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D582AC-3CD6-442B-832C-1DD656D8D35B}" v="1" dt="2026-05-08T20:20:06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2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2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m Jenkins (2502497)" userId="a8ecf585-97dd-4340-9a62-a84b3e4c8439" providerId="ADAL" clId="{9A05F779-477F-4679-9672-01590024DA78}"/>
    <pc:docChg chg="custSel addSld modSld">
      <pc:chgData name="Liam Jenkins (2502497)" userId="a8ecf585-97dd-4340-9a62-a84b3e4c8439" providerId="ADAL" clId="{9A05F779-477F-4679-9672-01590024DA78}" dt="2026-05-08T20:20:29.739" v="22" actId="1076"/>
      <pc:docMkLst>
        <pc:docMk/>
      </pc:docMkLst>
      <pc:sldChg chg="modSp new mod">
        <pc:chgData name="Liam Jenkins (2502497)" userId="a8ecf585-97dd-4340-9a62-a84b3e4c8439" providerId="ADAL" clId="{9A05F779-477F-4679-9672-01590024DA78}" dt="2026-05-08T20:20:29.739" v="22" actId="1076"/>
        <pc:sldMkLst>
          <pc:docMk/>
          <pc:sldMk cId="1870100994" sldId="264"/>
        </pc:sldMkLst>
        <pc:spChg chg="mod">
          <ac:chgData name="Liam Jenkins (2502497)" userId="a8ecf585-97dd-4340-9a62-a84b3e4c8439" providerId="ADAL" clId="{9A05F779-477F-4679-9672-01590024DA78}" dt="2026-05-08T20:20:29.739" v="22" actId="1076"/>
          <ac:spMkLst>
            <pc:docMk/>
            <pc:sldMk cId="1870100994" sldId="264"/>
            <ac:spMk id="2" creationId="{8C919C94-7309-1F93-8730-6F5D9809BF68}"/>
          </ac:spMkLst>
        </pc:spChg>
        <pc:spChg chg="mod">
          <ac:chgData name="Liam Jenkins (2502497)" userId="a8ecf585-97dd-4340-9a62-a84b3e4c8439" providerId="ADAL" clId="{9A05F779-477F-4679-9672-01590024DA78}" dt="2026-05-08T20:20:26.286" v="21" actId="1076"/>
          <ac:spMkLst>
            <pc:docMk/>
            <pc:sldMk cId="1870100994" sldId="264"/>
            <ac:spMk id="3" creationId="{087A6FD9-EA12-D3D4-A133-A9DE45D702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64528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191304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4084526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900580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829179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96375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797789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397169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97496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63163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504361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724866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944804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3596046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352944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3361314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1803516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483DD-B862-405B-AAAB-6A0C10A727B8}" type="datetimeFigureOut">
              <a:rPr lang="en-AS" smtClean="0"/>
              <a:t>5/8/2026</a:t>
            </a:fld>
            <a:endParaRPr lang="en-A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A7DEE-7076-409F-9C41-0887037A30C7}" type="slidenum">
              <a:rPr lang="en-AS" smtClean="0"/>
              <a:t>‹#›</a:t>
            </a:fld>
            <a:endParaRPr lang="en-AS"/>
          </a:p>
        </p:txBody>
      </p:sp>
    </p:spTree>
    <p:extLst>
      <p:ext uri="{BB962C8B-B14F-4D97-AF65-F5344CB8AC3E}">
        <p14:creationId xmlns:p14="http://schemas.microsoft.com/office/powerpoint/2010/main" val="26085229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ncmep.org/beware-of-ransomware/" TargetMode="External"/><Relationship Id="rId13" Type="http://schemas.openxmlformats.org/officeDocument/2006/relationships/hyperlink" Target="https://www.rishabhsoft.com/blog/role-of-cloud-computing-in-digital-transformation" TargetMode="External"/><Relationship Id="rId18" Type="http://schemas.openxmlformats.org/officeDocument/2006/relationships/hyperlink" Target="https://www.fortinet.com/uk/resources/cyberglossary/cia-triad" TargetMode="External"/><Relationship Id="rId26" Type="http://schemas.openxmlformats.org/officeDocument/2006/relationships/hyperlink" Target="https://www.microsoft.com/en-gb/security/business/security-101/what-is-siem" TargetMode="External"/><Relationship Id="rId3" Type="http://schemas.openxmlformats.org/officeDocument/2006/relationships/hyperlink" Target="https://ico.org.uk/about-the-ico/research-reports-impact-and-evaluation/research-and-reports/learning-from-the-mistakes-of-others-a-retrospective-review/supply-chain-attacks/?utm_source=chatgpt.com" TargetMode="External"/><Relationship Id="rId21" Type="http://schemas.openxmlformats.org/officeDocument/2006/relationships/hyperlink" Target="https://www.microsoft.com/en-us/security/business/security-101/what-is-edr-endpoint-detection-response" TargetMode="External"/><Relationship Id="rId7" Type="http://schemas.openxmlformats.org/officeDocument/2006/relationships/hyperlink" Target="https://pmc.ncbi.nlm.nih.gov/articles/PMC9759928/" TargetMode="External"/><Relationship Id="rId12" Type="http://schemas.openxmlformats.org/officeDocument/2006/relationships/hyperlink" Target="https://www.upguard.com/blog/what-is-third-party-risk" TargetMode="External"/><Relationship Id="rId17" Type="http://schemas.openxmlformats.org/officeDocument/2006/relationships/hyperlink" Target="https://www.ibm.com/think/topics/nist?utm_source=chatgpt.com" TargetMode="External"/><Relationship Id="rId25" Type="http://schemas.openxmlformats.org/officeDocument/2006/relationships/hyperlink" Target="https://appomni.com/saas-glossary/cloud-security-posture-management-cspm/" TargetMode="External"/><Relationship Id="rId2" Type="http://schemas.openxmlformats.org/officeDocument/2006/relationships/hyperlink" Target="https://www.ncsc.gov.uk/ransomware/home" TargetMode="External"/><Relationship Id="rId16" Type="http://schemas.openxmlformats.org/officeDocument/2006/relationships/hyperlink" Target="https://network-insight.net/2022/07/29/zero-trust-network-design/" TargetMode="External"/><Relationship Id="rId20" Type="http://schemas.openxmlformats.org/officeDocument/2006/relationships/hyperlink" Target="https://www.f5.com/labs/articles/what-is-the-cia-tri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ecopssoft.com/blog/ai-vishing-voice-deception/" TargetMode="External"/><Relationship Id="rId11" Type="http://schemas.openxmlformats.org/officeDocument/2006/relationships/hyperlink" Target="https://www.proofpoint.com/uk/threat-reference/cloud-security" TargetMode="External"/><Relationship Id="rId24" Type="http://schemas.openxmlformats.org/officeDocument/2006/relationships/hyperlink" Target="https://www.cipd.org/uk/knowledge/guides/planning-hybrid-working/" TargetMode="External"/><Relationship Id="rId5" Type="http://schemas.openxmlformats.org/officeDocument/2006/relationships/hyperlink" Target="https://www.sciencedirect.com/science/article/pii/S0167404823002973" TargetMode="External"/><Relationship Id="rId15" Type="http://schemas.openxmlformats.org/officeDocument/2006/relationships/hyperlink" Target="https://www.zscaler.com/resources/security-terms-glossary/what-is-zero-trust" TargetMode="External"/><Relationship Id="rId23" Type="http://schemas.openxmlformats.org/officeDocument/2006/relationships/hyperlink" Target="https://www.microsoft.com/en-gb/security/business/security-101/what-is-cspm" TargetMode="External"/><Relationship Id="rId28" Type="http://schemas.openxmlformats.org/officeDocument/2006/relationships/hyperlink" Target="https://www.comodo.com/what-is/siem.php" TargetMode="External"/><Relationship Id="rId10" Type="http://schemas.openxmlformats.org/officeDocument/2006/relationships/hyperlink" Target="https://abelohr.co.uk/hidden-risks-of-hybrid-working/" TargetMode="External"/><Relationship Id="rId19" Type="http://schemas.openxmlformats.org/officeDocument/2006/relationships/hyperlink" Target="https://www.nist.gov/cyberframework" TargetMode="External"/><Relationship Id="rId4" Type="http://schemas.openxmlformats.org/officeDocument/2006/relationships/hyperlink" Target="https://www.darktrace.com/cyber-ai-glossary/the-most-common-cloud-security-threats" TargetMode="External"/><Relationship Id="rId9" Type="http://schemas.openxmlformats.org/officeDocument/2006/relationships/hyperlink" Target="https://www.consilium.europa.eu/en/policies/top-cyber-threats/" TargetMode="External"/><Relationship Id="rId14" Type="http://schemas.openxmlformats.org/officeDocument/2006/relationships/hyperlink" Target="https://www.ncsc.gov.uk/collection/zero-trust/architecture-design-principles" TargetMode="External"/><Relationship Id="rId22" Type="http://schemas.openxmlformats.org/officeDocument/2006/relationships/hyperlink" Target="https://www.ncsc.gov.uk/guidance/phishing?utm_source=chatgpt.com" TargetMode="External"/><Relationship Id="rId27" Type="http://schemas.openxmlformats.org/officeDocument/2006/relationships/hyperlink" Target="https://www.veeam.com/blog/siem-integration-with-backu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CC1F2-B7D8-10BC-A3A1-A8A968DF53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Cyber security and computer networks</a:t>
            </a:r>
            <a:endParaRPr lang="en-A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7774D-0F29-3373-8E9B-BED21185F7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Liam Jenkins (2502497)</a:t>
            </a:r>
          </a:p>
          <a:p>
            <a:r>
              <a:rPr lang="en-GB" dirty="0"/>
              <a:t>Network and cyber security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2473443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47EB2-8AD4-2347-F987-418DE7DF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889" y="146419"/>
            <a:ext cx="10353761" cy="1326321"/>
          </a:xfrm>
        </p:spPr>
        <p:txBody>
          <a:bodyPr/>
          <a:lstStyle/>
          <a:p>
            <a:r>
              <a:rPr lang="en-GB" dirty="0"/>
              <a:t>Current threat landscape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2DCB0-5854-4221-B8DA-848E58271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561465"/>
            <a:ext cx="3337560" cy="2800767"/>
          </a:xfrm>
          <a:ln>
            <a:solidFill>
              <a:schemeClr val="accent5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Ransomware attacks</a:t>
            </a:r>
          </a:p>
          <a:p>
            <a:r>
              <a:rPr lang="en-GB" sz="1600" dirty="0"/>
              <a:t>Ransomware can cause a cease in operations, leading to financial penalties [1]</a:t>
            </a:r>
          </a:p>
          <a:p>
            <a:r>
              <a:rPr lang="en-GB" sz="1600" dirty="0"/>
              <a:t>Without the correct protections, further financial penalties can be incurred to recover data or cause reputation loss via leaking [1] </a:t>
            </a:r>
            <a:endParaRPr lang="en-A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EA5FA9-548D-045E-3703-76188867A1B1}"/>
              </a:ext>
            </a:extLst>
          </p:cNvPr>
          <p:cNvSpPr txBox="1"/>
          <p:nvPr/>
        </p:nvSpPr>
        <p:spPr>
          <a:xfrm>
            <a:off x="7434072" y="1561465"/>
            <a:ext cx="4651248" cy="280076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Phishing/Vishing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Phishing attacks are very prominent [4]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Phishing is social engineering aimed at the employees rather than digital protections [4]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Attacks can lead to sensitive data being leaked affecting confidentiality and possibly integrity of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leads to a major drop in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Employees should be made aware of AI vishing which is a new technique which impersonates voices [5]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7C9AD3-B4A3-21C8-2B33-BE98EE41C7CA}"/>
              </a:ext>
            </a:extLst>
          </p:cNvPr>
          <p:cNvSpPr txBox="1"/>
          <p:nvPr/>
        </p:nvSpPr>
        <p:spPr>
          <a:xfrm>
            <a:off x="106680" y="4500880"/>
            <a:ext cx="5187696" cy="2308324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Supply chain attacks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Supply chain attacks are when products or services from a third party has been breached or compromised [2]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Without proper vetting for third-party companies' sensitive data may be lost or malware/ransomware can infect devices [2]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can lead to financial loss or major reputational damage</a:t>
            </a:r>
            <a:endParaRPr lang="en-A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1A04D-AC3F-9371-4F82-8B220A8445A3}"/>
              </a:ext>
            </a:extLst>
          </p:cNvPr>
          <p:cNvSpPr txBox="1"/>
          <p:nvPr/>
        </p:nvSpPr>
        <p:spPr>
          <a:xfrm>
            <a:off x="3770376" y="1561465"/>
            <a:ext cx="3337560" cy="2631490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500" dirty="0"/>
              <a:t>Cloud attacks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Account hijacking can cause dire effects due to the centralized nature of the cloud [3]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One hijacked account can affect the confidentiality integrity and availability of files [3]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Dos attacks can also render cloud files inaccessible, meaning business downtime [3]</a:t>
            </a:r>
            <a:endParaRPr lang="en-AS" sz="15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D3B486-2467-A51A-16F0-44358D480D0F}"/>
              </a:ext>
            </a:extLst>
          </p:cNvPr>
          <p:cNvSpPr txBox="1"/>
          <p:nvPr/>
        </p:nvSpPr>
        <p:spPr>
          <a:xfrm>
            <a:off x="7344380" y="4623990"/>
            <a:ext cx="4740940" cy="2062103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Hybrid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Those working from home are more prone to cyber attacks [6]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Employees may use own devices that can be unprotected [6]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Employee networks rarely have firewall [6]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can cause sensitive company data to be leaked</a:t>
            </a:r>
          </a:p>
        </p:txBody>
      </p:sp>
      <p:pic>
        <p:nvPicPr>
          <p:cNvPr id="9" name="Picture 8" descr="Beware of Ransomware | North Carolina ...">
            <a:extLst>
              <a:ext uri="{FF2B5EF4-FFF2-40B4-BE49-F238E27FC236}">
                <a16:creationId xmlns:a16="http://schemas.microsoft.com/office/drawing/2014/main" id="{E20ACED3-D12F-82A3-FBC4-99A305ED9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3910" y="4944840"/>
            <a:ext cx="1584026" cy="13035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DFDDDB9-374A-6265-404A-10C5C1AC1B97}"/>
              </a:ext>
            </a:extLst>
          </p:cNvPr>
          <p:cNvSpPr txBox="1"/>
          <p:nvPr/>
        </p:nvSpPr>
        <p:spPr>
          <a:xfrm>
            <a:off x="6090675" y="6316761"/>
            <a:ext cx="690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3573824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B7E71-7A15-FBC9-8E79-A44B51009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99" y="210766"/>
            <a:ext cx="10353761" cy="1326321"/>
          </a:xfrm>
        </p:spPr>
        <p:txBody>
          <a:bodyPr/>
          <a:lstStyle/>
          <a:p>
            <a:r>
              <a:rPr lang="en-GB" dirty="0"/>
              <a:t>Why VTAM needs protection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6464-755D-42D2-7FD0-94AAB1339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04" y="2771300"/>
            <a:ext cx="3424741" cy="3695136"/>
          </a:xfrm>
          <a:ln>
            <a:solidFill>
              <a:schemeClr val="accent6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Why must VTAM care?</a:t>
            </a:r>
          </a:p>
          <a:p>
            <a:r>
              <a:rPr lang="en-GB" dirty="0"/>
              <a:t>VTAM hold sensitive financial data</a:t>
            </a:r>
          </a:p>
          <a:p>
            <a:r>
              <a:rPr lang="en-GB" dirty="0"/>
              <a:t>Financial sector are one of the most targeted for cyber attacks [8]</a:t>
            </a:r>
          </a:p>
          <a:p>
            <a:r>
              <a:rPr lang="en-GB" dirty="0"/>
              <a:t>Reputation matters a lot for financial companies so failure to prevent attacks will create distrust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81FE46-7C79-47A3-3FE7-276A708AB3CC}"/>
              </a:ext>
            </a:extLst>
          </p:cNvPr>
          <p:cNvSpPr txBox="1"/>
          <p:nvPr/>
        </p:nvSpPr>
        <p:spPr>
          <a:xfrm>
            <a:off x="4106232" y="3881113"/>
            <a:ext cx="4182893" cy="258532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Hybrid working and the cloud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Hybrid working allows for many more openings for attack than traditional office work [9]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Alongside the cloud being utilised these increased attacks alongside a centralized storage can lead to major repercussions both financially and reputationally [10]</a:t>
            </a:r>
            <a:endParaRPr lang="en-A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9C76C0-A526-E632-8FC9-C78FAF0C48F1}"/>
              </a:ext>
            </a:extLst>
          </p:cNvPr>
          <p:cNvSpPr txBox="1"/>
          <p:nvPr/>
        </p:nvSpPr>
        <p:spPr>
          <a:xfrm>
            <a:off x="8700377" y="3050116"/>
            <a:ext cx="2437794" cy="341632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Third party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Due to the company size outsourcing is inevitable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opens the door to even more possible attacks [11]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Ensuring proper policies reduces these risks</a:t>
            </a:r>
            <a:endParaRPr lang="en-AS" dirty="0"/>
          </a:p>
        </p:txBody>
      </p:sp>
      <p:pic>
        <p:nvPicPr>
          <p:cNvPr id="6" name="Picture 5" descr="Cloud Computing in Digital Transformation">
            <a:extLst>
              <a:ext uri="{FF2B5EF4-FFF2-40B4-BE49-F238E27FC236}">
                <a16:creationId xmlns:a16="http://schemas.microsoft.com/office/drawing/2014/main" id="{08A4ECA9-D282-6EEB-72EB-3797A3E7D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0828" y="1424312"/>
            <a:ext cx="2933700" cy="15525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54A460-77B4-C685-BEE9-CD4B7DE2B41B}"/>
              </a:ext>
            </a:extLst>
          </p:cNvPr>
          <p:cNvSpPr txBox="1"/>
          <p:nvPr/>
        </p:nvSpPr>
        <p:spPr>
          <a:xfrm>
            <a:off x="5937720" y="3151762"/>
            <a:ext cx="1001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[12]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411681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E07DB-5052-D1F5-34C6-6FAD68CF5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Zero trust security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EBF37-E0EB-5319-84F8-FB7C48B7E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4309958" cy="3695136"/>
          </a:xfrm>
          <a:ln>
            <a:solidFill>
              <a:schemeClr val="accent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What is zero trust?</a:t>
            </a:r>
          </a:p>
          <a:p>
            <a:r>
              <a:rPr lang="en-GB" dirty="0"/>
              <a:t>Zero trust is a simple security strategy</a:t>
            </a:r>
          </a:p>
          <a:p>
            <a:r>
              <a:rPr lang="en-GB" dirty="0"/>
              <a:t>Its main principle is to never trust, always verify [13]</a:t>
            </a:r>
          </a:p>
          <a:p>
            <a:r>
              <a:rPr lang="en-GB" dirty="0"/>
              <a:t>Implement MFA</a:t>
            </a:r>
          </a:p>
          <a:p>
            <a:r>
              <a:rPr lang="en-GB" dirty="0"/>
              <a:t>Continually verify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C29819-654E-1AF2-7599-76FC67D093ED}"/>
              </a:ext>
            </a:extLst>
          </p:cNvPr>
          <p:cNvSpPr txBox="1"/>
          <p:nvPr/>
        </p:nvSpPr>
        <p:spPr>
          <a:xfrm>
            <a:off x="5612859" y="4328808"/>
            <a:ext cx="5204298" cy="203132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What are the benefits?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unauthorised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Increases confidence in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all likelihood of cyber security attacks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Simple to implement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Low-Cost implementation [14]</a:t>
            </a:r>
            <a:endParaRPr lang="en-AS" dirty="0"/>
          </a:p>
        </p:txBody>
      </p:sp>
      <p:pic>
        <p:nvPicPr>
          <p:cNvPr id="5" name="Picture 4" descr="Zero Trust Network Design">
            <a:extLst>
              <a:ext uri="{FF2B5EF4-FFF2-40B4-BE49-F238E27FC236}">
                <a16:creationId xmlns:a16="http://schemas.microsoft.com/office/drawing/2014/main" id="{0805C17A-E970-3BE7-CB62-0A0BFED22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675" y="2096064"/>
            <a:ext cx="3259371" cy="21415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1B54EE-0560-2289-D818-CCAB30993CC9}"/>
              </a:ext>
            </a:extLst>
          </p:cNvPr>
          <p:cNvSpPr txBox="1"/>
          <p:nvPr/>
        </p:nvSpPr>
        <p:spPr>
          <a:xfrm>
            <a:off x="9426102" y="3073940"/>
            <a:ext cx="622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[15]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2853323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C6EEA-0446-0D50-0333-0DB36328E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frameworks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3B5FD-5E4D-417B-7376-A28D52416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7012" y="2052536"/>
            <a:ext cx="3055090" cy="3693319"/>
          </a:xfrm>
          <a:ln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NIST CSF</a:t>
            </a:r>
          </a:p>
          <a:p>
            <a:r>
              <a:rPr lang="en-GB" dirty="0"/>
              <a:t>NIST CSF provides comprehensive guidance and best practices for private sector companies to follow</a:t>
            </a:r>
          </a:p>
          <a:p>
            <a:r>
              <a:rPr lang="en-GB" dirty="0"/>
              <a:t>Nist is flexible allowing integration with existing policies within companies. [18]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83B741-0DF0-FA35-4FFE-732F1DC1AF2A}"/>
              </a:ext>
            </a:extLst>
          </p:cNvPr>
          <p:cNvSpPr txBox="1"/>
          <p:nvPr/>
        </p:nvSpPr>
        <p:spPr>
          <a:xfrm>
            <a:off x="479898" y="2052536"/>
            <a:ext cx="3055090" cy="3693319"/>
          </a:xfrm>
          <a:prstGeom prst="rect">
            <a:avLst/>
          </a:prstGeom>
          <a:noFill/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ISO 27001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standards for companies of all sizes and industries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Conforming means that the business would have a system to manage risks related to data handled by the company [16]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would allow for significant trust among customers</a:t>
            </a:r>
            <a:endParaRPr lang="en-A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A653D6-86DC-3C21-6C4B-717F75195144}"/>
              </a:ext>
            </a:extLst>
          </p:cNvPr>
          <p:cNvSpPr txBox="1"/>
          <p:nvPr/>
        </p:nvSpPr>
        <p:spPr>
          <a:xfrm>
            <a:off x="3774332" y="2052536"/>
            <a:ext cx="4445540" cy="203132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CIA triad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 these requirements are met ensures a strong level of trust and security within the company [17]</a:t>
            </a:r>
            <a:endParaRPr lang="en-AS" dirty="0"/>
          </a:p>
        </p:txBody>
      </p:sp>
      <p:pic>
        <p:nvPicPr>
          <p:cNvPr id="6" name="Picture 5" descr="What Is the CIA Triad? | F5 Labs">
            <a:extLst>
              <a:ext uri="{FF2B5EF4-FFF2-40B4-BE49-F238E27FC236}">
                <a16:creationId xmlns:a16="http://schemas.microsoft.com/office/drawing/2014/main" id="{B3164E98-B232-FEEC-6400-D5B3632E04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3692" y="4400550"/>
            <a:ext cx="2476500" cy="1847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85B7A0-20B7-1157-9753-32058928D8A4}"/>
              </a:ext>
            </a:extLst>
          </p:cNvPr>
          <p:cNvSpPr txBox="1"/>
          <p:nvPr/>
        </p:nvSpPr>
        <p:spPr>
          <a:xfrm>
            <a:off x="5437761" y="6380423"/>
            <a:ext cx="1284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[19]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1270591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E8044-463C-CDE9-AF0D-E3B36A44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52400"/>
            <a:ext cx="10353761" cy="1326321"/>
          </a:xfrm>
        </p:spPr>
        <p:txBody>
          <a:bodyPr/>
          <a:lstStyle/>
          <a:p>
            <a:r>
              <a:rPr lang="en-GB" dirty="0"/>
              <a:t>Mitigation and prevention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27BA5-D7A9-CA08-E08F-0E405E76D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791" y="1629135"/>
            <a:ext cx="2850809" cy="4499289"/>
          </a:xfrm>
          <a:ln>
            <a:solidFill>
              <a:schemeClr val="bg1"/>
            </a:solidFill>
          </a:ln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Ransomware</a:t>
            </a:r>
          </a:p>
          <a:p>
            <a:r>
              <a:rPr lang="en-GB" dirty="0"/>
              <a:t>EDR and backups protect against ransomware</a:t>
            </a:r>
          </a:p>
          <a:p>
            <a:r>
              <a:rPr lang="en-GB" dirty="0"/>
              <a:t>EDR monitors Realtime behaviour isolating malicious software before any real impact can be made [20]</a:t>
            </a:r>
          </a:p>
          <a:p>
            <a:r>
              <a:rPr lang="en-GB" dirty="0"/>
              <a:t>Backups allow for recovery in case of a successful attack allowing for minimal disruption</a:t>
            </a:r>
            <a:endParaRPr lang="en-A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21AC6F-C07C-2EEE-BBC3-5830CAAC6076}"/>
              </a:ext>
            </a:extLst>
          </p:cNvPr>
          <p:cNvSpPr txBox="1"/>
          <p:nvPr/>
        </p:nvSpPr>
        <p:spPr>
          <a:xfrm>
            <a:off x="4027251" y="1760706"/>
            <a:ext cx="3628417" cy="258532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Phishing/vishing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MFA can be implemented to prevent unauthorised logins using stolen credentials to access files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Simulated phishing campaign training can also be run throughout the year to ensure all employees stay aware [21]</a:t>
            </a:r>
            <a:endParaRPr lang="en-A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5BB5FA-4D33-0B6B-44F3-465D5D393F63}"/>
              </a:ext>
            </a:extLst>
          </p:cNvPr>
          <p:cNvSpPr txBox="1"/>
          <p:nvPr/>
        </p:nvSpPr>
        <p:spPr>
          <a:xfrm>
            <a:off x="3920246" y="4540260"/>
            <a:ext cx="3317132" cy="203132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Cloud attacks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CSPM identifies and remediates risks by automating visibility via uninterrupted monitor and threat detection [22]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681CF-5646-8F24-C594-EFB937D8E829}"/>
              </a:ext>
            </a:extLst>
          </p:cNvPr>
          <p:cNvSpPr txBox="1"/>
          <p:nvPr/>
        </p:nvSpPr>
        <p:spPr>
          <a:xfrm>
            <a:off x="8463064" y="1629135"/>
            <a:ext cx="2809816" cy="286232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Hybrid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Enforced use of approved VPNs allow for heightened network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Endpoint protection should also be required when accessing company infrastructure [23]</a:t>
            </a:r>
            <a:endParaRPr lang="en-AS" dirty="0"/>
          </a:p>
        </p:txBody>
      </p:sp>
      <p:pic>
        <p:nvPicPr>
          <p:cNvPr id="7" name="Picture 6" descr="Cloud Security Posture Management (CSPM) - AppOmni">
            <a:extLst>
              <a:ext uri="{FF2B5EF4-FFF2-40B4-BE49-F238E27FC236}">
                <a16:creationId xmlns:a16="http://schemas.microsoft.com/office/drawing/2014/main" id="{C1AE8891-F73D-D4BD-2949-F62221B71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8605" y="4641871"/>
            <a:ext cx="1930876" cy="18172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F34FED-1ECA-707D-0929-8D7B3056583C}"/>
              </a:ext>
            </a:extLst>
          </p:cNvPr>
          <p:cNvSpPr txBox="1"/>
          <p:nvPr/>
        </p:nvSpPr>
        <p:spPr>
          <a:xfrm>
            <a:off x="10787974" y="6128424"/>
            <a:ext cx="739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[24]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3648993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25B0B-F47A-7593-9C25-52BCE3B22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incident response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2C87-6EBC-1A9E-6DA5-6A6E2A329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3434469" cy="4152336"/>
          </a:xfrm>
          <a:ln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SIEM</a:t>
            </a:r>
          </a:p>
          <a:p>
            <a:r>
              <a:rPr lang="en-GB" dirty="0"/>
              <a:t>SIEM is an essential component to effective cyber security</a:t>
            </a:r>
          </a:p>
          <a:p>
            <a:r>
              <a:rPr lang="en-GB" dirty="0"/>
              <a:t>SIEM means security information and even management</a:t>
            </a:r>
          </a:p>
          <a:p>
            <a:r>
              <a:rPr lang="en-GB" dirty="0"/>
              <a:t>They collect aggregate and analyse large volumes of data in real time</a:t>
            </a:r>
          </a:p>
          <a:p>
            <a:r>
              <a:rPr lang="en-GB" dirty="0"/>
              <a:t>Essential for monitoring [25]</a:t>
            </a:r>
          </a:p>
          <a:p>
            <a:endParaRPr lang="en-A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3582E9-80E6-92F1-A643-12F8BA1D6310}"/>
              </a:ext>
            </a:extLst>
          </p:cNvPr>
          <p:cNvSpPr txBox="1"/>
          <p:nvPr/>
        </p:nvSpPr>
        <p:spPr>
          <a:xfrm>
            <a:off x="8861898" y="2096064"/>
            <a:ext cx="2500008" cy="31393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SIEM Integrated backups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Integrating backups with SIEM allows for 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Enhanced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Enhanced visibility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Unified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Other generated security data</a:t>
            </a:r>
          </a:p>
          <a:p>
            <a:r>
              <a:rPr lang="en-GB" dirty="0"/>
              <a:t>[26]</a:t>
            </a:r>
          </a:p>
        </p:txBody>
      </p:sp>
      <p:pic>
        <p:nvPicPr>
          <p:cNvPr id="5" name="Picture 4" descr="What is SIEM and Why Should You use it? | Benefits SIEM Technologies">
            <a:extLst>
              <a:ext uri="{FF2B5EF4-FFF2-40B4-BE49-F238E27FC236}">
                <a16:creationId xmlns:a16="http://schemas.microsoft.com/office/drawing/2014/main" id="{F74D428C-DA61-A1A2-59F8-C8ECADD2B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8264" y="2676622"/>
            <a:ext cx="3962743" cy="24386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95B568-8E28-72CA-D9B2-532F0255032C}"/>
              </a:ext>
            </a:extLst>
          </p:cNvPr>
          <p:cNvSpPr txBox="1"/>
          <p:nvPr/>
        </p:nvSpPr>
        <p:spPr>
          <a:xfrm>
            <a:off x="5749047" y="540857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[27]</a:t>
            </a:r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321579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17C0D-4C70-5484-2548-A23C8204E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7291B-780B-3BD7-D4A1-0BC0A00EB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42" y="1983734"/>
            <a:ext cx="3239915" cy="3877259"/>
          </a:xfrm>
          <a:ln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To conclude employee activity is one of the biggest weak points</a:t>
            </a:r>
          </a:p>
          <a:p>
            <a:r>
              <a:rPr lang="en-GB" dirty="0"/>
              <a:t>Simulated campaigns and training should take place to mitigate risks</a:t>
            </a:r>
          </a:p>
          <a:p>
            <a:r>
              <a:rPr lang="en-GB" dirty="0"/>
              <a:t>MFA should be installed to combat many different risks to reduce financial increments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4671B-1F08-B812-2284-B8A4DAB88FF5}"/>
              </a:ext>
            </a:extLst>
          </p:cNvPr>
          <p:cNvSpPr txBox="1"/>
          <p:nvPr/>
        </p:nvSpPr>
        <p:spPr>
          <a:xfrm>
            <a:off x="7199047" y="1983734"/>
            <a:ext cx="4712471" cy="120032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Frameworks that push for constant improvement heavily recommended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Emerging threats discussed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Security models discussed</a:t>
            </a:r>
            <a:endParaRPr lang="en-A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28786-7807-998D-306E-652E1106ED2D}"/>
              </a:ext>
            </a:extLst>
          </p:cNvPr>
          <p:cNvSpPr txBox="1"/>
          <p:nvPr/>
        </p:nvSpPr>
        <p:spPr>
          <a:xfrm>
            <a:off x="7661690" y="3922363"/>
            <a:ext cx="4123368" cy="258532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Why listen?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Understanding and taking on the mitigations discussed will ensure: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high level of trust with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high level of security that minimised downtime preventing financial losses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strong company</a:t>
            </a:r>
            <a:endParaRPr lang="en-A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5223A1-3BC6-EF51-4FD1-DC1162F41E10}"/>
              </a:ext>
            </a:extLst>
          </p:cNvPr>
          <p:cNvSpPr txBox="1"/>
          <p:nvPr/>
        </p:nvSpPr>
        <p:spPr>
          <a:xfrm>
            <a:off x="4591019" y="3184063"/>
            <a:ext cx="19163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Thanks for listening</a:t>
            </a:r>
            <a:endParaRPr lang="en-AS" sz="2800" dirty="0"/>
          </a:p>
        </p:txBody>
      </p:sp>
    </p:spTree>
    <p:extLst>
      <p:ext uri="{BB962C8B-B14F-4D97-AF65-F5344CB8AC3E}">
        <p14:creationId xmlns:p14="http://schemas.microsoft.com/office/powerpoint/2010/main" val="890495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19C94-7309-1F93-8730-6F5D9809B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365" y="-53561"/>
            <a:ext cx="10353761" cy="1326321"/>
          </a:xfrm>
        </p:spPr>
        <p:txBody>
          <a:bodyPr/>
          <a:lstStyle/>
          <a:p>
            <a:r>
              <a:rPr lang="en-GB" dirty="0"/>
              <a:t>References</a:t>
            </a:r>
            <a:endParaRPr lang="en-A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A6FD9-EA12-D3D4-A133-A9DE45D70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647" y="1272760"/>
            <a:ext cx="11841199" cy="3695136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[1] National Cyber Security Centre, “What you need to know about ransomware,” </a:t>
            </a:r>
            <a:r>
              <a:rPr lang="en-GB" i="1" dirty="0"/>
              <a:t>NCSC</a:t>
            </a:r>
            <a:r>
              <a:rPr lang="en-GB" dirty="0"/>
              <a:t>, [Online]. Available: </a:t>
            </a:r>
            <a:r>
              <a:rPr lang="en-GB" dirty="0">
                <a:hlinkClick r:id="rId2"/>
              </a:rPr>
              <a:t>https://www.ncsc.gov.uk/ransomware/home</a:t>
            </a:r>
            <a:r>
              <a:rPr lang="en-GB" dirty="0"/>
              <a:t>. [Accessed: May 5, 2026].</a:t>
            </a:r>
          </a:p>
          <a:p>
            <a:r>
              <a:rPr lang="en-GB" dirty="0"/>
              <a:t>[2] Information Commissioner’s Office, “Supply chain attacks,” </a:t>
            </a:r>
            <a:r>
              <a:rPr lang="en-GB" i="1" dirty="0"/>
              <a:t>Learning from the mistakes of others: A retrospective review</a:t>
            </a:r>
            <a:r>
              <a:rPr lang="en-GB" dirty="0"/>
              <a:t>, [Online]. Available: </a:t>
            </a:r>
            <a:r>
              <a:rPr lang="en-GB" dirty="0">
                <a:hlinkClick r:id="rId3"/>
              </a:rPr>
              <a:t>https://ico.org.uk/about-the-ico/research-reports-impact-and-evaluation/research-and-reports/learning-from-the-mistakes-of-others-a-retrospective-review/supply-chain-attacks/</a:t>
            </a:r>
            <a:r>
              <a:rPr lang="en-GB" dirty="0"/>
              <a:t>. [Accessed: May 5, 2026].</a:t>
            </a:r>
          </a:p>
          <a:p>
            <a:r>
              <a:rPr lang="en-GB" dirty="0"/>
              <a:t>[3] Darktrace, “The most common cloud security threats,” </a:t>
            </a:r>
            <a:r>
              <a:rPr lang="en-GB" i="1" dirty="0"/>
              <a:t>Cyber AI Glossary</a:t>
            </a:r>
            <a:r>
              <a:rPr lang="en-GB" dirty="0"/>
              <a:t>, [Online]. Available: </a:t>
            </a:r>
            <a:r>
              <a:rPr lang="en-GB" dirty="0">
                <a:hlinkClick r:id="rId4"/>
              </a:rPr>
              <a:t>https://www.darktrace.com/cyber-ai-glossary/the-most-common-cloud-security-threats</a:t>
            </a:r>
            <a:r>
              <a:rPr lang="en-GB" dirty="0"/>
              <a:t>. [Accessed: May 5, 2026].</a:t>
            </a:r>
          </a:p>
          <a:p>
            <a:r>
              <a:rPr lang="en-GB" dirty="0"/>
              <a:t>[4] B. Naqvi </a:t>
            </a:r>
            <a:r>
              <a:rPr lang="en-GB" i="1" dirty="0"/>
              <a:t>et al.</a:t>
            </a:r>
            <a:r>
              <a:rPr lang="en-GB" dirty="0"/>
              <a:t>, “Mitigation strategies against phishing attacks: A systematic literature review,” </a:t>
            </a:r>
            <a:r>
              <a:rPr lang="en-GB" i="1" dirty="0"/>
              <a:t>Computers &amp; Security</a:t>
            </a:r>
            <a:r>
              <a:rPr lang="en-GB" dirty="0"/>
              <a:t>, 2023. [Online]. Available: </a:t>
            </a:r>
            <a:r>
              <a:rPr lang="en-GB" dirty="0">
                <a:hlinkClick r:id="rId5"/>
              </a:rPr>
              <a:t>https://www.sciencedirect.com/science/article/pii/S0167404823002973</a:t>
            </a:r>
            <a:r>
              <a:rPr lang="en-GB" dirty="0"/>
              <a:t>. [Accessed: May 5, 2026].</a:t>
            </a:r>
          </a:p>
          <a:p>
            <a:r>
              <a:rPr lang="en-GB" dirty="0"/>
              <a:t>[5] M. White, “AI vishing: voice deception and how it works,” </a:t>
            </a:r>
            <a:r>
              <a:rPr lang="en-GB" i="1" dirty="0" err="1"/>
              <a:t>Specops</a:t>
            </a:r>
            <a:r>
              <a:rPr lang="en-GB" i="1" dirty="0"/>
              <a:t> Software Blog</a:t>
            </a:r>
            <a:r>
              <a:rPr lang="en-GB" dirty="0"/>
              <a:t>, Nov. 11, 2025. [Online]. Available: </a:t>
            </a:r>
            <a:r>
              <a:rPr lang="en-GB" dirty="0">
                <a:hlinkClick r:id="rId6"/>
              </a:rPr>
              <a:t>https://specopssoft.com/blog/ai-vishing-voice-deception/</a:t>
            </a:r>
            <a:r>
              <a:rPr lang="en-GB" dirty="0"/>
              <a:t>. [Accessed: May 5, 2026].</a:t>
            </a:r>
          </a:p>
          <a:p>
            <a:r>
              <a:rPr lang="en-GB" dirty="0"/>
              <a:t>[6] R. Cremer, B. Sheehan, M. Fortmann, A. N. Kia, M. Mullins, F. Murphy, and S. Materne, “Cyber risk and cybersecurity: a systematic review of data availability,” </a:t>
            </a:r>
            <a:r>
              <a:rPr lang="en-GB" i="1" dirty="0"/>
              <a:t>Cybersecurity</a:t>
            </a:r>
            <a:r>
              <a:rPr lang="en-GB" dirty="0"/>
              <a:t>, vol. 5, no. 1, 2022. [Online]. Available: </a:t>
            </a:r>
            <a:r>
              <a:rPr lang="en-GB" dirty="0">
                <a:hlinkClick r:id="rId7"/>
              </a:rPr>
              <a:t>https://pmc.ncbi.nlm.nih.gov/articles/PMC9759928/</a:t>
            </a:r>
            <a:r>
              <a:rPr lang="en-GB" dirty="0"/>
              <a:t>. [Accessed: May 5, 2026].</a:t>
            </a:r>
          </a:p>
          <a:p>
            <a:r>
              <a:rPr lang="en-GB" dirty="0"/>
              <a:t>[7] NCMEP, “Beware of ransomware,” </a:t>
            </a:r>
            <a:r>
              <a:rPr lang="en-GB" i="1" dirty="0"/>
              <a:t>NC State University Industry Extension Services</a:t>
            </a:r>
            <a:r>
              <a:rPr lang="en-GB" dirty="0"/>
              <a:t>, May 5, 2023. [Online]. Available: </a:t>
            </a:r>
            <a:r>
              <a:rPr lang="en-GB" dirty="0">
                <a:hlinkClick r:id="rId8"/>
              </a:rPr>
              <a:t>https://ncmep.org/beware-of-ransomware/</a:t>
            </a:r>
            <a:r>
              <a:rPr lang="en-GB" dirty="0"/>
              <a:t>. [Accessed: May 5, 2026].</a:t>
            </a:r>
          </a:p>
          <a:p>
            <a:r>
              <a:rPr lang="en-GB" dirty="0"/>
              <a:t>[8] Council of the European Union, “Cyber threats in the EU: facts and figures,” </a:t>
            </a:r>
            <a:r>
              <a:rPr lang="en-GB" i="1" dirty="0"/>
              <a:t>Consilium</a:t>
            </a:r>
            <a:r>
              <a:rPr lang="en-GB" dirty="0"/>
              <a:t>, [Online]. Available: </a:t>
            </a:r>
            <a:r>
              <a:rPr lang="en-GB" dirty="0">
                <a:hlinkClick r:id="rId9"/>
              </a:rPr>
              <a:t>https://www.consilium.europa.eu/en/policies/top-cyber-threats/</a:t>
            </a:r>
            <a:r>
              <a:rPr lang="en-GB" dirty="0"/>
              <a:t>. [Accessed: May 5, 2026].</a:t>
            </a:r>
          </a:p>
          <a:p>
            <a:r>
              <a:rPr lang="en-GB" dirty="0"/>
              <a:t>[9] Abel Occupational Health, “The hidden risks of hybrid working – and how employers can manage them,” </a:t>
            </a:r>
            <a:r>
              <a:rPr lang="en-GB" i="1" dirty="0"/>
              <a:t>ABEL Occupational Health</a:t>
            </a:r>
            <a:r>
              <a:rPr lang="en-GB" dirty="0"/>
              <a:t>, [Online]. Available: </a:t>
            </a:r>
            <a:r>
              <a:rPr lang="en-GB" dirty="0">
                <a:hlinkClick r:id="rId10"/>
              </a:rPr>
              <a:t>https://abelohr.co.uk/hidden-risks-of-hybrid-working/</a:t>
            </a:r>
            <a:r>
              <a:rPr lang="en-GB" dirty="0"/>
              <a:t>. [Accessed: May 5, 2026].</a:t>
            </a:r>
          </a:p>
          <a:p>
            <a:r>
              <a:rPr lang="en-GB" dirty="0"/>
              <a:t>[10] Proofpoint, “What is cloud security?,” </a:t>
            </a:r>
            <a:r>
              <a:rPr lang="en-GB" i="1" dirty="0"/>
              <a:t>Proofpoint Threat Reference</a:t>
            </a:r>
            <a:r>
              <a:rPr lang="en-GB" dirty="0"/>
              <a:t>, [Online]. Available: </a:t>
            </a:r>
            <a:r>
              <a:rPr lang="en-GB" dirty="0">
                <a:hlinkClick r:id="rId11"/>
              </a:rPr>
              <a:t>https://www.proofpoint.com/uk/threat-reference/cloud-security</a:t>
            </a:r>
            <a:r>
              <a:rPr lang="en-GB" dirty="0"/>
              <a:t>. [Accessed: May 5, 2026].</a:t>
            </a:r>
          </a:p>
          <a:p>
            <a:r>
              <a:rPr lang="en-GB" dirty="0"/>
              <a:t>[11] </a:t>
            </a:r>
            <a:r>
              <a:rPr lang="en-GB" dirty="0" err="1"/>
              <a:t>UpGuard</a:t>
            </a:r>
            <a:r>
              <a:rPr lang="en-GB" dirty="0"/>
              <a:t>, “What is third-party risk?,” </a:t>
            </a:r>
            <a:r>
              <a:rPr lang="en-GB" i="1" dirty="0" err="1"/>
              <a:t>UpGuard</a:t>
            </a:r>
            <a:r>
              <a:rPr lang="en-GB" i="1" dirty="0"/>
              <a:t> Blog</a:t>
            </a:r>
            <a:r>
              <a:rPr lang="en-GB" dirty="0"/>
              <a:t>, Dec. 1, 2025. [Online]. Available: </a:t>
            </a:r>
            <a:r>
              <a:rPr lang="en-GB" dirty="0">
                <a:hlinkClick r:id="rId12"/>
              </a:rPr>
              <a:t>https://www.upguard.com/blog/what-is-third-party-risk</a:t>
            </a:r>
            <a:r>
              <a:rPr lang="en-GB" dirty="0"/>
              <a:t>. [Accessed: May 5, 2026].</a:t>
            </a:r>
          </a:p>
          <a:p>
            <a:r>
              <a:rPr lang="en-GB" dirty="0"/>
              <a:t>[12] Rishabh Software, “Role of cloud computing in digital transformation,” </a:t>
            </a:r>
            <a:r>
              <a:rPr lang="en-GB" i="1" dirty="0"/>
              <a:t>Rishabh Software Blog</a:t>
            </a:r>
            <a:r>
              <a:rPr lang="en-GB" dirty="0"/>
              <a:t>, Jun. 18, 2025. [Online]. Available: </a:t>
            </a:r>
            <a:r>
              <a:rPr lang="en-GB" dirty="0">
                <a:hlinkClick r:id="rId13"/>
              </a:rPr>
              <a:t>https://www.rishabhsoft.com/blog/role-of-cloud-computing-in-digital-transformation</a:t>
            </a:r>
            <a:r>
              <a:rPr lang="en-GB" dirty="0"/>
              <a:t>. [Accessed: May 5, 2026].</a:t>
            </a:r>
          </a:p>
          <a:p>
            <a:r>
              <a:rPr lang="en-GB" dirty="0"/>
              <a:t>[13] National Cyber Security Centre, “Zero Trust architecture design principles,” </a:t>
            </a:r>
            <a:r>
              <a:rPr lang="en-GB" i="1" dirty="0"/>
              <a:t>NCSC</a:t>
            </a:r>
            <a:r>
              <a:rPr lang="en-GB" dirty="0"/>
              <a:t>, [Online]. Available: </a:t>
            </a:r>
            <a:r>
              <a:rPr lang="en-GB" dirty="0">
                <a:hlinkClick r:id="rId14"/>
              </a:rPr>
              <a:t>https://www.ncsc.gov.uk/collection/zero-trust/architecture-design-principles</a:t>
            </a:r>
            <a:r>
              <a:rPr lang="en-GB" dirty="0"/>
              <a:t>. [Accessed: May 5, 2026].</a:t>
            </a:r>
          </a:p>
          <a:p>
            <a:r>
              <a:rPr lang="en-GB" dirty="0"/>
              <a:t>[14] Zscaler, “What is Zero Trust? Benefits &amp; core principles,” </a:t>
            </a:r>
            <a:r>
              <a:rPr lang="en-GB" i="1" dirty="0"/>
              <a:t>Zscaler Security Terms Glossary</a:t>
            </a:r>
            <a:r>
              <a:rPr lang="en-GB" dirty="0"/>
              <a:t>, [Online]. Available: </a:t>
            </a:r>
            <a:r>
              <a:rPr lang="en-GB" dirty="0">
                <a:hlinkClick r:id="rId15"/>
              </a:rPr>
              <a:t>https://www.zscaler.com/resources/security-terms-glossary/what-is-zero-trust</a:t>
            </a:r>
            <a:r>
              <a:rPr lang="en-GB" dirty="0"/>
              <a:t>. [Accessed: May 5, 2026].</a:t>
            </a:r>
          </a:p>
          <a:p>
            <a:r>
              <a:rPr lang="en-GB" dirty="0"/>
              <a:t>[15] Network Insight, “Zero trust network design,” </a:t>
            </a:r>
            <a:r>
              <a:rPr lang="en-GB" i="1" dirty="0"/>
              <a:t>Network Insight Blog</a:t>
            </a:r>
            <a:r>
              <a:rPr lang="en-GB" dirty="0"/>
              <a:t>, Jul. 29, 2022. [Online]. Available: </a:t>
            </a:r>
            <a:r>
              <a:rPr lang="en-GB" dirty="0">
                <a:hlinkClick r:id="rId16"/>
              </a:rPr>
              <a:t>https://network-insight.net/2022/07/29/zero-trust-network-design/</a:t>
            </a:r>
            <a:r>
              <a:rPr lang="en-GB" dirty="0"/>
              <a:t>. [Accessed: May 5, 2026].</a:t>
            </a:r>
          </a:p>
          <a:p>
            <a:r>
              <a:rPr lang="en-GB" dirty="0"/>
              <a:t>[16] J. Holdsworth and M. Kosinski, “What is the NIST Cybersecurity Framework?,” </a:t>
            </a:r>
            <a:r>
              <a:rPr lang="en-GB" i="1" dirty="0"/>
              <a:t>IBM Think</a:t>
            </a:r>
            <a:r>
              <a:rPr lang="en-GB" dirty="0"/>
              <a:t>, [Online]. Available: </a:t>
            </a:r>
            <a:r>
              <a:rPr lang="en-GB" dirty="0">
                <a:hlinkClick r:id="rId17"/>
              </a:rPr>
              <a:t>https://www.ibm.com/think/topics/nist</a:t>
            </a:r>
            <a:r>
              <a:rPr lang="en-GB" dirty="0"/>
              <a:t>. [Accessed: May 5, 2026].</a:t>
            </a:r>
          </a:p>
          <a:p>
            <a:r>
              <a:rPr lang="en-GB" dirty="0"/>
              <a:t>[17] Fortinet, “What is the CIA Triad and why is it important?,” </a:t>
            </a:r>
            <a:r>
              <a:rPr lang="en-GB" i="1" dirty="0"/>
              <a:t>Fortinet Cybersecurity Glossary</a:t>
            </a:r>
            <a:r>
              <a:rPr lang="en-GB" dirty="0"/>
              <a:t>, [Online]. Available: </a:t>
            </a:r>
            <a:r>
              <a:rPr lang="en-GB" dirty="0">
                <a:hlinkClick r:id="rId18"/>
              </a:rPr>
              <a:t>https://www.fortinet.com/uk/resources/cyberglossary/cia-triad</a:t>
            </a:r>
            <a:r>
              <a:rPr lang="en-GB" dirty="0"/>
              <a:t>. [Accessed: May 5, 2026].</a:t>
            </a:r>
          </a:p>
          <a:p>
            <a:r>
              <a:rPr lang="en-GB" dirty="0"/>
              <a:t>[18] National Institute of Standards and Technology, “Cybersecurity Framework,” </a:t>
            </a:r>
            <a:r>
              <a:rPr lang="en-GB" i="1" dirty="0"/>
              <a:t>NIST</a:t>
            </a:r>
            <a:r>
              <a:rPr lang="en-GB" dirty="0"/>
              <a:t>, [Online]. Available: </a:t>
            </a:r>
            <a:r>
              <a:rPr lang="en-GB" dirty="0">
                <a:hlinkClick r:id="rId19"/>
              </a:rPr>
              <a:t>https://www.nist.gov/cyberframework</a:t>
            </a:r>
            <a:r>
              <a:rPr lang="en-GB" dirty="0"/>
              <a:t>. [Accessed: May 5, 2026].</a:t>
            </a:r>
          </a:p>
          <a:p>
            <a:r>
              <a:rPr lang="en-GB" dirty="0"/>
              <a:t>[19] F5 Labs, “What is the CIA Triad?,” </a:t>
            </a:r>
            <a:r>
              <a:rPr lang="en-GB" i="1" dirty="0"/>
              <a:t>F5 Labs</a:t>
            </a:r>
            <a:r>
              <a:rPr lang="en-GB" dirty="0"/>
              <a:t>, Jul. 8, 2019. [Online]. Available: </a:t>
            </a:r>
            <a:r>
              <a:rPr lang="en-GB" dirty="0">
                <a:hlinkClick r:id="rId20"/>
              </a:rPr>
              <a:t>https://www.f5.com/labs/articles/what-is-the-cia-triad</a:t>
            </a:r>
            <a:r>
              <a:rPr lang="en-GB" dirty="0"/>
              <a:t>. [Accessed: May 5, 2026].</a:t>
            </a:r>
          </a:p>
          <a:p>
            <a:r>
              <a:rPr lang="en-GB" dirty="0"/>
              <a:t>[20] Microsoft, “What is endpoint detection and response (EDR)?,” </a:t>
            </a:r>
            <a:r>
              <a:rPr lang="en-GB" i="1" dirty="0"/>
              <a:t>Microsoft Security</a:t>
            </a:r>
            <a:r>
              <a:rPr lang="en-GB" dirty="0"/>
              <a:t>, [Online]. Available: </a:t>
            </a:r>
            <a:r>
              <a:rPr lang="en-GB" dirty="0">
                <a:hlinkClick r:id="rId21"/>
              </a:rPr>
              <a:t>https://www.microsoft.com/en-us/security/business/security-101/what-is-edr-endpoint-detection-response</a:t>
            </a:r>
            <a:r>
              <a:rPr lang="en-GB" dirty="0"/>
              <a:t>. [Accessed: May 5, 2026].</a:t>
            </a:r>
          </a:p>
          <a:p>
            <a:r>
              <a:rPr lang="en-GB" dirty="0"/>
              <a:t>[21] National Cyber Security Centre, “Phishing attacks: defending your organisation,” </a:t>
            </a:r>
            <a:r>
              <a:rPr lang="en-GB" i="1" dirty="0"/>
              <a:t>NCSC</a:t>
            </a:r>
            <a:r>
              <a:rPr lang="en-GB" dirty="0"/>
              <a:t>, Feb. 13, 2024. [Online]. Available: </a:t>
            </a:r>
            <a:r>
              <a:rPr lang="en-GB" dirty="0">
                <a:hlinkClick r:id="rId22"/>
              </a:rPr>
              <a:t>https://www.ncsc.gov.uk/guidance/phishing</a:t>
            </a:r>
            <a:r>
              <a:rPr lang="en-GB" dirty="0"/>
              <a:t>. [Accessed: May 5, 2026].</a:t>
            </a:r>
          </a:p>
          <a:p>
            <a:r>
              <a:rPr lang="en-GB" dirty="0"/>
              <a:t>[22] Microsoft, “What is CSPM?,” </a:t>
            </a:r>
            <a:r>
              <a:rPr lang="en-GB" i="1" dirty="0"/>
              <a:t>Microsoft Security</a:t>
            </a:r>
            <a:r>
              <a:rPr lang="en-GB" dirty="0"/>
              <a:t>, [Online]. Available: </a:t>
            </a:r>
            <a:r>
              <a:rPr lang="en-GB" dirty="0">
                <a:hlinkClick r:id="rId23"/>
              </a:rPr>
              <a:t>https://www.microsoft.com/en-gb/security/business/security-101/what-is-cspm</a:t>
            </a:r>
            <a:r>
              <a:rPr lang="en-GB" dirty="0"/>
              <a:t>. [Accessed: May 5, 2026].</a:t>
            </a:r>
          </a:p>
          <a:p>
            <a:r>
              <a:rPr lang="en-GB" dirty="0"/>
              <a:t>[23] Chartered Institute of Personnel and Development, “Hybrid working: Guidance for people professionals,” </a:t>
            </a:r>
            <a:r>
              <a:rPr lang="en-GB" i="1" dirty="0"/>
              <a:t>CIPD</a:t>
            </a:r>
            <a:r>
              <a:rPr lang="en-GB" dirty="0"/>
              <a:t>, Feb. 19, 2024. [Online]. Available: </a:t>
            </a:r>
            <a:r>
              <a:rPr lang="en-GB" dirty="0">
                <a:hlinkClick r:id="rId24"/>
              </a:rPr>
              <a:t>https://www.cipd.org/uk/knowledge/guides/planning-hybrid-working/</a:t>
            </a:r>
            <a:r>
              <a:rPr lang="en-GB" dirty="0"/>
              <a:t>. [Accessed: May 5, 2026].</a:t>
            </a:r>
          </a:p>
          <a:p>
            <a:r>
              <a:rPr lang="en-GB" dirty="0"/>
              <a:t>[24] </a:t>
            </a:r>
            <a:r>
              <a:rPr lang="en-GB" dirty="0" err="1"/>
              <a:t>AppOmni</a:t>
            </a:r>
            <a:r>
              <a:rPr lang="en-GB" dirty="0"/>
              <a:t>, “Cloud Security Posture Management (CSPM),” </a:t>
            </a:r>
            <a:r>
              <a:rPr lang="en-GB" i="1" dirty="0" err="1"/>
              <a:t>AppOmni</a:t>
            </a:r>
            <a:r>
              <a:rPr lang="en-GB" i="1" dirty="0"/>
              <a:t> SaaS Glossary</a:t>
            </a:r>
            <a:r>
              <a:rPr lang="en-GB" dirty="0"/>
              <a:t>, [Online]. Available: </a:t>
            </a:r>
            <a:r>
              <a:rPr lang="en-GB" dirty="0">
                <a:hlinkClick r:id="rId25"/>
              </a:rPr>
              <a:t>https://appomni.com/saas-glossary/cloud-security-posture-management-cspm/</a:t>
            </a:r>
            <a:r>
              <a:rPr lang="en-GB" dirty="0"/>
              <a:t>. [Accessed: May 5, 2026].</a:t>
            </a:r>
          </a:p>
          <a:p>
            <a:r>
              <a:rPr lang="en-GB" dirty="0"/>
              <a:t>[25] Microsoft, “What is SIEM?,” </a:t>
            </a:r>
            <a:r>
              <a:rPr lang="en-GB" i="1" dirty="0"/>
              <a:t>Microsoft Security</a:t>
            </a:r>
            <a:r>
              <a:rPr lang="en-GB" dirty="0"/>
              <a:t>, [Online]. Available: </a:t>
            </a:r>
            <a:r>
              <a:rPr lang="en-GB" dirty="0">
                <a:hlinkClick r:id="rId26"/>
              </a:rPr>
              <a:t>https://www.microsoft.com/en-gb/security/business/security-101/what-is-siem</a:t>
            </a:r>
            <a:r>
              <a:rPr lang="en-GB" dirty="0"/>
              <a:t>. [Accessed: May 5, 2026].</a:t>
            </a:r>
          </a:p>
          <a:p>
            <a:r>
              <a:rPr lang="en-GB" dirty="0"/>
              <a:t>[26] Veeam, “SIEM integration with backup guide,” </a:t>
            </a:r>
            <a:r>
              <a:rPr lang="en-GB" i="1" dirty="0"/>
              <a:t>Veeam Blog</a:t>
            </a:r>
            <a:r>
              <a:rPr lang="en-GB" dirty="0"/>
              <a:t>, Jan. 10, 2024. [Online]. Available: </a:t>
            </a:r>
            <a:r>
              <a:rPr lang="en-GB" dirty="0">
                <a:hlinkClick r:id="rId27"/>
              </a:rPr>
              <a:t>https://www.veeam.com/blog/siem-integration-with-backup.html</a:t>
            </a:r>
            <a:r>
              <a:rPr lang="en-GB" dirty="0"/>
              <a:t>. [Accessed: May 5, 2026].</a:t>
            </a:r>
          </a:p>
          <a:p>
            <a:r>
              <a:rPr lang="en-GB" dirty="0"/>
              <a:t>[27] Comodo, “What is SIEM and why should you use it?,” </a:t>
            </a:r>
            <a:r>
              <a:rPr lang="en-GB" i="1" dirty="0"/>
              <a:t>Comodo</a:t>
            </a:r>
            <a:r>
              <a:rPr lang="en-GB" dirty="0"/>
              <a:t>, [Online]. Available: </a:t>
            </a:r>
            <a:r>
              <a:rPr lang="en-GB" dirty="0">
                <a:hlinkClick r:id="rId28"/>
              </a:rPr>
              <a:t>https://www.comodo.com/what-is/siem.php</a:t>
            </a:r>
            <a:r>
              <a:rPr lang="en-GB" dirty="0"/>
              <a:t>. [Accessed: May 5, 2026].</a:t>
            </a:r>
          </a:p>
          <a:p>
            <a:endParaRPr lang="en-AS" dirty="0"/>
          </a:p>
        </p:txBody>
      </p:sp>
    </p:spTree>
    <p:extLst>
      <p:ext uri="{BB962C8B-B14F-4D97-AF65-F5344CB8AC3E}">
        <p14:creationId xmlns:p14="http://schemas.microsoft.com/office/powerpoint/2010/main" val="18701009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272</TotalTime>
  <Words>2155</Words>
  <Application>Microsoft Office PowerPoint</Application>
  <PresentationFormat>Widescreen</PresentationFormat>
  <Paragraphs>136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Rockwell</vt:lpstr>
      <vt:lpstr>Damask</vt:lpstr>
      <vt:lpstr>Cyber security and computer networks</vt:lpstr>
      <vt:lpstr>Current threat landscape</vt:lpstr>
      <vt:lpstr>Why VTAM needs protection</vt:lpstr>
      <vt:lpstr>Zero trust security</vt:lpstr>
      <vt:lpstr>Security frameworks</vt:lpstr>
      <vt:lpstr>Mitigation and prevention</vt:lpstr>
      <vt:lpstr>Monitoring and incident response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Liam Jenkins (2502497)</dc:creator>
  <cp:lastModifiedBy>Liam Jenkins (2502497)</cp:lastModifiedBy>
  <cp:revision>1</cp:revision>
  <dcterms:created xsi:type="dcterms:W3CDTF">2026-05-08T15:48:35Z</dcterms:created>
  <dcterms:modified xsi:type="dcterms:W3CDTF">2026-05-08T20:20:38Z</dcterms:modified>
</cp:coreProperties>
</file>