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667" r:id="rId5"/>
    <p:sldId id="343" r:id="rId6"/>
    <p:sldId id="344" r:id="rId7"/>
    <p:sldId id="345" r:id="rId8"/>
    <p:sldId id="346" r:id="rId9"/>
    <p:sldId id="347" r:id="rId10"/>
    <p:sldId id="348" r:id="rId11"/>
    <p:sldId id="349" r:id="rId12"/>
    <p:sldId id="350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9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39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2" y="233999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716296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2770911" y="4059382"/>
            <a:ext cx="6636325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Cymraeg </a:t>
            </a:r>
            <a:r>
              <a:rPr lang="en-GB" sz="6000" dirty="0" err="1">
                <a:solidFill>
                  <a:srgbClr val="F01A70"/>
                </a:solidFill>
                <a:ea typeface="Calibri"/>
                <a:cs typeface="Calibri"/>
              </a:rPr>
              <a:t>i</a:t>
            </a:r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 </a:t>
            </a:r>
            <a:r>
              <a:rPr lang="en-GB" sz="6000" dirty="0" err="1">
                <a:solidFill>
                  <a:srgbClr val="F01A70"/>
                </a:solidFill>
                <a:ea typeface="Calibri"/>
                <a:cs typeface="Calibri"/>
              </a:rPr>
              <a:t>Bawb</a:t>
            </a:r>
            <a:endParaRPr lang="en-GB" sz="60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endParaRPr lang="en-GB" sz="36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r>
              <a:rPr lang="en-GB" sz="3600" dirty="0" err="1">
                <a:solidFill>
                  <a:srgbClr val="F01A70"/>
                </a:solidFill>
                <a:ea typeface="Calibri"/>
                <a:cs typeface="Calibri"/>
              </a:rPr>
              <a:t>Diwrnod</a:t>
            </a:r>
            <a:r>
              <a:rPr lang="en-GB" sz="3600" dirty="0">
                <a:solidFill>
                  <a:srgbClr val="F01A70"/>
                </a:solidFill>
                <a:ea typeface="Calibri"/>
                <a:cs typeface="Calibri"/>
              </a:rPr>
              <a:t> 5 – 27 </a:t>
            </a:r>
            <a:r>
              <a:rPr lang="en-GB" sz="3600" dirty="0" err="1">
                <a:solidFill>
                  <a:srgbClr val="F01A70"/>
                </a:solidFill>
                <a:ea typeface="Calibri"/>
                <a:cs typeface="Calibri"/>
              </a:rPr>
              <a:t>Chwefror</a:t>
            </a:r>
            <a:r>
              <a:rPr lang="en-GB" sz="3600" dirty="0">
                <a:solidFill>
                  <a:srgbClr val="F01A70"/>
                </a:solidFill>
                <a:ea typeface="Calibri"/>
                <a:cs typeface="Calibri"/>
              </a:rPr>
              <a:t> 2024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53969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25909" y="4924188"/>
            <a:ext cx="5090219" cy="14465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  <a:cs typeface="Calibri"/>
              </a:rPr>
              <a:t>Pyramid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Siarad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Talking Pyramid</a:t>
            </a:r>
          </a:p>
        </p:txBody>
      </p:sp>
      <p:pic>
        <p:nvPicPr>
          <p:cNvPr id="5" name="Picture 4" descr="A picture containing shape&#10;&#10;Description automatically generated">
            <a:extLst>
              <a:ext uri="{FF2B5EF4-FFF2-40B4-BE49-F238E27FC236}">
                <a16:creationId xmlns:a16="http://schemas.microsoft.com/office/drawing/2014/main" id="{CC4608AC-70D3-4F70-8DDE-58909F21D9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26298" y="116032"/>
            <a:ext cx="1800387" cy="1834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3727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">
            <a:extLst>
              <a:ext uri="{FF2B5EF4-FFF2-40B4-BE49-F238E27FC236}">
                <a16:creationId xmlns:a16="http://schemas.microsoft.com/office/drawing/2014/main" id="{61F9A2AC-054A-914F-9468-B110A41BF748}"/>
              </a:ext>
            </a:extLst>
          </p:cNvPr>
          <p:cNvSpPr txBox="1"/>
          <p:nvPr/>
        </p:nvSpPr>
        <p:spPr>
          <a:xfrm>
            <a:off x="317290" y="1358685"/>
            <a:ext cx="11557417" cy="5316118"/>
          </a:xfrm>
          <a:prstGeom prst="rect">
            <a:avLst/>
          </a:prstGeom>
          <a:solidFill>
            <a:schemeClr val="lt1"/>
          </a:solidFill>
          <a:ln w="19050">
            <a:solidFill>
              <a:srgbClr val="00206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 in groups of 3 – </a:t>
            </a:r>
            <a:r>
              <a:rPr lang="cy-GB" sz="2400" b="1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Player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1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and the </a:t>
            </a:r>
            <a:r>
              <a:rPr lang="cy-GB" sz="2400" b="1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</a:p>
          <a:p>
            <a:pPr>
              <a:spcAft>
                <a:spcPts val="0"/>
              </a:spcAft>
            </a:pPr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You must translate the sentences in the pyramid, one section a time.</a:t>
            </a:r>
            <a:r>
              <a:rPr lang="cy-GB" sz="240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 b="1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40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will start by translating the first sentence. If they translate correctly, they can move on to translate the next sentence. </a:t>
            </a:r>
          </a:p>
          <a:p>
            <a:pPr>
              <a:spcAft>
                <a:spcPts val="0"/>
              </a:spcAft>
            </a:pPr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400" b="1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</a:p>
          <a:p>
            <a:pPr>
              <a:spcAft>
                <a:spcPts val="0"/>
              </a:spcAft>
            </a:pPr>
            <a:endParaRPr lang="cy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Referee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</a:p>
          <a:p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The first person to reach the last step and translate the whole pyramid correctly wins!</a:t>
            </a:r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A9F516-5110-EC4D-8F82-6FBE1725DBE0}"/>
              </a:ext>
            </a:extLst>
          </p:cNvPr>
          <p:cNvSpPr/>
          <p:nvPr/>
        </p:nvSpPr>
        <p:spPr>
          <a:xfrm>
            <a:off x="5210180" y="183197"/>
            <a:ext cx="1771639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Rheolau</a:t>
            </a:r>
            <a:r>
              <a:rPr lang="en-US" sz="3200" b="1">
                <a:ea typeface="Ayuthaya" pitchFamily="2" charset="-34"/>
                <a:cs typeface="Ayuthaya" pitchFamily="2" charset="-34"/>
              </a:rPr>
              <a:t>  </a:t>
            </a:r>
          </a:p>
          <a:p>
            <a:pPr algn="ctr"/>
            <a:r>
              <a:rPr lang="en-US" sz="3200" i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Rules</a:t>
            </a:r>
          </a:p>
        </p:txBody>
      </p:sp>
    </p:spTree>
    <p:extLst>
      <p:ext uri="{BB962C8B-B14F-4D97-AF65-F5344CB8AC3E}">
        <p14:creationId xmlns:p14="http://schemas.microsoft.com/office/powerpoint/2010/main" val="2647772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6436F6E-6B87-864B-7093-EC6B2063F7FF}"/>
              </a:ext>
            </a:extLst>
          </p:cNvPr>
          <p:cNvSpPr txBox="1"/>
          <p:nvPr/>
        </p:nvSpPr>
        <p:spPr>
          <a:xfrm>
            <a:off x="429615" y="321419"/>
            <a:ext cx="27431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002060"/>
                </a:solidFill>
                <a:cs typeface="Calibri"/>
              </a:rPr>
              <a:t>Pyramid 1</a:t>
            </a:r>
          </a:p>
          <a:p>
            <a:r>
              <a:rPr lang="en-GB" sz="3200" b="1">
                <a:solidFill>
                  <a:srgbClr val="002060"/>
                </a:solidFill>
                <a:cs typeface="Calibri"/>
              </a:rPr>
              <a:t>Mrs Davies</a:t>
            </a:r>
          </a:p>
        </p:txBody>
      </p:sp>
      <p:pic>
        <p:nvPicPr>
          <p:cNvPr id="3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82BDBDE6-B7CF-33E1-3E3A-0B57BB93BB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620" y="4732382"/>
            <a:ext cx="1684150" cy="1718140"/>
          </a:xfrm>
          <a:prstGeom prst="rect">
            <a:avLst/>
          </a:prstGeom>
        </p:spPr>
      </p:pic>
      <p:pic>
        <p:nvPicPr>
          <p:cNvPr id="6" name="Picture 5" descr="A triangle with text on it&#10;&#10;Description automatically generated">
            <a:extLst>
              <a:ext uri="{FF2B5EF4-FFF2-40B4-BE49-F238E27FC236}">
                <a16:creationId xmlns:a16="http://schemas.microsoft.com/office/drawing/2014/main" id="{59A8D822-153C-71A6-39C5-4EA705C121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7267" y="170462"/>
            <a:ext cx="8530446" cy="6531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468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6436F6E-6B87-864B-7093-EC6B2063F7FF}"/>
              </a:ext>
            </a:extLst>
          </p:cNvPr>
          <p:cNvSpPr txBox="1"/>
          <p:nvPr/>
        </p:nvSpPr>
        <p:spPr>
          <a:xfrm>
            <a:off x="92112" y="219559"/>
            <a:ext cx="274319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FF0000"/>
                </a:solidFill>
                <a:cs typeface="Calibri"/>
              </a:rPr>
              <a:t>Atebion</a:t>
            </a:r>
            <a:r>
              <a:rPr lang="en-GB" sz="4000" b="1" dirty="0">
                <a:solidFill>
                  <a:srgbClr val="FF0000"/>
                </a:solidFill>
                <a:cs typeface="Calibri"/>
              </a:rPr>
              <a:t>!</a:t>
            </a:r>
            <a:endParaRPr lang="en-US" dirty="0"/>
          </a:p>
        </p:txBody>
      </p:sp>
      <p:pic>
        <p:nvPicPr>
          <p:cNvPr id="4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EB035F32-B414-9B42-CB60-D89B1C9AB3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281" y="4791354"/>
            <a:ext cx="1684150" cy="1718140"/>
          </a:xfrm>
          <a:prstGeom prst="rect">
            <a:avLst/>
          </a:prstGeom>
        </p:spPr>
      </p:pic>
      <p:pic>
        <p:nvPicPr>
          <p:cNvPr id="3" name="Picture 2" descr="A triangle with red text&#10;&#10;Description automatically generated">
            <a:extLst>
              <a:ext uri="{FF2B5EF4-FFF2-40B4-BE49-F238E27FC236}">
                <a16:creationId xmlns:a16="http://schemas.microsoft.com/office/drawing/2014/main" id="{B5BFCF14-BB32-13D3-B4AB-14FD5286C2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161" y="202635"/>
            <a:ext cx="8462342" cy="654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977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6436F6E-6B87-864B-7093-EC6B2063F7FF}"/>
              </a:ext>
            </a:extLst>
          </p:cNvPr>
          <p:cNvSpPr txBox="1"/>
          <p:nvPr/>
        </p:nvSpPr>
        <p:spPr>
          <a:xfrm>
            <a:off x="428153" y="340426"/>
            <a:ext cx="27431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002060"/>
                </a:solidFill>
                <a:cs typeface="Calibri"/>
              </a:rPr>
              <a:t>Pyramid 2</a:t>
            </a:r>
          </a:p>
          <a:p>
            <a:r>
              <a:rPr lang="en-GB" sz="3200" b="1">
                <a:solidFill>
                  <a:srgbClr val="002060"/>
                </a:solidFill>
                <a:cs typeface="Calibri"/>
              </a:rPr>
              <a:t>Miss Jones</a:t>
            </a:r>
          </a:p>
        </p:txBody>
      </p:sp>
      <p:pic>
        <p:nvPicPr>
          <p:cNvPr id="4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4B61590B-5A1B-AEAA-D521-3C95F12F4E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620" y="4804269"/>
            <a:ext cx="1684150" cy="171814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D9C5C9C-310A-2301-24FA-18F50D75E7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759" y="213596"/>
            <a:ext cx="8516068" cy="6502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331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6436F6E-6B87-864B-7093-EC6B2063F7FF}"/>
              </a:ext>
            </a:extLst>
          </p:cNvPr>
          <p:cNvSpPr txBox="1"/>
          <p:nvPr/>
        </p:nvSpPr>
        <p:spPr>
          <a:xfrm>
            <a:off x="-64576" y="142067"/>
            <a:ext cx="27431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rgbClr val="FF0000"/>
                </a:solidFill>
                <a:cs typeface="Calibri"/>
              </a:rPr>
              <a:t>Atebion</a:t>
            </a:r>
            <a:r>
              <a:rPr lang="en-GB" sz="4000" b="1">
                <a:solidFill>
                  <a:srgbClr val="FF0000"/>
                </a:solidFill>
                <a:cs typeface="Calibri"/>
              </a:rPr>
              <a:t>!</a:t>
            </a:r>
            <a:endParaRPr lang="en-US"/>
          </a:p>
          <a:p>
            <a:pPr algn="ctr"/>
            <a:r>
              <a:rPr lang="en-GB" sz="3200" i="1">
                <a:solidFill>
                  <a:srgbClr val="FF0000"/>
                </a:solidFill>
                <a:cs typeface="Calibri"/>
              </a:rPr>
              <a:t>Answers!</a:t>
            </a:r>
          </a:p>
        </p:txBody>
      </p:sp>
      <p:pic>
        <p:nvPicPr>
          <p:cNvPr id="4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8FD2E498-8C1C-5876-1AEF-11ACADFD48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366" y="4804269"/>
            <a:ext cx="1684150" cy="171814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26FE453-0989-652A-B321-14FE60FFF0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7267" y="199306"/>
            <a:ext cx="8530446" cy="6560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7911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6436F6E-6B87-864B-7093-EC6B2063F7FF}"/>
              </a:ext>
            </a:extLst>
          </p:cNvPr>
          <p:cNvSpPr txBox="1"/>
          <p:nvPr/>
        </p:nvSpPr>
        <p:spPr>
          <a:xfrm>
            <a:off x="500040" y="255625"/>
            <a:ext cx="27431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dirty="0">
                <a:solidFill>
                  <a:srgbClr val="002060"/>
                </a:solidFill>
                <a:cs typeface="Calibri"/>
              </a:rPr>
              <a:t>Pyramid 3</a:t>
            </a:r>
          </a:p>
          <a:p>
            <a:r>
              <a:rPr lang="en-GB" sz="3200" b="1" dirty="0">
                <a:solidFill>
                  <a:srgbClr val="002060"/>
                </a:solidFill>
                <a:cs typeface="Calibri"/>
              </a:rPr>
              <a:t>Mr Williams</a:t>
            </a:r>
          </a:p>
        </p:txBody>
      </p:sp>
      <p:pic>
        <p:nvPicPr>
          <p:cNvPr id="4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38B6598D-09B3-3667-5453-2E731085CE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11" y="4791354"/>
            <a:ext cx="1684150" cy="1718140"/>
          </a:xfrm>
          <a:prstGeom prst="rect">
            <a:avLst/>
          </a:prstGeom>
        </p:spPr>
      </p:pic>
      <p:pic>
        <p:nvPicPr>
          <p:cNvPr id="3" name="Picture 2" descr="A triangle with text on it&#10;&#10;Description automatically generated">
            <a:extLst>
              <a:ext uri="{FF2B5EF4-FFF2-40B4-BE49-F238E27FC236}">
                <a16:creationId xmlns:a16="http://schemas.microsoft.com/office/drawing/2014/main" id="{864F8E89-A240-89E1-6BFD-740213B0A1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871" y="103607"/>
            <a:ext cx="8544823" cy="6636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985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6436F6E-6B87-864B-7093-EC6B2063F7FF}"/>
              </a:ext>
            </a:extLst>
          </p:cNvPr>
          <p:cNvSpPr txBox="1"/>
          <p:nvPr/>
        </p:nvSpPr>
        <p:spPr>
          <a:xfrm>
            <a:off x="-103322" y="154982"/>
            <a:ext cx="27431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rgbClr val="FF0000"/>
                </a:solidFill>
                <a:cs typeface="Calibri"/>
              </a:rPr>
              <a:t>Atebion</a:t>
            </a:r>
            <a:r>
              <a:rPr lang="en-GB" sz="4000" b="1">
                <a:solidFill>
                  <a:srgbClr val="FF0000"/>
                </a:solidFill>
                <a:cs typeface="Calibri"/>
              </a:rPr>
              <a:t>!</a:t>
            </a:r>
            <a:endParaRPr lang="en-US"/>
          </a:p>
          <a:p>
            <a:pPr algn="ctr"/>
            <a:r>
              <a:rPr lang="en-GB" sz="3200" i="1">
                <a:solidFill>
                  <a:srgbClr val="FF0000"/>
                </a:solidFill>
                <a:cs typeface="Calibri"/>
              </a:rPr>
              <a:t>Answers!</a:t>
            </a:r>
          </a:p>
        </p:txBody>
      </p:sp>
      <p:pic>
        <p:nvPicPr>
          <p:cNvPr id="5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CF68DADD-A5A5-B343-D09E-D9937F129B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620" y="4804269"/>
            <a:ext cx="1684150" cy="1718140"/>
          </a:xfrm>
          <a:prstGeom prst="rect">
            <a:avLst/>
          </a:prstGeom>
        </p:spPr>
      </p:pic>
      <p:pic>
        <p:nvPicPr>
          <p:cNvPr id="3" name="Picture 2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777E6793-A2A1-2750-F86C-9727695400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136" y="156085"/>
            <a:ext cx="8544823" cy="6545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4353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c0bc5e67-24c2-4fc5-b969-f791d200abd2">
      <Terms xmlns="http://schemas.microsoft.com/office/infopath/2007/PartnerControls"/>
    </lcf76f155ced4ddcb4097134ff3c332f>
    <TaxCatchAll xmlns="497e3025-69b6-416a-8642-3c6d06f66ac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2D5F98D-538C-47DD-B025-103B34276980}">
  <ds:schemaRefs>
    <ds:schemaRef ds:uri="http://schemas.microsoft.com/office/2006/metadata/properties"/>
    <ds:schemaRef ds:uri="http://schemas.microsoft.com/office/infopath/2007/PartnerControls"/>
    <ds:schemaRef ds:uri="c0bc5e67-24c2-4fc5-b969-f791d200abd2"/>
    <ds:schemaRef ds:uri="497e3025-69b6-416a-8642-3c6d06f66ac5"/>
  </ds:schemaRefs>
</ds:datastoreItem>
</file>

<file path=customXml/itemProps2.xml><?xml version="1.0" encoding="utf-8"?>
<ds:datastoreItem xmlns:ds="http://schemas.openxmlformats.org/officeDocument/2006/customXml" ds:itemID="{CD0B6143-35F4-4B66-A984-5093833225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42CE76-7402-4457-9B42-0E8D876356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152</Words>
  <Application>Microsoft Macintosh PowerPoint</Application>
  <PresentationFormat>Widescreen</PresentationFormat>
  <Paragraphs>30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Ayuthaya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Rhian Abbott</cp:lastModifiedBy>
  <cp:revision>56</cp:revision>
  <dcterms:created xsi:type="dcterms:W3CDTF">2024-02-26T13:32:45Z</dcterms:created>
  <dcterms:modified xsi:type="dcterms:W3CDTF">2024-02-26T16:43:33Z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</Properties>
</file>