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20"/>
  </p:notesMasterIdLst>
  <p:handoutMasterIdLst>
    <p:handoutMasterId r:id="rId21"/>
  </p:handoutMasterIdLst>
  <p:sldIdLst>
    <p:sldId id="3825" r:id="rId5"/>
    <p:sldId id="3827" r:id="rId6"/>
    <p:sldId id="3838" r:id="rId7"/>
    <p:sldId id="3791" r:id="rId8"/>
    <p:sldId id="3792" r:id="rId9"/>
    <p:sldId id="3832" r:id="rId10"/>
    <p:sldId id="3830" r:id="rId11"/>
    <p:sldId id="3831" r:id="rId12"/>
    <p:sldId id="3835" r:id="rId13"/>
    <p:sldId id="3837" r:id="rId14"/>
    <p:sldId id="3843" r:id="rId15"/>
    <p:sldId id="3840" r:id="rId16"/>
    <p:sldId id="3841" r:id="rId17"/>
    <p:sldId id="3842" r:id="rId18"/>
    <p:sldId id="3834"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4" d="100"/>
          <a:sy n="74" d="100"/>
        </p:scale>
        <p:origin x="1042" y="72"/>
      </p:cViewPr>
      <p:guideLst>
        <p:guide orient="horz" pos="1200"/>
        <p:guide orient="horz" pos="3408"/>
        <p:guide pos="6936"/>
        <p:guide pos="744"/>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DCE667-0E8B-4020-B798-9F540ACF8A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8FE84B-4CF5-479A-98FA-101E6C92240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5249E17-B59A-4F61-B8D2-5B4F41E1978D}" type="datetime1">
              <a:rPr lang="en-GB" smtClean="0"/>
              <a:t>17/03/2023</a:t>
            </a:fld>
            <a:endParaRPr lang="en-GB" dirty="0"/>
          </a:p>
        </p:txBody>
      </p:sp>
      <p:sp>
        <p:nvSpPr>
          <p:cNvPr id="4" name="Footer Placeholder 3">
            <a:extLst>
              <a:ext uri="{FF2B5EF4-FFF2-40B4-BE49-F238E27FC236}">
                <a16:creationId xmlns:a16="http://schemas.microsoft.com/office/drawing/2014/main" id="{E9871FFA-2EDD-435F-95BB-D4913CE5231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9F549EF-DEA6-491C-B092-AD1829A0E2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3C7C88-02FC-450C-BC0C-36A3D372F9C7}" type="slidenum">
              <a:rPr lang="en-GB" smtClean="0"/>
              <a:t>‹#›</a:t>
            </a:fld>
            <a:endParaRPr lang="en-GB"/>
          </a:p>
        </p:txBody>
      </p:sp>
    </p:spTree>
    <p:extLst>
      <p:ext uri="{BB962C8B-B14F-4D97-AF65-F5344CB8AC3E}">
        <p14:creationId xmlns:p14="http://schemas.microsoft.com/office/powerpoint/2010/main" val="52466972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BE95BD-28DC-4C06-ABE7-D1DD6658916C}" type="datetime1">
              <a:rPr lang="en-GB" smtClean="0"/>
              <a:pPr/>
              <a:t>17/03/2023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0C6A29-4676-420C-BBE3-ACC2B80F64D4}" type="slidenum">
              <a:rPr lang="en-GB" noProof="0" smtClean="0"/>
              <a:t>‹#›</a:t>
            </a:fld>
            <a:endParaRPr lang="en-GB" noProof="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1</a:t>
            </a:fld>
            <a:endParaRPr lang="en-GB"/>
          </a:p>
        </p:txBody>
      </p:sp>
    </p:spTree>
    <p:extLst>
      <p:ext uri="{BB962C8B-B14F-4D97-AF65-F5344CB8AC3E}">
        <p14:creationId xmlns:p14="http://schemas.microsoft.com/office/powerpoint/2010/main" val="202814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2</a:t>
            </a:fld>
            <a:endParaRPr lang="en-GB"/>
          </a:p>
        </p:txBody>
      </p:sp>
    </p:spTree>
    <p:extLst>
      <p:ext uri="{BB962C8B-B14F-4D97-AF65-F5344CB8AC3E}">
        <p14:creationId xmlns:p14="http://schemas.microsoft.com/office/powerpoint/2010/main" val="3950943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4</a:t>
            </a:fld>
            <a:endParaRPr lang="en-GB"/>
          </a:p>
        </p:txBody>
      </p:sp>
    </p:spTree>
    <p:extLst>
      <p:ext uri="{BB962C8B-B14F-4D97-AF65-F5344CB8AC3E}">
        <p14:creationId xmlns:p14="http://schemas.microsoft.com/office/powerpoint/2010/main" val="3942359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5</a:t>
            </a:fld>
            <a:endParaRPr lang="en-GB"/>
          </a:p>
        </p:txBody>
      </p:sp>
    </p:spTree>
    <p:extLst>
      <p:ext uri="{BB962C8B-B14F-4D97-AF65-F5344CB8AC3E}">
        <p14:creationId xmlns:p14="http://schemas.microsoft.com/office/powerpoint/2010/main" val="718245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40C6A29-4676-420C-BBE3-ACC2B80F64D4}" type="slidenum">
              <a:rPr lang="en-GB" smtClean="0"/>
              <a:t>6</a:t>
            </a:fld>
            <a:endParaRPr lang="en-GB"/>
          </a:p>
        </p:txBody>
      </p:sp>
    </p:spTree>
    <p:extLst>
      <p:ext uri="{BB962C8B-B14F-4D97-AF65-F5344CB8AC3E}">
        <p14:creationId xmlns:p14="http://schemas.microsoft.com/office/powerpoint/2010/main" val="562526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7</a:t>
            </a:fld>
            <a:endParaRPr lang="en-GB"/>
          </a:p>
        </p:txBody>
      </p:sp>
    </p:spTree>
    <p:extLst>
      <p:ext uri="{BB962C8B-B14F-4D97-AF65-F5344CB8AC3E}">
        <p14:creationId xmlns:p14="http://schemas.microsoft.com/office/powerpoint/2010/main" val="3295013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8</a:t>
            </a:fld>
            <a:endParaRPr lang="en-GB"/>
          </a:p>
        </p:txBody>
      </p:sp>
    </p:spTree>
    <p:extLst>
      <p:ext uri="{BB962C8B-B14F-4D97-AF65-F5344CB8AC3E}">
        <p14:creationId xmlns:p14="http://schemas.microsoft.com/office/powerpoint/2010/main" val="78897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D40C6A29-4676-420C-BBE3-ACC2B80F64D4}" type="slidenum">
              <a:rPr lang="en-US" smtClean="0"/>
              <a:t>15</a:t>
            </a:fld>
            <a:endParaRPr lang="en-US" dirty="0"/>
          </a:p>
        </p:txBody>
      </p:sp>
    </p:spTree>
    <p:extLst>
      <p:ext uri="{BB962C8B-B14F-4D97-AF65-F5344CB8AC3E}">
        <p14:creationId xmlns:p14="http://schemas.microsoft.com/office/powerpoint/2010/main" val="1670162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rtlCol="0" anchor="b"/>
          <a:lstStyle>
            <a:lvl1pPr algn="r">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rtlCol="0" anchor="ctr"/>
          <a:lstStyle>
            <a:lvl1pPr marL="0" indent="0">
              <a:buNone/>
              <a:defRPr/>
            </a:lvl1pPr>
            <a:lvl2pPr marL="228600">
              <a:defRPr/>
            </a:lvl2pPr>
            <a:lvl3pPr marL="457200">
              <a:defRPr/>
            </a:lvl3pPr>
            <a:lvl4pPr>
              <a:buNone/>
              <a:defRPr/>
            </a:lvl4pPr>
          </a:lstStyle>
          <a:p>
            <a:pPr lvl="0" rtl="0"/>
            <a:r>
              <a:rPr lang="en-US" noProof="0"/>
              <a:t>Click to edit Master text styles</a:t>
            </a:r>
          </a:p>
          <a:p>
            <a:pPr lvl="1" rtl="0"/>
            <a:r>
              <a:rPr lang="en-US" noProof="0"/>
              <a:t>Second level</a:t>
            </a:r>
          </a:p>
          <a:p>
            <a:pPr lvl="2" rtl="0"/>
            <a:r>
              <a:rPr lang="en-US" noProof="0"/>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rtlCol="0">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rtlCol="0" anchor="b"/>
          <a:lstStyle>
            <a:lvl1pPr algn="ctr">
              <a:defRPr sz="600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rtlCol="0"/>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rtlCol="0"/>
          <a:lstStyle>
            <a:lvl1pPr>
              <a:buNone/>
              <a:defRPr>
                <a:solidFill>
                  <a:schemeClr val="bg1"/>
                </a:solidFill>
              </a:defRPr>
            </a:lvl1pPr>
          </a:lstStyle>
          <a:p>
            <a:pPr rtl="0"/>
            <a:r>
              <a:rPr lang="en-US" noProof="0"/>
              <a:t>Click icon to add picture</a:t>
            </a:r>
            <a:endParaRPr lang="en-GB" noProof="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rtlCol="0" anchor="b" anchorCtr="0">
            <a:noAutofit/>
          </a:bodyPr>
          <a:lstStyle>
            <a:lvl1pPr algn="ctr">
              <a:defRPr sz="4000">
                <a:solidFill>
                  <a:schemeClr val="tx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rtlCol="0"/>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rtlCol="0"/>
          <a:lstStyle>
            <a:lvl1pPr>
              <a:defRPr>
                <a:solidFill>
                  <a:schemeClr val="bg1"/>
                </a:solidFill>
                <a:latin typeface="+mn-lt"/>
              </a:defRPr>
            </a:lvl1pPr>
          </a:lstStyle>
          <a:p>
            <a:pPr rtl="0">
              <a:defRPr/>
            </a:pPr>
            <a:r>
              <a:rPr lang="en-GB" noProof="0"/>
              <a:t>9/3/20XX</a:t>
            </a:r>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rtlCol="0"/>
          <a:lstStyle>
            <a:lvl1pPr>
              <a:defRPr>
                <a:solidFill>
                  <a:schemeClr val="bg1"/>
                </a:solidFill>
                <a:latin typeface="+mn-lt"/>
              </a:defRPr>
            </a:lvl1pPr>
          </a:lstStyle>
          <a:p>
            <a:pPr rtl="0">
              <a:defRPr/>
            </a:pPr>
            <a:r>
              <a:rPr lang="en-GB" noProof="0"/>
              <a:t>Presentation Title</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rtlCol="0"/>
          <a:lstStyle>
            <a:lvl1pPr>
              <a:defRPr>
                <a:solidFill>
                  <a:schemeClr val="bg1"/>
                </a:solidFill>
                <a:latin typeface="+mn-lt"/>
              </a:defRPr>
            </a:lvl1pPr>
          </a:lstStyle>
          <a:p>
            <a:pPr rtl="0">
              <a:defRPr/>
            </a:pPr>
            <a:fld id="{D76B855D-E9CC-4FF8-AD85-6CDC7B89A0DE}" type="slidenum">
              <a:rPr lang="en-GB" noProof="0" smtClean="0"/>
              <a:pPr>
                <a:defRPr/>
              </a:pPr>
              <a:t>‹#›</a:t>
            </a:fld>
            <a:endParaRPr lang="en-GB" noProof="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rtlCol="0"/>
          <a:lstStyle>
            <a:lvl1pPr marL="0" indent="0">
              <a:buNone/>
              <a:defRPr sz="24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rtlCol="0"/>
          <a:lstStyle>
            <a:lvl1pPr algn="l">
              <a:defRPr>
                <a:latin typeface="+mn-lt"/>
              </a:defRPr>
            </a:lvl1pPr>
          </a:lstStyle>
          <a:p>
            <a:pPr algn="l"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rtlCol="0"/>
          <a:lstStyle>
            <a:lvl1pPr marL="0" indent="0">
              <a:buNone/>
              <a:defRPr sz="2400"/>
            </a:lvl1pPr>
            <a:lvl2pPr marL="228600">
              <a:defRPr sz="1800"/>
            </a:lvl2pPr>
            <a:lvl3pPr marL="457200">
              <a:defRPr sz="1800"/>
            </a:lvl3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financemanagement.com/financial-management/innovation-matrix#Innovation_Matrix_4_Types_of_Innovation" TargetMode="External"/><Relationship Id="rId2" Type="http://schemas.openxmlformats.org/officeDocument/2006/relationships/hyperlink" Target="https://www.marketing91.com/force-field-analysis" TargetMode="External"/><Relationship Id="rId1" Type="http://schemas.openxmlformats.org/officeDocument/2006/relationships/slideLayout" Target="../slideLayouts/slideLayout6.xml"/><Relationship Id="rId5" Type="http://schemas.openxmlformats.org/officeDocument/2006/relationships/hyperlink" Target="https://gotechinnovation.com/closed-innovations-vs-open-innovations/" TargetMode="External"/><Relationship Id="rId4" Type="http://schemas.openxmlformats.org/officeDocument/2006/relationships/hyperlink" Target="https://www.researchgate.net/publication/234799741_Making_Innovation_Work_How_to_Manage_It_Measure_It_and_Profit_from_I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samsung.com/uk/trade-in/#f" TargetMode="External"/><Relationship Id="rId2" Type="http://schemas.openxmlformats.org/officeDocument/2006/relationships/hyperlink" Target="https://knowledge.insead.edu/author/hal-gregersen" TargetMode="External"/><Relationship Id="rId1" Type="http://schemas.openxmlformats.org/officeDocument/2006/relationships/slideLayout" Target="../slideLayouts/slideLayout6.xml"/><Relationship Id="rId4" Type="http://schemas.openxmlformats.org/officeDocument/2006/relationships/hyperlink" Target="https://books.google.com/books/about/Strategic_Innovation_Management.html?id=Ii1EDwAAQBAJ"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p:txBody>
          <a:bodyPr rtlCol="0">
            <a:normAutofit fontScale="90000"/>
          </a:bodyPr>
          <a:lstStyle/>
          <a:p>
            <a:pPr rtl="0"/>
            <a:r>
              <a:rPr lang="en-GB" dirty="0">
                <a:solidFill>
                  <a:srgbClr val="FFFFFF"/>
                </a:solidFill>
              </a:rPr>
              <a:t>Personal Reflection</a:t>
            </a:r>
            <a:br>
              <a:rPr lang="en-GB" dirty="0">
                <a:solidFill>
                  <a:srgbClr val="FFFFFF"/>
                </a:solidFill>
              </a:rPr>
            </a:br>
            <a:r>
              <a:rPr lang="en-GB" dirty="0">
                <a:solidFill>
                  <a:srgbClr val="FFFFFF"/>
                </a:solidFill>
              </a:rPr>
              <a:t>on Creativity and Innovation</a:t>
            </a:r>
            <a:endParaRPr lang="en-GB" dirty="0"/>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p:txBody>
          <a:bodyPr rtlCol="0"/>
          <a:lstStyle/>
          <a:p>
            <a:pPr rtl="0"/>
            <a:r>
              <a:rPr lang="en-GB" dirty="0"/>
              <a:t>Badsa Miah 1815821</a:t>
            </a:r>
          </a:p>
        </p:txBody>
      </p:sp>
    </p:spTree>
    <p:extLst>
      <p:ext uri="{BB962C8B-B14F-4D97-AF65-F5344CB8AC3E}">
        <p14:creationId xmlns:p14="http://schemas.microsoft.com/office/powerpoint/2010/main" val="80096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p:txBody>
          <a:bodyPr rtlCol="0"/>
          <a:lstStyle/>
          <a:p>
            <a:pPr rtl="0"/>
            <a:r>
              <a:rPr lang="en-GB" dirty="0"/>
              <a:t>Introduction</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p:txBody>
          <a:bodyPr rtlCol="0">
            <a:normAutofit fontScale="92500" lnSpcReduction="10000"/>
          </a:bodyPr>
          <a:lstStyle/>
          <a:p>
            <a:r>
              <a:rPr lang="en-GB" dirty="0"/>
              <a:t> I will organise the presentation around a model of reflection that I have chosen, and I will use the case study I have chosen to demonstrate my knowledge, understanding and cognitive skills</a:t>
            </a:r>
          </a:p>
          <a:p>
            <a:r>
              <a:rPr lang="en-GB" dirty="0"/>
              <a:t>The purpose of this presentation is to demonstrate using Kolb's cycle of reflection to show how my learning experience over the course on innovation and creativity</a:t>
            </a:r>
          </a:p>
          <a:p>
            <a:r>
              <a:rPr lang="en-GB" dirty="0"/>
              <a:t>Looking at models and theory's and applying to my chosen opportunity. </a:t>
            </a:r>
          </a:p>
          <a:p>
            <a:endParaRPr lang="en-GB" dirty="0"/>
          </a:p>
          <a:p>
            <a:pPr rtl="0"/>
            <a:endParaRPr lang="en-GB" dirty="0"/>
          </a:p>
        </p:txBody>
      </p:sp>
      <p:pic>
        <p:nvPicPr>
          <p:cNvPr id="11" name="Picture Placeholder 10" descr="boy looking at map on the wall">
            <a:extLst>
              <a:ext uri="{FF2B5EF4-FFF2-40B4-BE49-F238E27FC236}">
                <a16:creationId xmlns:a16="http://schemas.microsoft.com/office/drawing/2014/main" id="{759DD474-D676-41A6-A2FB-30B2078418A8}"/>
              </a:ext>
            </a:extLst>
          </p:cNvPr>
          <p:cNvPicPr>
            <a:picLocks noGrp="1" noChangeAspect="1"/>
          </p:cNvPicPr>
          <p:nvPr>
            <p:ph type="pic" sz="quarter" idx="13"/>
          </p:nvPr>
        </p:nvPicPr>
        <p:blipFill rotWithShape="1">
          <a:blip r:embed="rId3"/>
          <a:srcRect t="72" b="72"/>
          <a:stretch/>
        </p:blipFill>
        <p:spPr/>
      </p:pic>
      <p:pic>
        <p:nvPicPr>
          <p:cNvPr id="13" name="Picture Placeholder 12" descr="boy playing with space ship toys">
            <a:extLst>
              <a:ext uri="{FF2B5EF4-FFF2-40B4-BE49-F238E27FC236}">
                <a16:creationId xmlns:a16="http://schemas.microsoft.com/office/drawing/2014/main" id="{D624A4F8-65E3-4A17-A439-FE80714CDE5A}"/>
              </a:ext>
            </a:extLst>
          </p:cNvPr>
          <p:cNvPicPr>
            <a:picLocks noGrp="1" noChangeAspect="1"/>
          </p:cNvPicPr>
          <p:nvPr>
            <p:ph type="pic" sz="quarter" idx="14"/>
          </p:nvPr>
        </p:nvPicPr>
        <p:blipFill rotWithShape="1">
          <a:blip r:embed="rId4"/>
          <a:srcRect/>
          <a:stretch/>
        </p:blipFill>
        <p:spPr/>
      </p:pic>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2193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DB3F3-4029-8FCF-4D2A-EEA6D71497E7}"/>
              </a:ext>
            </a:extLst>
          </p:cNvPr>
          <p:cNvSpPr>
            <a:spLocks noGrp="1"/>
          </p:cNvSpPr>
          <p:nvPr>
            <p:ph type="title"/>
          </p:nvPr>
        </p:nvSpPr>
        <p:spPr>
          <a:xfrm>
            <a:off x="539496" y="365125"/>
            <a:ext cx="10515600" cy="1325563"/>
          </a:xfrm>
        </p:spPr>
        <p:txBody>
          <a:bodyPr anchor="ctr">
            <a:normAutofit/>
          </a:bodyPr>
          <a:lstStyle/>
          <a:p>
            <a:r>
              <a:rPr lang="en-GB" dirty="0"/>
              <a:t>Model of Reflection-Kolb’s (1984) learning cycle</a:t>
            </a:r>
          </a:p>
        </p:txBody>
      </p:sp>
      <p:pic>
        <p:nvPicPr>
          <p:cNvPr id="8" name="Picture 7" descr="Diagram&#10;&#10;Description automatically generated">
            <a:extLst>
              <a:ext uri="{FF2B5EF4-FFF2-40B4-BE49-F238E27FC236}">
                <a16:creationId xmlns:a16="http://schemas.microsoft.com/office/drawing/2014/main" id="{22B1882D-03F4-873E-0C82-BE89EA46AE05}"/>
              </a:ext>
            </a:extLst>
          </p:cNvPr>
          <p:cNvPicPr>
            <a:picLocks noChangeAspect="1"/>
          </p:cNvPicPr>
          <p:nvPr/>
        </p:nvPicPr>
        <p:blipFill>
          <a:blip r:embed="rId2"/>
          <a:stretch>
            <a:fillRect/>
          </a:stretch>
        </p:blipFill>
        <p:spPr>
          <a:xfrm>
            <a:off x="335655" y="1690688"/>
            <a:ext cx="6002205" cy="4516660"/>
          </a:xfrm>
          <a:prstGeom prst="rect">
            <a:avLst/>
          </a:prstGeom>
          <a:noFill/>
        </p:spPr>
      </p:pic>
      <p:sp>
        <p:nvSpPr>
          <p:cNvPr id="6" name="Slide Number Placeholder 5">
            <a:extLst>
              <a:ext uri="{FF2B5EF4-FFF2-40B4-BE49-F238E27FC236}">
                <a16:creationId xmlns:a16="http://schemas.microsoft.com/office/drawing/2014/main" id="{E31D4319-7DE6-457A-3D3D-6991211F14C8}"/>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3</a:t>
            </a:fld>
            <a:endParaRPr lang="en-GB" noProof="0">
              <a:solidFill>
                <a:prstClr val="black">
                  <a:tint val="75000"/>
                </a:prstClr>
              </a:solidFill>
            </a:endParaRPr>
          </a:p>
        </p:txBody>
      </p:sp>
      <p:sp>
        <p:nvSpPr>
          <p:cNvPr id="10" name="TextBox 9">
            <a:extLst>
              <a:ext uri="{FF2B5EF4-FFF2-40B4-BE49-F238E27FC236}">
                <a16:creationId xmlns:a16="http://schemas.microsoft.com/office/drawing/2014/main" id="{95335BF9-5722-8F66-61FD-7046E6BB33D2}"/>
              </a:ext>
            </a:extLst>
          </p:cNvPr>
          <p:cNvSpPr txBox="1"/>
          <p:nvPr/>
        </p:nvSpPr>
        <p:spPr>
          <a:xfrm>
            <a:off x="6096000" y="1779687"/>
            <a:ext cx="6002205" cy="5078313"/>
          </a:xfrm>
          <a:prstGeom prst="rect">
            <a:avLst/>
          </a:prstGeom>
          <a:noFill/>
        </p:spPr>
        <p:txBody>
          <a:bodyPr wrap="square" rtlCol="0">
            <a:spAutoFit/>
          </a:bodyPr>
          <a:lstStyle/>
          <a:p>
            <a:r>
              <a:rPr lang="en-GB" dirty="0"/>
              <a:t>What  Kolb’s learning cycle is?</a:t>
            </a:r>
          </a:p>
          <a:p>
            <a:endParaRPr lang="en-GB" dirty="0"/>
          </a:p>
          <a:p>
            <a:r>
              <a:rPr lang="en-GB" dirty="0"/>
              <a:t>Kolb’s learning cycle is a reflection model you can organise a piece of reflective writing around with a four-stage learning cycle. Experience, reflect, conceptualise, and apply are the labels given to them. (Kolb, D. A. 1984)</a:t>
            </a:r>
          </a:p>
          <a:p>
            <a:endParaRPr lang="en-GB" dirty="0"/>
          </a:p>
          <a:p>
            <a:r>
              <a:rPr lang="en-GB" dirty="0"/>
              <a:t>The significance of the reflection phase of the learning cycle is highlighted by Kolb's model. The student can process what just transpired by reflecting on the event. Students are able to both reflect on and evaluate their experience during the Reflective Observation stage.</a:t>
            </a:r>
            <a:r>
              <a:rPr lang="en-GB" b="0" i="0" dirty="0">
                <a:solidFill>
                  <a:srgbClr val="000000"/>
                </a:solidFill>
                <a:effectLst/>
                <a:latin typeface="acumin-pro"/>
              </a:rPr>
              <a:t> (McLeod, 2013)</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20273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78514DD-3FC6-4AEF-9C9C-057CF64C8E2D}"/>
              </a:ext>
            </a:extLst>
          </p:cNvPr>
          <p:cNvSpPr>
            <a:spLocks noGrp="1"/>
          </p:cNvSpPr>
          <p:nvPr>
            <p:ph type="title"/>
          </p:nvPr>
        </p:nvSpPr>
        <p:spPr>
          <a:xfrm>
            <a:off x="539308" y="365125"/>
            <a:ext cx="5809527" cy="1325563"/>
          </a:xfrm>
        </p:spPr>
        <p:txBody>
          <a:bodyPr rtlCol="0"/>
          <a:lstStyle/>
          <a:p>
            <a:pPr rtl="0"/>
            <a:r>
              <a:rPr lang="en-GB" dirty="0"/>
              <a:t>Creativity</a:t>
            </a:r>
          </a:p>
        </p:txBody>
      </p:sp>
      <p:sp>
        <p:nvSpPr>
          <p:cNvPr id="14" name="Slide Number Placeholder 13">
            <a:extLst>
              <a:ext uri="{FF2B5EF4-FFF2-40B4-BE49-F238E27FC236}">
                <a16:creationId xmlns:a16="http://schemas.microsoft.com/office/drawing/2014/main" id="{47FB0EFA-9228-4C2B-BC70-5B5C93771274}"/>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dirty="0">
              <a:ln>
                <a:noFill/>
              </a:ln>
              <a:solidFill>
                <a:prstClr val="black">
                  <a:tint val="7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57284A5-9D64-4AD6-EB27-381AF30FE42F}"/>
              </a:ext>
            </a:extLst>
          </p:cNvPr>
          <p:cNvSpPr>
            <a:spLocks noGrp="1"/>
          </p:cNvSpPr>
          <p:nvPr>
            <p:ph idx="1"/>
          </p:nvPr>
        </p:nvSpPr>
        <p:spPr>
          <a:xfrm>
            <a:off x="1181100" y="1690688"/>
            <a:ext cx="9829800" cy="3859742"/>
          </a:xfrm>
        </p:spPr>
        <p:txBody>
          <a:bodyPr>
            <a:normAutofit fontScale="92500" lnSpcReduction="20000"/>
          </a:bodyPr>
          <a:lstStyle/>
          <a:p>
            <a:r>
              <a:rPr lang="en-GB" dirty="0"/>
              <a:t>Creativity is the ability to develop or recognise ideas, alternatives, or possibilities to solve issues, communicate with others as well as entertain others and us (Franken, R.E.1998).</a:t>
            </a:r>
          </a:p>
          <a:p>
            <a:r>
              <a:rPr lang="en-GB" dirty="0"/>
              <a:t>Bringing an idea in to reality You can't construct something fresh with old ways. Flexible, fast-thinking, and adaptable organisations thrive in the fast-paced economy. Old processes prevent this. Every business wants to grow and beat the competition. If you want to succeed, you must offer clients something fresh, different, and useful.</a:t>
            </a:r>
          </a:p>
          <a:p>
            <a:r>
              <a:rPr lang="en-GB" dirty="0"/>
              <a:t>Copying other companies won't make you the best. Innovate, create great solutions, and push boundaries to be the greatest (Franken, R.E.1998).</a:t>
            </a:r>
          </a:p>
          <a:p>
            <a:endParaRPr lang="en-GB" dirty="0"/>
          </a:p>
        </p:txBody>
      </p:sp>
    </p:spTree>
    <p:extLst>
      <p:ext uri="{BB962C8B-B14F-4D97-AF65-F5344CB8AC3E}">
        <p14:creationId xmlns:p14="http://schemas.microsoft.com/office/powerpoint/2010/main" val="1019213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8260B10-25FE-445D-A9FD-06B618F1B961}"/>
              </a:ext>
            </a:extLst>
          </p:cNvPr>
          <p:cNvSpPr>
            <a:spLocks noGrp="1"/>
          </p:cNvSpPr>
          <p:nvPr>
            <p:ph type="title"/>
          </p:nvPr>
        </p:nvSpPr>
        <p:spPr/>
        <p:txBody>
          <a:bodyPr rtlCol="0"/>
          <a:lstStyle/>
          <a:p>
            <a:pPr rtl="0"/>
            <a:r>
              <a:rPr lang="en-GB" dirty="0"/>
              <a:t>Innovation</a:t>
            </a:r>
          </a:p>
        </p:txBody>
      </p:sp>
      <p:sp>
        <p:nvSpPr>
          <p:cNvPr id="14" name="Slide Number Placeholder 13">
            <a:extLst>
              <a:ext uri="{FF2B5EF4-FFF2-40B4-BE49-F238E27FC236}">
                <a16:creationId xmlns:a16="http://schemas.microsoft.com/office/drawing/2014/main" id="{8A5B9DFF-1E65-43C9-B2DE-90CD91DFAE1A}"/>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DF20C54-2C94-5AB3-5577-B9AF8A018A5A}"/>
              </a:ext>
            </a:extLst>
          </p:cNvPr>
          <p:cNvSpPr>
            <a:spLocks noGrp="1"/>
          </p:cNvSpPr>
          <p:nvPr>
            <p:ph idx="1"/>
          </p:nvPr>
        </p:nvSpPr>
        <p:spPr/>
        <p:txBody>
          <a:bodyPr>
            <a:normAutofit fontScale="92500"/>
          </a:bodyPr>
          <a:lstStyle/>
          <a:p>
            <a:r>
              <a:rPr lang="en-GB" dirty="0"/>
              <a:t>Invention and innovation are usually differentiated. Innovation is the first attempt to implement an invention. Invention and innovation are often intertwined (biotechnology for instance). However, there is often a long delay. Indeed, decades-long delays are common (Fagerberg, Et Al 2006)</a:t>
            </a:r>
          </a:p>
          <a:p>
            <a:r>
              <a:rPr lang="en-GB" dirty="0"/>
              <a:t>When an idea can be put to work for example when a new phone enters the market with its few changes it can be seen as innovation to improves the users interface. to name a few recent advances. Where would the ages be without, the wheel, the alphabet, agriculture, or printing? (Fagerberg, Et All 2006).</a:t>
            </a:r>
          </a:p>
          <a:p>
            <a:endParaRPr lang="en-GB" dirty="0"/>
          </a:p>
        </p:txBody>
      </p:sp>
    </p:spTree>
    <p:extLst>
      <p:ext uri="{BB962C8B-B14F-4D97-AF65-F5344CB8AC3E}">
        <p14:creationId xmlns:p14="http://schemas.microsoft.com/office/powerpoint/2010/main" val="3927950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B8CC-E887-4C39-A032-E3471EDC043E}"/>
              </a:ext>
            </a:extLst>
          </p:cNvPr>
          <p:cNvSpPr>
            <a:spLocks noGrp="1"/>
          </p:cNvSpPr>
          <p:nvPr>
            <p:ph type="title"/>
          </p:nvPr>
        </p:nvSpPr>
        <p:spPr>
          <a:xfrm>
            <a:off x="539496" y="365125"/>
            <a:ext cx="10515600" cy="1325563"/>
          </a:xfrm>
        </p:spPr>
        <p:txBody>
          <a:bodyPr rtlCol="0" anchor="ctr">
            <a:normAutofit/>
          </a:bodyPr>
          <a:lstStyle/>
          <a:p>
            <a:pPr rtl="0"/>
            <a:r>
              <a:rPr lang="en-GB" dirty="0"/>
              <a:t>The Innovation process  </a:t>
            </a:r>
          </a:p>
        </p:txBody>
      </p:sp>
      <p:pic>
        <p:nvPicPr>
          <p:cNvPr id="24" name="Picture 23" descr="Timeline&#10;&#10;Description automatically generated">
            <a:extLst>
              <a:ext uri="{FF2B5EF4-FFF2-40B4-BE49-F238E27FC236}">
                <a16:creationId xmlns:a16="http://schemas.microsoft.com/office/drawing/2014/main" id="{BA8B2FCE-EDFE-C8FF-30D4-C1BF71ACA2A5}"/>
              </a:ext>
            </a:extLst>
          </p:cNvPr>
          <p:cNvPicPr>
            <a:picLocks noChangeAspect="1"/>
          </p:cNvPicPr>
          <p:nvPr/>
        </p:nvPicPr>
        <p:blipFill>
          <a:blip r:embed="rId3"/>
          <a:stretch>
            <a:fillRect/>
          </a:stretch>
        </p:blipFill>
        <p:spPr>
          <a:xfrm>
            <a:off x="1179576" y="2157614"/>
            <a:ext cx="9829800" cy="3366705"/>
          </a:xfrm>
          <a:prstGeom prst="rect">
            <a:avLst/>
          </a:prstGeom>
          <a:noFill/>
        </p:spPr>
      </p:pic>
      <p:sp>
        <p:nvSpPr>
          <p:cNvPr id="33" name="Slide Number Placeholder 5">
            <a:extLst>
              <a:ext uri="{FF2B5EF4-FFF2-40B4-BE49-F238E27FC236}">
                <a16:creationId xmlns:a16="http://schemas.microsoft.com/office/drawing/2014/main" id="{B2664C84-DCED-73DC-466C-83D9A07396B2}"/>
              </a:ext>
            </a:extLst>
          </p:cNvPr>
          <p:cNvSpPr>
            <a:spLocks noGrp="1"/>
          </p:cNvSpPr>
          <p:nvPr>
            <p:ph type="sldNum" sz="quarter" idx="12"/>
          </p:nvPr>
        </p:nvSpPr>
        <p:spPr>
          <a:xfrm>
            <a:off x="8610600" y="6356350"/>
            <a:ext cx="2743200" cy="365125"/>
          </a:xfrm>
        </p:spPr>
        <p:txBody>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6</a:t>
            </a:fld>
            <a:endParaRPr lang="en-GB" noProof="0">
              <a:solidFill>
                <a:prstClr val="black">
                  <a:tint val="75000"/>
                </a:prstClr>
              </a:solidFill>
            </a:endParaRPr>
          </a:p>
        </p:txBody>
      </p:sp>
      <p:sp>
        <p:nvSpPr>
          <p:cNvPr id="26" name="TextBox 25">
            <a:extLst>
              <a:ext uri="{FF2B5EF4-FFF2-40B4-BE49-F238E27FC236}">
                <a16:creationId xmlns:a16="http://schemas.microsoft.com/office/drawing/2014/main" id="{EEF0FC08-7DB8-85A7-8200-70DBF47189CF}"/>
              </a:ext>
            </a:extLst>
          </p:cNvPr>
          <p:cNvSpPr txBox="1"/>
          <p:nvPr/>
        </p:nvSpPr>
        <p:spPr>
          <a:xfrm>
            <a:off x="8153400" y="5524319"/>
            <a:ext cx="6096000" cy="369332"/>
          </a:xfrm>
          <a:prstGeom prst="rect">
            <a:avLst/>
          </a:prstGeom>
          <a:noFill/>
        </p:spPr>
        <p:txBody>
          <a:bodyPr wrap="square">
            <a:spAutoFit/>
          </a:bodyPr>
          <a:lstStyle/>
          <a:p>
            <a:r>
              <a:rPr lang="en-GB" dirty="0"/>
              <a:t> (Tidd, J. 2014)</a:t>
            </a:r>
          </a:p>
        </p:txBody>
      </p:sp>
    </p:spTree>
    <p:extLst>
      <p:ext uri="{BB962C8B-B14F-4D97-AF65-F5344CB8AC3E}">
        <p14:creationId xmlns:p14="http://schemas.microsoft.com/office/powerpoint/2010/main" val="543995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8AA74-F89F-48A1-B941-897EC05BA69F}"/>
              </a:ext>
            </a:extLst>
          </p:cNvPr>
          <p:cNvSpPr>
            <a:spLocks noGrp="1"/>
          </p:cNvSpPr>
          <p:nvPr>
            <p:ph type="title"/>
          </p:nvPr>
        </p:nvSpPr>
        <p:spPr>
          <a:xfrm>
            <a:off x="838200" y="365125"/>
            <a:ext cx="10515600" cy="1325563"/>
          </a:xfrm>
        </p:spPr>
        <p:txBody>
          <a:bodyPr rtlCol="0" anchor="ctr">
            <a:normAutofit/>
          </a:bodyPr>
          <a:lstStyle/>
          <a:p>
            <a:pPr rtl="0"/>
            <a:r>
              <a:rPr lang="en-GB" dirty="0"/>
              <a:t>Innovation Matrix</a:t>
            </a:r>
          </a:p>
        </p:txBody>
      </p:sp>
      <p:pic>
        <p:nvPicPr>
          <p:cNvPr id="9" name="Content Placeholder 8" descr="Diagram&#10;&#10;Description automatically generated">
            <a:extLst>
              <a:ext uri="{FF2B5EF4-FFF2-40B4-BE49-F238E27FC236}">
                <a16:creationId xmlns:a16="http://schemas.microsoft.com/office/drawing/2014/main" id="{06C5695C-7C43-E412-7A16-7D30AD951E56}"/>
              </a:ext>
            </a:extLst>
          </p:cNvPr>
          <p:cNvPicPr>
            <a:picLocks noGrp="1" noChangeAspect="1"/>
          </p:cNvPicPr>
          <p:nvPr>
            <p:ph sz="half" idx="1"/>
          </p:nvPr>
        </p:nvPicPr>
        <p:blipFill>
          <a:blip r:embed="rId3"/>
          <a:stretch>
            <a:fillRect/>
          </a:stretch>
        </p:blipFill>
        <p:spPr>
          <a:xfrm>
            <a:off x="0" y="1507051"/>
            <a:ext cx="6772511" cy="4351338"/>
          </a:xfrm>
          <a:prstGeom prst="rect">
            <a:avLst/>
          </a:prstGeom>
          <a:noFill/>
        </p:spPr>
      </p:pic>
      <p:sp>
        <p:nvSpPr>
          <p:cNvPr id="14" name="Content Placeholder 3">
            <a:extLst>
              <a:ext uri="{FF2B5EF4-FFF2-40B4-BE49-F238E27FC236}">
                <a16:creationId xmlns:a16="http://schemas.microsoft.com/office/drawing/2014/main" id="{1E198588-81BB-41D6-F038-2D41B61E550D}"/>
              </a:ext>
            </a:extLst>
          </p:cNvPr>
          <p:cNvSpPr>
            <a:spLocks noGrp="1"/>
          </p:cNvSpPr>
          <p:nvPr>
            <p:ph sz="half" idx="2"/>
          </p:nvPr>
        </p:nvSpPr>
        <p:spPr>
          <a:xfrm>
            <a:off x="6772511" y="1507051"/>
            <a:ext cx="5181600" cy="4351338"/>
          </a:xfrm>
        </p:spPr>
        <p:txBody>
          <a:bodyPr>
            <a:normAutofit fontScale="62500" lnSpcReduction="20000"/>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innovation matrix is tool that can be used for a company to identify types of innovations and what they entail and allow a deeper insight of the type of innovations (Davila et al, 2012). </a:t>
            </a:r>
          </a:p>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Through the innovation Matrix, it has been shown that incremental innovation and technology based semi radical innovation has been identified for this innovation in Samsung. This innovation is an incremental innovation as this innovation includes small improvement to their existing smartphones and is a dominant form of innovation within company because they are the creators of their smartphones (Borad, 2022).</a:t>
            </a:r>
          </a:p>
          <a:p>
            <a:endParaRPr lang="en-US" dirty="0"/>
          </a:p>
        </p:txBody>
      </p:sp>
      <p:sp>
        <p:nvSpPr>
          <p:cNvPr id="8" name="Slide Number Placeholder 7">
            <a:extLst>
              <a:ext uri="{FF2B5EF4-FFF2-40B4-BE49-F238E27FC236}">
                <a16:creationId xmlns:a16="http://schemas.microsoft.com/office/drawing/2014/main" id="{A8C87077-3DA0-43A0-9187-E1AACEF316C0}"/>
              </a:ext>
            </a:extLst>
          </p:cNvPr>
          <p:cNvSpPr>
            <a:spLocks noGrp="1"/>
          </p:cNvSpPr>
          <p:nvPr>
            <p:ph type="sldNum" sz="quarter" idx="12"/>
          </p:nvPr>
        </p:nvSpPr>
        <p:spPr>
          <a:xfrm>
            <a:off x="8610600" y="6356350"/>
            <a:ext cx="27432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fld id="{D76B855D-E9CC-4FF8-AD85-6CDC7B89A0DE}" type="slidenum">
              <a:rPr kumimoji="0" lang="en-GB" b="0" i="0" u="none" strike="noStrike" kern="1200" cap="none" spc="0" normalizeH="0" baseline="0" smtClean="0">
                <a:ln>
                  <a:noFill/>
                </a:ln>
                <a:solidFill>
                  <a:prstClr val="black">
                    <a:tint val="75000"/>
                  </a:prstClr>
                </a:solidFill>
                <a:effectLst/>
                <a:uLnTx/>
                <a:uFillTx/>
              </a:rPr>
              <a:pPr marL="0" marR="0" lvl="0" indent="0" defTabSz="914400" rtl="0" eaLnBrk="1" fontAlgn="auto" latinLnBrk="0" hangingPunct="1">
                <a:spcBef>
                  <a:spcPts val="0"/>
                </a:spcBef>
                <a:spcAft>
                  <a:spcPts val="600"/>
                </a:spcAft>
                <a:buClrTx/>
                <a:buSzTx/>
                <a:buFontTx/>
                <a:buNone/>
                <a:tabLst/>
                <a:defRPr/>
              </a:pPr>
              <a:t>7</a:t>
            </a:fld>
            <a:endParaRPr kumimoji="0" lang="en-GB" b="0" i="0" u="none" strike="noStrike" kern="1200" cap="none" spc="0" normalizeH="0" baseline="0">
              <a:ln>
                <a:noFill/>
              </a:ln>
              <a:solidFill>
                <a:prstClr val="black">
                  <a:tint val="75000"/>
                </a:prstClr>
              </a:solidFill>
              <a:effectLst/>
              <a:uLnTx/>
              <a:uFillTx/>
            </a:endParaRPr>
          </a:p>
        </p:txBody>
      </p:sp>
    </p:spTree>
    <p:extLst>
      <p:ext uri="{BB962C8B-B14F-4D97-AF65-F5344CB8AC3E}">
        <p14:creationId xmlns:p14="http://schemas.microsoft.com/office/powerpoint/2010/main" val="1791535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16DAA-1ACF-4343-A637-D55C4A5DE05B}"/>
              </a:ext>
            </a:extLst>
          </p:cNvPr>
          <p:cNvSpPr>
            <a:spLocks noGrp="1"/>
          </p:cNvSpPr>
          <p:nvPr>
            <p:ph type="title"/>
          </p:nvPr>
        </p:nvSpPr>
        <p:spPr>
          <a:xfrm>
            <a:off x="838200" y="365125"/>
            <a:ext cx="10515600" cy="1325563"/>
          </a:xfrm>
        </p:spPr>
        <p:txBody>
          <a:bodyPr rtlCol="0" anchor="ctr">
            <a:normAutofit/>
          </a:bodyPr>
          <a:lstStyle/>
          <a:p>
            <a:pPr rtl="0"/>
            <a:r>
              <a:rPr lang="en-GB" dirty="0"/>
              <a:t>Open and closed innovation model</a:t>
            </a:r>
          </a:p>
        </p:txBody>
      </p:sp>
      <p:pic>
        <p:nvPicPr>
          <p:cNvPr id="9" name="Content Placeholder 8" descr="Chart, scatter chart&#10;&#10;Description automatically generated">
            <a:extLst>
              <a:ext uri="{FF2B5EF4-FFF2-40B4-BE49-F238E27FC236}">
                <a16:creationId xmlns:a16="http://schemas.microsoft.com/office/drawing/2014/main" id="{0C4BED2C-906E-5397-8651-74DD0AC2656E}"/>
              </a:ext>
            </a:extLst>
          </p:cNvPr>
          <p:cNvPicPr>
            <a:picLocks noGrp="1" noChangeAspect="1"/>
          </p:cNvPicPr>
          <p:nvPr>
            <p:ph sz="half" idx="1"/>
          </p:nvPr>
        </p:nvPicPr>
        <p:blipFill>
          <a:blip r:embed="rId3"/>
          <a:stretch>
            <a:fillRect/>
          </a:stretch>
        </p:blipFill>
        <p:spPr>
          <a:xfrm>
            <a:off x="838200" y="2556923"/>
            <a:ext cx="5181600" cy="2888741"/>
          </a:xfrm>
          <a:prstGeom prst="rect">
            <a:avLst/>
          </a:prstGeom>
          <a:noFill/>
        </p:spPr>
      </p:pic>
      <p:pic>
        <p:nvPicPr>
          <p:cNvPr id="10" name="Picture 9" descr="Chart, scatter chart&#10;&#10;Description automatically generated">
            <a:extLst>
              <a:ext uri="{FF2B5EF4-FFF2-40B4-BE49-F238E27FC236}">
                <a16:creationId xmlns:a16="http://schemas.microsoft.com/office/drawing/2014/main" id="{2EA04A69-0977-9497-59FA-2D7C4E10254A}"/>
              </a:ext>
            </a:extLst>
          </p:cNvPr>
          <p:cNvPicPr>
            <a:picLocks noChangeAspect="1"/>
          </p:cNvPicPr>
          <p:nvPr/>
        </p:nvPicPr>
        <p:blipFill>
          <a:blip r:embed="rId4"/>
          <a:stretch>
            <a:fillRect/>
          </a:stretch>
        </p:blipFill>
        <p:spPr>
          <a:xfrm>
            <a:off x="6172200" y="2692940"/>
            <a:ext cx="5181600" cy="2616708"/>
          </a:xfrm>
          <a:prstGeom prst="rect">
            <a:avLst/>
          </a:prstGeom>
          <a:noFill/>
        </p:spPr>
      </p:pic>
      <p:sp>
        <p:nvSpPr>
          <p:cNvPr id="6" name="Footer Placeholder 5">
            <a:extLst>
              <a:ext uri="{FF2B5EF4-FFF2-40B4-BE49-F238E27FC236}">
                <a16:creationId xmlns:a16="http://schemas.microsoft.com/office/drawing/2014/main" id="{31E614C4-AF93-47E4-AAAE-E508A893E74A}"/>
              </a:ext>
            </a:extLst>
          </p:cNvPr>
          <p:cNvSpPr>
            <a:spLocks noGrp="1"/>
          </p:cNvSpPr>
          <p:nvPr>
            <p:ph type="ftr" sz="quarter" idx="11"/>
          </p:nvPr>
        </p:nvSpPr>
        <p:spPr>
          <a:xfrm>
            <a:off x="5367528" y="5603889"/>
            <a:ext cx="4971288" cy="888477"/>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r>
              <a:rPr lang="en-GB" b="0" i="0" u="none" strike="noStrike" kern="1200" cap="none" spc="0" normalizeH="0" dirty="0">
                <a:ln>
                  <a:noFill/>
                </a:ln>
                <a:solidFill>
                  <a:prstClr val="black">
                    <a:tint val="75000"/>
                  </a:prstClr>
                </a:solidFill>
                <a:effectLst/>
                <a:uLnTx/>
                <a:uFillTx/>
              </a:rPr>
              <a:t>(GoTech Innovation 2021).</a:t>
            </a:r>
          </a:p>
          <a:p>
            <a:pPr marL="0" marR="0" lvl="0" indent="0" defTabSz="914400" rtl="0" eaLnBrk="1" fontAlgn="auto" latinLnBrk="0" hangingPunct="1">
              <a:spcBef>
                <a:spcPts val="0"/>
              </a:spcBef>
              <a:spcAft>
                <a:spcPts val="600"/>
              </a:spcAft>
              <a:buClrTx/>
              <a:buSzTx/>
              <a:buFontTx/>
              <a:buNone/>
              <a:tabLst/>
              <a:defRPr/>
            </a:pPr>
            <a:endParaRPr lang="en-GB" b="0" i="0" u="none" strike="noStrike" kern="1200" cap="none" spc="0" normalizeH="0" dirty="0">
              <a:ln>
                <a:noFill/>
              </a:ln>
              <a:solidFill>
                <a:prstClr val="black">
                  <a:tint val="75000"/>
                </a:prstClr>
              </a:solidFill>
              <a:effectLst/>
              <a:uLnTx/>
              <a:uFillTx/>
            </a:endParaRPr>
          </a:p>
        </p:txBody>
      </p:sp>
      <p:sp>
        <p:nvSpPr>
          <p:cNvPr id="7" name="Slide Number Placeholder 6">
            <a:extLst>
              <a:ext uri="{FF2B5EF4-FFF2-40B4-BE49-F238E27FC236}">
                <a16:creationId xmlns:a16="http://schemas.microsoft.com/office/drawing/2014/main" id="{AB8B6466-CC56-4078-BB0C-7A0D5CB3F0F4}"/>
              </a:ext>
            </a:extLst>
          </p:cNvPr>
          <p:cNvSpPr>
            <a:spLocks noGrp="1"/>
          </p:cNvSpPr>
          <p:nvPr>
            <p:ph type="sldNum" sz="quarter" idx="12"/>
          </p:nvPr>
        </p:nvSpPr>
        <p:spPr>
          <a:xfrm>
            <a:off x="8610600" y="6356350"/>
            <a:ext cx="27432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fld id="{D76B855D-E9CC-4FF8-AD85-6CDC7B89A0DE}" type="slidenum">
              <a:rPr kumimoji="0" lang="en-GB" b="0" i="0" u="none" strike="noStrike" kern="1200" cap="none" spc="0" normalizeH="0" baseline="0" smtClean="0">
                <a:ln>
                  <a:noFill/>
                </a:ln>
                <a:solidFill>
                  <a:prstClr val="black">
                    <a:tint val="75000"/>
                  </a:prstClr>
                </a:solidFill>
                <a:effectLst/>
                <a:uLnTx/>
                <a:uFillTx/>
              </a:rPr>
              <a:pPr marL="0" marR="0" lvl="0" indent="0" defTabSz="914400" rtl="0" eaLnBrk="1" fontAlgn="auto" latinLnBrk="0" hangingPunct="1">
                <a:spcBef>
                  <a:spcPts val="0"/>
                </a:spcBef>
                <a:spcAft>
                  <a:spcPts val="600"/>
                </a:spcAft>
                <a:buClrTx/>
                <a:buSzTx/>
                <a:buFontTx/>
                <a:buNone/>
                <a:tabLst/>
                <a:defRPr/>
              </a:pPr>
              <a:t>8</a:t>
            </a:fld>
            <a:endParaRPr kumimoji="0" lang="en-GB" b="0" i="0" u="none" strike="noStrike" kern="1200" cap="none" spc="0" normalizeH="0" baseline="0">
              <a:ln>
                <a:noFill/>
              </a:ln>
              <a:solidFill>
                <a:prstClr val="black">
                  <a:tint val="75000"/>
                </a:prstClr>
              </a:solidFill>
              <a:effectLst/>
              <a:uLnTx/>
              <a:uFillTx/>
            </a:endParaRPr>
          </a:p>
        </p:txBody>
      </p:sp>
    </p:spTree>
    <p:extLst>
      <p:ext uri="{BB962C8B-B14F-4D97-AF65-F5344CB8AC3E}">
        <p14:creationId xmlns:p14="http://schemas.microsoft.com/office/powerpoint/2010/main" val="3942647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71EFD-DDE3-9927-427B-E884A28C4045}"/>
              </a:ext>
            </a:extLst>
          </p:cNvPr>
          <p:cNvSpPr>
            <a:spLocks noGrp="1"/>
          </p:cNvSpPr>
          <p:nvPr>
            <p:ph type="title"/>
          </p:nvPr>
        </p:nvSpPr>
        <p:spPr>
          <a:xfrm>
            <a:off x="838200" y="365125"/>
            <a:ext cx="10515600" cy="1325563"/>
          </a:xfrm>
        </p:spPr>
        <p:txBody>
          <a:bodyPr anchor="ctr">
            <a:normAutofit/>
          </a:bodyPr>
          <a:lstStyle/>
          <a:p>
            <a:r>
              <a:rPr lang="en-GB" dirty="0"/>
              <a:t>The 4p’s of innovation</a:t>
            </a:r>
          </a:p>
        </p:txBody>
      </p:sp>
      <p:sp>
        <p:nvSpPr>
          <p:cNvPr id="6" name="Slide Number Placeholder 5">
            <a:extLst>
              <a:ext uri="{FF2B5EF4-FFF2-40B4-BE49-F238E27FC236}">
                <a16:creationId xmlns:a16="http://schemas.microsoft.com/office/drawing/2014/main" id="{FE1B8959-C40A-0DBA-9D86-1A596087D718}"/>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9</a:t>
            </a:fld>
            <a:endParaRPr lang="en-GB" noProof="0">
              <a:solidFill>
                <a:prstClr val="black">
                  <a:tint val="75000"/>
                </a:prstClr>
              </a:solidFill>
            </a:endParaRPr>
          </a:p>
        </p:txBody>
      </p:sp>
      <p:pic>
        <p:nvPicPr>
          <p:cNvPr id="9" name="Picture 8" descr="Text&#10;&#10;Description automatically generated with medium confidence">
            <a:extLst>
              <a:ext uri="{FF2B5EF4-FFF2-40B4-BE49-F238E27FC236}">
                <a16:creationId xmlns:a16="http://schemas.microsoft.com/office/drawing/2014/main" id="{4F070390-4275-DBDE-36A5-7E161D71A5E6}"/>
              </a:ext>
            </a:extLst>
          </p:cNvPr>
          <p:cNvPicPr>
            <a:picLocks noChangeAspect="1"/>
          </p:cNvPicPr>
          <p:nvPr/>
        </p:nvPicPr>
        <p:blipFill rotWithShape="1">
          <a:blip r:embed="rId2"/>
          <a:srcRect t="6217"/>
          <a:stretch/>
        </p:blipFill>
        <p:spPr>
          <a:xfrm>
            <a:off x="1034715" y="1280580"/>
            <a:ext cx="10122569" cy="5258332"/>
          </a:xfrm>
          <a:prstGeom prst="rect">
            <a:avLst/>
          </a:prstGeom>
          <a:noFill/>
        </p:spPr>
      </p:pic>
    </p:spTree>
    <p:extLst>
      <p:ext uri="{BB962C8B-B14F-4D97-AF65-F5344CB8AC3E}">
        <p14:creationId xmlns:p14="http://schemas.microsoft.com/office/powerpoint/2010/main" val="2978050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83AFD-DF51-5ECC-53DF-910075E7E101}"/>
              </a:ext>
            </a:extLst>
          </p:cNvPr>
          <p:cNvSpPr>
            <a:spLocks noGrp="1"/>
          </p:cNvSpPr>
          <p:nvPr>
            <p:ph type="title"/>
          </p:nvPr>
        </p:nvSpPr>
        <p:spPr/>
        <p:txBody>
          <a:bodyPr>
            <a:noAutofit/>
          </a:bodyPr>
          <a:lstStyle/>
          <a:p>
            <a:r>
              <a:rPr lang="en-GB" sz="4000" dirty="0"/>
              <a:t>Leadership and Management</a:t>
            </a:r>
          </a:p>
        </p:txBody>
      </p:sp>
      <p:sp>
        <p:nvSpPr>
          <p:cNvPr id="6" name="Slide Number Placeholder 5">
            <a:extLst>
              <a:ext uri="{FF2B5EF4-FFF2-40B4-BE49-F238E27FC236}">
                <a16:creationId xmlns:a16="http://schemas.microsoft.com/office/drawing/2014/main" id="{31E23FF3-91AB-2C0C-E987-73E9EC4B62E7}"/>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10</a:t>
            </a:fld>
            <a:endParaRPr lang="en-GB" noProof="0">
              <a:solidFill>
                <a:prstClr val="black">
                  <a:tint val="75000"/>
                </a:prstClr>
              </a:solidFill>
            </a:endParaRPr>
          </a:p>
        </p:txBody>
      </p:sp>
      <p:sp>
        <p:nvSpPr>
          <p:cNvPr id="9" name="TextBox 8">
            <a:extLst>
              <a:ext uri="{FF2B5EF4-FFF2-40B4-BE49-F238E27FC236}">
                <a16:creationId xmlns:a16="http://schemas.microsoft.com/office/drawing/2014/main" id="{5192AF66-E9EF-B46A-351B-DD67CE9AF478}"/>
              </a:ext>
            </a:extLst>
          </p:cNvPr>
          <p:cNvSpPr txBox="1"/>
          <p:nvPr/>
        </p:nvSpPr>
        <p:spPr>
          <a:xfrm>
            <a:off x="539496" y="1729039"/>
            <a:ext cx="10696074" cy="3631379"/>
          </a:xfrm>
          <a:prstGeom prst="rect">
            <a:avLst/>
          </a:prstGeom>
          <a:noFill/>
        </p:spPr>
        <p:txBody>
          <a:bodyPr wrap="square" rtlCol="0">
            <a:spAutoFit/>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A democratic as well as visionary leadership style suits this innovation because Samsung is a large company that share internal information they are hugely invested in its research and development to come up with new ideas working with its employees and collaborating. The democratic leadership style is considered for the innovation identified by the leadership style being collaboration, communication and team leadership which will be required for gathering knowledge and ideas for creating the innovation in the organisation. The visionary leadership style will also be considered as this suit best when a clear direction is needed which will allow the identified innovation to be complete as well as prioritised (Kippenberger, T. 2002).</a:t>
            </a:r>
          </a:p>
        </p:txBody>
      </p:sp>
    </p:spTree>
    <p:extLst>
      <p:ext uri="{BB962C8B-B14F-4D97-AF65-F5344CB8AC3E}">
        <p14:creationId xmlns:p14="http://schemas.microsoft.com/office/powerpoint/2010/main" val="3336091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8A618-BC84-6CF3-1EA4-D3A95D066954}"/>
              </a:ext>
            </a:extLst>
          </p:cNvPr>
          <p:cNvSpPr>
            <a:spLocks noGrp="1"/>
          </p:cNvSpPr>
          <p:nvPr>
            <p:ph type="title"/>
          </p:nvPr>
        </p:nvSpPr>
        <p:spPr>
          <a:xfrm>
            <a:off x="539496" y="365125"/>
            <a:ext cx="10515600" cy="1325563"/>
          </a:xfrm>
        </p:spPr>
        <p:txBody>
          <a:bodyPr anchor="ctr">
            <a:normAutofit/>
          </a:bodyPr>
          <a:lstStyle/>
          <a:p>
            <a:r>
              <a:rPr lang="en-GB" dirty="0"/>
              <a:t>Force Field Analysis</a:t>
            </a:r>
          </a:p>
        </p:txBody>
      </p:sp>
      <p:pic>
        <p:nvPicPr>
          <p:cNvPr id="7" name="Picture 6" descr="Table&#10;&#10;Description automatically generated">
            <a:extLst>
              <a:ext uri="{FF2B5EF4-FFF2-40B4-BE49-F238E27FC236}">
                <a16:creationId xmlns:a16="http://schemas.microsoft.com/office/drawing/2014/main" id="{3D8F2D89-DA10-D0CC-9D4C-B09250304ADD}"/>
              </a:ext>
            </a:extLst>
          </p:cNvPr>
          <p:cNvPicPr>
            <a:picLocks noChangeAspect="1"/>
          </p:cNvPicPr>
          <p:nvPr/>
        </p:nvPicPr>
        <p:blipFill rotWithShape="1">
          <a:blip r:embed="rId2"/>
          <a:srcRect l="-1064" t="15445" r="1064" b="-15445"/>
          <a:stretch/>
        </p:blipFill>
        <p:spPr bwMode="auto">
          <a:xfrm>
            <a:off x="2256042" y="1499129"/>
            <a:ext cx="7679915" cy="5222346"/>
          </a:xfrm>
          <a:prstGeom prst="rect">
            <a:avLst/>
          </a:prstGeom>
          <a:noFill/>
          <a:ln>
            <a:noFill/>
          </a:ln>
          <a:extLst>
            <a:ext uri="{53640926-AAD7-44D8-BBD7-CCE9431645EC}">
              <a14:shadowObscured xmlns:a14="http://schemas.microsoft.com/office/drawing/2010/main"/>
            </a:ext>
          </a:extLst>
        </p:spPr>
      </p:pic>
      <p:sp>
        <p:nvSpPr>
          <p:cNvPr id="5" name="Footer Placeholder 4">
            <a:extLst>
              <a:ext uri="{FF2B5EF4-FFF2-40B4-BE49-F238E27FC236}">
                <a16:creationId xmlns:a16="http://schemas.microsoft.com/office/drawing/2014/main" id="{D2D543AC-816A-3511-3A6E-30656C88717F}"/>
              </a:ext>
            </a:extLst>
          </p:cNvPr>
          <p:cNvSpPr>
            <a:spLocks noGrp="1"/>
          </p:cNvSpPr>
          <p:nvPr>
            <p:ph type="ftr" sz="quarter" idx="11"/>
          </p:nvPr>
        </p:nvSpPr>
        <p:spPr>
          <a:xfrm>
            <a:off x="6940296" y="6127750"/>
            <a:ext cx="4114800" cy="365125"/>
          </a:xfrm>
        </p:spPr>
        <p:txBody>
          <a:bodyPr anchor="ctr">
            <a:normAutofit fontScale="25000" lnSpcReduction="20000"/>
          </a:bodyPr>
          <a:lstStyle/>
          <a:p>
            <a:pPr>
              <a:spcAft>
                <a:spcPts val="600"/>
              </a:spcAft>
              <a:defRPr/>
            </a:pPr>
            <a:r>
              <a:rPr lang="en-GB" sz="6400" b="1" dirty="0"/>
              <a:t>(Swanson, D. J., &amp; Creed, A. S. 2014). </a:t>
            </a:r>
          </a:p>
          <a:p>
            <a:pPr rtl="0">
              <a:spcAft>
                <a:spcPts val="600"/>
              </a:spcAft>
              <a:defRPr/>
            </a:pPr>
            <a:r>
              <a:rPr lang="en-GB" noProof="0" dirty="0">
                <a:solidFill>
                  <a:prstClr val="black">
                    <a:tint val="75000"/>
                  </a:prstClr>
                </a:solidFill>
              </a:rPr>
              <a:t>on Title</a:t>
            </a:r>
          </a:p>
        </p:txBody>
      </p:sp>
      <p:sp>
        <p:nvSpPr>
          <p:cNvPr id="6" name="Slide Number Placeholder 5">
            <a:extLst>
              <a:ext uri="{FF2B5EF4-FFF2-40B4-BE49-F238E27FC236}">
                <a16:creationId xmlns:a16="http://schemas.microsoft.com/office/drawing/2014/main" id="{02E5E87B-55E1-01D8-845D-D68CCBBFBC42}"/>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11</a:t>
            </a:fld>
            <a:endParaRPr lang="en-GB" noProof="0">
              <a:solidFill>
                <a:prstClr val="black">
                  <a:tint val="75000"/>
                </a:prstClr>
              </a:solidFill>
            </a:endParaRPr>
          </a:p>
        </p:txBody>
      </p:sp>
    </p:spTree>
    <p:extLst>
      <p:ext uri="{BB962C8B-B14F-4D97-AF65-F5344CB8AC3E}">
        <p14:creationId xmlns:p14="http://schemas.microsoft.com/office/powerpoint/2010/main" val="1888787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D6BAA-4006-D179-8373-F02E03B5583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78814E0-0B6C-193B-BBED-CBDFB4C0DB62}"/>
              </a:ext>
            </a:extLst>
          </p:cNvPr>
          <p:cNvSpPr>
            <a:spLocks noGrp="1"/>
          </p:cNvSpPr>
          <p:nvPr>
            <p:ph idx="1"/>
          </p:nvPr>
        </p:nvSpPr>
        <p:spPr/>
        <p:txBody>
          <a:bodyPr>
            <a:normAutofit/>
          </a:bodyPr>
          <a:lstStyle/>
          <a:p>
            <a:r>
              <a:rPr lang="en-GB" dirty="0"/>
              <a:t>Does Creativity &amp; Innovation Provide a Business Edge?</a:t>
            </a:r>
          </a:p>
          <a:p>
            <a:endParaRPr lang="en-GB" dirty="0"/>
          </a:p>
        </p:txBody>
      </p:sp>
      <p:sp>
        <p:nvSpPr>
          <p:cNvPr id="6" name="Slide Number Placeholder 5">
            <a:extLst>
              <a:ext uri="{FF2B5EF4-FFF2-40B4-BE49-F238E27FC236}">
                <a16:creationId xmlns:a16="http://schemas.microsoft.com/office/drawing/2014/main" id="{80E08ACB-AA8B-5331-E9A9-D081E4D7A38A}"/>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12</a:t>
            </a:fld>
            <a:endParaRPr lang="en-GB" noProof="0">
              <a:solidFill>
                <a:prstClr val="black">
                  <a:tint val="75000"/>
                </a:prstClr>
              </a:solidFill>
            </a:endParaRPr>
          </a:p>
        </p:txBody>
      </p:sp>
    </p:spTree>
    <p:extLst>
      <p:ext uri="{BB962C8B-B14F-4D97-AF65-F5344CB8AC3E}">
        <p14:creationId xmlns:p14="http://schemas.microsoft.com/office/powerpoint/2010/main" val="4285812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2EC6E-44EC-2C23-5A34-796CAF40FF52}"/>
              </a:ext>
            </a:extLst>
          </p:cNvPr>
          <p:cNvSpPr>
            <a:spLocks noGrp="1"/>
          </p:cNvSpPr>
          <p:nvPr>
            <p:ph type="title"/>
          </p:nvPr>
        </p:nvSpPr>
        <p:spPr/>
        <p:txBody>
          <a:bodyPr/>
          <a:lstStyle/>
          <a:p>
            <a:r>
              <a:rPr lang="en-GB" dirty="0"/>
              <a:t>Reference List</a:t>
            </a:r>
          </a:p>
        </p:txBody>
      </p:sp>
      <p:sp>
        <p:nvSpPr>
          <p:cNvPr id="5" name="Slide Number Placeholder 4">
            <a:extLst>
              <a:ext uri="{FF2B5EF4-FFF2-40B4-BE49-F238E27FC236}">
                <a16:creationId xmlns:a16="http://schemas.microsoft.com/office/drawing/2014/main" id="{30F4E840-9ED3-048B-F99E-BF2283376BDB}"/>
              </a:ext>
            </a:extLst>
          </p:cNvPr>
          <p:cNvSpPr>
            <a:spLocks noGrp="1"/>
          </p:cNvSpPr>
          <p:nvPr>
            <p:ph type="sldNum" sz="quarter" idx="12"/>
          </p:nvPr>
        </p:nvSpPr>
        <p:spPr>
          <a:xfrm>
            <a:off x="8610600" y="6339840"/>
            <a:ext cx="2743200" cy="381635"/>
          </a:xfrm>
        </p:spPr>
        <p:txBody>
          <a:bodyPr/>
          <a:lstStyle/>
          <a:p>
            <a:pPr rtl="0">
              <a:defRPr/>
            </a:pPr>
            <a:fld id="{D76B855D-E9CC-4FF8-AD85-6CDC7B89A0DE}" type="slidenum">
              <a:rPr lang="en-GB" noProof="0" smtClean="0">
                <a:solidFill>
                  <a:prstClr val="black">
                    <a:tint val="75000"/>
                  </a:prstClr>
                </a:solidFill>
              </a:rPr>
              <a:pPr rtl="0">
                <a:defRPr/>
              </a:pPr>
              <a:t>13</a:t>
            </a:fld>
            <a:endParaRPr lang="en-GB" noProof="0" dirty="0">
              <a:solidFill>
                <a:prstClr val="black">
                  <a:tint val="75000"/>
                </a:prstClr>
              </a:solidFill>
            </a:endParaRPr>
          </a:p>
        </p:txBody>
      </p:sp>
      <p:sp>
        <p:nvSpPr>
          <p:cNvPr id="6" name="Content Placeholder 5">
            <a:extLst>
              <a:ext uri="{FF2B5EF4-FFF2-40B4-BE49-F238E27FC236}">
                <a16:creationId xmlns:a16="http://schemas.microsoft.com/office/drawing/2014/main" id="{C8363F28-B0FB-0BB6-5809-190F8E9DC714}"/>
              </a:ext>
            </a:extLst>
          </p:cNvPr>
          <p:cNvSpPr>
            <a:spLocks noGrp="1"/>
          </p:cNvSpPr>
          <p:nvPr>
            <p:ph idx="1"/>
          </p:nvPr>
        </p:nvSpPr>
        <p:spPr>
          <a:xfrm>
            <a:off x="838200" y="1280160"/>
            <a:ext cx="10515600" cy="4679162"/>
          </a:xfrm>
        </p:spPr>
        <p:txBody>
          <a:bodyPr>
            <a:normAutofit fontScale="925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Agola, N. O., &amp; Hunter, A. (2016). Inclusive Innovation for Sustainable Development: Theory and Practice. Springer.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Bhasin, H. (2019) Force Field Analysis, Marketing91.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https://www.marketing91.com/force-field-analysis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February 27, 2023).</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Borad</a:t>
            </a:r>
            <a:r>
              <a:rPr lang="en-GB" sz="1800" dirty="0">
                <a:effectLst/>
                <a:latin typeface="Calibri" panose="020F0502020204030204" pitchFamily="34" charset="0"/>
                <a:ea typeface="Calibri" panose="020F0502020204030204" pitchFamily="34" charset="0"/>
                <a:cs typeface="Times New Roman" panose="02020603050405020304" pitchFamily="18" charset="0"/>
              </a:rPr>
              <a:t>, S.B. (2022) Innovation matrix – meaning, types and its explanation, Finance Management.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https://efinancemanagement.com/financial-management/innovation-matrix#Innovation_Matrix_4_Types_of_Innovation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February 21, 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Davila et al (2012) Making innovation work: How to manage it, measure it, and profit from ...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https://www.researchgate.net/publication/234799741_Making_Innovation_Work_How_to_Manage_It_Measure_It_and_Profit_from_It</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February 21, 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Fagerberg, Mowery, D. C., &amp; Nelson, R. R. (2006). The Oxford handbook of innovation. Oxford University Press.</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GoTech</a:t>
            </a:r>
            <a:r>
              <a:rPr lang="en-GB" sz="1800" dirty="0">
                <a:effectLst/>
                <a:latin typeface="Calibri" panose="020F0502020204030204" pitchFamily="34" charset="0"/>
                <a:ea typeface="Calibri" panose="020F0502020204030204" pitchFamily="34" charset="0"/>
                <a:cs typeface="Times New Roman" panose="02020603050405020304" pitchFamily="18" charset="0"/>
              </a:rPr>
              <a:t> Innovation (2021) Closed innovations vs open innovations,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GoTech</a:t>
            </a:r>
            <a:r>
              <a:rPr lang="en-GB" sz="1800" dirty="0">
                <a:effectLst/>
                <a:latin typeface="Calibri" panose="020F0502020204030204" pitchFamily="34" charset="0"/>
                <a:ea typeface="Calibri" panose="020F0502020204030204" pitchFamily="34" charset="0"/>
                <a:cs typeface="Times New Roman" panose="02020603050405020304" pitchFamily="18" charset="0"/>
              </a:rPr>
              <a:t> Innovation.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https://gotechinnovation.com/closed-innovations-vs-open-innovations/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February 23, 2023).</a:t>
            </a:r>
          </a:p>
          <a:p>
            <a:endParaRPr lang="en-GB" sz="2000" dirty="0"/>
          </a:p>
        </p:txBody>
      </p:sp>
    </p:spTree>
    <p:extLst>
      <p:ext uri="{BB962C8B-B14F-4D97-AF65-F5344CB8AC3E}">
        <p14:creationId xmlns:p14="http://schemas.microsoft.com/office/powerpoint/2010/main" val="3200803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2EC6E-44EC-2C23-5A34-796CAF40FF52}"/>
              </a:ext>
            </a:extLst>
          </p:cNvPr>
          <p:cNvSpPr>
            <a:spLocks noGrp="1"/>
          </p:cNvSpPr>
          <p:nvPr>
            <p:ph type="title"/>
          </p:nvPr>
        </p:nvSpPr>
        <p:spPr/>
        <p:txBody>
          <a:bodyPr/>
          <a:lstStyle/>
          <a:p>
            <a:r>
              <a:rPr lang="en-GB" dirty="0"/>
              <a:t>Reference List</a:t>
            </a:r>
          </a:p>
        </p:txBody>
      </p:sp>
      <p:sp>
        <p:nvSpPr>
          <p:cNvPr id="5" name="Slide Number Placeholder 4">
            <a:extLst>
              <a:ext uri="{FF2B5EF4-FFF2-40B4-BE49-F238E27FC236}">
                <a16:creationId xmlns:a16="http://schemas.microsoft.com/office/drawing/2014/main" id="{30F4E840-9ED3-048B-F99E-BF2283376BDB}"/>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14</a:t>
            </a:fld>
            <a:endParaRPr lang="en-GB" noProof="0">
              <a:solidFill>
                <a:prstClr val="black">
                  <a:tint val="75000"/>
                </a:prstClr>
              </a:solidFill>
            </a:endParaRPr>
          </a:p>
        </p:txBody>
      </p:sp>
      <p:sp>
        <p:nvSpPr>
          <p:cNvPr id="6" name="Content Placeholder 5">
            <a:extLst>
              <a:ext uri="{FF2B5EF4-FFF2-40B4-BE49-F238E27FC236}">
                <a16:creationId xmlns:a16="http://schemas.microsoft.com/office/drawing/2014/main" id="{C8363F28-B0FB-0BB6-5809-190F8E9DC714}"/>
              </a:ext>
            </a:extLst>
          </p:cNvPr>
          <p:cNvSpPr>
            <a:spLocks noGrp="1"/>
          </p:cNvSpPr>
          <p:nvPr>
            <p:ph idx="1"/>
          </p:nvPr>
        </p:nvSpPr>
        <p:spPr>
          <a:xfrm>
            <a:off x="838200" y="1414272"/>
            <a:ext cx="10515600" cy="4569434"/>
          </a:xfrm>
        </p:spPr>
        <p:txBody>
          <a:bodyPr>
            <a:normAutofit fontScale="85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Gregersen, H. et al. (2023) Hal Gregersen, INSEAD Knowledge.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https://knowledge.insead.edu/author/hal-gregersen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March 13, 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Kippenberger, T. (2002) Leadership styles. Oxford: Capstone Pub.</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Kolb, D. A. (1984) Experiential learning: experience as the source of learning and development. Englewood Cliffs: Prentice-Hall.)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McLeod, S. A. (2013). Kolb - Learning Styles. Retrieved from www.simplypsychology.org/learning-kolb.html.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Samsung (2023) Samsung Mobile Phone &amp; Device Trade in, Samsung UK.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https://www.samsung.com/uk/trade-in/#f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March 5, 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Swanson, D. J., &amp; Creed, A. S. (2014). Sharpening the focus of force field analysis. Journal of change management, 14(1), 28-47.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Tidd, J. (2014) Strategic Innovation Management, Google Books. Wiley Global Education.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https://books.google.com/books/about/Strategic_Innovation_Management.html?id=Ii1EDwAAQBAJ</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February 27, 2023).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Tidd, J., &amp; Bessant, J. R. (2020). Managing innovation: integrating technological, market and organizational change. John Wiley &amp; Sons.</a:t>
            </a:r>
          </a:p>
          <a:p>
            <a:endParaRPr lang="en-GB" sz="2000" dirty="0"/>
          </a:p>
        </p:txBody>
      </p:sp>
    </p:spTree>
    <p:extLst>
      <p:ext uri="{BB962C8B-B14F-4D97-AF65-F5344CB8AC3E}">
        <p14:creationId xmlns:p14="http://schemas.microsoft.com/office/powerpoint/2010/main" val="1870099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706C9-F26D-46CA-93BF-8C27012F6B12}"/>
              </a:ext>
            </a:extLst>
          </p:cNvPr>
          <p:cNvSpPr>
            <a:spLocks noGrp="1"/>
          </p:cNvSpPr>
          <p:nvPr>
            <p:ph type="title"/>
          </p:nvPr>
        </p:nvSpPr>
        <p:spPr/>
        <p:txBody>
          <a:bodyPr rtlCol="0"/>
          <a:lstStyle/>
          <a:p>
            <a:pPr rtl="0"/>
            <a:r>
              <a:rPr lang="en-GB" dirty="0"/>
              <a:t>Thank you</a:t>
            </a:r>
          </a:p>
        </p:txBody>
      </p:sp>
      <p:sp>
        <p:nvSpPr>
          <p:cNvPr id="6" name="Slide Number Placeholder 5">
            <a:extLst>
              <a:ext uri="{FF2B5EF4-FFF2-40B4-BE49-F238E27FC236}">
                <a16:creationId xmlns:a16="http://schemas.microsoft.com/office/drawing/2014/main" id="{7359025F-68D1-4F50-8480-3F981455D4DE}"/>
              </a:ext>
            </a:extLst>
          </p:cNvPr>
          <p:cNvSpPr>
            <a:spLocks noGrp="1"/>
          </p:cNvSpPr>
          <p:nvPr>
            <p:ph type="sldNum" sz="quarter" idx="12"/>
          </p:nvPr>
        </p:nvSpPr>
        <p:spPr/>
        <p:txBody>
          <a:bodyPr rtlCol="0"/>
          <a:lstStyle/>
          <a:p>
            <a:pPr lvl="0" rtl="0"/>
            <a:fld id="{D76B855D-E9CC-4FF8-AD85-6CDC7B89A0DE}" type="slidenum">
              <a:rPr lang="en-GB" smtClean="0"/>
              <a:pPr lvl="0" rtl="0"/>
              <a:t>15</a:t>
            </a:fld>
            <a:endParaRPr lang="en-GB"/>
          </a:p>
        </p:txBody>
      </p:sp>
      <p:sp>
        <p:nvSpPr>
          <p:cNvPr id="3" name="Content Placeholder 2">
            <a:extLst>
              <a:ext uri="{FF2B5EF4-FFF2-40B4-BE49-F238E27FC236}">
                <a16:creationId xmlns:a16="http://schemas.microsoft.com/office/drawing/2014/main" id="{21F0B6E0-1F7C-4E6A-87B1-554ADE739CD1}"/>
              </a:ext>
            </a:extLst>
          </p:cNvPr>
          <p:cNvSpPr>
            <a:spLocks noGrp="1"/>
          </p:cNvSpPr>
          <p:nvPr>
            <p:ph idx="1"/>
          </p:nvPr>
        </p:nvSpPr>
        <p:spPr/>
        <p:txBody>
          <a:bodyPr rtlCol="0"/>
          <a:lstStyle/>
          <a:p>
            <a:pPr rtl="0"/>
            <a:r>
              <a:rPr lang="en-GB" dirty="0"/>
              <a:t>Badsa Miah</a:t>
            </a:r>
          </a:p>
          <a:p>
            <a:pPr rtl="0"/>
            <a:endParaRPr lang="en-GB" dirty="0"/>
          </a:p>
          <a:p>
            <a:pPr rtl="0"/>
            <a:r>
              <a:rPr lang="en-GB" sz="1800" dirty="0"/>
              <a:t>1815821@student.uwtsd.ac.uk</a:t>
            </a:r>
          </a:p>
          <a:p>
            <a:pPr rtl="0"/>
            <a:endParaRPr lang="en-GB" dirty="0"/>
          </a:p>
        </p:txBody>
      </p:sp>
    </p:spTree>
    <p:extLst>
      <p:ext uri="{BB962C8B-B14F-4D97-AF65-F5344CB8AC3E}">
        <p14:creationId xmlns:p14="http://schemas.microsoft.com/office/powerpoint/2010/main" val="962258905"/>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38_TF78504181_Win32" id="{C0282433-D7EF-45DF-A8F6-65451AB0B295}" vid="{7A5F5F68-7204-400F-A78C-9EE75BE45B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A449C04-64B3-4403-94B7-8D2284C38D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{E0CD357C-399A-4069-BA0C-A8BB27C615D2}tf78504181_win32</Template>
  <TotalTime>2240</TotalTime>
  <Words>1265</Words>
  <Application>Microsoft Office PowerPoint</Application>
  <PresentationFormat>Widescreen</PresentationFormat>
  <Paragraphs>78</Paragraphs>
  <Slides>15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acumin-pro</vt:lpstr>
      <vt:lpstr>Arial</vt:lpstr>
      <vt:lpstr>Avenir Next LT Pro</vt:lpstr>
      <vt:lpstr>Calibri</vt:lpstr>
      <vt:lpstr>Tw Cen MT</vt:lpstr>
      <vt:lpstr>ShapesVTI</vt:lpstr>
      <vt:lpstr>Personal Reflection on Creativity and Innovation</vt:lpstr>
      <vt:lpstr>Introduction</vt:lpstr>
      <vt:lpstr>Model of Reflection-Kolb’s (1984) learning cycle</vt:lpstr>
      <vt:lpstr>Creativity</vt:lpstr>
      <vt:lpstr>Innovation</vt:lpstr>
      <vt:lpstr>The Innovation process  </vt:lpstr>
      <vt:lpstr>Innovation Matrix</vt:lpstr>
      <vt:lpstr>Open and closed innovation model</vt:lpstr>
      <vt:lpstr>The 4p’s of innovation</vt:lpstr>
      <vt:lpstr>Leadership and Management</vt:lpstr>
      <vt:lpstr>Force Field Analysis</vt:lpstr>
      <vt:lpstr>Conclusion</vt:lpstr>
      <vt:lpstr>Reference List</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Reflection</dc:title>
  <dc:creator>halim ahmed</dc:creator>
  <cp:lastModifiedBy>halim ahmed</cp:lastModifiedBy>
  <cp:revision>10</cp:revision>
  <dcterms:created xsi:type="dcterms:W3CDTF">2023-03-11T16:08:28Z</dcterms:created>
  <dcterms:modified xsi:type="dcterms:W3CDTF">2023-03-17T05:02:24Z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