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53DA74-3520-42D5-B984-2C0A678EE135}" v="145" dt="2022-10-30T20:55:56.6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iah" userId="ae69a5dfa0564b82" providerId="LiveId" clId="{F753DA74-3520-42D5-B984-2C0A678EE135}"/>
    <pc:docChg chg="undo custSel addSld delSld modSld">
      <pc:chgData name="mohammed miah" userId="ae69a5dfa0564b82" providerId="LiveId" clId="{F753DA74-3520-42D5-B984-2C0A678EE135}" dt="2022-10-30T20:55:56.678" v="893" actId="20577"/>
      <pc:docMkLst>
        <pc:docMk/>
      </pc:docMkLst>
      <pc:sldChg chg="addSp delSp modSp mod modTransition modAnim">
        <pc:chgData name="mohammed miah" userId="ae69a5dfa0564b82" providerId="LiveId" clId="{F753DA74-3520-42D5-B984-2C0A678EE135}" dt="2022-10-30T12:16:16.162" v="821"/>
        <pc:sldMkLst>
          <pc:docMk/>
          <pc:sldMk cId="3655071998" sldId="256"/>
        </pc:sldMkLst>
        <pc:spChg chg="mod">
          <ac:chgData name="mohammed miah" userId="ae69a5dfa0564b82" providerId="LiveId" clId="{F753DA74-3520-42D5-B984-2C0A678EE135}" dt="2022-10-30T11:54:54.320" v="717" actId="255"/>
          <ac:spMkLst>
            <pc:docMk/>
            <pc:sldMk cId="3655071998" sldId="256"/>
            <ac:spMk id="2" creationId="{2014DDF2-ED51-42C9-527F-643C83F47D0D}"/>
          </ac:spMkLst>
        </pc:spChg>
        <pc:spChg chg="mod">
          <ac:chgData name="mohammed miah" userId="ae69a5dfa0564b82" providerId="LiveId" clId="{F753DA74-3520-42D5-B984-2C0A678EE135}" dt="2022-10-30T11:55:14.820" v="721" actId="5793"/>
          <ac:spMkLst>
            <pc:docMk/>
            <pc:sldMk cId="3655071998" sldId="256"/>
            <ac:spMk id="3" creationId="{967DF29E-E7E9-143E-DC59-1BF6B7A91AE5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655071998" sldId="256"/>
            <ac:spMk id="4" creationId="{9FC76F89-D7DF-E127-6556-40745F058BF2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23" creationId="{4A70F4F6-8761-4016-931A-4535464E4C26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25" creationId="{A5271697-90F1-4A23-8EF2-0179F2EAFACB}"/>
          </ac:spMkLst>
        </pc:spChg>
        <pc:spChg chg="del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49" creationId="{D9F5512A-48E1-4C07-B75E-3CCC517B6804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4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6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58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0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2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4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54:37.999" v="716" actId="26606"/>
          <ac:spMkLst>
            <pc:docMk/>
            <pc:sldMk cId="3655071998" sldId="256"/>
            <ac:spMk id="66" creationId="{8D71EDA1-87BF-4D5D-AB79-F346FD19278A}"/>
          </ac:spMkLst>
        </pc:spChg>
        <pc:grpChg chg="del">
          <ac:chgData name="mohammed miah" userId="ae69a5dfa0564b82" providerId="LiveId" clId="{F753DA74-3520-42D5-B984-2C0A678EE135}" dt="2022-10-30T11:54:37.999" v="716" actId="26606"/>
          <ac:grpSpMkLst>
            <pc:docMk/>
            <pc:sldMk cId="3655071998" sldId="256"/>
            <ac:grpSpMk id="27" creationId="{B4C49FD3-CD95-4BA4-8BD3-B4A4C6844FCC}"/>
          </ac:grpSpMkLst>
        </pc:grpChg>
      </pc:sldChg>
      <pc:sldChg chg="addSp delSp modSp mod modTransition modAnim">
        <pc:chgData name="mohammed miah" userId="ae69a5dfa0564b82" providerId="LiveId" clId="{F753DA74-3520-42D5-B984-2C0A678EE135}" dt="2022-10-30T12:13:34.676" v="802"/>
        <pc:sldMkLst>
          <pc:docMk/>
          <pc:sldMk cId="3378986051" sldId="257"/>
        </pc:sldMkLst>
        <pc:spChg chg="mod">
          <ac:chgData name="mohammed miah" userId="ae69a5dfa0564b82" providerId="LiveId" clId="{F753DA74-3520-42D5-B984-2C0A678EE135}" dt="2022-10-30T11:53:17.920" v="711" actId="255"/>
          <ac:spMkLst>
            <pc:docMk/>
            <pc:sldMk cId="3378986051" sldId="257"/>
            <ac:spMk id="2" creationId="{2AC39D38-ECF6-6B66-E116-0CDB4D09B8E6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378986051" sldId="257"/>
            <ac:spMk id="6" creationId="{EC9D8739-20E3-D2FD-9276-45C2C50B8B7C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23" creationId="{4A70F4F6-8761-4016-931A-4535464E4C26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25" creationId="{A5271697-90F1-4A23-8EF2-0179F2EAFACB}"/>
          </ac:spMkLst>
        </pc:spChg>
        <pc:spChg chg="add del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49" creationId="{D9F5512A-48E1-4C07-B75E-3CCC517B6804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4" creationId="{C3896A03-3945-419A-B66B-4EE266EDD152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6" creationId="{B34F5AD2-EDBD-4BBD-A55C-EAFFD0C7097A}"/>
          </ac:spMkLst>
        </pc:spChg>
        <pc:spChg chg="add del">
          <ac:chgData name="mohammed miah" userId="ae69a5dfa0564b82" providerId="LiveId" clId="{F753DA74-3520-42D5-B984-2C0A678EE135}" dt="2022-10-30T11:47:34.112" v="677" actId="26606"/>
          <ac:spMkLst>
            <pc:docMk/>
            <pc:sldMk cId="3378986051" sldId="257"/>
            <ac:spMk id="58" creationId="{6832F003-FCA6-4CFB-A2EA-308F3AA257D1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0" creationId="{85149191-5F60-4A28-AAFF-039F96B0F3EC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1" creationId="{A8384FB5-9ADC-4DDC-881B-597D56F5B15D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2" creationId="{F8260ED5-17F7-4158-B241-D51DD4CF1B7E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3" creationId="{91E5A9A7-95C6-4F4F-B00E-C82E07FE62EF}"/>
          </ac:spMkLst>
        </pc:spChg>
        <pc:spChg chg="add">
          <ac:chgData name="mohammed miah" userId="ae69a5dfa0564b82" providerId="LiveId" clId="{F753DA74-3520-42D5-B984-2C0A678EE135}" dt="2022-10-30T11:47:34.143" v="679" actId="26606"/>
          <ac:spMkLst>
            <pc:docMk/>
            <pc:sldMk cId="3378986051" sldId="257"/>
            <ac:spMk id="64" creationId="{D07DD2DE-F619-49DD-B5E7-03A290FF4ED1}"/>
          </ac:spMkLst>
        </pc:spChg>
        <pc:grpChg chg="add del">
          <ac:chgData name="mohammed miah" userId="ae69a5dfa0564b82" providerId="LiveId" clId="{F753DA74-3520-42D5-B984-2C0A678EE135}" dt="2022-10-30T11:47:34.143" v="679" actId="26606"/>
          <ac:grpSpMkLst>
            <pc:docMk/>
            <pc:sldMk cId="3378986051" sldId="257"/>
            <ac:grpSpMk id="27" creationId="{B4C49FD3-CD95-4BA4-8BD3-B4A4C6844FCC}"/>
          </ac:grpSpMkLst>
        </pc:grpChg>
        <pc:graphicFrameChg chg="add del mod">
          <ac:chgData name="mohammed miah" userId="ae69a5dfa0564b82" providerId="LiveId" clId="{F753DA74-3520-42D5-B984-2C0A678EE135}" dt="2022-10-30T11:45:53.541" v="634"/>
          <ac:graphicFrameMkLst>
            <pc:docMk/>
            <pc:sldMk cId="3378986051" sldId="257"/>
            <ac:graphicFrameMk id="4" creationId="{865A22ED-5DEE-80EC-A5E2-194303D53576}"/>
          </ac:graphicFrameMkLst>
        </pc:graphicFrameChg>
        <pc:graphicFrameChg chg="add modGraphic">
          <ac:chgData name="mohammed miah" userId="ae69a5dfa0564b82" providerId="LiveId" clId="{F753DA74-3520-42D5-B984-2C0A678EE135}" dt="2022-10-30T11:53:44.448" v="712" actId="14734"/>
          <ac:graphicFrameMkLst>
            <pc:docMk/>
            <pc:sldMk cId="3378986051" sldId="257"/>
            <ac:graphicFrameMk id="5" creationId="{80E5208F-5184-11AD-22A7-05491142B0AD}"/>
          </ac:graphicFrameMkLst>
        </pc:graphicFrameChg>
        <pc:graphicFrameChg chg="add del mod replId modGraphic">
          <ac:chgData name="mohammed miah" userId="ae69a5dfa0564b82" providerId="LiveId" clId="{F753DA74-3520-42D5-B984-2C0A678EE135}" dt="2022-10-30T11:47:34.143" v="679" actId="26606"/>
          <ac:graphicFrameMkLst>
            <pc:docMk/>
            <pc:sldMk cId="3378986051" sldId="257"/>
            <ac:graphicFrameMk id="65" creationId="{80E5208F-5184-11AD-22A7-05491142B0AD}"/>
          </ac:graphicFrameMkLst>
        </pc:graphicFrameChg>
      </pc:sldChg>
      <pc:sldChg chg="addSp delSp modSp mod modTransition modAnim">
        <pc:chgData name="mohammed miah" userId="ae69a5dfa0564b82" providerId="LiveId" clId="{F753DA74-3520-42D5-B984-2C0A678EE135}" dt="2022-10-30T12:14:15.504" v="810"/>
        <pc:sldMkLst>
          <pc:docMk/>
          <pc:sldMk cId="105622501" sldId="258"/>
        </pc:sldMkLst>
        <pc:spChg chg="mod">
          <ac:chgData name="mohammed miah" userId="ae69a5dfa0564b82" providerId="LiveId" clId="{F753DA74-3520-42D5-B984-2C0A678EE135}" dt="2022-10-30T11:52:49.023" v="708" actId="255"/>
          <ac:spMkLst>
            <pc:docMk/>
            <pc:sldMk cId="105622501" sldId="258"/>
            <ac:spMk id="2" creationId="{650B6B44-5392-E9D2-13CF-122DD408BEC3}"/>
          </ac:spMkLst>
        </pc:spChg>
        <pc:spChg chg="mod">
          <ac:chgData name="mohammed miah" userId="ae69a5dfa0564b82" providerId="LiveId" clId="{F753DA74-3520-42D5-B984-2C0A678EE135}" dt="2022-10-30T11:53:03.534" v="710" actId="255"/>
          <ac:spMkLst>
            <pc:docMk/>
            <pc:sldMk cId="105622501" sldId="258"/>
            <ac:spMk id="3" creationId="{B330E8E0-DB21-2329-9EDA-A96F19BDB81E}"/>
          </ac:spMkLst>
        </pc:spChg>
        <pc:spChg chg="add del mod">
          <ac:chgData name="mohammed miah" userId="ae69a5dfa0564b82" providerId="LiveId" clId="{F753DA74-3520-42D5-B984-2C0A678EE135}" dt="2022-10-30T12:10:04.244" v="795" actId="22"/>
          <ac:spMkLst>
            <pc:docMk/>
            <pc:sldMk cId="105622501" sldId="258"/>
            <ac:spMk id="8" creationId="{BC6C0A5D-887A-39D3-97E0-623F6376CE0F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105622501" sldId="258"/>
            <ac:spMk id="9" creationId="{12D446D8-E09D-7298-85EC-F52E4F7040BB}"/>
          </ac:spMkLst>
        </pc:spChg>
        <pc:picChg chg="mod">
          <ac:chgData name="mohammed miah" userId="ae69a5dfa0564b82" providerId="LiveId" clId="{F753DA74-3520-42D5-B984-2C0A678EE135}" dt="2022-10-30T12:14:00.554" v="807" actId="1076"/>
          <ac:picMkLst>
            <pc:docMk/>
            <pc:sldMk cId="105622501" sldId="258"/>
            <ac:picMk id="5" creationId="{12E36BB6-FE2E-AF8D-4251-5D33D275FCD3}"/>
          </ac:picMkLst>
        </pc:picChg>
      </pc:sldChg>
      <pc:sldChg chg="delSp modSp mod modTransition modAnim">
        <pc:chgData name="mohammed miah" userId="ae69a5dfa0564b82" providerId="LiveId" clId="{F753DA74-3520-42D5-B984-2C0A678EE135}" dt="2022-10-30T12:42:39.502" v="891" actId="20577"/>
        <pc:sldMkLst>
          <pc:docMk/>
          <pc:sldMk cId="2535480001" sldId="259"/>
        </pc:sldMkLst>
        <pc:spChg chg="mod">
          <ac:chgData name="mohammed miah" userId="ae69a5dfa0564b82" providerId="LiveId" clId="{F753DA74-3520-42D5-B984-2C0A678EE135}" dt="2022-10-30T11:52:25.040" v="706" actId="255"/>
          <ac:spMkLst>
            <pc:docMk/>
            <pc:sldMk cId="2535480001" sldId="259"/>
            <ac:spMk id="2" creationId="{6CA6DFB2-E1A3-F6EF-7629-D37BAD05A6CD}"/>
          </ac:spMkLst>
        </pc:spChg>
        <pc:spChg chg="mod">
          <ac:chgData name="mohammed miah" userId="ae69a5dfa0564b82" providerId="LiveId" clId="{F753DA74-3520-42D5-B984-2C0A678EE135}" dt="2022-10-30T12:42:39.502" v="891" actId="20577"/>
          <ac:spMkLst>
            <pc:docMk/>
            <pc:sldMk cId="2535480001" sldId="259"/>
            <ac:spMk id="3" creationId="{9E775664-329C-E137-05C9-2065386E0923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2535480001" sldId="259"/>
            <ac:spMk id="4" creationId="{7BF26A90-472C-6AE6-5EB9-6B37EBA79630}"/>
          </ac:spMkLst>
        </pc:spChg>
      </pc:sldChg>
      <pc:sldChg chg="delSp modSp mod modTransition modAnim">
        <pc:chgData name="mohammed miah" userId="ae69a5dfa0564b82" providerId="LiveId" clId="{F753DA74-3520-42D5-B984-2C0A678EE135}" dt="2022-10-30T12:18:08.625" v="824"/>
        <pc:sldMkLst>
          <pc:docMk/>
          <pc:sldMk cId="3728960896" sldId="260"/>
        </pc:sldMkLst>
        <pc:spChg chg="mod">
          <ac:chgData name="mohammed miah" userId="ae69a5dfa0564b82" providerId="LiveId" clId="{F753DA74-3520-42D5-B984-2C0A678EE135}" dt="2022-10-30T11:51:56.391" v="703" actId="255"/>
          <ac:spMkLst>
            <pc:docMk/>
            <pc:sldMk cId="3728960896" sldId="260"/>
            <ac:spMk id="2" creationId="{52DD3BBC-F9C2-2D01-6B17-CA7655D3E521}"/>
          </ac:spMkLst>
        </pc:spChg>
        <pc:spChg chg="mod">
          <ac:chgData name="mohammed miah" userId="ae69a5dfa0564b82" providerId="LiveId" clId="{F753DA74-3520-42D5-B984-2C0A678EE135}" dt="2022-10-30T11:52:11.348" v="705" actId="255"/>
          <ac:spMkLst>
            <pc:docMk/>
            <pc:sldMk cId="3728960896" sldId="260"/>
            <ac:spMk id="3" creationId="{76CE29A6-EA0D-0ACB-35D3-1ED0E6EAC5FF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728960896" sldId="260"/>
            <ac:spMk id="4" creationId="{BB39E703-9CC4-9A3C-0D63-2B0F25ED09C5}"/>
          </ac:spMkLst>
        </pc:spChg>
      </pc:sldChg>
      <pc:sldChg chg="delSp modSp mod modTransition modAnim">
        <pc:chgData name="mohammed miah" userId="ae69a5dfa0564b82" providerId="LiveId" clId="{F753DA74-3520-42D5-B984-2C0A678EE135}" dt="2022-10-30T12:18:42.693" v="828"/>
        <pc:sldMkLst>
          <pc:docMk/>
          <pc:sldMk cId="3064298471" sldId="261"/>
        </pc:sldMkLst>
        <pc:spChg chg="mod">
          <ac:chgData name="mohammed miah" userId="ae69a5dfa0564b82" providerId="LiveId" clId="{F753DA74-3520-42D5-B984-2C0A678EE135}" dt="2022-10-30T12:18:36.750" v="826" actId="1076"/>
          <ac:spMkLst>
            <pc:docMk/>
            <pc:sldMk cId="3064298471" sldId="261"/>
            <ac:spMk id="2" creationId="{68D565CA-E34E-2E6F-DBE4-5514B4C86E9A}"/>
          </ac:spMkLst>
        </pc:spChg>
        <pc:spChg chg="mod">
          <ac:chgData name="mohammed miah" userId="ae69a5dfa0564b82" providerId="LiveId" clId="{F753DA74-3520-42D5-B984-2C0A678EE135}" dt="2022-10-30T11:51:31.667" v="701" actId="1076"/>
          <ac:spMkLst>
            <pc:docMk/>
            <pc:sldMk cId="3064298471" sldId="261"/>
            <ac:spMk id="51" creationId="{F34BB7B0-CD07-A614-FD37-36C677878EE7}"/>
          </ac:spMkLst>
        </pc:spChg>
        <pc:spChg chg="mod">
          <ac:chgData name="mohammed miah" userId="ae69a5dfa0564b82" providerId="LiveId" clId="{F753DA74-3520-42D5-B984-2C0A678EE135}" dt="2022-10-30T11:50:54.767" v="700" actId="2711"/>
          <ac:spMkLst>
            <pc:docMk/>
            <pc:sldMk cId="3064298471" sldId="261"/>
            <ac:spMk id="85" creationId="{ECB3F156-74C6-9E0D-8495-79AC5F88D314}"/>
          </ac:spMkLst>
        </pc:spChg>
        <pc:spChg chg="mod">
          <ac:chgData name="mohammed miah" userId="ae69a5dfa0564b82" providerId="LiveId" clId="{F753DA74-3520-42D5-B984-2C0A678EE135}" dt="2022-10-30T11:50:44.506" v="699" actId="2711"/>
          <ac:spMkLst>
            <pc:docMk/>
            <pc:sldMk cId="3064298471" sldId="261"/>
            <ac:spMk id="87" creationId="{F71A51F1-8629-4313-81DE-BB3FAE3900CF}"/>
          </ac:spMkLst>
        </pc:spChg>
        <pc:spChg chg="mod">
          <ac:chgData name="mohammed miah" userId="ae69a5dfa0564b82" providerId="LiveId" clId="{F753DA74-3520-42D5-B984-2C0A678EE135}" dt="2022-10-30T11:51:39.192" v="702" actId="12"/>
          <ac:spMkLst>
            <pc:docMk/>
            <pc:sldMk cId="3064298471" sldId="261"/>
            <ac:spMk id="93" creationId="{7A2998C1-23ED-6C18-2BE1-E72D79FD7B9D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3064298471" sldId="261"/>
            <ac:spMk id="94" creationId="{116A5B3A-EF3D-2CF2-24E7-E630918D43D3}"/>
          </ac:spMkLst>
        </pc:spChg>
      </pc:sldChg>
      <pc:sldChg chg="addSp modSp new del mod setBg">
        <pc:chgData name="mohammed miah" userId="ae69a5dfa0564b82" providerId="LiveId" clId="{F753DA74-3520-42D5-B984-2C0A678EE135}" dt="2022-10-30T00:55:57.280" v="44" actId="47"/>
        <pc:sldMkLst>
          <pc:docMk/>
          <pc:sldMk cId="2713433731" sldId="262"/>
        </pc:sldMkLst>
        <pc:spChg chg="mo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2" creationId="{07B21AD5-B059-80BE-67B1-DC13329F82DB}"/>
          </ac:spMkLst>
        </pc:spChg>
        <pc:spChg chg="mod">
          <ac:chgData name="mohammed miah" userId="ae69a5dfa0564b82" providerId="LiveId" clId="{F753DA74-3520-42D5-B984-2C0A678EE135}" dt="2022-10-30T00:55:26.080" v="41" actId="5793"/>
          <ac:spMkLst>
            <pc:docMk/>
            <pc:sldMk cId="2713433731" sldId="262"/>
            <ac:spMk id="3" creationId="{A6DCB1B2-5028-1DC7-52E4-F7913B654788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00:45:15.636" v="35" actId="26606"/>
          <ac:spMkLst>
            <pc:docMk/>
            <pc:sldMk cId="2713433731" sldId="262"/>
            <ac:spMk id="20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20:55:56.678" v="893" actId="20577"/>
        <pc:sldMkLst>
          <pc:docMk/>
          <pc:sldMk cId="4088869410" sldId="262"/>
        </pc:sldMkLst>
        <pc:spChg chg="mod">
          <ac:chgData name="mohammed miah" userId="ae69a5dfa0564b82" providerId="LiveId" clId="{F753DA74-3520-42D5-B984-2C0A678EE135}" dt="2022-10-30T12:19:04.869" v="830" actId="1076"/>
          <ac:spMkLst>
            <pc:docMk/>
            <pc:sldMk cId="4088869410" sldId="262"/>
            <ac:spMk id="2" creationId="{9ABE54DC-0160-133A-D0BF-D197E6A16BCC}"/>
          </ac:spMkLst>
        </pc:spChg>
        <pc:spChg chg="mod">
          <ac:chgData name="mohammed miah" userId="ae69a5dfa0564b82" providerId="LiveId" clId="{F753DA74-3520-42D5-B984-2C0A678EE135}" dt="2022-10-30T20:55:56.678" v="893" actId="20577"/>
          <ac:spMkLst>
            <pc:docMk/>
            <pc:sldMk cId="4088869410" sldId="262"/>
            <ac:spMk id="3" creationId="{F3A400E5-DD08-462D-380D-F726147F92D6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4088869410" sldId="262"/>
            <ac:spMk id="4" creationId="{D878E1F2-2451-85B4-4142-DE33B3C56A10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5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6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7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8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9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0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1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2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3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4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1:51.883" v="292" actId="26606"/>
          <ac:spMkLst>
            <pc:docMk/>
            <pc:sldMk cId="4088869410" sldId="262"/>
            <ac:spMk id="15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6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17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18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19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0:10.301" v="236" actId="26606"/>
          <ac:spMkLst>
            <pc:docMk/>
            <pc:sldMk cId="4088869410" sldId="262"/>
            <ac:spMk id="20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1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2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3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4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4:15.614" v="323" actId="26606"/>
          <ac:spMkLst>
            <pc:docMk/>
            <pc:sldMk cId="4088869410" sldId="262"/>
            <ac:spMk id="25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6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7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8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29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0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1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8:39.295" v="531" actId="26606"/>
          <ac:spMkLst>
            <pc:docMk/>
            <pc:sldMk cId="4088869410" sldId="262"/>
            <ac:spMk id="32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3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4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5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6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7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8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01:59:59.460" v="552" actId="26606"/>
          <ac:spMkLst>
            <pc:docMk/>
            <pc:sldMk cId="4088869410" sldId="262"/>
            <ac:spMk id="39" creationId="{8D71EDA1-87BF-4D5D-AB79-F346FD19278A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0" creationId="{09588DA8-065E-4F6F-8EFD-43104AB2E0CF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1" creationId="{C4285719-470E-454C-AF62-8323075F1F5B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2" creationId="{CD9FE4EF-C4D8-49A0-B2FF-81D8DB7D8A24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3" creationId="{4300840D-0A0B-4512-BACA-B439D5B9C57C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4" creationId="{D2B78728-A580-49A7-84F9-6EF6F583ADE0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5" creationId="{38FAA1A1-D861-433F-88FA-1E9D6FD31D11}"/>
          </ac:spMkLst>
        </pc:spChg>
        <pc:spChg chg="add del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46" creationId="{8D71EDA1-87BF-4D5D-AB79-F346FD19278A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1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3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5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7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59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61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49:59.432" v="694" actId="26606"/>
          <ac:spMkLst>
            <pc:docMk/>
            <pc:sldMk cId="4088869410" sldId="262"/>
            <ac:spMk id="63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19:52.460" v="839"/>
        <pc:sldMkLst>
          <pc:docMk/>
          <pc:sldMk cId="808377387" sldId="263"/>
        </pc:sldMkLst>
        <pc:spChg chg="mod">
          <ac:chgData name="mohammed miah" userId="ae69a5dfa0564b82" providerId="LiveId" clId="{F753DA74-3520-42D5-B984-2C0A678EE135}" dt="2022-10-30T12:19:22.234" v="833" actId="1076"/>
          <ac:spMkLst>
            <pc:docMk/>
            <pc:sldMk cId="808377387" sldId="263"/>
            <ac:spMk id="2" creationId="{9F61B71C-BF33-AD69-4F9D-77804524A828}"/>
          </ac:spMkLst>
        </pc:spChg>
        <pc:spChg chg="del mo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3" creationId="{F63C1E5E-01C0-5B94-1269-05A5BD507553}"/>
          </ac:spMkLst>
        </pc:spChg>
        <pc:spChg chg="add mod">
          <ac:chgData name="mohammed miah" userId="ae69a5dfa0564b82" providerId="LiveId" clId="{F753DA74-3520-42D5-B984-2C0A678EE135}" dt="2022-10-30T11:49:19.853" v="691" actId="1076"/>
          <ac:spMkLst>
            <pc:docMk/>
            <pc:sldMk cId="808377387" sldId="263"/>
            <ac:spMk id="4" creationId="{7095B889-D603-707A-C7FC-46061A065863}"/>
          </ac:spMkLst>
        </pc:spChg>
        <pc:spChg chg="add del mod">
          <ac:chgData name="mohammed miah" userId="ae69a5dfa0564b82" providerId="LiveId" clId="{F753DA74-3520-42D5-B984-2C0A678EE135}" dt="2022-10-30T02:08:46.076" v="588" actId="21"/>
          <ac:spMkLst>
            <pc:docMk/>
            <pc:sldMk cId="808377387" sldId="263"/>
            <ac:spMk id="6" creationId="{9895B6E4-1F0A-A8B5-88A9-53B60700F643}"/>
          </ac:spMkLst>
        </pc:spChg>
        <pc:spChg chg="add mod">
          <ac:chgData name="mohammed miah" userId="ae69a5dfa0564b82" providerId="LiveId" clId="{F753DA74-3520-42D5-B984-2C0A678EE135}" dt="2022-10-30T11:49:18.399" v="690" actId="12"/>
          <ac:spMkLst>
            <pc:docMk/>
            <pc:sldMk cId="808377387" sldId="263"/>
            <ac:spMk id="8" creationId="{F55F2832-1015-FDCA-C61D-6CF79A88728A}"/>
          </ac:spMkLst>
        </pc:spChg>
        <pc:spChg chg="add mod">
          <ac:chgData name="mohammed miah" userId="ae69a5dfa0564b82" providerId="LiveId" clId="{F753DA74-3520-42D5-B984-2C0A678EE135}" dt="2022-10-30T11:49:10.968" v="689" actId="12"/>
          <ac:spMkLst>
            <pc:docMk/>
            <pc:sldMk cId="808377387" sldId="263"/>
            <ac:spMk id="11" creationId="{A547426E-F1EE-FC3C-3C0A-F39E9B83CCC4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2" creationId="{BACC6370-2D7E-4714-9D71-7542949D7D5D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4" creationId="{F68B3F68-107C-434F-AA38-110D5EA91B85}"/>
          </ac:spMkLst>
        </pc:spChg>
        <pc:spChg chg="add mod">
          <ac:chgData name="mohammed miah" userId="ae69a5dfa0564b82" providerId="LiveId" clId="{F753DA74-3520-42D5-B984-2C0A678EE135}" dt="2022-10-30T11:48:58.382" v="688" actId="12"/>
          <ac:spMkLst>
            <pc:docMk/>
            <pc:sldMk cId="808377387" sldId="263"/>
            <ac:spMk id="15" creationId="{41B9814A-80E2-A74B-3089-F864438A6451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6" creationId="{AAD0DBB9-1A4B-4391-81D4-CB19F9AB918A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808377387" sldId="263"/>
            <ac:spMk id="17" creationId="{EE116DF4-87B6-BD82-EFD3-4ABCFBC61C42}"/>
          </ac:spMkLst>
        </pc:spChg>
        <pc:spChg chg="add">
          <ac:chgData name="mohammed miah" userId="ae69a5dfa0564b82" providerId="LiveId" clId="{F753DA74-3520-42D5-B984-2C0A678EE135}" dt="2022-10-30T02:05:50.551" v="570" actId="26606"/>
          <ac:spMkLst>
            <pc:docMk/>
            <pc:sldMk cId="808377387" sldId="263"/>
            <ac:spMk id="18" creationId="{063BBA22-50EA-4C4D-BE05-F1CE4E63AA56}"/>
          </ac:spMkLst>
        </pc:spChg>
        <pc:graphicFrameChg chg="add del mod">
          <ac:chgData name="mohammed miah" userId="ae69a5dfa0564b82" providerId="LiveId" clId="{F753DA74-3520-42D5-B984-2C0A678EE135}" dt="2022-10-30T02:05:50.551" v="570" actId="26606"/>
          <ac:graphicFrameMkLst>
            <pc:docMk/>
            <pc:sldMk cId="808377387" sldId="263"/>
            <ac:graphicFrameMk id="5" creationId="{779515C3-CCA4-09F2-BB73-7FC5403CD472}"/>
          </ac:graphicFrameMkLst>
        </pc:graphicFrameChg>
        <pc:graphicFrameChg chg="add mod modGraphic">
          <ac:chgData name="mohammed miah" userId="ae69a5dfa0564b82" providerId="LiveId" clId="{F753DA74-3520-42D5-B984-2C0A678EE135}" dt="2022-10-30T11:48:27.684" v="685" actId="255"/>
          <ac:graphicFrameMkLst>
            <pc:docMk/>
            <pc:sldMk cId="808377387" sldId="263"/>
            <ac:graphicFrameMk id="9" creationId="{779515C3-CCA4-09F2-BB73-7FC5403CD472}"/>
          </ac:graphicFrameMkLst>
        </pc:graphicFrameChg>
      </pc:sldChg>
      <pc:sldChg chg="addSp delSp modSp new del mod setBg">
        <pc:chgData name="mohammed miah" userId="ae69a5dfa0564b82" providerId="LiveId" clId="{F753DA74-3520-42D5-B984-2C0A678EE135}" dt="2022-10-30T12:03:00.493" v="738" actId="47"/>
        <pc:sldMkLst>
          <pc:docMk/>
          <pc:sldMk cId="164159721" sldId="264"/>
        </pc:sldMkLst>
        <pc:spChg chg="mod">
          <ac:chgData name="mohammed miah" userId="ae69a5dfa0564b82" providerId="LiveId" clId="{F753DA74-3520-42D5-B984-2C0A678EE135}" dt="2022-10-30T12:02:49.759" v="737" actId="255"/>
          <ac:spMkLst>
            <pc:docMk/>
            <pc:sldMk cId="164159721" sldId="264"/>
            <ac:spMk id="2" creationId="{0A60CFA3-D646-DF40-E660-3D6DE6F1556A}"/>
          </ac:spMkLst>
        </pc:spChg>
        <pc:spChg chg="del mod">
          <ac:chgData name="mohammed miah" userId="ae69a5dfa0564b82" providerId="LiveId" clId="{F753DA74-3520-42D5-B984-2C0A678EE135}" dt="2022-10-30T12:02:16.915" v="725" actId="21"/>
          <ac:spMkLst>
            <pc:docMk/>
            <pc:sldMk cId="164159721" sldId="264"/>
            <ac:spMk id="3" creationId="{5C2EB6D4-A2CE-9510-C31D-623716BB97FF}"/>
          </ac:spMkLst>
        </pc:spChg>
        <pc:spChg chg="add del mod">
          <ac:chgData name="mohammed miah" userId="ae69a5dfa0564b82" providerId="LiveId" clId="{F753DA74-3520-42D5-B984-2C0A678EE135}" dt="2022-10-30T12:02:26.723" v="726" actId="21"/>
          <ac:spMkLst>
            <pc:docMk/>
            <pc:sldMk cId="164159721" sldId="264"/>
            <ac:spMk id="5" creationId="{E62471DA-4CF4-9A01-D485-3DD635EAADA6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1:39:25.723" v="629" actId="26606"/>
          <ac:spMkLst>
            <pc:docMk/>
            <pc:sldMk cId="164159721" sldId="264"/>
            <ac:spMk id="20" creationId="{8D71EDA1-87BF-4D5D-AB79-F346FD19278A}"/>
          </ac:spMkLst>
        </pc:spChg>
      </pc:sldChg>
      <pc:sldChg chg="addSp delSp modSp new mod modTransition setBg modAnim">
        <pc:chgData name="mohammed miah" userId="ae69a5dfa0564b82" providerId="LiveId" clId="{F753DA74-3520-42D5-B984-2C0A678EE135}" dt="2022-10-30T12:20:20.657" v="843"/>
        <pc:sldMkLst>
          <pc:docMk/>
          <pc:sldMk cId="1855287968" sldId="264"/>
        </pc:sldMkLst>
        <pc:spChg chg="mod">
          <ac:chgData name="mohammed miah" userId="ae69a5dfa0564b82" providerId="LiveId" clId="{F753DA74-3520-42D5-B984-2C0A678EE135}" dt="2022-10-30T12:20:00.303" v="840" actId="1076"/>
          <ac:spMkLst>
            <pc:docMk/>
            <pc:sldMk cId="1855287968" sldId="264"/>
            <ac:spMk id="2" creationId="{A0CAF0EE-DEF8-B57D-7B90-963F22A03052}"/>
          </ac:spMkLst>
        </pc:spChg>
        <pc:spChg chg="mod">
          <ac:chgData name="mohammed miah" userId="ae69a5dfa0564b82" providerId="LiveId" clId="{F753DA74-3520-42D5-B984-2C0A678EE135}" dt="2022-10-30T12:07:38.530" v="783" actId="255"/>
          <ac:spMkLst>
            <pc:docMk/>
            <pc:sldMk cId="1855287968" sldId="264"/>
            <ac:spMk id="3" creationId="{A445C03C-BE2D-DFD0-5657-DC0CC987D562}"/>
          </ac:spMkLst>
        </pc:spChg>
        <pc:spChg chg="del">
          <ac:chgData name="mohammed miah" userId="ae69a5dfa0564b82" providerId="LiveId" clId="{F753DA74-3520-42D5-B984-2C0A678EE135}" dt="2022-10-30T12:11:37.842" v="796"/>
          <ac:spMkLst>
            <pc:docMk/>
            <pc:sldMk cId="1855287968" sldId="264"/>
            <ac:spMk id="4" creationId="{13D455AB-AE7A-8AD5-2900-E1571DEE6D77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8" creationId="{09588DA8-065E-4F6F-8EFD-43104AB2E0CF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0" creationId="{C4285719-470E-454C-AF62-8323075F1F5B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2" creationId="{CD9FE4EF-C4D8-49A0-B2FF-81D8DB7D8A24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4" creationId="{4300840D-0A0B-4512-BACA-B439D5B9C57C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6" creationId="{D2B78728-A580-49A7-84F9-6EF6F583ADE0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18" creationId="{38FAA1A1-D861-433F-88FA-1E9D6FD31D11}"/>
          </ac:spMkLst>
        </pc:spChg>
        <pc:spChg chg="add">
          <ac:chgData name="mohammed miah" userId="ae69a5dfa0564b82" providerId="LiveId" clId="{F753DA74-3520-42D5-B984-2C0A678EE135}" dt="2022-10-30T12:07:19.384" v="781" actId="26606"/>
          <ac:spMkLst>
            <pc:docMk/>
            <pc:sldMk cId="1855287968" sldId="264"/>
            <ac:spMk id="20" creationId="{8D71EDA1-87BF-4D5D-AB79-F346FD19278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8A477-086E-4BD2-AB94-094B2F49F537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67C5AC-5875-4856-8AA4-AF552E04F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22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DD97C-F5F5-F5CE-E661-A8BACA3D2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58FDE-DE51-1591-DB27-78F477C041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B7DBC-3222-CCAE-16A1-FAD1D4FF6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0CEA2-313B-4715-B85C-7BCEE021D58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8D7C3-8967-9522-F683-76F1DCAA8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632B3-5EFE-6FB2-BD14-0A502AC90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11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B472E-62E9-3C37-4736-4E447412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29C01-DBD9-6576-93F9-4D0DB05A9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0D9C8-81FA-04E8-21EB-F64C2E4D9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206A3-FF7F-4B8C-B368-F18A708718D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192679-EC71-5CB9-EE2C-2E0BAF962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7F2E8-E8F0-D637-5262-126E87EE9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87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BB26B-E5AF-C777-5242-6BB4C7FDB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0CDA7-BE40-3096-2D46-8EA27083E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F9B64-0C41-E662-905E-9973BB282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12544-E6D9-468C-B490-7753FD974A5C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C0DA8-024B-DFA4-04A5-ACB42EB9B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76D0A-4F3A-B9EC-CF5F-3D2066D7B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30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32811-3003-DC58-3F25-C2C488B51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E3337-ADCE-51D1-16DE-7D053CF85F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CD52C-41C1-8A11-FAD0-A8A7691058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F0892-BBCE-E3D3-B2C9-D58BEC4B3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27232-BACB-4FF1-9F92-1CB07CDE6B04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193DA-0F35-B1FC-8A70-3718DF1A5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C97B9-7DF4-5597-279E-2EFE67B64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706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B814E-2937-624A-031F-C76378FCB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D63A6-8401-4BC4-A2E2-6D9FE7EA3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D263C-3061-4EF3-0812-4E8F71F85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F87092-35B5-4240-C1A9-FC86A05116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FB1727-B6D4-FD12-C9BE-C334BCA0B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55562C-04D6-9931-2950-52A91F220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9445C-97C6-4BC6-B195-D4D8A359CAF8}" type="datetime1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5C9705-5C06-9E91-BB12-70C36CDE7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8D8068-6314-52BE-6148-1DCA4FA7F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231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E3BC-39D9-E13D-FEC5-8CB35BA12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FD387A-9CB9-4BAC-F316-952406DB3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20ACD-4602-4479-B079-A97E36CACC08}" type="datetime1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B67F4E-724C-0767-C37B-9F0D206D9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8C8F10-63DF-357F-486A-F0C4895E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92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6B454C-8C28-3C27-A07C-F830B75B8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C9172-1A1C-46A1-A552-68E7AB579DBF}" type="datetime1">
              <a:rPr lang="en-GB" smtClean="0"/>
              <a:t>30/10/2022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00A72-BE16-301A-65FF-EDFB401D6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87A951-E987-6D44-728E-85314BA0E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28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86BAD-4C7F-B5BB-DE09-F7790923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31E54-FA28-2A8C-3957-65C2F360C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9EB33-F6B6-0ACD-FE78-4A093CFFC8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262FB6-2A2F-DE50-3BCA-97A7F0DCE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258A8-8EF8-49BF-B3DA-F9DEC88DFD22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D1ED0-9F19-F339-B763-8F58ACAB9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F69D88-DAD8-768A-7EB6-BC49BE1E9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55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5C37D-C63F-1727-7973-94BDCFF40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CDEDE7-57A7-98D0-E3A8-7F61A8F77E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BADE9C-FD87-ECD4-FAD6-709AAF979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C93823-29EB-6569-5637-BEAE3B9C9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D7D42-FED6-439B-8562-282DE23B9E61}" type="datetime1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AE7DB-E37E-451A-3585-CAFA04978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C9EC4E-B7B7-9C7D-DF2B-50741D66E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6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AC41-C332-69D9-568A-A081EFDC2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184C33-D020-3C4C-5637-2DC203A074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91B00-FF97-D2D6-6FA1-43DB1FBC5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9D863-193C-4571-81B4-7A33F6E596F1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DF5A0-6770-3A13-A446-F7003062A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5A4CB-60ED-23EE-96EB-72C3EAA74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33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9F0737-813E-E2FA-2B14-9C66BDB200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08EE3-43BE-8305-BD7D-9C937EB19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D7E88-66BB-B6AE-5A03-77812983F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B3C3E-2F4E-4A2D-9132-4A353D74FC44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A35C0-93A7-0419-81A5-B0148DBD4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A2FAD-1098-D26C-9D95-60FB39155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3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AB97EA-A889-1D24-817B-21E3EB57C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AF684-0C6E-32D4-9553-FF227934C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79DB7-E0F6-D0B6-C87D-AF13F3BC4F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BF51B-22FC-4AD6-974B-69A1B760604A}" type="datetime1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E7D5D-84DE-108F-E9B3-BDCAB355F0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44B59-8606-2764-1CEB-60875B6136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4DFAF-FC66-47A3-83A5-A766AB16E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lotheshorse-diaryofaclotheshorse.blogspot.com/2014/08/the-new-aw14-collection-from-tm-lewin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leader.co.uk/how-to-succeed-in-the-face-of-supply-chain-volatility/" TargetMode="External"/><Relationship Id="rId2" Type="http://schemas.openxmlformats.org/officeDocument/2006/relationships/hyperlink" Target="https://www.researchgate.net/profile/Maryam-Ahmed-19/publication/264552665_Theories_And_Strategies_of_Good_Decision_Making/links/53e59d550cf21cc29fd0619c/Theories-And-Strategies-of-Good-Decision-Maki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T._M._Lewin" TargetMode="External"/><Relationship Id="rId5" Type="http://schemas.openxmlformats.org/officeDocument/2006/relationships/hyperlink" Target="https://www.ons.gov.uk/economy/grossdomesticproductgdp/articles/impactofthecoronaviruscovid19pandemiconretailsalesin2020/2021-01-28" TargetMode="External"/><Relationship Id="rId4" Type="http://schemas.openxmlformats.org/officeDocument/2006/relationships/hyperlink" Target="https://www.theguardian.com/business/2021/oct/15/more-than-1400-firms-went-bust-last-month-in-england-and-wales-figures-s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4DDF2-ED51-42C9-527F-643C83F47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1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Profit decline of T M Lewin in the UK</a:t>
            </a: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DF29E-E7E9-143E-DC59-1BF6B7A91A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200" b="1" dirty="0"/>
              <a:t>Individual Power point presentation</a:t>
            </a:r>
            <a:br>
              <a:rPr lang="en-US" sz="1200" b="1" dirty="0"/>
            </a:br>
            <a:r>
              <a:rPr lang="en-US" sz="1200" b="1" dirty="0"/>
              <a:t>Mohammed Miah 2129058</a:t>
            </a:r>
            <a:br>
              <a:rPr lang="en-US" sz="1200" b="1" dirty="0"/>
            </a:br>
            <a:r>
              <a:rPr lang="en-US" sz="1200" b="1" dirty="0"/>
              <a:t>BMSW 4004</a:t>
            </a:r>
          </a:p>
          <a:p>
            <a:pPr algn="l"/>
            <a:r>
              <a:rPr lang="en-US" sz="1200" b="1" dirty="0"/>
              <a:t>Lecturer Dr </a:t>
            </a:r>
            <a:r>
              <a:rPr lang="en-US" sz="1200" b="1" dirty="0" err="1"/>
              <a:t>Chijioke</a:t>
            </a:r>
            <a:r>
              <a:rPr lang="en-US" sz="1200" b="1" dirty="0"/>
              <a:t> Uba</a:t>
            </a:r>
          </a:p>
          <a:p>
            <a:pPr algn="l"/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C8A3D6-62C7-4C2A-E81A-E7F62376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07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5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55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57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39D38-ECF6-6B66-E116-0CDB4D09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4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Table Content</a:t>
            </a: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E5208F-5184-11AD-22A7-05491142B0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911757"/>
              </p:ext>
            </p:extLst>
          </p:nvPr>
        </p:nvGraphicFramePr>
        <p:xfrm>
          <a:off x="4662600" y="467208"/>
          <a:ext cx="6905403" cy="5959049"/>
        </p:xfrm>
        <a:graphic>
          <a:graphicData uri="http://schemas.openxmlformats.org/drawingml/2006/table">
            <a:tbl>
              <a:tblPr firstRow="1" firstCol="1" bandRow="1">
                <a:noFill/>
              </a:tblPr>
              <a:tblGrid>
                <a:gridCol w="4914361">
                  <a:extLst>
                    <a:ext uri="{9D8B030D-6E8A-4147-A177-3AD203B41FA5}">
                      <a16:colId xmlns:a16="http://schemas.microsoft.com/office/drawing/2014/main" val="167900976"/>
                    </a:ext>
                  </a:extLst>
                </a:gridCol>
                <a:gridCol w="1991042">
                  <a:extLst>
                    <a:ext uri="{9D8B030D-6E8A-4147-A177-3AD203B41FA5}">
                      <a16:colId xmlns:a16="http://schemas.microsoft.com/office/drawing/2014/main" val="2400467590"/>
                    </a:ext>
                  </a:extLst>
                </a:gridCol>
              </a:tblGrid>
              <a:tr h="62948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Title</a:t>
                      </a:r>
                      <a:endParaRPr lang="en-GB" sz="1200" b="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141590" marB="14159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1</a:t>
                      </a:r>
                      <a:endParaRPr lang="en-GB" sz="1200" b="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141590" marB="14159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5238283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Content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2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2063050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 decline of T M Lewin in the UK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3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6289406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Impacts of Profit Decline on TM Lewin and employees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4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1942528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Pestel analysis of TM Lewin’s declining profitability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5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8675"/>
                  </a:ext>
                </a:extLst>
              </a:tr>
              <a:tr h="79093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Fishbone analysis of T M Lewin’s declining profitability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6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032536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Identifying possible solutions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7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23975"/>
                  </a:ext>
                </a:extLst>
              </a:tr>
              <a:tr h="6197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Evaluation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8</a:t>
                      </a:r>
                      <a:endParaRPr lang="en-GB" sz="1200" b="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5248205"/>
                  </a:ext>
                </a:extLst>
              </a:tr>
              <a:tr h="584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Reference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Slide 9</a:t>
                      </a:r>
                      <a:endParaRPr lang="en-GB" sz="1200" b="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6193" marR="106193" marT="0" marB="1415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675841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0FA89C-F4D6-C811-42B2-0E4F9242E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98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B6B44-5392-E9D2-13CF-122DD408B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1400" b="1" dirty="0">
                <a:latin typeface="Calibri" panose="020F0502020204030204" pitchFamily="34" charset="0"/>
                <a:cs typeface="Calibri" panose="020F0502020204030204" pitchFamily="34" charset="0"/>
              </a:rPr>
              <a:t>Profit decline of T M Lewin in the UK</a:t>
            </a:r>
            <a:br>
              <a:rPr lang="en-GB" sz="37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0E8E0-DB21-2329-9EDA-A96F19BDB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1200" dirty="0"/>
              <a:t>T M Lewin, established in 1898, entered insolvency  earlier this year and was bought by Torque Brands, a US-owned company, before re-entering administration.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Retailers in the UK impacted by supply chain issues due to Brexit, and shortage of HGV drivers made it even more challenging for TM Lewin. (Cotton, 2021).</a:t>
            </a:r>
          </a:p>
          <a:p>
            <a:r>
              <a:rPr lang="en-GB" sz="1200" dirty="0">
                <a:cs typeface="Calibri" panose="020F0502020204030204" pitchFamily="34" charset="0"/>
              </a:rPr>
              <a:t>The pandemic's impact on formal shirt sales caused T M Lewin, which employs roughly 50 people, to struggle.</a:t>
            </a:r>
          </a:p>
          <a:p>
            <a:r>
              <a:rPr lang="en-GB" sz="1200" dirty="0"/>
              <a:t>T M Lewin previously underwent a considerable redesign, but the pandemic has adversely affected this renowned British business.</a:t>
            </a:r>
            <a:endParaRPr lang="en-GB" sz="1200" dirty="0">
              <a:cs typeface="Calibri" panose="020F0502020204030204" pitchFamily="34" charset="0"/>
            </a:endParaRPr>
          </a:p>
          <a:p>
            <a:r>
              <a:rPr lang="en-GB" sz="1200" dirty="0"/>
              <a:t>T M Lewin's earnings have declined due to cost-of-living issues, supply-chain stress, and inflation.</a:t>
            </a:r>
            <a:endParaRPr lang="en-GB" sz="1200" dirty="0">
              <a:cs typeface="Calibri" panose="020F0502020204030204" pitchFamily="34" charset="0"/>
            </a:endParaRPr>
          </a:p>
          <a:p>
            <a:r>
              <a:rPr lang="en-GB" sz="1200" dirty="0">
                <a:cs typeface="Calibri" panose="020F0502020204030204" pitchFamily="34" charset="0"/>
              </a:rPr>
              <a:t>The business's ability to survive may be threatened by the ongoing drop in sales and profit. What is causing the decline in profitability?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2E36BB6-FE2E-AF8D-4251-5D33D275FC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2541738"/>
            <a:ext cx="4170530" cy="19080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B4504-CEC9-B4F0-6CFB-9945775C5961}"/>
              </a:ext>
            </a:extLst>
          </p:cNvPr>
          <p:cNvSpPr txBox="1"/>
          <p:nvPr/>
        </p:nvSpPr>
        <p:spPr>
          <a:xfrm>
            <a:off x="8787170" y="41989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lotheshorse-diaryofaclotheshorse.blogspot.com/2014/08/the-new-aw14-collection-from-tm-lewi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157A004-5BC7-06F3-0D40-9FF529A75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22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6DFB2-E1A3-F6EF-7629-D37BAD05A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Impacts of Profit Decline on TM Lewin and it employees</a:t>
            </a:r>
            <a:br>
              <a:rPr lang="en-GB" sz="40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75664-329C-E137-05C9-2065386E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b="1" u="sng" dirty="0"/>
              <a:t>Impact of Profit decline on TM Lewin</a:t>
            </a:r>
          </a:p>
          <a:p>
            <a:r>
              <a:rPr lang="en-GB" sz="1200" dirty="0"/>
              <a:t>The problem has lead to administration and eventual sale</a:t>
            </a:r>
          </a:p>
          <a:p>
            <a:r>
              <a:rPr lang="en-GB" sz="1200" dirty="0"/>
              <a:t>Increased debt and creditors may demand payment.</a:t>
            </a:r>
          </a:p>
          <a:p>
            <a:r>
              <a:rPr lang="en-GB" sz="1200" dirty="0"/>
              <a:t>A worse credit rating, causing future loans to be denied</a:t>
            </a:r>
          </a:p>
          <a:p>
            <a:r>
              <a:rPr lang="en-GB" sz="1200" dirty="0"/>
              <a:t>Not being able to pay employees, potential job loss of over 800 employers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u="sng" dirty="0"/>
              <a:t>Impact of Profit decline on TM Lewin employees</a:t>
            </a:r>
          </a:p>
          <a:p>
            <a:r>
              <a:rPr lang="en-GB" sz="1200" dirty="0"/>
              <a:t>Losses of jobs as a result of store closures</a:t>
            </a:r>
          </a:p>
          <a:p>
            <a:r>
              <a:rPr lang="en-GB" sz="1200" dirty="0"/>
              <a:t>Staff are demotivated by mandatory redundancies</a:t>
            </a:r>
          </a:p>
          <a:p>
            <a:r>
              <a:rPr lang="en-GB" sz="1200" dirty="0"/>
              <a:t>Talented employees will leave in search of better opportunities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23C1-9AFC-24F4-F55B-F11438398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8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D3BBC-F9C2-2D01-6B17-CA7655D3E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b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Pestel analysis of TM Lewin’s declining profitability </a:t>
            </a:r>
            <a:endParaRPr lang="en-GB" sz="1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E29A6-EA0D-0ACB-35D3-1ED0E6EAC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4" y="421640"/>
            <a:ext cx="7265506" cy="59283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r>
              <a:rPr lang="en-GB" sz="1200" dirty="0"/>
              <a:t>Political, Economic, Sociocultural, Technological, Environmental, and Legal. PESTEL analysis offers a good understanding of the external factors affecting a company. </a:t>
            </a:r>
            <a:r>
              <a:rPr lang="en-GB" sz="1200" dirty="0" err="1"/>
              <a:t>Yuksel</a:t>
            </a:r>
            <a:r>
              <a:rPr lang="en-GB" sz="1200" dirty="0"/>
              <a:t> (2012).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 effect of the pandemic is straining the current supply chain model and clogging up ports. MPs are warrened HGV driver shortage will strain supply chain further. (Cotton, 2021).</a:t>
            </a:r>
          </a:p>
          <a:p>
            <a:pPr marL="0" indent="0">
              <a:buNone/>
            </a:pP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Political Factor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:- Change of government policy, Trade agreement globally and Brexit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 - Leaving EU has left the pound weaker and future trade restriction with Europe. Lock down due to COVID 19 restricted in store shopper due to social distancing.</a:t>
            </a:r>
          </a:p>
          <a:p>
            <a:r>
              <a:rPr lang="en-GB" sz="1200" b="1" dirty="0">
                <a:ea typeface="Calibri" panose="020F0502020204030204" pitchFamily="34" charset="0"/>
                <a:cs typeface="Calibri" panose="020F0502020204030204" pitchFamily="34" charset="0"/>
              </a:rPr>
              <a:t>Economic:-</a:t>
            </a:r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Inflation, cost of living, high interest rates and reduced consumer buying power. </a:t>
            </a:r>
          </a:p>
          <a:p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Exchange rates are volatile, effecting negotiation with suppliers, consumer are spending less and buying the essentials. 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Legal Factor: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Brexit and lockdown rules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Brexit has cause uncertainty with workers leaving the UK, hence causing shortage of HGV drivers. Social distancing rule due to lockdown have reduced foot fall in the high street.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Social Factor: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Lockdown and social distancing rules, working from home.</a:t>
            </a:r>
          </a:p>
          <a:p>
            <a:r>
              <a:rPr lang="en-GB" sz="1200" b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Effect: - 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Lower instore shoppers, choosing to shop online, working from home reduced demand for formal wear.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8C55BE-CAB4-077F-0513-476BF32FA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6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565CA-E34E-2E6F-DBE4-5514B4C86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4532" y="119289"/>
            <a:ext cx="4485936" cy="740570"/>
          </a:xfrm>
        </p:spPr>
        <p:txBody>
          <a:bodyPr anchor="b">
            <a:normAutofit fontScale="90000"/>
          </a:bodyPr>
          <a:lstStyle/>
          <a:p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Fishbone analysis of T M Lewin’s declining profitability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Line 42">
            <a:extLst>
              <a:ext uri="{FF2B5EF4-FFF2-40B4-BE49-F238E27FC236}">
                <a16:creationId xmlns:a16="http://schemas.microsoft.com/office/drawing/2014/main" id="{25D822FC-30AB-FFDB-2F4E-032473561707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3557" y="219239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41">
            <a:extLst>
              <a:ext uri="{FF2B5EF4-FFF2-40B4-BE49-F238E27FC236}">
                <a16:creationId xmlns:a16="http://schemas.microsoft.com/office/drawing/2014/main" id="{F34BB7B0-CD07-A614-FD37-36C677878E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52" y="1825824"/>
            <a:ext cx="998539" cy="76834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Home working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legislation/ Lockdown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Line 40">
            <a:extLst>
              <a:ext uri="{FF2B5EF4-FFF2-40B4-BE49-F238E27FC236}">
                <a16:creationId xmlns:a16="http://schemas.microsoft.com/office/drawing/2014/main" id="{24CAAE59-DA04-53A7-F502-83410EE91A82}"/>
              </a:ext>
            </a:extLst>
          </p:cNvPr>
          <p:cNvSpPr>
            <a:spLocks noChangeShapeType="1"/>
          </p:cNvSpPr>
          <p:nvPr/>
        </p:nvSpPr>
        <p:spPr bwMode="auto">
          <a:xfrm>
            <a:off x="1855220" y="279405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3" name="Text Box 39">
            <a:extLst>
              <a:ext uri="{FF2B5EF4-FFF2-40B4-BE49-F238E27FC236}">
                <a16:creationId xmlns:a16="http://schemas.microsoft.com/office/drawing/2014/main" id="{FB3D6DC8-A51D-9216-199D-225C69CE72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8101" y="267261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Supply chain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Line 38">
            <a:extLst>
              <a:ext uri="{FF2B5EF4-FFF2-40B4-BE49-F238E27FC236}">
                <a16:creationId xmlns:a16="http://schemas.microsoft.com/office/drawing/2014/main" id="{20ECE30B-E230-C8D1-828F-A814D0664E2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07670" y="33465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5" name="Text Box 37">
            <a:extLst>
              <a:ext uri="{FF2B5EF4-FFF2-40B4-BE49-F238E27FC236}">
                <a16:creationId xmlns:a16="http://schemas.microsoft.com/office/drawing/2014/main" id="{86AEA5DA-BF0C-E3D4-1A3D-A4A9E5CDF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357" y="3055197"/>
            <a:ext cx="1851025" cy="58261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 physical stores to operate from due to lockdown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6" name="Line 36">
            <a:extLst>
              <a:ext uri="{FF2B5EF4-FFF2-40B4-BE49-F238E27FC236}">
                <a16:creationId xmlns:a16="http://schemas.microsoft.com/office/drawing/2014/main" id="{4D5D5823-2C2C-7E64-AAFB-848670832B75}"/>
              </a:ext>
            </a:extLst>
          </p:cNvPr>
          <p:cNvSpPr>
            <a:spLocks noChangeShapeType="1"/>
          </p:cNvSpPr>
          <p:nvPr/>
        </p:nvSpPr>
        <p:spPr bwMode="auto">
          <a:xfrm>
            <a:off x="3598295" y="22003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7" name="Text Box 35">
            <a:extLst>
              <a:ext uri="{FF2B5EF4-FFF2-40B4-BE49-F238E27FC236}">
                <a16:creationId xmlns:a16="http://schemas.microsoft.com/office/drawing/2014/main" id="{2414AFC4-7B09-EF00-D1F1-495B67E79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557" y="199712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Supply chain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8" name="Line 34">
            <a:extLst>
              <a:ext uri="{FF2B5EF4-FFF2-40B4-BE49-F238E27FC236}">
                <a16:creationId xmlns:a16="http://schemas.microsoft.com/office/drawing/2014/main" id="{326CB353-2321-B732-B6A6-794BB0027616}"/>
              </a:ext>
            </a:extLst>
          </p:cNvPr>
          <p:cNvSpPr>
            <a:spLocks noChangeShapeType="1"/>
          </p:cNvSpPr>
          <p:nvPr/>
        </p:nvSpPr>
        <p:spPr bwMode="auto">
          <a:xfrm>
            <a:off x="4141220" y="280040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9" name="Text Box 33">
            <a:extLst>
              <a:ext uri="{FF2B5EF4-FFF2-40B4-BE49-F238E27FC236}">
                <a16:creationId xmlns:a16="http://schemas.microsoft.com/office/drawing/2014/main" id="{82B90813-DCD4-281B-1A80-6D2F752FCE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6482" y="2597203"/>
            <a:ext cx="1058863" cy="57785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Legislation, freedom of movement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0" name="Line 31">
            <a:extLst>
              <a:ext uri="{FF2B5EF4-FFF2-40B4-BE49-F238E27FC236}">
                <a16:creationId xmlns:a16="http://schemas.microsoft.com/office/drawing/2014/main" id="{FF476E41-F79C-D1DC-0705-3B1615C307D7}"/>
              </a:ext>
            </a:extLst>
          </p:cNvPr>
          <p:cNvSpPr>
            <a:spLocks noChangeShapeType="1"/>
          </p:cNvSpPr>
          <p:nvPr/>
        </p:nvSpPr>
        <p:spPr bwMode="auto">
          <a:xfrm>
            <a:off x="5804920" y="218445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" name="Text Box 30">
            <a:extLst>
              <a:ext uri="{FF2B5EF4-FFF2-40B4-BE49-F238E27FC236}">
                <a16:creationId xmlns:a16="http://schemas.microsoft.com/office/drawing/2014/main" id="{C1B64B14-D7CF-3E49-1ED9-48D49EE173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9502" y="197354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Cost of living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2" name="Line 29">
            <a:extLst>
              <a:ext uri="{FF2B5EF4-FFF2-40B4-BE49-F238E27FC236}">
                <a16:creationId xmlns:a16="http://schemas.microsoft.com/office/drawing/2014/main" id="{43F323EA-409A-DEC8-979B-0DFBB4558C1E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6582" y="278611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3" name="Text Box 28">
            <a:extLst>
              <a:ext uri="{FF2B5EF4-FFF2-40B4-BE49-F238E27FC236}">
                <a16:creationId xmlns:a16="http://schemas.microsoft.com/office/drawing/2014/main" id="{563140F3-DF8D-F941-9C06-339E84A2B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838" y="2403755"/>
            <a:ext cx="1347787" cy="6207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Commodity price cost of raw materials 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4" name="Line 27">
            <a:extLst>
              <a:ext uri="{FF2B5EF4-FFF2-40B4-BE49-F238E27FC236}">
                <a16:creationId xmlns:a16="http://schemas.microsoft.com/office/drawing/2014/main" id="{9169CD41-0A5F-0C15-FD66-DF68212D08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959032" y="333856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5" name="Text Box 26">
            <a:extLst>
              <a:ext uri="{FF2B5EF4-FFF2-40B4-BE49-F238E27FC236}">
                <a16:creationId xmlns:a16="http://schemas.microsoft.com/office/drawing/2014/main" id="{CCD97BAE-FD1F-5BC7-9D53-3DD9616F5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4569" y="3066537"/>
            <a:ext cx="1400175" cy="59746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Rising energy cost due to impact of war in Ukraine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6" name="Line 25">
            <a:extLst>
              <a:ext uri="{FF2B5EF4-FFF2-40B4-BE49-F238E27FC236}">
                <a16:creationId xmlns:a16="http://schemas.microsoft.com/office/drawing/2014/main" id="{BA1A85A5-3241-0563-EB11-BE217BAA3C60}"/>
              </a:ext>
            </a:extLst>
          </p:cNvPr>
          <p:cNvSpPr>
            <a:spLocks noChangeShapeType="1"/>
          </p:cNvSpPr>
          <p:nvPr/>
        </p:nvSpPr>
        <p:spPr bwMode="auto">
          <a:xfrm>
            <a:off x="5993832" y="413072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7" name="Text Box 24">
            <a:extLst>
              <a:ext uri="{FF2B5EF4-FFF2-40B4-BE49-F238E27FC236}">
                <a16:creationId xmlns:a16="http://schemas.microsoft.com/office/drawing/2014/main" id="{EC392672-4384-32C5-8255-B3B8A4EE8E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4133" y="3753699"/>
            <a:ext cx="1395412" cy="4635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Excessive stock due to lower sale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8" name="Line 23">
            <a:extLst>
              <a:ext uri="{FF2B5EF4-FFF2-40B4-BE49-F238E27FC236}">
                <a16:creationId xmlns:a16="http://schemas.microsoft.com/office/drawing/2014/main" id="{D43CD90D-3622-43B3-F941-E7519DC07347}"/>
              </a:ext>
            </a:extLst>
          </p:cNvPr>
          <p:cNvSpPr>
            <a:spLocks noChangeShapeType="1"/>
          </p:cNvSpPr>
          <p:nvPr/>
        </p:nvSpPr>
        <p:spPr bwMode="auto">
          <a:xfrm>
            <a:off x="5469957" y="468794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9" name="Text Box 22">
            <a:extLst>
              <a:ext uri="{FF2B5EF4-FFF2-40B4-BE49-F238E27FC236}">
                <a16:creationId xmlns:a16="http://schemas.microsoft.com/office/drawing/2014/main" id="{005E6EB6-89DC-E14F-83B9-92585ED494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8482" y="4305580"/>
            <a:ext cx="1649413" cy="69624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Low demand, product is not appropriate to consumers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0" name="Line 21">
            <a:extLst>
              <a:ext uri="{FF2B5EF4-FFF2-40B4-BE49-F238E27FC236}">
                <a16:creationId xmlns:a16="http://schemas.microsoft.com/office/drawing/2014/main" id="{0DAADA41-E840-F6F8-AB0F-9BC2D44C4454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1482" y="524039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" name="Text Box 20">
            <a:extLst>
              <a:ext uri="{FF2B5EF4-FFF2-40B4-BE49-F238E27FC236}">
                <a16:creationId xmlns:a16="http://schemas.microsoft.com/office/drawing/2014/main" id="{BD964790-847B-7686-71FA-263004AD10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4958" y="5019502"/>
            <a:ext cx="1414462" cy="57081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Too niche, need to expand product range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2" name="Line 19">
            <a:extLst>
              <a:ext uri="{FF2B5EF4-FFF2-40B4-BE49-F238E27FC236}">
                <a16:creationId xmlns:a16="http://schemas.microsoft.com/office/drawing/2014/main" id="{24F0339A-DDAD-8EC3-4A1E-F96A59207456}"/>
              </a:ext>
            </a:extLst>
          </p:cNvPr>
          <p:cNvSpPr>
            <a:spLocks noChangeShapeType="1"/>
          </p:cNvSpPr>
          <p:nvPr/>
        </p:nvSpPr>
        <p:spPr bwMode="auto">
          <a:xfrm>
            <a:off x="3466532" y="410056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3" name="Text Box 18">
            <a:extLst>
              <a:ext uri="{FF2B5EF4-FFF2-40B4-BE49-F238E27FC236}">
                <a16:creationId xmlns:a16="http://schemas.microsoft.com/office/drawing/2014/main" id="{F9B7CCF0-4B1B-2B39-546D-5E969D53A5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1750" y="3771955"/>
            <a:ext cx="1782082" cy="56651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Financial pressures, consumers were furloughed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Line 17">
            <a:extLst>
              <a:ext uri="{FF2B5EF4-FFF2-40B4-BE49-F238E27FC236}">
                <a16:creationId xmlns:a16="http://schemas.microsoft.com/office/drawing/2014/main" id="{BFECB064-9CDF-E9B0-614D-98DEBEBB16AC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7270" y="4657778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5" name="Text Box 16">
            <a:extLst>
              <a:ext uri="{FF2B5EF4-FFF2-40B4-BE49-F238E27FC236}">
                <a16:creationId xmlns:a16="http://schemas.microsoft.com/office/drawing/2014/main" id="{63366DB1-A83A-9E66-7965-51B93AACD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433" y="4405366"/>
            <a:ext cx="2495550" cy="5905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buying product as consumers were working from home, formal attire not suitable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Line 15">
            <a:extLst>
              <a:ext uri="{FF2B5EF4-FFF2-40B4-BE49-F238E27FC236}">
                <a16:creationId xmlns:a16="http://schemas.microsoft.com/office/drawing/2014/main" id="{A103662B-9895-64F6-1012-166F57C80606}"/>
              </a:ext>
            </a:extLst>
          </p:cNvPr>
          <p:cNvSpPr>
            <a:spLocks noChangeShapeType="1"/>
          </p:cNvSpPr>
          <p:nvPr/>
        </p:nvSpPr>
        <p:spPr bwMode="auto">
          <a:xfrm>
            <a:off x="2517207" y="52102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7" name="Text Box 14">
            <a:extLst>
              <a:ext uri="{FF2B5EF4-FFF2-40B4-BE49-F238E27FC236}">
                <a16:creationId xmlns:a16="http://schemas.microsoft.com/office/drawing/2014/main" id="{29C9D848-6BC7-8705-420F-35AD3CC114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0819" y="5085496"/>
            <a:ext cx="1554163" cy="50006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Not purchasing products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" name="Rectangle 13">
            <a:extLst>
              <a:ext uri="{FF2B5EF4-FFF2-40B4-BE49-F238E27FC236}">
                <a16:creationId xmlns:a16="http://schemas.microsoft.com/office/drawing/2014/main" id="{A412B72D-17EF-D5E6-AA83-4D54B28F54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307" y="128434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Covid 19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9" name="Rectangle 12">
            <a:extLst>
              <a:ext uri="{FF2B5EF4-FFF2-40B4-BE49-F238E27FC236}">
                <a16:creationId xmlns:a16="http://schemas.microsoft.com/office/drawing/2014/main" id="{699FA784-0D44-9173-4BC3-82380D91C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9520" y="1284341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Brexit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Rectangle 11">
            <a:extLst>
              <a:ext uri="{FF2B5EF4-FFF2-40B4-BE49-F238E27FC236}">
                <a16:creationId xmlns:a16="http://schemas.microsoft.com/office/drawing/2014/main" id="{DC5B191A-A33D-F229-2C5E-721E5B972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9482" y="128434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Inflation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Line 10">
            <a:extLst>
              <a:ext uri="{FF2B5EF4-FFF2-40B4-BE49-F238E27FC236}">
                <a16:creationId xmlns:a16="http://schemas.microsoft.com/office/drawing/2014/main" id="{587356D0-BF4E-0D47-36EF-E028A6D44778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907" y="3678291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2" name="Line 9">
            <a:extLst>
              <a:ext uri="{FF2B5EF4-FFF2-40B4-BE49-F238E27FC236}">
                <a16:creationId xmlns:a16="http://schemas.microsoft.com/office/drawing/2014/main" id="{AEE242A4-6950-520D-45EF-89CE059120BF}"/>
              </a:ext>
            </a:extLst>
          </p:cNvPr>
          <p:cNvSpPr>
            <a:spLocks noChangeShapeType="1"/>
          </p:cNvSpPr>
          <p:nvPr/>
        </p:nvSpPr>
        <p:spPr bwMode="auto">
          <a:xfrm>
            <a:off x="1402782" y="1776466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3" name="Line 8">
            <a:extLst>
              <a:ext uri="{FF2B5EF4-FFF2-40B4-BE49-F238E27FC236}">
                <a16:creationId xmlns:a16="http://schemas.microsoft.com/office/drawing/2014/main" id="{F029F61E-6DF0-5692-F4FC-F9B2410FA5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739582" y="1776466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">
            <a:extLst>
              <a:ext uri="{FF2B5EF4-FFF2-40B4-BE49-F238E27FC236}">
                <a16:creationId xmlns:a16="http://schemas.microsoft.com/office/drawing/2014/main" id="{3E107B0D-E165-8FA1-73B0-4CFA9FB86F93}"/>
              </a:ext>
            </a:extLst>
          </p:cNvPr>
          <p:cNvSpPr>
            <a:spLocks noChangeShapeType="1"/>
          </p:cNvSpPr>
          <p:nvPr/>
        </p:nvSpPr>
        <p:spPr bwMode="auto">
          <a:xfrm>
            <a:off x="5979545" y="1776466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Rectangle 6">
            <a:extLst>
              <a:ext uri="{FF2B5EF4-FFF2-40B4-BE49-F238E27FC236}">
                <a16:creationId xmlns:a16="http://schemas.microsoft.com/office/drawing/2014/main" id="{ECB3F156-74C6-9E0D-8495-79AC5F88D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5745" y="5613453"/>
            <a:ext cx="1328737" cy="619125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Consumers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6" name="Line 5">
            <a:extLst>
              <a:ext uri="{FF2B5EF4-FFF2-40B4-BE49-F238E27FC236}">
                <a16:creationId xmlns:a16="http://schemas.microsoft.com/office/drawing/2014/main" id="{482DAA23-69F8-3341-5D1F-F97B0255A2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44220" y="3678291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" name="Rectangle 4">
            <a:extLst>
              <a:ext uri="{FF2B5EF4-FFF2-40B4-BE49-F238E27FC236}">
                <a16:creationId xmlns:a16="http://schemas.microsoft.com/office/drawing/2014/main" id="{F71A51F1-8629-4313-81DE-BB3FAE390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957" y="5613453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Produc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8" name="Line 3">
            <a:extLst>
              <a:ext uri="{FF2B5EF4-FFF2-40B4-BE49-F238E27FC236}">
                <a16:creationId xmlns:a16="http://schemas.microsoft.com/office/drawing/2014/main" id="{CFA4DFCD-51FB-D53F-9E9D-842435CAED7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206432" y="3678291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9" name="Rectangle 2">
            <a:extLst>
              <a:ext uri="{FF2B5EF4-FFF2-40B4-BE49-F238E27FC236}">
                <a16:creationId xmlns:a16="http://schemas.microsoft.com/office/drawing/2014/main" id="{EE10BD86-7049-5C98-2A9A-732DC3935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3507" y="3197278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0" name="Text Box 1">
            <a:extLst>
              <a:ext uri="{FF2B5EF4-FFF2-40B4-BE49-F238E27FC236}">
                <a16:creationId xmlns:a16="http://schemas.microsoft.com/office/drawing/2014/main" id="{2FE2ABA4-476B-6D29-C18D-E6358DC323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19545" y="3290941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Profit Decline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1" name="Rectangle 65">
            <a:extLst>
              <a:ext uri="{FF2B5EF4-FFF2-40B4-BE49-F238E27FC236}">
                <a16:creationId xmlns:a16="http://schemas.microsoft.com/office/drawing/2014/main" id="{9AA2E455-BD30-FF93-8FB5-421A783A1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707" y="111447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7A2998C1-23ED-6C18-2BE1-E72D79FD7B9D}"/>
              </a:ext>
            </a:extLst>
          </p:cNvPr>
          <p:cNvSpPr txBox="1"/>
          <p:nvPr/>
        </p:nvSpPr>
        <p:spPr>
          <a:xfrm>
            <a:off x="6769869" y="1250785"/>
            <a:ext cx="5011512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Ishikawa diagrams, commonly referred to as fishbone diagrams, analyse the causes and effects of problems. (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Coccia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2018)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5" name="Slide Number Placeholder 94">
            <a:extLst>
              <a:ext uri="{FF2B5EF4-FFF2-40B4-BE49-F238E27FC236}">
                <a16:creationId xmlns:a16="http://schemas.microsoft.com/office/drawing/2014/main" id="{16057003-A260-7DC0-C683-06B1184E5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29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E54DC-0160-133A-D0BF-D197E6A16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21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400" dirty="0">
                <a:solidFill>
                  <a:srgbClr val="FFFFFF"/>
                </a:solidFill>
              </a:rPr>
              <a:t>Identifying 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400E5-DD08-462D-380D-F726147F9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 states 1,400 companies failed in 2021 due to supply chain issues, inflation, and high cost of living (Inman, 2021).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declining profit in the UK is T M Lewin’ problem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due to the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COVID 19, inflation, cost of living crisis, and supply chain issues.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of National Statistics,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states the pa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ndemic has shifted consumer behaviour toward online shopping.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sales are still greater than they were prior to the pandemic. (ONS 2021)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indications indicate to an increase in customers' shifting shopping habits to the internet.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can think of two possible solutions after considering all the variables identified by PESTLE and Fishbone analysis.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Option 1. TM Lewin has 68 locations in the UK; I suggest closing half of them while keeping the most successful ones open. (Wikipedia 2022).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Option 2. Close all 68 locations and run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business online with the intention of reopening  physical locations in the future once profits permit it.</a:t>
            </a:r>
          </a:p>
          <a:p>
            <a:pPr marL="0" indent="0">
              <a:buNone/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</p:txBody>
      </p:sp>
      <p:sp>
        <p:nvSpPr>
          <p:cNvPr id="47" name="Slide Number Placeholder 46">
            <a:extLst>
              <a:ext uri="{FF2B5EF4-FFF2-40B4-BE49-F238E27FC236}">
                <a16:creationId xmlns:a16="http://schemas.microsoft.com/office/drawing/2014/main" id="{F18F22F3-F9AC-57F8-1FFB-FDE462494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6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1B71C-BF33-AD69-4F9D-7780452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28790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1400" b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</a:t>
            </a:r>
            <a:br>
              <a:rPr lang="en-GB" sz="28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095B889-D603-707A-C7FC-46061A065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3053207"/>
            <a:ext cx="8873511" cy="375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779515C3-CCA4-09F2-BB73-7FC5403CD4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269558"/>
              </p:ext>
            </p:extLst>
          </p:nvPr>
        </p:nvGraphicFramePr>
        <p:xfrm>
          <a:off x="487788" y="3564663"/>
          <a:ext cx="10927832" cy="2932807"/>
        </p:xfrm>
        <a:graphic>
          <a:graphicData uri="http://schemas.openxmlformats.org/drawingml/2006/table">
            <a:tbl>
              <a:tblPr firstRow="1" firstCol="1" bandRow="1"/>
              <a:tblGrid>
                <a:gridCol w="1406086">
                  <a:extLst>
                    <a:ext uri="{9D8B030D-6E8A-4147-A177-3AD203B41FA5}">
                      <a16:colId xmlns:a16="http://schemas.microsoft.com/office/drawing/2014/main" val="555042505"/>
                    </a:ext>
                  </a:extLst>
                </a:gridCol>
                <a:gridCol w="1467492">
                  <a:extLst>
                    <a:ext uri="{9D8B030D-6E8A-4147-A177-3AD203B41FA5}">
                      <a16:colId xmlns:a16="http://schemas.microsoft.com/office/drawing/2014/main" val="1128891928"/>
                    </a:ext>
                  </a:extLst>
                </a:gridCol>
                <a:gridCol w="1434426">
                  <a:extLst>
                    <a:ext uri="{9D8B030D-6E8A-4147-A177-3AD203B41FA5}">
                      <a16:colId xmlns:a16="http://schemas.microsoft.com/office/drawing/2014/main" val="1446591859"/>
                    </a:ext>
                  </a:extLst>
                </a:gridCol>
                <a:gridCol w="1434426">
                  <a:extLst>
                    <a:ext uri="{9D8B030D-6E8A-4147-A177-3AD203B41FA5}">
                      <a16:colId xmlns:a16="http://schemas.microsoft.com/office/drawing/2014/main" val="1314194739"/>
                    </a:ext>
                  </a:extLst>
                </a:gridCol>
                <a:gridCol w="1826573">
                  <a:extLst>
                    <a:ext uri="{9D8B030D-6E8A-4147-A177-3AD203B41FA5}">
                      <a16:colId xmlns:a16="http://schemas.microsoft.com/office/drawing/2014/main" val="916236882"/>
                    </a:ext>
                  </a:extLst>
                </a:gridCol>
                <a:gridCol w="2049238">
                  <a:extLst>
                    <a:ext uri="{9D8B030D-6E8A-4147-A177-3AD203B41FA5}">
                      <a16:colId xmlns:a16="http://schemas.microsoft.com/office/drawing/2014/main" val="2131614589"/>
                    </a:ext>
                  </a:extLst>
                </a:gridCol>
                <a:gridCol w="1309591">
                  <a:extLst>
                    <a:ext uri="{9D8B030D-6E8A-4147-A177-3AD203B41FA5}">
                      <a16:colId xmlns:a16="http://schemas.microsoft.com/office/drawing/2014/main" val="270341380"/>
                    </a:ext>
                  </a:extLst>
                </a:gridCol>
              </a:tblGrid>
              <a:tr h="13783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Solutions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Factors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Operating cost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 margin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Sales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Consumer buying power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Implementation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5869010"/>
                  </a:ext>
                </a:extLst>
              </a:tr>
              <a:tr h="2763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401956"/>
                  </a:ext>
                </a:extLst>
              </a:tr>
              <a:tr h="5181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Operate online close all stores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92022752"/>
                  </a:ext>
                </a:extLst>
              </a:tr>
              <a:tr h="7599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Operate online but keep half the  stores open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</a:t>
                      </a: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6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                     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4736" marR="8473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517962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55F2832-1015-FDCA-C61D-6CF79A88728A}"/>
              </a:ext>
            </a:extLst>
          </p:cNvPr>
          <p:cNvSpPr txBox="1"/>
          <p:nvPr/>
        </p:nvSpPr>
        <p:spPr>
          <a:xfrm>
            <a:off x="304800" y="1739297"/>
            <a:ext cx="8128000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PMI or GRID are two techniques to analyse solutions. PMI, known as Plus-Minus-Interesting, examine pros and cons of individual solutions.  (Ahmed 2012)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47426E-F1EE-FC3C-3C0A-F39E9B83CCC4}"/>
              </a:ext>
            </a:extLst>
          </p:cNvPr>
          <p:cNvSpPr txBox="1"/>
          <p:nvPr/>
        </p:nvSpPr>
        <p:spPr>
          <a:xfrm>
            <a:off x="304799" y="2218146"/>
            <a:ext cx="7252138" cy="4788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grid analysis, or decision matrix, is a framework for assessing ideas and coming to judgments that ranks the ideas based on a set of weighted criteria. (Clarke, 2005).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B9814A-80E2-A74B-3089-F864438A6451}"/>
              </a:ext>
            </a:extLst>
          </p:cNvPr>
          <p:cNvSpPr txBox="1"/>
          <p:nvPr/>
        </p:nvSpPr>
        <p:spPr>
          <a:xfrm>
            <a:off x="304799" y="2756055"/>
            <a:ext cx="7409792" cy="281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GRID analysis is more appropriate to my solutions as it. enables the study of several solutions concurrently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8F9E9F38-D7F5-E2A5-12C3-1A84A18A6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37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AF0EE-DEF8-B57D-7B90-963F22A03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4621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1200" dirty="0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5C03C-BE2D-DFD0-5657-DC0CC987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Ahmed, M.T. and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Omotunde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2012. Theories and strategies of good decision making.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scientific &amp; technology research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pp.51-54.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Theories-And-Strategies-of-Good-Decision-Making.pdf (researchgate.net)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27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Clarke, W.L., 2005.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original Clarke error grid analysis (EGA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Diabetes technology &amp; therapeutics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pp.776-779.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Coccia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M, 2018.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Fishbone diagram to identify, systematize and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analyze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sources of general-purpose Technologies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Social and Administrative Sciences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(4), pp.291-303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Cotton, B (2021)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‘How to succeed in the face of supply chain volatility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Business Leader, 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How to succeed in the face of supply chain volatility - Business Leader News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 accessed 25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Inman, P (2021),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‘More than 1,400 firms went bust last month in England and Wales, figures shows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The Guardian,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More than 1,400 firms went bust last month in England and Wales, figures show | Business | The Guardian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[accessed 25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October]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of national statics (2021)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of the coronavirus (COVID19) pandemic on retail sales in 2020.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Impact of the coronavirus (COVID-19) pandemic on retail sales in 2020 - Office for National Statistics (ons.gov.uk)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[Accessed: 28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March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Wikipedia,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T.M. Lewin.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T. M. Lewin - Wikipedia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 [Accessed 28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October 2022] 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Yüksel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I., 2012.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multi-criteria decision making model for PESTEL analysis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Business and Management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(24), p.52.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FA1DA-8D12-16A5-381F-9BC7263B1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4DFAF-FC66-47A3-83A5-A766AB16E35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28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1358</Words>
  <Application>Microsoft Office PowerPoint</Application>
  <PresentationFormat>Widescreen</PresentationFormat>
  <Paragraphs>169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Profit decline of T M Lewin in the UK</vt:lpstr>
      <vt:lpstr> Table Content</vt:lpstr>
      <vt:lpstr>Profit decline of T M Lewin in the UK </vt:lpstr>
      <vt:lpstr>Impacts of Profit Decline on TM Lewin and it employees </vt:lpstr>
      <vt:lpstr>Pestel analysis of TM Lewin’s declining profitability </vt:lpstr>
      <vt:lpstr>Fishbone analysis of T M Lewin’s declining profitability </vt:lpstr>
      <vt:lpstr>Identifying possible solutions</vt:lpstr>
      <vt:lpstr>Evaluation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Profit decline of T M Lewin in the UK</dc:title>
  <dc:creator>mohammed miah</dc:creator>
  <cp:lastModifiedBy>mohammed miah</cp:lastModifiedBy>
  <cp:revision>1</cp:revision>
  <dcterms:created xsi:type="dcterms:W3CDTF">2022-10-29T22:29:02Z</dcterms:created>
  <dcterms:modified xsi:type="dcterms:W3CDTF">2022-10-30T20:56:06Z</dcterms:modified>
</cp:coreProperties>
</file>