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33" r:id="rId1"/>
  </p:sldMasterIdLst>
  <p:sldIdLst>
    <p:sldId id="266" r:id="rId2"/>
    <p:sldId id="267" r:id="rId3"/>
    <p:sldId id="261" r:id="rId4"/>
    <p:sldId id="256" r:id="rId5"/>
    <p:sldId id="262" r:id="rId6"/>
    <p:sldId id="263" r:id="rId7"/>
    <p:sldId id="264" r:id="rId8"/>
    <p:sldId id="268" r:id="rId9"/>
    <p:sldId id="258" r:id="rId10"/>
    <p:sldId id="265" r:id="rId11"/>
    <p:sldId id="259" r:id="rId12"/>
    <p:sldId id="260" r:id="rId13"/>
    <p:sldId id="269" r:id="rId14"/>
    <p:sldId id="270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ED92B7-9058-41D3-B690-075E4D52A5A1}" v="36" dt="2025-12-15T13:24:54.4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17" d="100"/>
          <a:sy n="117" d="100"/>
        </p:scale>
        <p:origin x="143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719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899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220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902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191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652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4331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4516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785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814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230938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675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208711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570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9662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61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135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4" r:id="rId1"/>
    <p:sldLayoutId id="2147483935" r:id="rId2"/>
    <p:sldLayoutId id="2147483936" r:id="rId3"/>
    <p:sldLayoutId id="2147483937" r:id="rId4"/>
    <p:sldLayoutId id="2147483938" r:id="rId5"/>
    <p:sldLayoutId id="2147483939" r:id="rId6"/>
    <p:sldLayoutId id="2147483940" r:id="rId7"/>
    <p:sldLayoutId id="2147483941" r:id="rId8"/>
    <p:sldLayoutId id="2147483942" r:id="rId9"/>
    <p:sldLayoutId id="2147483943" r:id="rId10"/>
    <p:sldLayoutId id="2147483944" r:id="rId11"/>
    <p:sldLayoutId id="2147483945" r:id="rId12"/>
    <p:sldLayoutId id="2147483946" r:id="rId13"/>
    <p:sldLayoutId id="2147483947" r:id="rId14"/>
    <p:sldLayoutId id="2147483948" r:id="rId15"/>
    <p:sldLayoutId id="214748394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owasp.org/" TargetMode="External"/><Relationship Id="rId2" Type="http://schemas.openxmlformats.org/officeDocument/2006/relationships/hyperlink" Target="https://www.softwaretestinghelp.com/" TargetMode="Externa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CBF66-7B7B-0227-77DC-C54F66887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357" y="2960716"/>
            <a:ext cx="3027251" cy="238760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defTabSz="914400"/>
            <a: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Welcome to my presentation:</a:t>
            </a:r>
            <a:b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 am Md Gulam Hafiz</a:t>
            </a:r>
            <a:b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Student: University of Wales Trinity Saint David</a:t>
            </a:r>
            <a:b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London.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C144742-6AEB-5FA5-BD18-0D006C457A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6519706"/>
              </p:ext>
            </p:extLst>
          </p:nvPr>
        </p:nvGraphicFramePr>
        <p:xfrm>
          <a:off x="4545190" y="1490063"/>
          <a:ext cx="3945358" cy="3819121"/>
        </p:xfrm>
        <a:graphic>
          <a:graphicData uri="http://schemas.openxmlformats.org/drawingml/2006/table">
            <a:tbl>
              <a:tblPr>
                <a:solidFill>
                  <a:srgbClr val="F2F2F2">
                    <a:alpha val="45098"/>
                  </a:srgbClr>
                </a:solidFill>
              </a:tblPr>
              <a:tblGrid>
                <a:gridCol w="3945358">
                  <a:extLst>
                    <a:ext uri="{9D8B030D-6E8A-4147-A177-3AD203B41FA5}">
                      <a16:colId xmlns:a16="http://schemas.microsoft.com/office/drawing/2014/main" val="2744030360"/>
                    </a:ext>
                  </a:extLst>
                </a:gridCol>
              </a:tblGrid>
              <a:tr h="3819121">
                <a:tc>
                  <a:txBody>
                    <a:bodyPr/>
                    <a:lstStyle/>
                    <a:p>
                      <a:r>
                        <a:rPr lang="en-GB" sz="3300" cap="none" spc="0" dirty="0">
                          <a:solidFill>
                            <a:schemeClr val="tx1"/>
                          </a:solidFill>
                        </a:rPr>
                        <a:t>          </a:t>
                      </a:r>
                      <a:r>
                        <a:rPr lang="en-GB" sz="3200" u="sng" cap="none" spc="0" dirty="0">
                          <a:solidFill>
                            <a:schemeClr val="tx1"/>
                          </a:solidFill>
                        </a:rPr>
                        <a:t>TITLE</a:t>
                      </a:r>
                    </a:p>
                    <a:p>
                      <a:r>
                        <a:rPr lang="en-GB" sz="3300" cap="none" spc="0" dirty="0">
                          <a:solidFill>
                            <a:schemeClr val="tx1"/>
                          </a:solidFill>
                        </a:rPr>
                        <a:t>  </a:t>
                      </a:r>
                      <a:r>
                        <a:rPr lang="en-GB" sz="2400" cap="none" spc="0" dirty="0">
                          <a:solidFill>
                            <a:schemeClr val="tx1"/>
                          </a:solidFill>
                        </a:rPr>
                        <a:t>Vulnerability assessment ,result and Proposed Solutions.</a:t>
                      </a:r>
                      <a:endParaRPr lang="en-GB" sz="3200" cap="none" spc="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3300" cap="none" spc="0" dirty="0">
                          <a:solidFill>
                            <a:schemeClr val="tx1"/>
                          </a:solidFill>
                        </a:rPr>
                        <a:t>                       </a:t>
                      </a:r>
                    </a:p>
                    <a:p>
                      <a:endParaRPr lang="en-GB" sz="33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0" marR="1095478" marT="249607" marB="42397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2">
                        <a:lumMod val="40000"/>
                        <a:lumOff val="60000"/>
                        <a:alpha val="45098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15852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70973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5D5FB-07CC-69C3-9E7F-1AEF6A562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170" y="856180"/>
            <a:ext cx="3420438" cy="11280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500" dirty="0"/>
              <a:t>Agenda.</a:t>
            </a:r>
            <a:endParaRPr lang="en-US" sz="35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610B66-939E-BF0D-4E68-53F6F34EC6B1}"/>
              </a:ext>
            </a:extLst>
          </p:cNvPr>
          <p:cNvSpPr txBox="1"/>
          <p:nvPr/>
        </p:nvSpPr>
        <p:spPr>
          <a:xfrm>
            <a:off x="443039" y="2330505"/>
            <a:ext cx="3419569" cy="39795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1.Network setting up and   configurations.        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2.Checking the connectivity.          3.Vulnerability Assessment.          4.Risk identification &amp;          5.Proposed Solution.</a:t>
            </a:r>
          </a:p>
        </p:txBody>
      </p:sp>
      <p:pic>
        <p:nvPicPr>
          <p:cNvPr id="6" name="Picture 5" descr="A 3D pattern of ring shapes connected by lines">
            <a:extLst>
              <a:ext uri="{FF2B5EF4-FFF2-40B4-BE49-F238E27FC236}">
                <a16:creationId xmlns:a16="http://schemas.microsoft.com/office/drawing/2014/main" id="{CA21351B-B552-4D08-BFA2-54DA53EB38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048" r="46433" b="2"/>
          <a:stretch>
            <a:fillRect/>
          </a:stretch>
        </p:blipFill>
        <p:spPr>
          <a:xfrm>
            <a:off x="4483341" y="799352"/>
            <a:ext cx="4069057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571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123EB-56EF-CB66-A8C1-521394892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850" y="2023110"/>
            <a:ext cx="1852218" cy="28460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2200"/>
              <a:t>Virtual box and Virtual Machines’ status and IP configuration</a:t>
            </a:r>
          </a:p>
        </p:txBody>
      </p:sp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C1FFC63-B032-28DA-2D55-E63E0405B1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350" r="15102" b="2"/>
          <a:stretch>
            <a:fillRect/>
          </a:stretch>
        </p:blipFill>
        <p:spPr>
          <a:xfrm>
            <a:off x="3044754" y="883463"/>
            <a:ext cx="2769358" cy="2523744"/>
          </a:xfrm>
          <a:prstGeom prst="rect">
            <a:avLst/>
          </a:prstGeom>
        </p:spPr>
      </p:pic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2591001-9698-7078-ACF8-1945FF1B159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947" r="13427" b="5"/>
          <a:stretch>
            <a:fillRect/>
          </a:stretch>
        </p:blipFill>
        <p:spPr>
          <a:xfrm>
            <a:off x="5948872" y="883463"/>
            <a:ext cx="2771104" cy="2523744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2B52EA8-7414-5686-434F-59650819985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361" r="16625" b="1"/>
          <a:stretch>
            <a:fillRect/>
          </a:stretch>
        </p:blipFill>
        <p:spPr>
          <a:xfrm>
            <a:off x="3044788" y="3564974"/>
            <a:ext cx="2769289" cy="2523744"/>
          </a:xfrm>
          <a:prstGeom prst="rect">
            <a:avLst/>
          </a:prstGeom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E978723-8EED-4EBD-1789-6033077F7E5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4410" r="21758"/>
          <a:stretch>
            <a:fillRect/>
          </a:stretch>
        </p:blipFill>
        <p:spPr>
          <a:xfrm>
            <a:off x="5952938" y="3564973"/>
            <a:ext cx="2771110" cy="2523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719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850" y="2023110"/>
            <a:ext cx="1852218" cy="28460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2500"/>
              <a:t>Kali set up and connectivity among the machines.</a:t>
            </a:r>
          </a:p>
        </p:txBody>
      </p:sp>
      <p:pic>
        <p:nvPicPr>
          <p:cNvPr id="5" name="Content Placeholder 4" descr="A computer screen shot of a blue background&#10;&#10;AI-generated content may be incorrect.">
            <a:extLst>
              <a:ext uri="{FF2B5EF4-FFF2-40B4-BE49-F238E27FC236}">
                <a16:creationId xmlns:a16="http://schemas.microsoft.com/office/drawing/2014/main" id="{8F33CCCA-C482-8FEF-7D1E-05B4C0348F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45679" y="1304600"/>
            <a:ext cx="2777490" cy="1681470"/>
          </a:xfrm>
          <a:prstGeom prst="rect">
            <a:avLst/>
          </a:prstGeom>
        </p:spPr>
      </p:pic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1394292-278F-5EF9-180A-26A1F41A0C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0688" y="1211404"/>
            <a:ext cx="2777490" cy="1867862"/>
          </a:xfrm>
          <a:prstGeom prst="rect">
            <a:avLst/>
          </a:prstGeo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A2CB3F2-2861-505B-7080-0A8E54E91D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0688" y="4014754"/>
            <a:ext cx="2777490" cy="1624183"/>
          </a:xfrm>
          <a:prstGeom prst="rect">
            <a:avLst/>
          </a:prstGeom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EC2509B-1C47-50EF-6C1C-861E339F27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49748" y="4023015"/>
            <a:ext cx="2777490" cy="160766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65442-3BC1-9C86-F276-05FB7481F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850" y="2023110"/>
            <a:ext cx="1852218" cy="28460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2500"/>
              <a:t>Connectivity continue.</a:t>
            </a:r>
          </a:p>
        </p:txBody>
      </p:sp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B38AC7B-A669-F2A0-9B95-AA54509154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037" r="20868" b="2"/>
          <a:stretch>
            <a:fillRect/>
          </a:stretch>
        </p:blipFill>
        <p:spPr>
          <a:xfrm>
            <a:off x="3043879" y="883463"/>
            <a:ext cx="2771108" cy="2523744"/>
          </a:xfrm>
          <a:prstGeom prst="rect">
            <a:avLst/>
          </a:prstGeom>
        </p:spPr>
      </p:pic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4D29C6B-D5E9-81D7-3E54-DD329BAC965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508" r="15241" b="3"/>
          <a:stretch>
            <a:fillRect/>
          </a:stretch>
        </p:blipFill>
        <p:spPr>
          <a:xfrm>
            <a:off x="5948877" y="883463"/>
            <a:ext cx="2771093" cy="2523744"/>
          </a:xfrm>
          <a:prstGeom prst="rect">
            <a:avLst/>
          </a:prstGeom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8891A06-CD0D-AFF0-2170-21DBA1C0592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046" r="22842" b="1"/>
          <a:stretch>
            <a:fillRect/>
          </a:stretch>
        </p:blipFill>
        <p:spPr>
          <a:xfrm>
            <a:off x="3044773" y="3564974"/>
            <a:ext cx="2769319" cy="2523744"/>
          </a:xfrm>
          <a:prstGeom prst="rect">
            <a:avLst/>
          </a:prstGeom>
        </p:spPr>
      </p:pic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11194AC-F906-1226-38EF-0AB4A3061AC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5071" r="10186" b="-3"/>
          <a:stretch>
            <a:fillRect/>
          </a:stretch>
        </p:blipFill>
        <p:spPr>
          <a:xfrm>
            <a:off x="5953833" y="3564973"/>
            <a:ext cx="2769320" cy="2523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724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77D93-5FF1-E340-6D94-0DDAFA7D2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537" y="1230020"/>
            <a:ext cx="2948943" cy="334632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defTabSz="914400"/>
            <a:r>
              <a:rPr lang="en-US" sz="4000"/>
              <a:t>Vulnerability Assessment using Nessus and Nmap.</a:t>
            </a:r>
          </a:p>
        </p:txBody>
      </p:sp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F664D0A-C34F-C06C-3D10-0F9E43FD5F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3104" y="1412663"/>
            <a:ext cx="2338578" cy="1482440"/>
          </a:xfrm>
          <a:prstGeom prst="rect">
            <a:avLst/>
          </a:prstGeom>
        </p:spPr>
      </p:pic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6E69601-1D4E-44E1-B9C6-50CFD6B621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8497" y="1440617"/>
            <a:ext cx="2338578" cy="1426532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F339656-7BA5-A1FF-5BF2-164D248FB0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3104" y="4239938"/>
            <a:ext cx="2338578" cy="1246479"/>
          </a:xfrm>
          <a:prstGeom prst="rect">
            <a:avLst/>
          </a:prstGeom>
        </p:spPr>
      </p:pic>
      <p:pic>
        <p:nvPicPr>
          <p:cNvPr id="12" name="Picture 11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C5234515-4C34-7EE5-3434-6FA4064ABE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497" y="4363307"/>
            <a:ext cx="2338578" cy="999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7241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73A57-DC38-C58F-9642-8B7B44514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213" y="1239927"/>
            <a:ext cx="3006440" cy="46805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Summary of vulnerability Assessment.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FC48A5-3B81-834C-21EB-2FBAECFF4F0A}"/>
              </a:ext>
            </a:extLst>
          </p:cNvPr>
          <p:cNvSpPr txBox="1"/>
          <p:nvPr/>
        </p:nvSpPr>
        <p:spPr>
          <a:xfrm>
            <a:off x="4718942" y="1239927"/>
            <a:ext cx="3728868" cy="46805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dirty="0">
                <a:effectLst/>
              </a:rPr>
              <a:t>1.Network is open to many unnecessary services.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effectLst/>
              </a:rPr>
              <a:t>2.Lack of network segmentation and access controls.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effectLst/>
              </a:rPr>
              <a:t>3.No visible firewall or absence of security systems.</a:t>
            </a:r>
            <a:r>
              <a:rPr lang="en-US" sz="1400" dirty="0"/>
              <a:t> This is assessment has identified the following weaknesses: 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4. VSFTPD 2.3.2 backdoor weakness- this FTP version has a backdoor which allows </a:t>
            </a:r>
            <a:r>
              <a:rPr lang="en-US" sz="1400" dirty="0" err="1"/>
              <a:t>unauthorised</a:t>
            </a:r>
            <a:r>
              <a:rPr lang="en-US" sz="1400" dirty="0"/>
              <a:t> shell access.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5. samba Username script weakness- root ownership can be gain by remote control access.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6. Plain text service (FTP and Telnet)- is run without data encryptions.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7. Weak defend configuration- increases the risk of brute force and malpractices.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8. Outdated web service- tomcat ad Apache has known weakness.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 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815053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04108-3B44-3DCB-4772-706F73BC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850" y="2023110"/>
            <a:ext cx="1852218" cy="28460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500"/>
              <a:t>Vulnerability Results.</a:t>
            </a:r>
          </a:p>
        </p:txBody>
      </p:sp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C3480BA-0A3A-BBB5-217D-C21A19F1F4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0688" y="1298201"/>
            <a:ext cx="2777490" cy="1694268"/>
          </a:xfrm>
          <a:prstGeom prst="rect">
            <a:avLst/>
          </a:prstGeom>
        </p:spPr>
      </p:pic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3793BB5-1E34-9A38-39BF-02B0C504D5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5679" y="1301672"/>
            <a:ext cx="2777490" cy="1687325"/>
          </a:xfrm>
          <a:prstGeom prst="rect">
            <a:avLst/>
          </a:prstGeom>
        </p:spPr>
      </p:pic>
      <p:pic>
        <p:nvPicPr>
          <p:cNvPr id="6" name="Picture 5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6E5F2C44-0F64-1F04-73FE-3C73B542A9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0688" y="3993599"/>
            <a:ext cx="2777490" cy="1666493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D25521F-EB71-6CD7-5E73-AC6B134EF14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49748" y="4021373"/>
            <a:ext cx="2777490" cy="1610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8929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3771" y="1372905"/>
            <a:ext cx="2919549" cy="4305519"/>
          </a:xfrm>
        </p:spPr>
        <p:txBody>
          <a:bodyPr anchor="ctr">
            <a:normAutofit/>
          </a:bodyPr>
          <a:lstStyle/>
          <a:p>
            <a:r>
              <a:rPr lang="en-GB" sz="4300" dirty="0"/>
              <a:t>Identified vulnerabilities according to their severity.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1372905"/>
            <a:ext cx="3918204" cy="43055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/>
              <a:t>High:</a:t>
            </a:r>
          </a:p>
          <a:p>
            <a:pPr marL="0" indent="0">
              <a:buNone/>
            </a:pPr>
            <a:r>
              <a:rPr lang="en-GB" sz="1700"/>
              <a:t>1. SMBv1 Enabled – S-DC</a:t>
            </a:r>
          </a:p>
          <a:p>
            <a:pPr marL="0" indent="0">
              <a:buNone/>
            </a:pPr>
            <a:r>
              <a:rPr lang="en-GB" sz="1700"/>
              <a:t>2. Missing IIS Patches – S-DC</a:t>
            </a:r>
          </a:p>
          <a:p>
            <a:endParaRPr lang="en-GB" sz="1700"/>
          </a:p>
          <a:p>
            <a:pPr marL="0" indent="0">
              <a:buNone/>
            </a:pPr>
            <a:r>
              <a:rPr lang="en-GB" sz="1700"/>
              <a:t>Medium:</a:t>
            </a:r>
          </a:p>
          <a:p>
            <a:pPr marL="0" indent="0">
              <a:buNone/>
            </a:pPr>
            <a:r>
              <a:rPr lang="en-GB" sz="1700"/>
              <a:t>3. Outdated OpenSSH – L-CD</a:t>
            </a:r>
          </a:p>
          <a:p>
            <a:pPr marL="0" indent="0">
              <a:buNone/>
            </a:pPr>
            <a:r>
              <a:rPr lang="en-GB" sz="1700"/>
              <a:t>4. Weak RDP – ClientS1</a:t>
            </a:r>
          </a:p>
          <a:p>
            <a:endParaRPr lang="en-GB" sz="1700"/>
          </a:p>
          <a:p>
            <a:pPr marL="0" indent="0">
              <a:buNone/>
            </a:pPr>
            <a:r>
              <a:rPr lang="en-GB" sz="1700"/>
              <a:t>Low:</a:t>
            </a:r>
          </a:p>
          <a:p>
            <a:pPr marL="0" indent="0">
              <a:buNone/>
            </a:pPr>
            <a:r>
              <a:rPr lang="en-GB" sz="1700"/>
              <a:t>5. ICMP Timestamp – ClientL1</a:t>
            </a:r>
          </a:p>
          <a:p>
            <a:pPr marL="0" indent="0">
              <a:buNone/>
            </a:pPr>
            <a:r>
              <a:rPr lang="en-GB" sz="1700"/>
              <a:t>6. IIS Info Disclosure – S-DC</a:t>
            </a:r>
          </a:p>
          <a:p>
            <a:pPr marL="0" indent="0">
              <a:buNone/>
            </a:pPr>
            <a:endParaRPr lang="en-GB" sz="17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D7CA7-A46F-310E-C2A6-AB2B30D647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537" y="1230020"/>
            <a:ext cx="2948943" cy="3346322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4000" dirty="0"/>
              <a:t>Exploitation using Metasploit2.</a:t>
            </a:r>
            <a:endParaRPr lang="en-US" sz="4000"/>
          </a:p>
        </p:txBody>
      </p:sp>
      <p:pic>
        <p:nvPicPr>
          <p:cNvPr id="4" name="Picture 3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BC21FE97-8692-1AD1-8670-FA7A3C34E7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3104" y="1424864"/>
            <a:ext cx="2338578" cy="1458037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C4242C5-79F3-D8A6-6163-A780942DB3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8497" y="1433441"/>
            <a:ext cx="2338578" cy="1440884"/>
          </a:xfrm>
          <a:prstGeom prst="rect">
            <a:avLst/>
          </a:prstGeom>
        </p:spPr>
      </p:pic>
      <p:pic>
        <p:nvPicPr>
          <p:cNvPr id="10" name="Picture 9" descr="A computer screen with a black background&#10;&#10;AI-generated content may be incorrect.">
            <a:extLst>
              <a:ext uri="{FF2B5EF4-FFF2-40B4-BE49-F238E27FC236}">
                <a16:creationId xmlns:a16="http://schemas.microsoft.com/office/drawing/2014/main" id="{0096BD30-CFE7-031E-8F24-B6BE7DC33E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3104" y="4144065"/>
            <a:ext cx="2338578" cy="1438225"/>
          </a:xfrm>
          <a:prstGeom prst="rect">
            <a:avLst/>
          </a:prstGeom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81D65C2-6BD8-FBB4-C600-37F041DC60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497" y="4158718"/>
            <a:ext cx="2338578" cy="140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1932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Exploitation Highlights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771" y="3017522"/>
            <a:ext cx="7455989" cy="31246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/>
              <a:t>• SMBv1 validated using Metasploit; partial exploitation blocked</a:t>
            </a:r>
          </a:p>
          <a:p>
            <a:pPr marL="0" indent="0">
              <a:buNone/>
            </a:pPr>
            <a:r>
              <a:rPr lang="en-GB"/>
              <a:t>• RDP brute-force enumeration possible</a:t>
            </a:r>
          </a:p>
          <a:p>
            <a:pPr marL="0" indent="0">
              <a:buNone/>
            </a:pPr>
            <a:r>
              <a:rPr lang="en-GB"/>
              <a:t>• SSH brute-force attempts against outdated OpenSSH</a:t>
            </a:r>
          </a:p>
          <a:p>
            <a:pPr marL="0" indent="0">
              <a:buNone/>
            </a:pPr>
            <a:r>
              <a:rPr lang="en-GB"/>
              <a:t>• Post-exploitation: potential lateral movement &amp; privilege escalation.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Proposed Security Measures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771" y="3017522"/>
            <a:ext cx="7455989" cy="31246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/>
              <a:t>1. SMBv1 disabled; Windows patched</a:t>
            </a:r>
          </a:p>
          <a:p>
            <a:pPr marL="0" indent="0">
              <a:buNone/>
            </a:pPr>
            <a:r>
              <a:rPr lang="en-GB"/>
              <a:t>2. IIS hardened &amp; banners removed</a:t>
            </a:r>
          </a:p>
          <a:p>
            <a:pPr marL="0" indent="0">
              <a:buNone/>
            </a:pPr>
            <a:r>
              <a:rPr lang="en-GB"/>
              <a:t>3. OpenSSH upgraded; weak ciphers disabled</a:t>
            </a:r>
          </a:p>
          <a:p>
            <a:pPr marL="0" indent="0">
              <a:buNone/>
            </a:pPr>
            <a:r>
              <a:rPr lang="en-GB"/>
              <a:t>4. RDP hardened with NLA &amp; strong credentials</a:t>
            </a:r>
          </a:p>
          <a:p>
            <a:pPr marL="0" indent="0">
              <a:buNone/>
            </a:pPr>
            <a:r>
              <a:rPr lang="en-GB"/>
              <a:t>5. ICMP timestamps disabled on Linux</a:t>
            </a:r>
          </a:p>
          <a:p>
            <a:pPr marL="0" indent="0">
              <a:buNone/>
            </a:pPr>
            <a:r>
              <a:rPr lang="en-GB"/>
              <a:t>6. Wireshark monitoring implemented</a:t>
            </a:r>
          </a:p>
          <a:p>
            <a:pPr marL="0" indent="0">
              <a:buNone/>
            </a:pPr>
            <a:r>
              <a:rPr lang="en-GB"/>
              <a:t>7Insert screenshot evidence if required.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EBB2B-1AC8-75AD-CE07-6169832E8D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4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References: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D66D7F0-3762-234E-AC23-6CBD45282B4B}"/>
              </a:ext>
            </a:extLst>
          </p:cNvPr>
          <p:cNvSpPr txBox="1"/>
          <p:nvPr/>
        </p:nvSpPr>
        <p:spPr>
          <a:xfrm>
            <a:off x="595245" y="2599509"/>
            <a:ext cx="7607751" cy="34355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>
                <a:effectLst/>
              </a:rPr>
              <a:t>[1] E. Skoudis and T. Liston, </a:t>
            </a:r>
            <a:r>
              <a:rPr lang="en-US" sz="1600" i="1">
                <a:effectLst/>
              </a:rPr>
              <a:t>Counter Hack Reloaded: A Step-by-Step Guide to Computer Attacks and Effective Defenses</a:t>
            </a:r>
            <a:r>
              <a:rPr lang="en-US" sz="1600">
                <a:effectLst/>
              </a:rPr>
              <a:t>, 2nd ed. Upper Saddle River, NJ, USA: Pearson Education, 2005. [Online]. Available: Electronic book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/>
              <a:t>[2] K. Orrey, “Vulnerability Assessment,” n.d. [Online]. Available: https://www.kaspersky.com/resource-center/definitions/vulnerability-assessment. [Accessed: 15–November–2025].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/>
              <a:t>[3] Software Testing Help, “19 Powerful Penetration Testing Tools Used by Pros in 2022,” Oct. 25, 2022. [Online]. Available: </a:t>
            </a:r>
            <a:r>
              <a:rPr lang="en-US" sz="1600" u="sng">
                <a:hlinkClick r:id="rId2"/>
              </a:rPr>
              <a:t>https://www.softwaretestinghelp.com</a:t>
            </a:r>
            <a:r>
              <a:rPr lang="en-US" sz="1600"/>
              <a:t>. [: 01–12–2025].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/>
              <a:t>[4] OWASP and Veracode, “Application Security: Knowledge Base,” 2022. [Online]. Available: </a:t>
            </a:r>
            <a:r>
              <a:rPr lang="en-US" sz="1600" u="sng">
                <a:hlinkClick r:id="rId3"/>
              </a:rPr>
              <a:t>https://owasp.org</a:t>
            </a:r>
            <a:r>
              <a:rPr lang="en-US" sz="1600"/>
              <a:t>. [: 05–December–2025].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60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9784745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Isosceles Triangle 29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41F7982-D5CC-72F0-25F3-9F87D585C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476" y="4553712"/>
            <a:ext cx="6216024" cy="10963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2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Thank You.</a:t>
            </a:r>
          </a:p>
        </p:txBody>
      </p:sp>
      <p:pic>
        <p:nvPicPr>
          <p:cNvPr id="15" name="Graphic 14" descr="Handshake">
            <a:extLst>
              <a:ext uri="{FF2B5EF4-FFF2-40B4-BE49-F238E27FC236}">
                <a16:creationId xmlns:a16="http://schemas.microsoft.com/office/drawing/2014/main" id="{6259EE6C-609B-8A3A-20CE-D82BCE01CF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197763" y="934222"/>
            <a:ext cx="3299450" cy="329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488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516</TotalTime>
  <Words>531</Words>
  <Application>Microsoft Office PowerPoint</Application>
  <PresentationFormat>On-screen Show (4:3)</PresentationFormat>
  <Paragraphs>54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Trebuchet MS</vt:lpstr>
      <vt:lpstr>Wingdings 3</vt:lpstr>
      <vt:lpstr>Facet</vt:lpstr>
      <vt:lpstr>Welcome to my presentation: I am Md Gulam Hafiz Student: University of Wales Trinity Saint David London.</vt:lpstr>
      <vt:lpstr>Agenda.</vt:lpstr>
      <vt:lpstr>Virtual box and Virtual Machines’ status and IP configuration</vt:lpstr>
      <vt:lpstr>Kali set up and connectivity among the machines.</vt:lpstr>
      <vt:lpstr>Connectivity continue.</vt:lpstr>
      <vt:lpstr>Vulnerability Assessment using Nessus and Nmap.</vt:lpstr>
      <vt:lpstr>Summary of vulnerability Assessment.</vt:lpstr>
      <vt:lpstr>Vulnerability Results.</vt:lpstr>
      <vt:lpstr>Identified vulnerabilities according to their severity.</vt:lpstr>
      <vt:lpstr>Exploitation using Metasploit2.</vt:lpstr>
      <vt:lpstr>Exploitation Highlights</vt:lpstr>
      <vt:lpstr>Proposed Security Measures</vt:lpstr>
      <vt:lpstr>References:</vt:lpstr>
      <vt:lpstr>Thank You.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Admin</dc:creator>
  <cp:keywords/>
  <dc:description>generated using python-pptx</dc:description>
  <cp:lastModifiedBy>Md Gulam Hafiz (2232603)</cp:lastModifiedBy>
  <cp:revision>3</cp:revision>
  <dcterms:created xsi:type="dcterms:W3CDTF">2013-01-27T09:14:16Z</dcterms:created>
  <dcterms:modified xsi:type="dcterms:W3CDTF">2025-12-15T14:07:06Z</dcterms:modified>
  <cp:category/>
</cp:coreProperties>
</file>