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30"/>
  </p:notesMasterIdLst>
  <p:sldIdLst>
    <p:sldId id="256" r:id="rId2"/>
    <p:sldId id="257" r:id="rId3"/>
    <p:sldId id="278" r:id="rId4"/>
    <p:sldId id="279" r:id="rId5"/>
    <p:sldId id="258" r:id="rId6"/>
    <p:sldId id="259" r:id="rId7"/>
    <p:sldId id="265" r:id="rId8"/>
    <p:sldId id="266" r:id="rId9"/>
    <p:sldId id="261" r:id="rId10"/>
    <p:sldId id="262" r:id="rId11"/>
    <p:sldId id="260" r:id="rId12"/>
    <p:sldId id="282" r:id="rId13"/>
    <p:sldId id="273" r:id="rId14"/>
    <p:sldId id="272" r:id="rId15"/>
    <p:sldId id="263" r:id="rId16"/>
    <p:sldId id="269" r:id="rId17"/>
    <p:sldId id="277" r:id="rId18"/>
    <p:sldId id="283" r:id="rId19"/>
    <p:sldId id="270" r:id="rId20"/>
    <p:sldId id="268" r:id="rId21"/>
    <p:sldId id="274" r:id="rId22"/>
    <p:sldId id="287" r:id="rId23"/>
    <p:sldId id="288" r:id="rId24"/>
    <p:sldId id="289" r:id="rId25"/>
    <p:sldId id="290" r:id="rId26"/>
    <p:sldId id="275" r:id="rId27"/>
    <p:sldId id="281" r:id="rId28"/>
    <p:sldId id="280" r:id="rId29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439" autoAdjust="0"/>
    <p:restoredTop sz="94660"/>
  </p:normalViewPr>
  <p:slideViewPr>
    <p:cSldViewPr>
      <p:cViewPr varScale="1">
        <p:scale>
          <a:sx n="70" d="100"/>
          <a:sy n="70" d="100"/>
        </p:scale>
        <p:origin x="666" y="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402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notesMaster" Target="notesMasters/notesMaster1.xml"/><Relationship Id="rId8" Type="http://schemas.openxmlformats.org/officeDocument/2006/relationships/slide" Target="slides/slide7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09F940C-1E90-4A9E-89D4-3FFDA8064C53}" type="datetimeFigureOut">
              <a:rPr lang="en-GB" smtClean="0"/>
              <a:t>16/11/2015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F81B1D9-8F31-4A02-B648-744B4E66BBC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0922640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0C168D-F599-461D-8E56-03DB44908FBC}" type="datetimeFigureOut">
              <a:rPr lang="en-GB" smtClean="0"/>
              <a:pPr/>
              <a:t>16/11/2015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B8F766-5968-434A-BA37-C0B05A57377E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0C168D-F599-461D-8E56-03DB44908FBC}" type="datetimeFigureOut">
              <a:rPr lang="en-GB" smtClean="0"/>
              <a:pPr/>
              <a:t>16/11/2015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B8F766-5968-434A-BA37-C0B05A57377E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0C168D-F599-461D-8E56-03DB44908FBC}" type="datetimeFigureOut">
              <a:rPr lang="en-GB" smtClean="0"/>
              <a:pPr/>
              <a:t>16/11/2015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B8F766-5968-434A-BA37-C0B05A57377E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0C168D-F599-461D-8E56-03DB44908FBC}" type="datetimeFigureOut">
              <a:rPr lang="en-GB" smtClean="0"/>
              <a:pPr/>
              <a:t>16/11/2015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B8F766-5968-434A-BA37-C0B05A57377E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0C168D-F599-461D-8E56-03DB44908FBC}" type="datetimeFigureOut">
              <a:rPr lang="en-GB" smtClean="0"/>
              <a:pPr/>
              <a:t>16/11/2015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B8F766-5968-434A-BA37-C0B05A57377E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0C168D-F599-461D-8E56-03DB44908FBC}" type="datetimeFigureOut">
              <a:rPr lang="en-GB" smtClean="0"/>
              <a:pPr/>
              <a:t>16/11/2015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B8F766-5968-434A-BA37-C0B05A57377E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0C168D-F599-461D-8E56-03DB44908FBC}" type="datetimeFigureOut">
              <a:rPr lang="en-GB" smtClean="0"/>
              <a:pPr/>
              <a:t>16/11/2015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B8F766-5968-434A-BA37-C0B05A57377E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0C168D-F599-461D-8E56-03DB44908FBC}" type="datetimeFigureOut">
              <a:rPr lang="en-GB" smtClean="0"/>
              <a:pPr/>
              <a:t>16/11/2015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B8F766-5968-434A-BA37-C0B05A57377E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0C168D-F599-461D-8E56-03DB44908FBC}" type="datetimeFigureOut">
              <a:rPr lang="en-GB" smtClean="0"/>
              <a:pPr/>
              <a:t>16/11/2015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B8F766-5968-434A-BA37-C0B05A57377E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0C168D-F599-461D-8E56-03DB44908FBC}" type="datetimeFigureOut">
              <a:rPr lang="en-GB" smtClean="0"/>
              <a:pPr/>
              <a:t>16/11/2015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B8F766-5968-434A-BA37-C0B05A57377E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0C168D-F599-461D-8E56-03DB44908FBC}" type="datetimeFigureOut">
              <a:rPr lang="en-GB" smtClean="0"/>
              <a:pPr/>
              <a:t>16/11/2015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B8F766-5968-434A-BA37-C0B05A57377E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B0C168D-F599-461D-8E56-03DB44908FBC}" type="datetimeFigureOut">
              <a:rPr lang="en-GB" smtClean="0"/>
              <a:pPr/>
              <a:t>16/11/2015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9B8F766-5968-434A-BA37-C0B05A57377E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://en.wikipedia.org/wiki/Soil_horizons" TargetMode="External"/><Relationship Id="rId7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6" Type="http://schemas.openxmlformats.org/officeDocument/2006/relationships/hyperlink" Target="http://en.wikipedia.org/wiki/Mineralogical" TargetMode="External"/><Relationship Id="rId5" Type="http://schemas.openxmlformats.org/officeDocument/2006/relationships/hyperlink" Target="http://en.wikipedia.org/wiki/Geomorphology" TargetMode="External"/><Relationship Id="rId4" Type="http://schemas.openxmlformats.org/officeDocument/2006/relationships/hyperlink" Target="http://en.wikipedia.org/wiki/Mineral" TargetMode="Externa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jpeg"/><Relationship Id="rId3" Type="http://schemas.openxmlformats.org/officeDocument/2006/relationships/hyperlink" Target="http://en.wikipedia.org/wiki/Weathering" TargetMode="External"/><Relationship Id="rId7" Type="http://schemas.openxmlformats.org/officeDocument/2006/relationships/hyperlink" Target="http://en.wikipedia.org/wiki/Gravity" TargetMode="Externa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6" Type="http://schemas.openxmlformats.org/officeDocument/2006/relationships/hyperlink" Target="http://en.wikipedia.org/wiki/Fluid" TargetMode="External"/><Relationship Id="rId5" Type="http://schemas.openxmlformats.org/officeDocument/2006/relationships/hyperlink" Target="http://en.wikipedia.org/wiki/Sediment_transport" TargetMode="External"/><Relationship Id="rId4" Type="http://schemas.openxmlformats.org/officeDocument/2006/relationships/hyperlink" Target="http://en.wikipedia.org/wiki/Erosion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2.jpeg"/><Relationship Id="rId5" Type="http://schemas.openxmlformats.org/officeDocument/2006/relationships/image" Target="../media/image11.jpeg"/><Relationship Id="rId4" Type="http://schemas.openxmlformats.org/officeDocument/2006/relationships/image" Target="../media/image10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4.jpe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7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9.jpeg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emf"/><Relationship Id="rId2" Type="http://schemas.openxmlformats.org/officeDocument/2006/relationships/image" Target="../media/image20.e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2.jpe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em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28.jpeg"/><Relationship Id="rId4" Type="http://schemas.openxmlformats.org/officeDocument/2006/relationships/image" Target="../media/image27.jpe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wm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wm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33.jpeg"/><Relationship Id="rId4" Type="http://schemas.openxmlformats.org/officeDocument/2006/relationships/image" Target="../media/image32.jpe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 descr="M02.jpg"/>
          <p:cNvPicPr>
            <a:picLocks noChangeAspect="1"/>
          </p:cNvPicPr>
          <p:nvPr/>
        </p:nvPicPr>
        <p:blipFill>
          <a:blip r:embed="rId2" cstate="print"/>
          <a:srcRect l="8745" t="8553" r="9041"/>
          <a:stretch>
            <a:fillRect/>
          </a:stretch>
        </p:blipFill>
        <p:spPr>
          <a:xfrm>
            <a:off x="0" y="27384"/>
            <a:ext cx="9144000" cy="6858000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1259632" y="2636912"/>
            <a:ext cx="6764801" cy="923330"/>
          </a:xfrm>
          <a:prstGeom prst="rect">
            <a:avLst/>
          </a:prstGeom>
          <a:solidFill>
            <a:schemeClr val="bg1"/>
          </a:solidFill>
          <a:ln>
            <a:solidFill>
              <a:schemeClr val="accent1"/>
            </a:solidFill>
          </a:ln>
        </p:spPr>
        <p:txBody>
          <a:bodyPr wrap="none" rtlCol="0">
            <a:spAutoFit/>
          </a:bodyPr>
          <a:lstStyle/>
          <a:p>
            <a:r>
              <a:rPr lang="en-GB" sz="5400" b="1" dirty="0" smtClean="0"/>
              <a:t>SOILS AND SEDIMENTS</a:t>
            </a:r>
            <a:endParaRPr lang="en-GB" sz="54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 descr="M02.jpg"/>
          <p:cNvPicPr>
            <a:picLocks noChangeAspect="1"/>
          </p:cNvPicPr>
          <p:nvPr/>
        </p:nvPicPr>
        <p:blipFill>
          <a:blip r:embed="rId2" cstate="print"/>
          <a:srcRect l="8745" t="8553" r="9041"/>
          <a:stretch>
            <a:fillRect/>
          </a:stretch>
        </p:blipFill>
        <p:spPr>
          <a:xfrm>
            <a:off x="0" y="27384"/>
            <a:ext cx="9144000" cy="6858000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1331640" y="2132856"/>
            <a:ext cx="6712479" cy="2585323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en-GB" sz="5400" b="1" dirty="0" smtClean="0"/>
              <a:t>WHAT IS A SOIL?</a:t>
            </a:r>
          </a:p>
          <a:p>
            <a:endParaRPr lang="en-GB" sz="5400" b="1" dirty="0"/>
          </a:p>
          <a:p>
            <a:r>
              <a:rPr lang="en-GB" sz="5400" b="1" dirty="0" smtClean="0"/>
              <a:t>WHAT IS A SEDIMENT?</a:t>
            </a:r>
            <a:endParaRPr lang="en-GB" sz="54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 descr="M02.jpg"/>
          <p:cNvPicPr>
            <a:picLocks noChangeAspect="1"/>
          </p:cNvPicPr>
          <p:nvPr/>
        </p:nvPicPr>
        <p:blipFill>
          <a:blip r:embed="rId2" cstate="print"/>
          <a:srcRect l="8745" t="8553" r="9041"/>
          <a:stretch>
            <a:fillRect/>
          </a:stretch>
        </p:blipFill>
        <p:spPr>
          <a:xfrm>
            <a:off x="0" y="27384"/>
            <a:ext cx="9144000" cy="6858000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539552" y="404665"/>
            <a:ext cx="8352928" cy="2985433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GB" sz="5400" b="1" dirty="0" smtClean="0"/>
              <a:t>WHAT IS A SOIL?</a:t>
            </a:r>
          </a:p>
          <a:p>
            <a:r>
              <a:rPr lang="en-GB" sz="1600" b="1" dirty="0">
                <a:latin typeface="Arial" pitchFamily="34" charset="0"/>
                <a:cs typeface="Arial" pitchFamily="34" charset="0"/>
              </a:rPr>
              <a:t>Soil</a:t>
            </a:r>
            <a:r>
              <a:rPr lang="en-GB" sz="1600" dirty="0">
                <a:latin typeface="Arial" pitchFamily="34" charset="0"/>
                <a:cs typeface="Arial" pitchFamily="34" charset="0"/>
              </a:rPr>
              <a:t> is a natural body consisting of layers (</a:t>
            </a:r>
            <a:r>
              <a:rPr lang="en-GB" sz="1600" u="sng" dirty="0">
                <a:latin typeface="Arial" pitchFamily="34" charset="0"/>
                <a:cs typeface="Arial" pitchFamily="34" charset="0"/>
                <a:hlinkClick r:id="rId3" tooltip="Soil horizons"/>
              </a:rPr>
              <a:t>soil horizons</a:t>
            </a:r>
            <a:r>
              <a:rPr lang="en-GB" sz="1600" dirty="0">
                <a:latin typeface="Arial" pitchFamily="34" charset="0"/>
                <a:cs typeface="Arial" pitchFamily="34" charset="0"/>
              </a:rPr>
              <a:t>) of </a:t>
            </a:r>
            <a:r>
              <a:rPr lang="en-GB" sz="1600" dirty="0">
                <a:latin typeface="Arial" pitchFamily="34" charset="0"/>
                <a:cs typeface="Arial" pitchFamily="34" charset="0"/>
                <a:hlinkClick r:id="rId4" tooltip="Mineral"/>
              </a:rPr>
              <a:t>mineral</a:t>
            </a:r>
            <a:r>
              <a:rPr lang="en-GB" sz="1600" dirty="0">
                <a:latin typeface="Arial" pitchFamily="34" charset="0"/>
                <a:cs typeface="Arial" pitchFamily="34" charset="0"/>
              </a:rPr>
              <a:t> constituents </a:t>
            </a:r>
            <a:endParaRPr lang="en-GB" sz="1600" dirty="0" smtClean="0">
              <a:latin typeface="Arial" pitchFamily="34" charset="0"/>
              <a:cs typeface="Arial" pitchFamily="34" charset="0"/>
            </a:endParaRPr>
          </a:p>
          <a:p>
            <a:r>
              <a:rPr lang="en-GB" sz="1600" dirty="0" smtClean="0">
                <a:latin typeface="Arial" pitchFamily="34" charset="0"/>
                <a:cs typeface="Arial" pitchFamily="34" charset="0"/>
              </a:rPr>
              <a:t>of </a:t>
            </a:r>
            <a:r>
              <a:rPr lang="en-GB" sz="1600" dirty="0">
                <a:latin typeface="Arial" pitchFamily="34" charset="0"/>
                <a:cs typeface="Arial" pitchFamily="34" charset="0"/>
              </a:rPr>
              <a:t>variable thicknesses, which differ from the parent materials in </a:t>
            </a:r>
            <a:r>
              <a:rPr lang="en-GB" sz="1600" dirty="0" smtClean="0">
                <a:latin typeface="Arial" pitchFamily="34" charset="0"/>
                <a:cs typeface="Arial" pitchFamily="34" charset="0"/>
              </a:rPr>
              <a:t>their </a:t>
            </a:r>
            <a:r>
              <a:rPr lang="en-GB" sz="1600" dirty="0" smtClean="0">
                <a:latin typeface="Arial" pitchFamily="34" charset="0"/>
                <a:cs typeface="Arial" pitchFamily="34" charset="0"/>
                <a:hlinkClick r:id="rId5" tooltip="Geomorphology"/>
              </a:rPr>
              <a:t>morphological</a:t>
            </a:r>
            <a:r>
              <a:rPr lang="en-GB" sz="1600" dirty="0">
                <a:latin typeface="Arial" pitchFamily="34" charset="0"/>
                <a:cs typeface="Arial" pitchFamily="34" charset="0"/>
              </a:rPr>
              <a:t>, </a:t>
            </a:r>
            <a:endParaRPr lang="en-GB" sz="1600" dirty="0" smtClean="0">
              <a:latin typeface="Arial" pitchFamily="34" charset="0"/>
              <a:cs typeface="Arial" pitchFamily="34" charset="0"/>
            </a:endParaRPr>
          </a:p>
          <a:p>
            <a:r>
              <a:rPr lang="en-GB" sz="1600" dirty="0" smtClean="0">
                <a:latin typeface="Arial" pitchFamily="34" charset="0"/>
                <a:cs typeface="Arial" pitchFamily="34" charset="0"/>
              </a:rPr>
              <a:t>physical</a:t>
            </a:r>
            <a:r>
              <a:rPr lang="en-GB" sz="1600" dirty="0">
                <a:latin typeface="Arial" pitchFamily="34" charset="0"/>
                <a:cs typeface="Arial" pitchFamily="34" charset="0"/>
              </a:rPr>
              <a:t>, chemical, and </a:t>
            </a:r>
            <a:r>
              <a:rPr lang="en-GB" sz="1600" dirty="0">
                <a:latin typeface="Arial" pitchFamily="34" charset="0"/>
                <a:cs typeface="Arial" pitchFamily="34" charset="0"/>
                <a:hlinkClick r:id="rId6" tooltip="Mineralogical"/>
              </a:rPr>
              <a:t>mineralogical</a:t>
            </a:r>
            <a:r>
              <a:rPr lang="en-GB" sz="1600" dirty="0">
                <a:latin typeface="Arial" pitchFamily="34" charset="0"/>
                <a:cs typeface="Arial" pitchFamily="34" charset="0"/>
              </a:rPr>
              <a:t> </a:t>
            </a:r>
            <a:r>
              <a:rPr lang="en-GB" sz="1600" dirty="0" smtClean="0">
                <a:latin typeface="Arial" pitchFamily="34" charset="0"/>
                <a:cs typeface="Arial" pitchFamily="34" charset="0"/>
              </a:rPr>
              <a:t>characteristics. </a:t>
            </a:r>
          </a:p>
          <a:p>
            <a:endParaRPr lang="en-GB" sz="1600" dirty="0">
              <a:latin typeface="Arial" pitchFamily="34" charset="0"/>
              <a:cs typeface="Arial" pitchFamily="34" charset="0"/>
            </a:endParaRPr>
          </a:p>
          <a:p>
            <a:r>
              <a:rPr lang="en-GB" sz="1600" dirty="0" smtClean="0">
                <a:latin typeface="Arial" pitchFamily="34" charset="0"/>
                <a:cs typeface="Arial" pitchFamily="34" charset="0"/>
              </a:rPr>
              <a:t>The </a:t>
            </a:r>
            <a:r>
              <a:rPr lang="en-GB" sz="1600" dirty="0">
                <a:latin typeface="Arial" pitchFamily="34" charset="0"/>
                <a:cs typeface="Arial" pitchFamily="34" charset="0"/>
              </a:rPr>
              <a:t>soil is the depth </a:t>
            </a:r>
            <a:r>
              <a:rPr lang="en-GB" sz="1600" dirty="0" smtClean="0">
                <a:latin typeface="Arial" pitchFamily="34" charset="0"/>
                <a:cs typeface="Arial" pitchFamily="34" charset="0"/>
              </a:rPr>
              <a:t>of </a:t>
            </a:r>
            <a:r>
              <a:rPr lang="en-GB" sz="1600" dirty="0" err="1" smtClean="0">
                <a:latin typeface="Arial" pitchFamily="34" charset="0"/>
                <a:cs typeface="Arial" pitchFamily="34" charset="0"/>
              </a:rPr>
              <a:t>regolith</a:t>
            </a:r>
            <a:r>
              <a:rPr lang="en-GB" sz="1600" dirty="0" smtClean="0">
                <a:latin typeface="Arial" pitchFamily="34" charset="0"/>
                <a:cs typeface="Arial" pitchFamily="34" charset="0"/>
              </a:rPr>
              <a:t> that influence and have been influenced by plant roots</a:t>
            </a:r>
            <a:endParaRPr lang="en-GB" sz="5400" dirty="0" smtClean="0">
              <a:latin typeface="Arial" pitchFamily="34" charset="0"/>
              <a:cs typeface="Arial" pitchFamily="34" charset="0"/>
            </a:endParaRPr>
          </a:p>
          <a:p>
            <a:endParaRPr lang="en-GB" sz="5400" b="1" dirty="0"/>
          </a:p>
        </p:txBody>
      </p:sp>
      <p:pic>
        <p:nvPicPr>
          <p:cNvPr id="4098" name="Picture 2" descr="This is a diagram and related photograph of soil layers from bedrock to soil.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2987824" y="3501008"/>
            <a:ext cx="3115070" cy="328498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 descr="M02.jpg"/>
          <p:cNvPicPr>
            <a:picLocks noChangeAspect="1"/>
          </p:cNvPicPr>
          <p:nvPr/>
        </p:nvPicPr>
        <p:blipFill>
          <a:blip r:embed="rId2" cstate="print"/>
          <a:srcRect l="8745" t="8553" r="9041"/>
          <a:stretch>
            <a:fillRect/>
          </a:stretch>
        </p:blipFill>
        <p:spPr>
          <a:xfrm>
            <a:off x="0" y="27384"/>
            <a:ext cx="9144000" cy="6858000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683568" y="404664"/>
            <a:ext cx="7824321" cy="2616101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en-GB" sz="5400" b="1" dirty="0" smtClean="0"/>
              <a:t>WHAT IS A SEDIMENT?</a:t>
            </a:r>
          </a:p>
          <a:p>
            <a:r>
              <a:rPr lang="en-GB" sz="1400" dirty="0" smtClean="0">
                <a:latin typeface="Arial" pitchFamily="34" charset="0"/>
                <a:cs typeface="Arial" pitchFamily="34" charset="0"/>
              </a:rPr>
              <a:t>A sediment is a naturally </a:t>
            </a:r>
            <a:r>
              <a:rPr lang="en-GB" sz="1400" dirty="0">
                <a:latin typeface="Arial" pitchFamily="34" charset="0"/>
                <a:cs typeface="Arial" pitchFamily="34" charset="0"/>
              </a:rPr>
              <a:t>occurring material that is broken down by processes of </a:t>
            </a:r>
            <a:r>
              <a:rPr lang="en-GB" sz="1400" dirty="0">
                <a:latin typeface="Arial" pitchFamily="34" charset="0"/>
                <a:cs typeface="Arial" pitchFamily="34" charset="0"/>
                <a:hlinkClick r:id="rId3" tooltip="Weathering"/>
              </a:rPr>
              <a:t>weathering</a:t>
            </a:r>
            <a:r>
              <a:rPr lang="en-GB" sz="1400" dirty="0">
                <a:latin typeface="Arial" pitchFamily="34" charset="0"/>
                <a:cs typeface="Arial" pitchFamily="34" charset="0"/>
              </a:rPr>
              <a:t> and </a:t>
            </a:r>
            <a:endParaRPr lang="en-GB" sz="1400" dirty="0" smtClean="0">
              <a:latin typeface="Arial" pitchFamily="34" charset="0"/>
              <a:cs typeface="Arial" pitchFamily="34" charset="0"/>
            </a:endParaRPr>
          </a:p>
          <a:p>
            <a:r>
              <a:rPr lang="en-GB" sz="1400" dirty="0" smtClean="0">
                <a:latin typeface="Arial" pitchFamily="34" charset="0"/>
                <a:cs typeface="Arial" pitchFamily="34" charset="0"/>
                <a:hlinkClick r:id="rId4" tooltip="Erosion"/>
              </a:rPr>
              <a:t>erosion</a:t>
            </a:r>
            <a:r>
              <a:rPr lang="en-GB" sz="1400" dirty="0">
                <a:latin typeface="Arial" pitchFamily="34" charset="0"/>
                <a:cs typeface="Arial" pitchFamily="34" charset="0"/>
              </a:rPr>
              <a:t>, and is subsequently </a:t>
            </a:r>
            <a:r>
              <a:rPr lang="en-GB" sz="1400" dirty="0">
                <a:latin typeface="Arial" pitchFamily="34" charset="0"/>
                <a:cs typeface="Arial" pitchFamily="34" charset="0"/>
                <a:hlinkClick r:id="rId5" tooltip="Sediment transport"/>
              </a:rPr>
              <a:t>transported</a:t>
            </a:r>
            <a:r>
              <a:rPr lang="en-GB" sz="1400" dirty="0">
                <a:latin typeface="Arial" pitchFamily="34" charset="0"/>
                <a:cs typeface="Arial" pitchFamily="34" charset="0"/>
              </a:rPr>
              <a:t> by the action of </a:t>
            </a:r>
            <a:r>
              <a:rPr lang="en-GB" sz="1400" dirty="0" smtClean="0">
                <a:latin typeface="Arial" pitchFamily="34" charset="0"/>
                <a:cs typeface="Arial" pitchFamily="34" charset="0"/>
                <a:hlinkClick r:id="rId6" tooltip="Fluid"/>
              </a:rPr>
              <a:t>fluids</a:t>
            </a:r>
            <a:r>
              <a:rPr lang="en-GB" sz="1400" dirty="0" smtClean="0">
                <a:latin typeface="Arial" pitchFamily="34" charset="0"/>
                <a:cs typeface="Arial" pitchFamily="34" charset="0"/>
              </a:rPr>
              <a:t> such </a:t>
            </a:r>
            <a:r>
              <a:rPr lang="en-GB" sz="1400" dirty="0">
                <a:latin typeface="Arial" pitchFamily="34" charset="0"/>
                <a:cs typeface="Arial" pitchFamily="34" charset="0"/>
              </a:rPr>
              <a:t>as wind, water, </a:t>
            </a:r>
            <a:r>
              <a:rPr lang="en-GB" sz="1400" dirty="0" smtClean="0">
                <a:latin typeface="Arial" pitchFamily="34" charset="0"/>
                <a:cs typeface="Arial" pitchFamily="34" charset="0"/>
              </a:rPr>
              <a:t>or</a:t>
            </a:r>
          </a:p>
          <a:p>
            <a:r>
              <a:rPr lang="en-GB" sz="14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n-GB" sz="1400" dirty="0">
                <a:latin typeface="Arial" pitchFamily="34" charset="0"/>
                <a:cs typeface="Arial" pitchFamily="34" charset="0"/>
              </a:rPr>
              <a:t>ice, and/or by the force of </a:t>
            </a:r>
            <a:r>
              <a:rPr lang="en-GB" sz="1400" dirty="0">
                <a:latin typeface="Arial" pitchFamily="34" charset="0"/>
                <a:cs typeface="Arial" pitchFamily="34" charset="0"/>
                <a:hlinkClick r:id="rId7" tooltip="Gravity"/>
              </a:rPr>
              <a:t>gravity</a:t>
            </a:r>
            <a:r>
              <a:rPr lang="en-GB" sz="1400" dirty="0">
                <a:latin typeface="Arial" pitchFamily="34" charset="0"/>
                <a:cs typeface="Arial" pitchFamily="34" charset="0"/>
              </a:rPr>
              <a:t> acting on the particle </a:t>
            </a:r>
            <a:r>
              <a:rPr lang="en-GB" sz="1400" dirty="0" smtClean="0">
                <a:latin typeface="Arial" pitchFamily="34" charset="0"/>
                <a:cs typeface="Arial" pitchFamily="34" charset="0"/>
              </a:rPr>
              <a:t>itself.  Sometimes a sediment can also </a:t>
            </a:r>
          </a:p>
          <a:p>
            <a:r>
              <a:rPr lang="en-GB" sz="1400" dirty="0">
                <a:latin typeface="Arial" pitchFamily="34" charset="0"/>
                <a:cs typeface="Arial" pitchFamily="34" charset="0"/>
              </a:rPr>
              <a:t>b</a:t>
            </a:r>
            <a:r>
              <a:rPr lang="en-GB" sz="1400" dirty="0" smtClean="0">
                <a:latin typeface="Arial" pitchFamily="34" charset="0"/>
                <a:cs typeface="Arial" pitchFamily="34" charset="0"/>
              </a:rPr>
              <a:t>e formed by biological action.</a:t>
            </a:r>
          </a:p>
          <a:p>
            <a:endParaRPr lang="en-GB" sz="5400" b="1" dirty="0"/>
          </a:p>
        </p:txBody>
      </p:sp>
      <p:pic>
        <p:nvPicPr>
          <p:cNvPr id="7" name="Picture 6" descr="Close up of lake deposits and palaeosol.jpg"/>
          <p:cNvPicPr>
            <a:picLocks noChangeAspect="1"/>
          </p:cNvPicPr>
          <p:nvPr/>
        </p:nvPicPr>
        <p:blipFill>
          <a:blip r:embed="rId8" cstate="print"/>
          <a:stretch>
            <a:fillRect/>
          </a:stretch>
        </p:blipFill>
        <p:spPr>
          <a:xfrm>
            <a:off x="2411760" y="3212976"/>
            <a:ext cx="4572000" cy="34290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 descr="M02.jpg"/>
          <p:cNvPicPr>
            <a:picLocks noChangeAspect="1"/>
          </p:cNvPicPr>
          <p:nvPr/>
        </p:nvPicPr>
        <p:blipFill>
          <a:blip r:embed="rId2" cstate="print"/>
          <a:srcRect l="8745" t="8553" r="9041"/>
          <a:stretch>
            <a:fillRect/>
          </a:stretch>
        </p:blipFill>
        <p:spPr>
          <a:xfrm>
            <a:off x="0" y="27384"/>
            <a:ext cx="9144000" cy="6858000"/>
          </a:xfrm>
          <a:prstGeom prst="rect">
            <a:avLst/>
          </a:prstGeom>
        </p:spPr>
      </p:pic>
      <p:pic>
        <p:nvPicPr>
          <p:cNvPr id="5" name="Picture 2" descr="http://www.lparchaeology.com/prescot/images/156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1520" y="1025659"/>
            <a:ext cx="8712968" cy="5715709"/>
          </a:xfrm>
          <a:prstGeom prst="rect">
            <a:avLst/>
          </a:prstGeom>
          <a:noFill/>
        </p:spPr>
      </p:pic>
      <p:sp>
        <p:nvSpPr>
          <p:cNvPr id="6" name="TextBox 5"/>
          <p:cNvSpPr txBox="1"/>
          <p:nvPr/>
        </p:nvSpPr>
        <p:spPr>
          <a:xfrm>
            <a:off x="179512" y="260648"/>
            <a:ext cx="8614538" cy="646331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en-GB" sz="3600" b="1" dirty="0" smtClean="0"/>
              <a:t>Archaeological sites are made of sediments!</a:t>
            </a:r>
            <a:endParaRPr lang="en-GB" sz="36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 descr="M02.jpg"/>
          <p:cNvPicPr>
            <a:picLocks noChangeAspect="1"/>
          </p:cNvPicPr>
          <p:nvPr/>
        </p:nvPicPr>
        <p:blipFill>
          <a:blip r:embed="rId2" cstate="print"/>
          <a:srcRect l="8745" t="8553" r="9041"/>
          <a:stretch>
            <a:fillRect/>
          </a:stretch>
        </p:blipFill>
        <p:spPr>
          <a:xfrm>
            <a:off x="0" y="27384"/>
            <a:ext cx="9144000" cy="6858000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107504" y="1196752"/>
            <a:ext cx="8939820" cy="4401205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en-GB" sz="4000" b="1" dirty="0" smtClean="0"/>
              <a:t>WHY IS GEOARCHAEOLOGY IMPORTANT?</a:t>
            </a:r>
          </a:p>
          <a:p>
            <a:endParaRPr lang="en-GB" sz="4000" b="1" dirty="0"/>
          </a:p>
          <a:p>
            <a:r>
              <a:rPr lang="en-GB" sz="4000" b="1" dirty="0" smtClean="0"/>
              <a:t>     Interpreting site formation </a:t>
            </a:r>
          </a:p>
          <a:p>
            <a:endParaRPr lang="en-GB" sz="4000" b="1" dirty="0"/>
          </a:p>
          <a:p>
            <a:r>
              <a:rPr lang="en-GB" sz="4000" b="1" dirty="0" smtClean="0"/>
              <a:t>     Interpreting artefact significance</a:t>
            </a:r>
          </a:p>
          <a:p>
            <a:endParaRPr lang="en-GB" sz="4000" b="1" dirty="0"/>
          </a:p>
          <a:p>
            <a:r>
              <a:rPr lang="en-GB" sz="4000" b="1" dirty="0" smtClean="0"/>
              <a:t>     Predicting the location of sites</a:t>
            </a:r>
            <a:endParaRPr lang="en-GB" sz="40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 descr="M02.jpg"/>
          <p:cNvPicPr>
            <a:picLocks noChangeAspect="1"/>
          </p:cNvPicPr>
          <p:nvPr/>
        </p:nvPicPr>
        <p:blipFill>
          <a:blip r:embed="rId2" cstate="print"/>
          <a:srcRect l="8745" t="8553" r="9041"/>
          <a:stretch>
            <a:fillRect/>
          </a:stretch>
        </p:blipFill>
        <p:spPr>
          <a:xfrm>
            <a:off x="0" y="27384"/>
            <a:ext cx="9144000" cy="6858000"/>
          </a:xfrm>
          <a:prstGeom prst="rect">
            <a:avLst/>
          </a:prstGeom>
        </p:spPr>
      </p:pic>
      <p:pic>
        <p:nvPicPr>
          <p:cNvPr id="5" name="Picture 4" descr="C43FD236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>
          <a:xfrm>
            <a:off x="66726" y="1340768"/>
            <a:ext cx="8897762" cy="4047246"/>
          </a:xfrm>
          <a:prstGeom prst="rect">
            <a:avLst/>
          </a:prstGeom>
          <a:noFill/>
          <a:ln/>
        </p:spPr>
      </p:pic>
      <p:sp>
        <p:nvSpPr>
          <p:cNvPr id="6" name="TextBox 5"/>
          <p:cNvSpPr txBox="1"/>
          <p:nvPr/>
        </p:nvSpPr>
        <p:spPr>
          <a:xfrm>
            <a:off x="467544" y="5949280"/>
            <a:ext cx="7874720" cy="461665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en-GB" sz="2400" b="1" dirty="0" smtClean="0"/>
              <a:t>This is a sequence of processes some of which are geological</a:t>
            </a:r>
            <a:endParaRPr lang="en-GB" sz="2400" b="1" dirty="0"/>
          </a:p>
        </p:txBody>
      </p:sp>
      <p:sp>
        <p:nvSpPr>
          <p:cNvPr id="7" name="TextBox 6"/>
          <p:cNvSpPr txBox="1"/>
          <p:nvPr/>
        </p:nvSpPr>
        <p:spPr>
          <a:xfrm>
            <a:off x="323528" y="322402"/>
            <a:ext cx="2682145" cy="707886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en-GB" sz="4000" b="1" dirty="0" err="1" smtClean="0"/>
              <a:t>Taphonomy</a:t>
            </a:r>
            <a:endParaRPr lang="en-GB" sz="40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 descr="M02.jpg"/>
          <p:cNvPicPr>
            <a:picLocks noChangeAspect="1"/>
          </p:cNvPicPr>
          <p:nvPr/>
        </p:nvPicPr>
        <p:blipFill>
          <a:blip r:embed="rId2" cstate="print"/>
          <a:srcRect l="8745" t="8553" r="9041"/>
          <a:stretch>
            <a:fillRect/>
          </a:stretch>
        </p:blipFill>
        <p:spPr>
          <a:xfrm>
            <a:off x="0" y="27384"/>
            <a:ext cx="9144000" cy="6858000"/>
          </a:xfrm>
          <a:prstGeom prst="rect">
            <a:avLst/>
          </a:prstGeom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34806" y="116632"/>
            <a:ext cx="8213658" cy="662195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 descr="M02.jpg"/>
          <p:cNvPicPr>
            <a:picLocks noChangeAspect="1"/>
          </p:cNvPicPr>
          <p:nvPr/>
        </p:nvPicPr>
        <p:blipFill>
          <a:blip r:embed="rId2" cstate="print"/>
          <a:srcRect l="8745" t="8553" r="9041"/>
          <a:stretch>
            <a:fillRect/>
          </a:stretch>
        </p:blipFill>
        <p:spPr>
          <a:xfrm>
            <a:off x="0" y="27384"/>
            <a:ext cx="9144000" cy="6858000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888430" y="363229"/>
            <a:ext cx="5974264" cy="6186309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en-GB" sz="4400" b="1" dirty="0" smtClean="0"/>
              <a:t>Areas of study:</a:t>
            </a:r>
          </a:p>
          <a:p>
            <a:endParaRPr lang="en-GB" sz="4400" b="1" dirty="0"/>
          </a:p>
          <a:p>
            <a:r>
              <a:rPr lang="en-GB" sz="4400" b="1" dirty="0" smtClean="0"/>
              <a:t>     Geomorphology</a:t>
            </a:r>
          </a:p>
          <a:p>
            <a:endParaRPr lang="en-GB" sz="4400" b="1" dirty="0"/>
          </a:p>
          <a:p>
            <a:r>
              <a:rPr lang="en-GB" sz="4400" b="1" dirty="0" smtClean="0"/>
              <a:t>     </a:t>
            </a:r>
            <a:r>
              <a:rPr lang="en-GB" sz="4400" b="1" dirty="0" smtClean="0"/>
              <a:t>Sedimentology</a:t>
            </a:r>
          </a:p>
          <a:p>
            <a:endParaRPr lang="en-GB" sz="4400" b="1" dirty="0" smtClean="0"/>
          </a:p>
          <a:p>
            <a:r>
              <a:rPr lang="en-GB" sz="4400" b="1" dirty="0" smtClean="0"/>
              <a:t>     </a:t>
            </a:r>
            <a:r>
              <a:rPr lang="en-GB" sz="4400" b="1" dirty="0" err="1" smtClean="0"/>
              <a:t>Palaeogeography</a:t>
            </a:r>
            <a:endParaRPr lang="en-GB" sz="4400" b="1" dirty="0" smtClean="0"/>
          </a:p>
          <a:p>
            <a:endParaRPr lang="en-GB" sz="4400" b="1" dirty="0"/>
          </a:p>
          <a:p>
            <a:r>
              <a:rPr lang="en-GB" sz="4400" b="1" dirty="0" smtClean="0"/>
              <a:t>     Soil </a:t>
            </a:r>
            <a:r>
              <a:rPr lang="en-GB" sz="4400" b="1" dirty="0" err="1" smtClean="0"/>
              <a:t>micromorphology</a:t>
            </a:r>
            <a:endParaRPr lang="en-GB" sz="44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 descr="M02.jpg"/>
          <p:cNvPicPr>
            <a:picLocks noChangeAspect="1"/>
          </p:cNvPicPr>
          <p:nvPr/>
        </p:nvPicPr>
        <p:blipFill>
          <a:blip r:embed="rId2" cstate="print"/>
          <a:srcRect l="8745" t="8553" r="9041"/>
          <a:stretch>
            <a:fillRect/>
          </a:stretch>
        </p:blipFill>
        <p:spPr>
          <a:xfrm>
            <a:off x="0" y="27384"/>
            <a:ext cx="9144000" cy="6858000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827584" y="908720"/>
            <a:ext cx="4841390" cy="923330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en-GB" sz="5400" b="1" dirty="0" smtClean="0"/>
              <a:t>Geomorphology</a:t>
            </a:r>
            <a:endParaRPr lang="en-GB" sz="5400" b="1" dirty="0"/>
          </a:p>
        </p:txBody>
      </p:sp>
      <p:pic>
        <p:nvPicPr>
          <p:cNvPr id="6" name="Picture 5" descr="Downland view from Trundle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1835696" y="2132856"/>
            <a:ext cx="5868144" cy="4401108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 descr="M02.jpg"/>
          <p:cNvPicPr>
            <a:picLocks noChangeAspect="1"/>
          </p:cNvPicPr>
          <p:nvPr/>
        </p:nvPicPr>
        <p:blipFill>
          <a:blip r:embed="rId2" cstate="print"/>
          <a:srcRect l="8745" t="8553" r="9041"/>
          <a:stretch>
            <a:fillRect/>
          </a:stretch>
        </p:blipFill>
        <p:spPr>
          <a:xfrm>
            <a:off x="0" y="27384"/>
            <a:ext cx="9144000" cy="6858000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395536" y="332656"/>
            <a:ext cx="4481996" cy="923330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en-GB" sz="5400" b="1" dirty="0" err="1" smtClean="0"/>
              <a:t>Sedimentology</a:t>
            </a:r>
            <a:endParaRPr lang="en-GB" sz="5400" b="1" dirty="0"/>
          </a:p>
        </p:txBody>
      </p:sp>
      <p:pic>
        <p:nvPicPr>
          <p:cNvPr id="6" name="Picture 4" descr="Fluvial Geomorphology-53_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8" y="1556792"/>
            <a:ext cx="8464418" cy="4752528"/>
          </a:xfrm>
          <a:prstGeom prst="rect">
            <a:avLst/>
          </a:prstGeom>
          <a:noFill/>
        </p:spPr>
      </p:pic>
      <p:sp>
        <p:nvSpPr>
          <p:cNvPr id="7" name="TextBox 6"/>
          <p:cNvSpPr txBox="1"/>
          <p:nvPr/>
        </p:nvSpPr>
        <p:spPr>
          <a:xfrm>
            <a:off x="1259632" y="5445224"/>
            <a:ext cx="458234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b="1" dirty="0" smtClean="0">
                <a:solidFill>
                  <a:srgbClr val="FF0000"/>
                </a:solidFill>
              </a:rPr>
              <a:t>Artefacts end up in rivers!</a:t>
            </a:r>
            <a:endParaRPr lang="en-GB" sz="32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 descr="M02.jpg"/>
          <p:cNvPicPr>
            <a:picLocks noChangeAspect="1"/>
          </p:cNvPicPr>
          <p:nvPr/>
        </p:nvPicPr>
        <p:blipFill>
          <a:blip r:embed="rId2" cstate="print"/>
          <a:srcRect l="8745" t="8553" r="9041"/>
          <a:stretch>
            <a:fillRect/>
          </a:stretch>
        </p:blipFill>
        <p:spPr>
          <a:xfrm>
            <a:off x="0" y="27384"/>
            <a:ext cx="9144000" cy="6858000"/>
          </a:xfrm>
          <a:prstGeom prst="rect">
            <a:avLst/>
          </a:prstGeom>
        </p:spPr>
      </p:pic>
      <p:pic>
        <p:nvPicPr>
          <p:cNvPr id="5" name="Picture 4" descr="Slide6"/>
          <p:cNvPicPr>
            <a:picLocks noChangeAspect="1" noChangeArrowheads="1"/>
          </p:cNvPicPr>
          <p:nvPr/>
        </p:nvPicPr>
        <p:blipFill>
          <a:blip r:embed="rId3" cstate="print"/>
          <a:srcRect l="28344" r="23619"/>
          <a:stretch>
            <a:fillRect/>
          </a:stretch>
        </p:blipFill>
        <p:spPr bwMode="auto">
          <a:xfrm>
            <a:off x="6516216" y="620688"/>
            <a:ext cx="2196244" cy="35290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" name="Picture 4" descr="Tufa15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51520" y="476672"/>
            <a:ext cx="5024438" cy="3349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" name="Picture 2" descr="IMG_0693.JPG"/>
          <p:cNvPicPr>
            <a:picLocks noChangeAspect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860032" y="4005064"/>
            <a:ext cx="4211960" cy="280797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" name="Picture 1" descr="Fig_03.jpg"/>
          <p:cNvPicPr>
            <a:picLocks noChangeAspect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23528" y="4049671"/>
            <a:ext cx="4320034" cy="280832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 descr="M02.jpg"/>
          <p:cNvPicPr>
            <a:picLocks noChangeAspect="1"/>
          </p:cNvPicPr>
          <p:nvPr/>
        </p:nvPicPr>
        <p:blipFill>
          <a:blip r:embed="rId2" cstate="print"/>
          <a:srcRect l="8745" t="8553" r="9041"/>
          <a:stretch>
            <a:fillRect/>
          </a:stretch>
        </p:blipFill>
        <p:spPr>
          <a:xfrm>
            <a:off x="0" y="27384"/>
            <a:ext cx="9144000" cy="6858000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5288" y="332656"/>
            <a:ext cx="8497887" cy="6375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6" name="Picture 5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787900" y="476250"/>
            <a:ext cx="3860800" cy="2568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7" name="Text Box 6"/>
          <p:cNvSpPr txBox="1">
            <a:spLocks noChangeArrowheads="1"/>
          </p:cNvSpPr>
          <p:nvPr/>
        </p:nvSpPr>
        <p:spPr bwMode="auto">
          <a:xfrm>
            <a:off x="879475" y="496169"/>
            <a:ext cx="3714750" cy="641350"/>
          </a:xfrm>
          <a:prstGeom prst="rect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US" dirty="0" err="1"/>
              <a:t>Pakefield</a:t>
            </a:r>
            <a:r>
              <a:rPr lang="en-US" dirty="0"/>
              <a:t>: the site at the mouth of</a:t>
            </a:r>
          </a:p>
          <a:p>
            <a:r>
              <a:rPr lang="en-US" dirty="0"/>
              <a:t>a river that changed the framework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 descr="M02.jpg"/>
          <p:cNvPicPr>
            <a:picLocks noChangeAspect="1"/>
          </p:cNvPicPr>
          <p:nvPr/>
        </p:nvPicPr>
        <p:blipFill>
          <a:blip r:embed="rId2" cstate="print"/>
          <a:srcRect l="8745" t="8553" r="9041"/>
          <a:stretch>
            <a:fillRect/>
          </a:stretch>
        </p:blipFill>
        <p:spPr>
          <a:xfrm>
            <a:off x="0" y="27384"/>
            <a:ext cx="9144000" cy="6858000"/>
          </a:xfrm>
          <a:prstGeom prst="rect">
            <a:avLst/>
          </a:prstGeom>
        </p:spPr>
      </p:pic>
      <p:pic>
        <p:nvPicPr>
          <p:cNvPr id="5" name="Picture 4" descr="Pake0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971600" y="1252090"/>
            <a:ext cx="7664450" cy="5367338"/>
          </a:xfrm>
          <a:prstGeom prst="rect">
            <a:avLst/>
          </a:prstGeom>
          <a:noFill/>
        </p:spPr>
      </p:pic>
      <p:sp>
        <p:nvSpPr>
          <p:cNvPr id="6" name="TextBox 5"/>
          <p:cNvSpPr txBox="1"/>
          <p:nvPr/>
        </p:nvSpPr>
        <p:spPr>
          <a:xfrm>
            <a:off x="179512" y="62805"/>
            <a:ext cx="5114926" cy="923330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en-GB" sz="5400" b="1" dirty="0" err="1" smtClean="0"/>
              <a:t>Palaeogeograph</a:t>
            </a:r>
            <a:r>
              <a:rPr lang="en-GB" sz="5400" b="1" dirty="0" err="1" smtClean="0"/>
              <a:t>y</a:t>
            </a:r>
            <a:endParaRPr lang="en-GB" sz="54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 descr="M02.jpg"/>
          <p:cNvPicPr>
            <a:picLocks noChangeAspect="1"/>
          </p:cNvPicPr>
          <p:nvPr/>
        </p:nvPicPr>
        <p:blipFill>
          <a:blip r:embed="rId2" cstate="print"/>
          <a:srcRect l="8745" t="8553" r="9041"/>
          <a:stretch>
            <a:fillRect/>
          </a:stretch>
        </p:blipFill>
        <p:spPr>
          <a:xfrm>
            <a:off x="0" y="27384"/>
            <a:ext cx="9144000" cy="6858000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827584" y="908720"/>
            <a:ext cx="6509667" cy="923330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en-GB" sz="5400" b="1" dirty="0" smtClean="0"/>
              <a:t>Soil </a:t>
            </a:r>
            <a:r>
              <a:rPr lang="en-GB" sz="5400" b="1" dirty="0" err="1" smtClean="0"/>
              <a:t>micromorphology</a:t>
            </a:r>
            <a:endParaRPr lang="en-GB" sz="5400" b="1" dirty="0"/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7544" y="2564904"/>
            <a:ext cx="3857428" cy="244484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499992" y="3140968"/>
            <a:ext cx="3929970" cy="117899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 descr="M02.jpg"/>
          <p:cNvPicPr>
            <a:picLocks noChangeAspect="1"/>
          </p:cNvPicPr>
          <p:nvPr/>
        </p:nvPicPr>
        <p:blipFill>
          <a:blip r:embed="rId2" cstate="print"/>
          <a:srcRect l="8745" t="8553" r="9041"/>
          <a:stretch>
            <a:fillRect/>
          </a:stretch>
        </p:blipFill>
        <p:spPr>
          <a:xfrm>
            <a:off x="0" y="-27384"/>
            <a:ext cx="9144000" cy="6858000"/>
          </a:xfrm>
          <a:prstGeom prst="rect">
            <a:avLst/>
          </a:prstGeom>
        </p:spPr>
      </p:pic>
      <p:pic>
        <p:nvPicPr>
          <p:cNvPr id="5" name="Picture 5" descr="26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33979" y="141453"/>
            <a:ext cx="4897437" cy="3230563"/>
          </a:xfrm>
          <a:prstGeom prst="rect">
            <a:avLst/>
          </a:prstGeom>
          <a:noFill/>
        </p:spPr>
      </p:pic>
      <p:pic>
        <p:nvPicPr>
          <p:cNvPr id="6" name="Picture 5" descr="4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360877" y="3436654"/>
            <a:ext cx="4549144" cy="3184401"/>
          </a:xfrm>
          <a:prstGeom prst="rect">
            <a:avLst/>
          </a:prstGeom>
          <a:noFill/>
        </p:spPr>
      </p:pic>
      <p:sp>
        <p:nvSpPr>
          <p:cNvPr id="7" name="TextBox 6"/>
          <p:cNvSpPr txBox="1"/>
          <p:nvPr/>
        </p:nvSpPr>
        <p:spPr>
          <a:xfrm>
            <a:off x="233979" y="3991139"/>
            <a:ext cx="3444148" cy="1323439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en-GB" sz="4000" b="1" dirty="0" smtClean="0"/>
              <a:t>Understanding </a:t>
            </a:r>
          </a:p>
          <a:p>
            <a:r>
              <a:rPr lang="en-GB" sz="4000" b="1" dirty="0" smtClean="0"/>
              <a:t>context</a:t>
            </a:r>
            <a:endParaRPr lang="en-GB" sz="40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 descr="M02.jpg"/>
          <p:cNvPicPr>
            <a:picLocks noChangeAspect="1"/>
          </p:cNvPicPr>
          <p:nvPr/>
        </p:nvPicPr>
        <p:blipFill>
          <a:blip r:embed="rId2" cstate="print"/>
          <a:srcRect l="8745" t="8553" r="9041"/>
          <a:stretch>
            <a:fillRect/>
          </a:stretch>
        </p:blipFill>
        <p:spPr>
          <a:xfrm>
            <a:off x="0" y="27384"/>
            <a:ext cx="9144000" cy="6858000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437535" y="2865437"/>
            <a:ext cx="8268930" cy="769441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en-GB" sz="4400" b="1" dirty="0" smtClean="0"/>
              <a:t>What does a single artefact mean?</a:t>
            </a:r>
            <a:endParaRPr lang="en-GB" sz="44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/>
          <a:srcRect r="35740"/>
          <a:stretch/>
        </p:blipFill>
        <p:spPr>
          <a:xfrm>
            <a:off x="175708" y="63845"/>
            <a:ext cx="5328592" cy="2936912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83896" y="836712"/>
            <a:ext cx="3080508" cy="4776999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3568" y="3212976"/>
            <a:ext cx="4600490" cy="34503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1654372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 descr="M02.jpg"/>
          <p:cNvPicPr>
            <a:picLocks noChangeAspect="1"/>
          </p:cNvPicPr>
          <p:nvPr/>
        </p:nvPicPr>
        <p:blipFill>
          <a:blip r:embed="rId2" cstate="print"/>
          <a:srcRect l="8745" t="8553" r="9041"/>
          <a:stretch>
            <a:fillRect/>
          </a:stretch>
        </p:blipFill>
        <p:spPr>
          <a:xfrm>
            <a:off x="0" y="27384"/>
            <a:ext cx="9144000" cy="6858000"/>
          </a:xfrm>
          <a:prstGeom prst="rect">
            <a:avLst/>
          </a:prstGeom>
        </p:spPr>
      </p:pic>
      <p:sp>
        <p:nvSpPr>
          <p:cNvPr id="5" name="Rectangle 4"/>
          <p:cNvSpPr/>
          <p:nvPr/>
        </p:nvSpPr>
        <p:spPr>
          <a:xfrm>
            <a:off x="251520" y="260648"/>
            <a:ext cx="8712968" cy="640871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grpSp>
        <p:nvGrpSpPr>
          <p:cNvPr id="6" name="Group 3"/>
          <p:cNvGrpSpPr>
            <a:grpSpLocks/>
          </p:cNvGrpSpPr>
          <p:nvPr/>
        </p:nvGrpSpPr>
        <p:grpSpPr bwMode="auto">
          <a:xfrm>
            <a:off x="250825" y="188913"/>
            <a:ext cx="8555038" cy="6192837"/>
            <a:chOff x="113" y="119"/>
            <a:chExt cx="5572" cy="4082"/>
          </a:xfrm>
        </p:grpSpPr>
        <p:sp>
          <p:nvSpPr>
            <p:cNvPr id="7" name="Freeform 4"/>
            <p:cNvSpPr>
              <a:spLocks/>
            </p:cNvSpPr>
            <p:nvPr/>
          </p:nvSpPr>
          <p:spPr bwMode="auto">
            <a:xfrm>
              <a:off x="1338" y="1842"/>
              <a:ext cx="4218" cy="636"/>
            </a:xfrm>
            <a:custGeom>
              <a:avLst/>
              <a:gdLst/>
              <a:ahLst/>
              <a:cxnLst>
                <a:cxn ang="0">
                  <a:pos x="363" y="0"/>
                </a:cxn>
                <a:cxn ang="0">
                  <a:pos x="4218" y="0"/>
                </a:cxn>
                <a:cxn ang="0">
                  <a:pos x="4218" y="182"/>
                </a:cxn>
                <a:cxn ang="0">
                  <a:pos x="3583" y="227"/>
                </a:cxn>
                <a:cxn ang="0">
                  <a:pos x="3311" y="499"/>
                </a:cxn>
                <a:cxn ang="0">
                  <a:pos x="2676" y="636"/>
                </a:cxn>
                <a:cxn ang="0">
                  <a:pos x="1860" y="454"/>
                </a:cxn>
                <a:cxn ang="0">
                  <a:pos x="1451" y="409"/>
                </a:cxn>
                <a:cxn ang="0">
                  <a:pos x="1043" y="409"/>
                </a:cxn>
                <a:cxn ang="0">
                  <a:pos x="771" y="273"/>
                </a:cxn>
                <a:cxn ang="0">
                  <a:pos x="227" y="182"/>
                </a:cxn>
                <a:cxn ang="0">
                  <a:pos x="0" y="0"/>
                </a:cxn>
                <a:cxn ang="0">
                  <a:pos x="453" y="0"/>
                </a:cxn>
              </a:cxnLst>
              <a:rect l="0" t="0" r="r" b="b"/>
              <a:pathLst>
                <a:path w="4218" h="636">
                  <a:moveTo>
                    <a:pt x="363" y="0"/>
                  </a:moveTo>
                  <a:lnTo>
                    <a:pt x="4218" y="0"/>
                  </a:lnTo>
                  <a:lnTo>
                    <a:pt x="4218" y="182"/>
                  </a:lnTo>
                  <a:lnTo>
                    <a:pt x="3583" y="227"/>
                  </a:lnTo>
                  <a:lnTo>
                    <a:pt x="3311" y="499"/>
                  </a:lnTo>
                  <a:lnTo>
                    <a:pt x="2676" y="636"/>
                  </a:lnTo>
                  <a:lnTo>
                    <a:pt x="1860" y="454"/>
                  </a:lnTo>
                  <a:lnTo>
                    <a:pt x="1451" y="409"/>
                  </a:lnTo>
                  <a:lnTo>
                    <a:pt x="1043" y="409"/>
                  </a:lnTo>
                  <a:lnTo>
                    <a:pt x="771" y="273"/>
                  </a:lnTo>
                  <a:lnTo>
                    <a:pt x="227" y="182"/>
                  </a:lnTo>
                  <a:lnTo>
                    <a:pt x="0" y="0"/>
                  </a:lnTo>
                  <a:lnTo>
                    <a:pt x="453" y="0"/>
                  </a:lnTo>
                </a:path>
              </a:pathLst>
            </a:custGeom>
            <a:solidFill>
              <a:srgbClr val="72AE78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" name="Freeform 5" descr="10%"/>
            <p:cNvSpPr>
              <a:spLocks/>
            </p:cNvSpPr>
            <p:nvPr/>
          </p:nvSpPr>
          <p:spPr bwMode="auto">
            <a:xfrm>
              <a:off x="3833" y="2251"/>
              <a:ext cx="738" cy="103"/>
            </a:xfrm>
            <a:custGeom>
              <a:avLst/>
              <a:gdLst/>
              <a:ahLst/>
              <a:cxnLst>
                <a:cxn ang="0">
                  <a:pos x="53" y="54"/>
                </a:cxn>
                <a:cxn ang="0">
                  <a:pos x="416" y="145"/>
                </a:cxn>
                <a:cxn ang="0">
                  <a:pos x="688" y="145"/>
                </a:cxn>
                <a:cxn ang="0">
                  <a:pos x="915" y="54"/>
                </a:cxn>
                <a:cxn ang="0">
                  <a:pos x="733" y="8"/>
                </a:cxn>
                <a:cxn ang="0">
                  <a:pos x="53" y="54"/>
                </a:cxn>
              </a:cxnLst>
              <a:rect l="0" t="0" r="r" b="b"/>
              <a:pathLst>
                <a:path w="922" h="160">
                  <a:moveTo>
                    <a:pt x="53" y="54"/>
                  </a:moveTo>
                  <a:cubicBezTo>
                    <a:pt x="0" y="77"/>
                    <a:pt x="310" y="130"/>
                    <a:pt x="416" y="145"/>
                  </a:cubicBezTo>
                  <a:cubicBezTo>
                    <a:pt x="522" y="160"/>
                    <a:pt x="605" y="160"/>
                    <a:pt x="688" y="145"/>
                  </a:cubicBezTo>
                  <a:cubicBezTo>
                    <a:pt x="771" y="130"/>
                    <a:pt x="908" y="77"/>
                    <a:pt x="915" y="54"/>
                  </a:cubicBezTo>
                  <a:cubicBezTo>
                    <a:pt x="922" y="31"/>
                    <a:pt x="877" y="16"/>
                    <a:pt x="733" y="8"/>
                  </a:cubicBezTo>
                  <a:cubicBezTo>
                    <a:pt x="589" y="0"/>
                    <a:pt x="106" y="31"/>
                    <a:pt x="53" y="54"/>
                  </a:cubicBezTo>
                  <a:close/>
                </a:path>
              </a:pathLst>
            </a:custGeom>
            <a:pattFill prst="pct10">
              <a:fgClr>
                <a:srgbClr val="FF5050"/>
              </a:fgClr>
              <a:bgClr>
                <a:srgbClr val="1CB9CE"/>
              </a:bgClr>
            </a:patt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" name="Freeform 6" descr="Dashed downward diagonal"/>
            <p:cNvSpPr>
              <a:spLocks/>
            </p:cNvSpPr>
            <p:nvPr/>
          </p:nvSpPr>
          <p:spPr bwMode="auto">
            <a:xfrm>
              <a:off x="4150" y="1888"/>
              <a:ext cx="435" cy="205"/>
            </a:xfrm>
            <a:custGeom>
              <a:avLst/>
              <a:gdLst/>
              <a:ahLst/>
              <a:cxnLst>
                <a:cxn ang="0">
                  <a:pos x="136" y="0"/>
                </a:cxn>
                <a:cxn ang="0">
                  <a:pos x="45" y="45"/>
                </a:cxn>
                <a:cxn ang="0">
                  <a:pos x="136" y="136"/>
                </a:cxn>
                <a:cxn ang="0">
                  <a:pos x="0" y="181"/>
                </a:cxn>
                <a:cxn ang="0">
                  <a:pos x="181" y="226"/>
                </a:cxn>
                <a:cxn ang="0">
                  <a:pos x="408" y="317"/>
                </a:cxn>
                <a:cxn ang="0">
                  <a:pos x="544" y="226"/>
                </a:cxn>
                <a:cxn ang="0">
                  <a:pos x="408" y="181"/>
                </a:cxn>
                <a:cxn ang="0">
                  <a:pos x="544" y="90"/>
                </a:cxn>
                <a:cxn ang="0">
                  <a:pos x="362" y="45"/>
                </a:cxn>
                <a:cxn ang="0">
                  <a:pos x="498" y="0"/>
                </a:cxn>
                <a:cxn ang="0">
                  <a:pos x="136" y="0"/>
                </a:cxn>
              </a:cxnLst>
              <a:rect l="0" t="0" r="r" b="b"/>
              <a:pathLst>
                <a:path w="544" h="317">
                  <a:moveTo>
                    <a:pt x="136" y="0"/>
                  </a:moveTo>
                  <a:lnTo>
                    <a:pt x="45" y="45"/>
                  </a:lnTo>
                  <a:lnTo>
                    <a:pt x="136" y="136"/>
                  </a:lnTo>
                  <a:lnTo>
                    <a:pt x="0" y="181"/>
                  </a:lnTo>
                  <a:lnTo>
                    <a:pt x="181" y="226"/>
                  </a:lnTo>
                  <a:lnTo>
                    <a:pt x="408" y="317"/>
                  </a:lnTo>
                  <a:lnTo>
                    <a:pt x="544" y="226"/>
                  </a:lnTo>
                  <a:lnTo>
                    <a:pt x="408" y="181"/>
                  </a:lnTo>
                  <a:lnTo>
                    <a:pt x="544" y="90"/>
                  </a:lnTo>
                  <a:lnTo>
                    <a:pt x="362" y="45"/>
                  </a:lnTo>
                  <a:lnTo>
                    <a:pt x="498" y="0"/>
                  </a:lnTo>
                  <a:lnTo>
                    <a:pt x="136" y="0"/>
                  </a:lnTo>
                  <a:close/>
                </a:path>
              </a:pathLst>
            </a:custGeom>
            <a:pattFill prst="dashDnDiag">
              <a:fgClr>
                <a:srgbClr val="1CB9CE"/>
              </a:fgClr>
              <a:bgClr>
                <a:srgbClr val="33CCCC"/>
              </a:bgClr>
            </a:patt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10" name="Text Box 7"/>
            <p:cNvSpPr txBox="1">
              <a:spLocks noChangeArrowheads="1"/>
            </p:cNvSpPr>
            <p:nvPr/>
          </p:nvSpPr>
          <p:spPr bwMode="auto">
            <a:xfrm>
              <a:off x="476" y="1752"/>
              <a:ext cx="483" cy="18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r>
                <a:rPr lang="en-US" sz="1200"/>
                <a:t>Bedrock</a:t>
              </a:r>
            </a:p>
          </p:txBody>
        </p:sp>
        <p:grpSp>
          <p:nvGrpSpPr>
            <p:cNvPr id="11" name="Group 8"/>
            <p:cNvGrpSpPr>
              <a:grpSpLocks/>
            </p:cNvGrpSpPr>
            <p:nvPr/>
          </p:nvGrpSpPr>
          <p:grpSpPr bwMode="auto">
            <a:xfrm>
              <a:off x="295" y="3022"/>
              <a:ext cx="2729" cy="1064"/>
              <a:chOff x="476" y="3066"/>
              <a:chExt cx="2729" cy="1064"/>
            </a:xfrm>
          </p:grpSpPr>
          <p:sp>
            <p:nvSpPr>
              <p:cNvPr id="51" name="Rectangle 9"/>
              <p:cNvSpPr>
                <a:spLocks noChangeArrowheads="1"/>
              </p:cNvSpPr>
              <p:nvPr/>
            </p:nvSpPr>
            <p:spPr bwMode="auto">
              <a:xfrm>
                <a:off x="476" y="3067"/>
                <a:ext cx="227" cy="181"/>
              </a:xfrm>
              <a:prstGeom prst="rect">
                <a:avLst/>
              </a:prstGeom>
              <a:solidFill>
                <a:schemeClr val="bg2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52" name="Rectangle 10" descr="Water droplets"/>
              <p:cNvSpPr>
                <a:spLocks noChangeArrowheads="1"/>
              </p:cNvSpPr>
              <p:nvPr/>
            </p:nvSpPr>
            <p:spPr bwMode="auto">
              <a:xfrm>
                <a:off x="476" y="3385"/>
                <a:ext cx="227" cy="181"/>
              </a:xfrm>
              <a:prstGeom prst="rect">
                <a:avLst/>
              </a:prstGeom>
              <a:blipFill dpi="0" rotWithShape="1">
                <a:blip r:embed="rId3" cstate="print"/>
                <a:srcRect/>
                <a:tile tx="0" ty="0" sx="100000" sy="100000" flip="none" algn="tl"/>
              </a:blipFill>
              <a:ln w="9525">
                <a:solidFill>
                  <a:schemeClr val="tx1"/>
                </a:solidFill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53" name="Rectangle 11"/>
              <p:cNvSpPr>
                <a:spLocks noChangeArrowheads="1"/>
              </p:cNvSpPr>
              <p:nvPr/>
            </p:nvSpPr>
            <p:spPr bwMode="auto">
              <a:xfrm>
                <a:off x="476" y="3657"/>
                <a:ext cx="227" cy="181"/>
              </a:xfrm>
              <a:prstGeom prst="rect">
                <a:avLst/>
              </a:prstGeom>
              <a:solidFill>
                <a:srgbClr val="AD9ACA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54" name="Rectangle 12"/>
              <p:cNvSpPr>
                <a:spLocks noChangeArrowheads="1"/>
              </p:cNvSpPr>
              <p:nvPr/>
            </p:nvSpPr>
            <p:spPr bwMode="auto">
              <a:xfrm>
                <a:off x="1701" y="3067"/>
                <a:ext cx="227" cy="181"/>
              </a:xfrm>
              <a:prstGeom prst="rect">
                <a:avLst/>
              </a:prstGeom>
              <a:solidFill>
                <a:srgbClr val="33CCCC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55" name="Rectangle 13" descr="Divot"/>
              <p:cNvSpPr>
                <a:spLocks noChangeArrowheads="1"/>
              </p:cNvSpPr>
              <p:nvPr/>
            </p:nvSpPr>
            <p:spPr bwMode="auto">
              <a:xfrm>
                <a:off x="1701" y="3385"/>
                <a:ext cx="227" cy="181"/>
              </a:xfrm>
              <a:prstGeom prst="rect">
                <a:avLst/>
              </a:prstGeom>
              <a:pattFill prst="divot">
                <a:fgClr>
                  <a:schemeClr val="accent1"/>
                </a:fgClr>
                <a:bgClr>
                  <a:srgbClr val="663300"/>
                </a:bgClr>
              </a:pattFill>
              <a:ln w="9525">
                <a:solidFill>
                  <a:schemeClr val="tx1"/>
                </a:solidFill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56" name="Rectangle 14" descr="10%"/>
              <p:cNvSpPr>
                <a:spLocks noChangeArrowheads="1"/>
              </p:cNvSpPr>
              <p:nvPr/>
            </p:nvSpPr>
            <p:spPr bwMode="auto">
              <a:xfrm>
                <a:off x="1701" y="3657"/>
                <a:ext cx="227" cy="181"/>
              </a:xfrm>
              <a:prstGeom prst="rect">
                <a:avLst/>
              </a:prstGeom>
              <a:pattFill prst="pct10">
                <a:fgClr>
                  <a:srgbClr val="FF5050"/>
                </a:fgClr>
                <a:bgClr>
                  <a:srgbClr val="33CCCC"/>
                </a:bgClr>
              </a:pattFill>
              <a:ln w="9525">
                <a:solidFill>
                  <a:schemeClr val="tx1"/>
                </a:solidFill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57" name="Rectangle 15" descr="Dashed downward diagonal"/>
              <p:cNvSpPr>
                <a:spLocks noChangeArrowheads="1"/>
              </p:cNvSpPr>
              <p:nvPr/>
            </p:nvSpPr>
            <p:spPr bwMode="auto">
              <a:xfrm>
                <a:off x="476" y="3929"/>
                <a:ext cx="227" cy="181"/>
              </a:xfrm>
              <a:prstGeom prst="rect">
                <a:avLst/>
              </a:prstGeom>
              <a:pattFill prst="dashDnDiag">
                <a:fgClr>
                  <a:srgbClr val="33CCCC"/>
                </a:fgClr>
                <a:bgClr>
                  <a:srgbClr val="00FFCC"/>
                </a:bgClr>
              </a:pattFill>
              <a:ln w="9525">
                <a:solidFill>
                  <a:schemeClr val="tx1"/>
                </a:solidFill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58" name="Text Box 16"/>
              <p:cNvSpPr txBox="1">
                <a:spLocks noChangeArrowheads="1"/>
              </p:cNvSpPr>
              <p:nvPr/>
            </p:nvSpPr>
            <p:spPr bwMode="auto">
              <a:xfrm>
                <a:off x="781" y="3066"/>
                <a:ext cx="544" cy="201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>
                <a:spAutoFit/>
              </a:bodyPr>
              <a:lstStyle/>
              <a:p>
                <a:r>
                  <a:rPr lang="en-US" sz="1400"/>
                  <a:t>Bedrock</a:t>
                </a:r>
              </a:p>
            </p:txBody>
          </p:sp>
          <p:sp>
            <p:nvSpPr>
              <p:cNvPr id="59" name="Text Box 17"/>
              <p:cNvSpPr txBox="1">
                <a:spLocks noChangeArrowheads="1"/>
              </p:cNvSpPr>
              <p:nvPr/>
            </p:nvSpPr>
            <p:spPr bwMode="auto">
              <a:xfrm>
                <a:off x="793" y="3385"/>
                <a:ext cx="801" cy="201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>
                <a:spAutoFit/>
              </a:bodyPr>
              <a:lstStyle/>
              <a:p>
                <a:r>
                  <a:rPr lang="en-US" sz="1400"/>
                  <a:t>Fluvial gravel</a:t>
                </a:r>
              </a:p>
            </p:txBody>
          </p:sp>
          <p:sp>
            <p:nvSpPr>
              <p:cNvPr id="60" name="Text Box 18"/>
              <p:cNvSpPr txBox="1">
                <a:spLocks noChangeArrowheads="1"/>
              </p:cNvSpPr>
              <p:nvPr/>
            </p:nvSpPr>
            <p:spPr bwMode="auto">
              <a:xfrm>
                <a:off x="793" y="3657"/>
                <a:ext cx="628" cy="201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>
                <a:spAutoFit/>
              </a:bodyPr>
              <a:lstStyle/>
              <a:p>
                <a:r>
                  <a:rPr lang="en-US" sz="1400"/>
                  <a:t>Colluvium</a:t>
                </a:r>
              </a:p>
            </p:txBody>
          </p:sp>
          <p:sp>
            <p:nvSpPr>
              <p:cNvPr id="61" name="Text Box 19"/>
              <p:cNvSpPr txBox="1">
                <a:spLocks noChangeArrowheads="1"/>
              </p:cNvSpPr>
              <p:nvPr/>
            </p:nvSpPr>
            <p:spPr bwMode="auto">
              <a:xfrm>
                <a:off x="793" y="3929"/>
                <a:ext cx="692" cy="201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>
                <a:spAutoFit/>
              </a:bodyPr>
              <a:lstStyle/>
              <a:p>
                <a:r>
                  <a:rPr lang="en-US" sz="1400"/>
                  <a:t>Channel fill</a:t>
                </a:r>
              </a:p>
            </p:txBody>
          </p:sp>
          <p:sp>
            <p:nvSpPr>
              <p:cNvPr id="62" name="Text Box 20"/>
              <p:cNvSpPr txBox="1">
                <a:spLocks noChangeArrowheads="1"/>
              </p:cNvSpPr>
              <p:nvPr/>
            </p:nvSpPr>
            <p:spPr bwMode="auto">
              <a:xfrm>
                <a:off x="2109" y="3067"/>
                <a:ext cx="557" cy="201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>
                <a:spAutoFit/>
              </a:bodyPr>
              <a:lstStyle/>
              <a:p>
                <a:r>
                  <a:rPr lang="en-US" sz="1400"/>
                  <a:t>Alluvium</a:t>
                </a:r>
              </a:p>
            </p:txBody>
          </p:sp>
          <p:sp>
            <p:nvSpPr>
              <p:cNvPr id="63" name="Text Box 21"/>
              <p:cNvSpPr txBox="1">
                <a:spLocks noChangeArrowheads="1"/>
              </p:cNvSpPr>
              <p:nvPr/>
            </p:nvSpPr>
            <p:spPr bwMode="auto">
              <a:xfrm>
                <a:off x="2109" y="3385"/>
                <a:ext cx="358" cy="201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>
                <a:spAutoFit/>
              </a:bodyPr>
              <a:lstStyle/>
              <a:p>
                <a:r>
                  <a:rPr lang="en-US" sz="1400"/>
                  <a:t>Peat</a:t>
                </a:r>
              </a:p>
            </p:txBody>
          </p:sp>
          <p:sp>
            <p:nvSpPr>
              <p:cNvPr id="64" name="Text Box 22"/>
              <p:cNvSpPr txBox="1">
                <a:spLocks noChangeArrowheads="1"/>
              </p:cNvSpPr>
              <p:nvPr/>
            </p:nvSpPr>
            <p:spPr bwMode="auto">
              <a:xfrm>
                <a:off x="2109" y="3657"/>
                <a:ext cx="948" cy="201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>
                <a:spAutoFit/>
              </a:bodyPr>
              <a:lstStyle/>
              <a:p>
                <a:r>
                  <a:rPr lang="en-US" sz="1400"/>
                  <a:t>Sand in channel</a:t>
                </a:r>
              </a:p>
            </p:txBody>
          </p:sp>
          <p:sp>
            <p:nvSpPr>
              <p:cNvPr id="65" name="Rectangle 23" descr="10%"/>
              <p:cNvSpPr>
                <a:spLocks noChangeArrowheads="1"/>
              </p:cNvSpPr>
              <p:nvPr/>
            </p:nvSpPr>
            <p:spPr bwMode="auto">
              <a:xfrm>
                <a:off x="1701" y="3929"/>
                <a:ext cx="227" cy="181"/>
              </a:xfrm>
              <a:prstGeom prst="rect">
                <a:avLst/>
              </a:prstGeom>
              <a:pattFill prst="pct10">
                <a:fgClr>
                  <a:srgbClr val="33CCCC"/>
                </a:fgClr>
                <a:bgClr>
                  <a:srgbClr val="FFFF66"/>
                </a:bgClr>
              </a:pattFill>
              <a:ln w="9525">
                <a:solidFill>
                  <a:schemeClr val="tx1"/>
                </a:solidFill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66" name="Text Box 24"/>
              <p:cNvSpPr txBox="1">
                <a:spLocks noChangeArrowheads="1"/>
              </p:cNvSpPr>
              <p:nvPr/>
            </p:nvSpPr>
            <p:spPr bwMode="auto">
              <a:xfrm>
                <a:off x="2109" y="3929"/>
                <a:ext cx="1096" cy="201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>
                <a:spAutoFit/>
              </a:bodyPr>
              <a:lstStyle/>
              <a:p>
                <a:r>
                  <a:rPr lang="en-US" sz="1400"/>
                  <a:t>Sand filled channel</a:t>
                </a:r>
              </a:p>
            </p:txBody>
          </p:sp>
        </p:grpSp>
        <p:sp>
          <p:nvSpPr>
            <p:cNvPr id="12" name="Text Box 25"/>
            <p:cNvSpPr txBox="1">
              <a:spLocks noChangeArrowheads="1"/>
            </p:cNvSpPr>
            <p:nvPr/>
          </p:nvSpPr>
          <p:spPr bwMode="auto">
            <a:xfrm>
              <a:off x="204" y="255"/>
              <a:ext cx="1496" cy="54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r>
                <a:rPr lang="en-US" sz="800"/>
                <a:t>Predominantly minimal surface</a:t>
              </a:r>
            </a:p>
            <a:p>
              <a:r>
                <a:rPr lang="en-US" sz="800"/>
                <a:t>movement and erosion.  Some localised</a:t>
              </a:r>
            </a:p>
            <a:p>
              <a:r>
                <a:rPr lang="en-US" sz="800"/>
                <a:t>channeling and scour with surface runoff.</a:t>
              </a:r>
            </a:p>
            <a:p>
              <a:r>
                <a:rPr lang="en-US" sz="800"/>
                <a:t>Majority of sequences concatenated and </a:t>
              </a:r>
            </a:p>
            <a:p>
              <a:r>
                <a:rPr lang="en-US" sz="800"/>
                <a:t>of multi-period status.  Erosion and colluviation</a:t>
              </a:r>
            </a:p>
            <a:p>
              <a:r>
                <a:rPr lang="en-US" sz="800"/>
                <a:t>at edge of terrace</a:t>
              </a:r>
            </a:p>
          </p:txBody>
        </p:sp>
        <p:sp>
          <p:nvSpPr>
            <p:cNvPr id="13" name="Text Box 26"/>
            <p:cNvSpPr txBox="1">
              <a:spLocks noChangeArrowheads="1"/>
            </p:cNvSpPr>
            <p:nvPr/>
          </p:nvSpPr>
          <p:spPr bwMode="auto">
            <a:xfrm>
              <a:off x="1519" y="754"/>
              <a:ext cx="1473" cy="38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r>
                <a:rPr lang="en-US" sz="800"/>
                <a:t>Valley side: erosion of bedrock and older</a:t>
              </a:r>
            </a:p>
            <a:p>
              <a:r>
                <a:rPr lang="en-US" sz="800"/>
                <a:t>sediments, reworking of artefacts.  Buildup of</a:t>
              </a:r>
            </a:p>
            <a:p>
              <a:r>
                <a:rPr lang="en-US" sz="800"/>
                <a:t>colluvium on lower slopes, may include buried</a:t>
              </a:r>
            </a:p>
            <a:p>
              <a:r>
                <a:rPr lang="en-US" sz="800"/>
                <a:t>soils and </a:t>
              </a:r>
              <a:r>
                <a:rPr lang="en-US" sz="800" i="1"/>
                <a:t>in situ</a:t>
              </a:r>
              <a:r>
                <a:rPr lang="en-US" sz="800"/>
                <a:t> occupation levels</a:t>
              </a:r>
            </a:p>
          </p:txBody>
        </p:sp>
        <p:sp>
          <p:nvSpPr>
            <p:cNvPr id="14" name="Freeform 27" descr="Divot"/>
            <p:cNvSpPr>
              <a:spLocks/>
            </p:cNvSpPr>
            <p:nvPr/>
          </p:nvSpPr>
          <p:spPr bwMode="auto">
            <a:xfrm>
              <a:off x="2336" y="2024"/>
              <a:ext cx="1452" cy="181"/>
            </a:xfrm>
            <a:custGeom>
              <a:avLst/>
              <a:gdLst/>
              <a:ahLst/>
              <a:cxnLst>
                <a:cxn ang="0">
                  <a:pos x="0" y="45"/>
                </a:cxn>
                <a:cxn ang="0">
                  <a:pos x="227" y="0"/>
                </a:cxn>
                <a:cxn ang="0">
                  <a:pos x="1043" y="0"/>
                </a:cxn>
                <a:cxn ang="0">
                  <a:pos x="1406" y="45"/>
                </a:cxn>
                <a:cxn ang="0">
                  <a:pos x="1678" y="136"/>
                </a:cxn>
                <a:cxn ang="0">
                  <a:pos x="1361" y="181"/>
                </a:cxn>
                <a:cxn ang="0">
                  <a:pos x="1043" y="91"/>
                </a:cxn>
                <a:cxn ang="0">
                  <a:pos x="590" y="91"/>
                </a:cxn>
                <a:cxn ang="0">
                  <a:pos x="272" y="136"/>
                </a:cxn>
                <a:cxn ang="0">
                  <a:pos x="0" y="45"/>
                </a:cxn>
              </a:cxnLst>
              <a:rect l="0" t="0" r="r" b="b"/>
              <a:pathLst>
                <a:path w="1678" h="181">
                  <a:moveTo>
                    <a:pt x="0" y="45"/>
                  </a:moveTo>
                  <a:lnTo>
                    <a:pt x="227" y="0"/>
                  </a:lnTo>
                  <a:lnTo>
                    <a:pt x="1043" y="0"/>
                  </a:lnTo>
                  <a:lnTo>
                    <a:pt x="1406" y="45"/>
                  </a:lnTo>
                  <a:lnTo>
                    <a:pt x="1678" y="136"/>
                  </a:lnTo>
                  <a:lnTo>
                    <a:pt x="1361" y="181"/>
                  </a:lnTo>
                  <a:lnTo>
                    <a:pt x="1043" y="91"/>
                  </a:lnTo>
                  <a:lnTo>
                    <a:pt x="590" y="91"/>
                  </a:lnTo>
                  <a:lnTo>
                    <a:pt x="272" y="136"/>
                  </a:lnTo>
                  <a:lnTo>
                    <a:pt x="0" y="45"/>
                  </a:lnTo>
                  <a:close/>
                </a:path>
              </a:pathLst>
            </a:custGeom>
            <a:pattFill prst="divot">
              <a:fgClr>
                <a:schemeClr val="accent1"/>
              </a:fgClr>
              <a:bgClr>
                <a:srgbClr val="663300"/>
              </a:bgClr>
            </a:pattFill>
            <a:ln w="9525">
              <a:noFill/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Text Box 28"/>
            <p:cNvSpPr txBox="1">
              <a:spLocks noChangeArrowheads="1"/>
            </p:cNvSpPr>
            <p:nvPr/>
          </p:nvSpPr>
          <p:spPr bwMode="auto">
            <a:xfrm>
              <a:off x="1791" y="1389"/>
              <a:ext cx="1560" cy="22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r>
                <a:rPr lang="en-US" sz="800"/>
                <a:t>Foot of slope may contain reworked and inverted</a:t>
              </a:r>
            </a:p>
            <a:p>
              <a:r>
                <a:rPr lang="en-US" sz="800"/>
                <a:t>artefact stratigraphies due to upslope erosion</a:t>
              </a:r>
            </a:p>
          </p:txBody>
        </p:sp>
        <p:sp>
          <p:nvSpPr>
            <p:cNvPr id="16" name="Text Box 29"/>
            <p:cNvSpPr txBox="1">
              <a:spLocks noChangeArrowheads="1"/>
            </p:cNvSpPr>
            <p:nvPr/>
          </p:nvSpPr>
          <p:spPr bwMode="auto">
            <a:xfrm>
              <a:off x="2562" y="2976"/>
              <a:ext cx="1800" cy="38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r>
                <a:rPr lang="en-US" sz="800"/>
                <a:t>Gravel highs form ‘islands’ within infilling floodplain;</a:t>
              </a:r>
            </a:p>
            <a:p>
              <a:r>
                <a:rPr lang="en-US" sz="800"/>
                <a:t>often suitable for occupation.  Lower areas of highs </a:t>
              </a:r>
            </a:p>
            <a:p>
              <a:r>
                <a:rPr lang="en-US" sz="800"/>
                <a:t>buried earlier in flooplain history.  </a:t>
              </a:r>
              <a:r>
                <a:rPr lang="en-US" sz="800" i="1"/>
                <a:t>In situ</a:t>
              </a:r>
              <a:r>
                <a:rPr lang="en-US" sz="800"/>
                <a:t> material may </a:t>
              </a:r>
            </a:p>
            <a:p>
              <a:r>
                <a:rPr lang="en-US" sz="800"/>
                <a:t>occur in association with buried surfaces and buried soils</a:t>
              </a:r>
            </a:p>
          </p:txBody>
        </p:sp>
        <p:sp>
          <p:nvSpPr>
            <p:cNvPr id="17" name="Text Box 30"/>
            <p:cNvSpPr txBox="1">
              <a:spLocks noChangeArrowheads="1"/>
            </p:cNvSpPr>
            <p:nvPr/>
          </p:nvSpPr>
          <p:spPr bwMode="auto">
            <a:xfrm>
              <a:off x="4558" y="2931"/>
              <a:ext cx="1034" cy="46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r>
                <a:rPr lang="en-US" sz="800"/>
                <a:t>Sand filled channel with basal</a:t>
              </a:r>
            </a:p>
            <a:p>
              <a:r>
                <a:rPr lang="en-US" sz="800"/>
                <a:t>peat.  Peat may contain </a:t>
              </a:r>
            </a:p>
            <a:p>
              <a:r>
                <a:rPr lang="en-US" sz="800"/>
                <a:t>important palaeoenvironmental</a:t>
              </a:r>
            </a:p>
            <a:p>
              <a:r>
                <a:rPr lang="en-US" sz="800"/>
                <a:t>records.  Sand suggests high </a:t>
              </a:r>
            </a:p>
            <a:p>
              <a:r>
                <a:rPr lang="en-US" sz="800"/>
                <a:t>energy fluvial regime.</a:t>
              </a:r>
            </a:p>
          </p:txBody>
        </p:sp>
        <p:sp>
          <p:nvSpPr>
            <p:cNvPr id="18" name="Freeform 31"/>
            <p:cNvSpPr>
              <a:spLocks/>
            </p:cNvSpPr>
            <p:nvPr/>
          </p:nvSpPr>
          <p:spPr bwMode="auto">
            <a:xfrm>
              <a:off x="1429" y="1616"/>
              <a:ext cx="653" cy="439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454" y="272"/>
                </a:cxn>
                <a:cxn ang="0">
                  <a:pos x="726" y="363"/>
                </a:cxn>
                <a:cxn ang="0">
                  <a:pos x="635" y="408"/>
                </a:cxn>
                <a:cxn ang="0">
                  <a:pos x="726" y="453"/>
                </a:cxn>
                <a:cxn ang="0">
                  <a:pos x="635" y="499"/>
                </a:cxn>
                <a:cxn ang="0">
                  <a:pos x="726" y="589"/>
                </a:cxn>
                <a:cxn ang="0">
                  <a:pos x="635" y="635"/>
                </a:cxn>
                <a:cxn ang="0">
                  <a:pos x="499" y="589"/>
                </a:cxn>
                <a:cxn ang="0">
                  <a:pos x="318" y="453"/>
                </a:cxn>
                <a:cxn ang="0">
                  <a:pos x="227" y="363"/>
                </a:cxn>
                <a:cxn ang="0">
                  <a:pos x="46" y="90"/>
                </a:cxn>
                <a:cxn ang="0">
                  <a:pos x="0" y="0"/>
                </a:cxn>
              </a:cxnLst>
              <a:rect l="0" t="0" r="r" b="b"/>
              <a:pathLst>
                <a:path w="726" h="635">
                  <a:moveTo>
                    <a:pt x="0" y="0"/>
                  </a:moveTo>
                  <a:lnTo>
                    <a:pt x="454" y="272"/>
                  </a:lnTo>
                  <a:lnTo>
                    <a:pt x="726" y="363"/>
                  </a:lnTo>
                  <a:lnTo>
                    <a:pt x="635" y="408"/>
                  </a:lnTo>
                  <a:lnTo>
                    <a:pt x="726" y="453"/>
                  </a:lnTo>
                  <a:lnTo>
                    <a:pt x="635" y="499"/>
                  </a:lnTo>
                  <a:lnTo>
                    <a:pt x="726" y="589"/>
                  </a:lnTo>
                  <a:lnTo>
                    <a:pt x="635" y="635"/>
                  </a:lnTo>
                  <a:lnTo>
                    <a:pt x="499" y="589"/>
                  </a:lnTo>
                  <a:lnTo>
                    <a:pt x="318" y="453"/>
                  </a:lnTo>
                  <a:lnTo>
                    <a:pt x="227" y="363"/>
                  </a:lnTo>
                  <a:lnTo>
                    <a:pt x="46" y="9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B6A4FA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19" name="Text Box 32"/>
            <p:cNvSpPr txBox="1">
              <a:spLocks noChangeArrowheads="1"/>
            </p:cNvSpPr>
            <p:nvPr/>
          </p:nvSpPr>
          <p:spPr bwMode="auto">
            <a:xfrm>
              <a:off x="3379" y="2432"/>
              <a:ext cx="686" cy="18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r>
                <a:rPr lang="en-US" sz="1200"/>
                <a:t>Lower gravel</a:t>
              </a:r>
            </a:p>
          </p:txBody>
        </p:sp>
        <p:sp>
          <p:nvSpPr>
            <p:cNvPr id="20" name="Freeform 33"/>
            <p:cNvSpPr>
              <a:spLocks/>
            </p:cNvSpPr>
            <p:nvPr/>
          </p:nvSpPr>
          <p:spPr bwMode="auto">
            <a:xfrm>
              <a:off x="249" y="1026"/>
              <a:ext cx="5307" cy="1724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0" y="1633"/>
                </a:cxn>
                <a:cxn ang="0">
                  <a:pos x="5307" y="1633"/>
                </a:cxn>
                <a:cxn ang="0">
                  <a:pos x="5307" y="952"/>
                </a:cxn>
                <a:cxn ang="0">
                  <a:pos x="4627" y="998"/>
                </a:cxn>
                <a:cxn ang="0">
                  <a:pos x="4264" y="1270"/>
                </a:cxn>
                <a:cxn ang="0">
                  <a:pos x="3946" y="1406"/>
                </a:cxn>
                <a:cxn ang="0">
                  <a:pos x="3175" y="1361"/>
                </a:cxn>
                <a:cxn ang="0">
                  <a:pos x="2722" y="1179"/>
                </a:cxn>
                <a:cxn ang="0">
                  <a:pos x="1951" y="1134"/>
                </a:cxn>
                <a:cxn ang="0">
                  <a:pos x="1316" y="725"/>
                </a:cxn>
                <a:cxn ang="0">
                  <a:pos x="998" y="272"/>
                </a:cxn>
                <a:cxn ang="0">
                  <a:pos x="907" y="45"/>
                </a:cxn>
                <a:cxn ang="0">
                  <a:pos x="0" y="0"/>
                </a:cxn>
              </a:cxnLst>
              <a:rect l="0" t="0" r="r" b="b"/>
              <a:pathLst>
                <a:path w="5307" h="1633">
                  <a:moveTo>
                    <a:pt x="0" y="0"/>
                  </a:moveTo>
                  <a:lnTo>
                    <a:pt x="0" y="1633"/>
                  </a:lnTo>
                  <a:lnTo>
                    <a:pt x="5307" y="1633"/>
                  </a:lnTo>
                  <a:lnTo>
                    <a:pt x="5307" y="952"/>
                  </a:lnTo>
                  <a:lnTo>
                    <a:pt x="4627" y="998"/>
                  </a:lnTo>
                  <a:lnTo>
                    <a:pt x="4264" y="1270"/>
                  </a:lnTo>
                  <a:lnTo>
                    <a:pt x="3946" y="1406"/>
                  </a:lnTo>
                  <a:lnTo>
                    <a:pt x="3175" y="1361"/>
                  </a:lnTo>
                  <a:lnTo>
                    <a:pt x="2722" y="1179"/>
                  </a:lnTo>
                  <a:lnTo>
                    <a:pt x="1951" y="1134"/>
                  </a:lnTo>
                  <a:lnTo>
                    <a:pt x="1316" y="725"/>
                  </a:lnTo>
                  <a:lnTo>
                    <a:pt x="998" y="272"/>
                  </a:lnTo>
                  <a:lnTo>
                    <a:pt x="907" y="45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2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grpSp>
          <p:nvGrpSpPr>
            <p:cNvPr id="21" name="Group 34"/>
            <p:cNvGrpSpPr>
              <a:grpSpLocks/>
            </p:cNvGrpSpPr>
            <p:nvPr/>
          </p:nvGrpSpPr>
          <p:grpSpPr bwMode="auto">
            <a:xfrm>
              <a:off x="204" y="935"/>
              <a:ext cx="998" cy="318"/>
              <a:chOff x="181" y="1434"/>
              <a:chExt cx="2215" cy="1036"/>
            </a:xfrm>
          </p:grpSpPr>
          <p:sp>
            <p:nvSpPr>
              <p:cNvPr id="49" name="Freeform 35" descr="10%"/>
              <p:cNvSpPr>
                <a:spLocks/>
              </p:cNvSpPr>
              <p:nvPr/>
            </p:nvSpPr>
            <p:spPr bwMode="auto">
              <a:xfrm>
                <a:off x="1012" y="1563"/>
                <a:ext cx="1089" cy="287"/>
              </a:xfrm>
              <a:custGeom>
                <a:avLst/>
                <a:gdLst/>
                <a:ahLst/>
                <a:cxnLst>
                  <a:cxn ang="0">
                    <a:pos x="99" y="53"/>
                  </a:cxn>
                  <a:cxn ang="0">
                    <a:pos x="371" y="143"/>
                  </a:cxn>
                  <a:cxn ang="0">
                    <a:pos x="553" y="279"/>
                  </a:cxn>
                  <a:cxn ang="0">
                    <a:pos x="825" y="189"/>
                  </a:cxn>
                  <a:cxn ang="0">
                    <a:pos x="915" y="98"/>
                  </a:cxn>
                  <a:cxn ang="0">
                    <a:pos x="961" y="98"/>
                  </a:cxn>
                  <a:cxn ang="0">
                    <a:pos x="144" y="7"/>
                  </a:cxn>
                  <a:cxn ang="0">
                    <a:pos x="99" y="53"/>
                  </a:cxn>
                </a:cxnLst>
                <a:rect l="0" t="0" r="r" b="b"/>
                <a:pathLst>
                  <a:path w="1089" h="287">
                    <a:moveTo>
                      <a:pt x="99" y="53"/>
                    </a:moveTo>
                    <a:cubicBezTo>
                      <a:pt x="137" y="76"/>
                      <a:pt x="295" y="105"/>
                      <a:pt x="371" y="143"/>
                    </a:cubicBezTo>
                    <a:cubicBezTo>
                      <a:pt x="447" y="181"/>
                      <a:pt x="477" y="271"/>
                      <a:pt x="553" y="279"/>
                    </a:cubicBezTo>
                    <a:cubicBezTo>
                      <a:pt x="629" y="287"/>
                      <a:pt x="765" y="219"/>
                      <a:pt x="825" y="189"/>
                    </a:cubicBezTo>
                    <a:cubicBezTo>
                      <a:pt x="885" y="159"/>
                      <a:pt x="892" y="113"/>
                      <a:pt x="915" y="98"/>
                    </a:cubicBezTo>
                    <a:cubicBezTo>
                      <a:pt x="938" y="83"/>
                      <a:pt x="1089" y="113"/>
                      <a:pt x="961" y="98"/>
                    </a:cubicBezTo>
                    <a:cubicBezTo>
                      <a:pt x="833" y="83"/>
                      <a:pt x="288" y="14"/>
                      <a:pt x="144" y="7"/>
                    </a:cubicBezTo>
                    <a:cubicBezTo>
                      <a:pt x="0" y="0"/>
                      <a:pt x="61" y="30"/>
                      <a:pt x="99" y="53"/>
                    </a:cubicBezTo>
                    <a:close/>
                  </a:path>
                </a:pathLst>
              </a:custGeom>
              <a:pattFill prst="pct10">
                <a:fgClr>
                  <a:schemeClr val="accent1"/>
                </a:fgClr>
                <a:bgClr>
                  <a:srgbClr val="FFFF66"/>
                </a:bgClr>
              </a:pattFill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0" name="Freeform 36" descr="Water droplets"/>
              <p:cNvSpPr>
                <a:spLocks/>
              </p:cNvSpPr>
              <p:nvPr/>
            </p:nvSpPr>
            <p:spPr bwMode="auto">
              <a:xfrm>
                <a:off x="181" y="1434"/>
                <a:ext cx="2215" cy="1036"/>
              </a:xfrm>
              <a:custGeom>
                <a:avLst/>
                <a:gdLst/>
                <a:ahLst/>
                <a:cxnLst>
                  <a:cxn ang="0">
                    <a:pos x="159" y="136"/>
                  </a:cxn>
                  <a:cxn ang="0">
                    <a:pos x="522" y="91"/>
                  </a:cxn>
                  <a:cxn ang="0">
                    <a:pos x="930" y="136"/>
                  </a:cxn>
                  <a:cxn ang="0">
                    <a:pos x="1111" y="182"/>
                  </a:cxn>
                  <a:cxn ang="0">
                    <a:pos x="1248" y="272"/>
                  </a:cxn>
                  <a:cxn ang="0">
                    <a:pos x="1384" y="363"/>
                  </a:cxn>
                  <a:cxn ang="0">
                    <a:pos x="1565" y="318"/>
                  </a:cxn>
                  <a:cxn ang="0">
                    <a:pos x="1701" y="227"/>
                  </a:cxn>
                  <a:cxn ang="0">
                    <a:pos x="1928" y="227"/>
                  </a:cxn>
                  <a:cxn ang="0">
                    <a:pos x="2019" y="408"/>
                  </a:cxn>
                  <a:cxn ang="0">
                    <a:pos x="2109" y="771"/>
                  </a:cxn>
                  <a:cxn ang="0">
                    <a:pos x="1384" y="907"/>
                  </a:cxn>
                  <a:cxn ang="0">
                    <a:pos x="204" y="907"/>
                  </a:cxn>
                  <a:cxn ang="0">
                    <a:pos x="159" y="136"/>
                  </a:cxn>
                </a:cxnLst>
                <a:rect l="0" t="0" r="r" b="b"/>
                <a:pathLst>
                  <a:path w="2215" h="1036">
                    <a:moveTo>
                      <a:pt x="159" y="136"/>
                    </a:moveTo>
                    <a:cubicBezTo>
                      <a:pt x="212" y="0"/>
                      <a:pt x="394" y="91"/>
                      <a:pt x="522" y="91"/>
                    </a:cubicBezTo>
                    <a:cubicBezTo>
                      <a:pt x="650" y="91"/>
                      <a:pt x="832" y="121"/>
                      <a:pt x="930" y="136"/>
                    </a:cubicBezTo>
                    <a:cubicBezTo>
                      <a:pt x="1028" y="151"/>
                      <a:pt x="1058" y="159"/>
                      <a:pt x="1111" y="182"/>
                    </a:cubicBezTo>
                    <a:cubicBezTo>
                      <a:pt x="1164" y="205"/>
                      <a:pt x="1203" y="242"/>
                      <a:pt x="1248" y="272"/>
                    </a:cubicBezTo>
                    <a:cubicBezTo>
                      <a:pt x="1293" y="302"/>
                      <a:pt x="1331" y="355"/>
                      <a:pt x="1384" y="363"/>
                    </a:cubicBezTo>
                    <a:cubicBezTo>
                      <a:pt x="1437" y="371"/>
                      <a:pt x="1512" y="341"/>
                      <a:pt x="1565" y="318"/>
                    </a:cubicBezTo>
                    <a:cubicBezTo>
                      <a:pt x="1618" y="295"/>
                      <a:pt x="1641" y="242"/>
                      <a:pt x="1701" y="227"/>
                    </a:cubicBezTo>
                    <a:cubicBezTo>
                      <a:pt x="1761" y="212"/>
                      <a:pt x="1875" y="197"/>
                      <a:pt x="1928" y="227"/>
                    </a:cubicBezTo>
                    <a:cubicBezTo>
                      <a:pt x="1981" y="257"/>
                      <a:pt x="1989" y="317"/>
                      <a:pt x="2019" y="408"/>
                    </a:cubicBezTo>
                    <a:cubicBezTo>
                      <a:pt x="2049" y="499"/>
                      <a:pt x="2215" y="688"/>
                      <a:pt x="2109" y="771"/>
                    </a:cubicBezTo>
                    <a:cubicBezTo>
                      <a:pt x="2003" y="854"/>
                      <a:pt x="1701" y="884"/>
                      <a:pt x="1384" y="907"/>
                    </a:cubicBezTo>
                    <a:cubicBezTo>
                      <a:pt x="1067" y="930"/>
                      <a:pt x="408" y="1036"/>
                      <a:pt x="204" y="907"/>
                    </a:cubicBezTo>
                    <a:cubicBezTo>
                      <a:pt x="0" y="778"/>
                      <a:pt x="106" y="272"/>
                      <a:pt x="159" y="136"/>
                    </a:cubicBezTo>
                    <a:close/>
                  </a:path>
                </a:pathLst>
              </a:custGeom>
              <a:blipFill dpi="0" rotWithShape="1">
                <a:blip r:embed="rId3" cstate="print"/>
                <a:srcRect/>
                <a:tile tx="0" ty="0" sx="100000" sy="100000" flip="none" algn="tl"/>
              </a:blipFill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en-GB"/>
              </a:p>
            </p:txBody>
          </p:sp>
        </p:grpSp>
        <p:sp>
          <p:nvSpPr>
            <p:cNvPr id="22" name="Freeform 37" descr="Water droplets"/>
            <p:cNvSpPr>
              <a:spLocks/>
            </p:cNvSpPr>
            <p:nvPr/>
          </p:nvSpPr>
          <p:spPr bwMode="auto">
            <a:xfrm>
              <a:off x="1927" y="1933"/>
              <a:ext cx="3667" cy="711"/>
            </a:xfrm>
            <a:custGeom>
              <a:avLst/>
              <a:gdLst/>
              <a:ahLst/>
              <a:cxnLst>
                <a:cxn ang="0">
                  <a:pos x="23" y="91"/>
                </a:cxn>
                <a:cxn ang="0">
                  <a:pos x="250" y="318"/>
                </a:cxn>
                <a:cxn ang="0">
                  <a:pos x="840" y="408"/>
                </a:cxn>
                <a:cxn ang="0">
                  <a:pos x="1203" y="408"/>
                </a:cxn>
                <a:cxn ang="0">
                  <a:pos x="1520" y="635"/>
                </a:cxn>
                <a:cxn ang="0">
                  <a:pos x="2473" y="681"/>
                </a:cxn>
                <a:cxn ang="0">
                  <a:pos x="2926" y="454"/>
                </a:cxn>
                <a:cxn ang="0">
                  <a:pos x="3153" y="227"/>
                </a:cxn>
                <a:cxn ang="0">
                  <a:pos x="3652" y="182"/>
                </a:cxn>
                <a:cxn ang="0">
                  <a:pos x="3743" y="136"/>
                </a:cxn>
                <a:cxn ang="0">
                  <a:pos x="3788" y="46"/>
                </a:cxn>
                <a:cxn ang="0">
                  <a:pos x="3516" y="0"/>
                </a:cxn>
                <a:cxn ang="0">
                  <a:pos x="3062" y="46"/>
                </a:cxn>
                <a:cxn ang="0">
                  <a:pos x="2926" y="272"/>
                </a:cxn>
                <a:cxn ang="0">
                  <a:pos x="2700" y="408"/>
                </a:cxn>
                <a:cxn ang="0">
                  <a:pos x="2337" y="454"/>
                </a:cxn>
                <a:cxn ang="0">
                  <a:pos x="1838" y="408"/>
                </a:cxn>
                <a:cxn ang="0">
                  <a:pos x="1384" y="227"/>
                </a:cxn>
                <a:cxn ang="0">
                  <a:pos x="976" y="182"/>
                </a:cxn>
                <a:cxn ang="0">
                  <a:pos x="704" y="272"/>
                </a:cxn>
                <a:cxn ang="0">
                  <a:pos x="386" y="182"/>
                </a:cxn>
                <a:cxn ang="0">
                  <a:pos x="23" y="91"/>
                </a:cxn>
              </a:cxnLst>
              <a:rect l="0" t="0" r="r" b="b"/>
              <a:pathLst>
                <a:path w="3826" h="711">
                  <a:moveTo>
                    <a:pt x="23" y="91"/>
                  </a:moveTo>
                  <a:cubicBezTo>
                    <a:pt x="0" y="114"/>
                    <a:pt x="114" y="265"/>
                    <a:pt x="250" y="318"/>
                  </a:cubicBezTo>
                  <a:cubicBezTo>
                    <a:pt x="386" y="371"/>
                    <a:pt x="681" y="393"/>
                    <a:pt x="840" y="408"/>
                  </a:cubicBezTo>
                  <a:cubicBezTo>
                    <a:pt x="999" y="423"/>
                    <a:pt x="1090" y="370"/>
                    <a:pt x="1203" y="408"/>
                  </a:cubicBezTo>
                  <a:cubicBezTo>
                    <a:pt x="1316" y="446"/>
                    <a:pt x="1308" y="590"/>
                    <a:pt x="1520" y="635"/>
                  </a:cubicBezTo>
                  <a:cubicBezTo>
                    <a:pt x="1732" y="680"/>
                    <a:pt x="2239" y="711"/>
                    <a:pt x="2473" y="681"/>
                  </a:cubicBezTo>
                  <a:cubicBezTo>
                    <a:pt x="2707" y="651"/>
                    <a:pt x="2813" y="530"/>
                    <a:pt x="2926" y="454"/>
                  </a:cubicBezTo>
                  <a:cubicBezTo>
                    <a:pt x="3039" y="378"/>
                    <a:pt x="3032" y="272"/>
                    <a:pt x="3153" y="227"/>
                  </a:cubicBezTo>
                  <a:cubicBezTo>
                    <a:pt x="3274" y="182"/>
                    <a:pt x="3554" y="197"/>
                    <a:pt x="3652" y="182"/>
                  </a:cubicBezTo>
                  <a:cubicBezTo>
                    <a:pt x="3750" y="167"/>
                    <a:pt x="3720" y="159"/>
                    <a:pt x="3743" y="136"/>
                  </a:cubicBezTo>
                  <a:cubicBezTo>
                    <a:pt x="3766" y="113"/>
                    <a:pt x="3826" y="69"/>
                    <a:pt x="3788" y="46"/>
                  </a:cubicBezTo>
                  <a:cubicBezTo>
                    <a:pt x="3750" y="23"/>
                    <a:pt x="3637" y="0"/>
                    <a:pt x="3516" y="0"/>
                  </a:cubicBezTo>
                  <a:cubicBezTo>
                    <a:pt x="3395" y="0"/>
                    <a:pt x="3160" y="1"/>
                    <a:pt x="3062" y="46"/>
                  </a:cubicBezTo>
                  <a:cubicBezTo>
                    <a:pt x="2964" y="91"/>
                    <a:pt x="2986" y="212"/>
                    <a:pt x="2926" y="272"/>
                  </a:cubicBezTo>
                  <a:cubicBezTo>
                    <a:pt x="2866" y="332"/>
                    <a:pt x="2798" y="378"/>
                    <a:pt x="2700" y="408"/>
                  </a:cubicBezTo>
                  <a:cubicBezTo>
                    <a:pt x="2602" y="438"/>
                    <a:pt x="2481" y="454"/>
                    <a:pt x="2337" y="454"/>
                  </a:cubicBezTo>
                  <a:cubicBezTo>
                    <a:pt x="2193" y="454"/>
                    <a:pt x="1997" y="446"/>
                    <a:pt x="1838" y="408"/>
                  </a:cubicBezTo>
                  <a:cubicBezTo>
                    <a:pt x="1679" y="370"/>
                    <a:pt x="1528" y="265"/>
                    <a:pt x="1384" y="227"/>
                  </a:cubicBezTo>
                  <a:cubicBezTo>
                    <a:pt x="1240" y="189"/>
                    <a:pt x="1089" y="175"/>
                    <a:pt x="976" y="182"/>
                  </a:cubicBezTo>
                  <a:cubicBezTo>
                    <a:pt x="863" y="189"/>
                    <a:pt x="802" y="272"/>
                    <a:pt x="704" y="272"/>
                  </a:cubicBezTo>
                  <a:cubicBezTo>
                    <a:pt x="606" y="272"/>
                    <a:pt x="492" y="212"/>
                    <a:pt x="386" y="182"/>
                  </a:cubicBezTo>
                  <a:cubicBezTo>
                    <a:pt x="280" y="152"/>
                    <a:pt x="46" y="68"/>
                    <a:pt x="23" y="91"/>
                  </a:cubicBezTo>
                  <a:close/>
                </a:path>
              </a:pathLst>
            </a:custGeom>
            <a:blipFill dpi="0" rotWithShape="1">
              <a:blip r:embed="rId3" cstate="print"/>
              <a:srcRect/>
              <a:tile tx="0" ty="0" sx="100000" sy="100000" flip="none" algn="tl"/>
            </a:blip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23" name="Freeform 38"/>
            <p:cNvSpPr>
              <a:spLocks/>
            </p:cNvSpPr>
            <p:nvPr/>
          </p:nvSpPr>
          <p:spPr bwMode="auto">
            <a:xfrm>
              <a:off x="2925" y="2115"/>
              <a:ext cx="182" cy="226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136" y="137"/>
                </a:cxn>
                <a:cxn ang="0">
                  <a:pos x="272" y="227"/>
                </a:cxn>
                <a:cxn ang="0">
                  <a:pos x="363" y="363"/>
                </a:cxn>
              </a:cxnLst>
              <a:rect l="0" t="0" r="r" b="b"/>
              <a:pathLst>
                <a:path w="363" h="363">
                  <a:moveTo>
                    <a:pt x="0" y="0"/>
                  </a:moveTo>
                  <a:cubicBezTo>
                    <a:pt x="45" y="49"/>
                    <a:pt x="91" y="99"/>
                    <a:pt x="136" y="137"/>
                  </a:cubicBezTo>
                  <a:cubicBezTo>
                    <a:pt x="181" y="175"/>
                    <a:pt x="234" y="189"/>
                    <a:pt x="272" y="227"/>
                  </a:cubicBezTo>
                  <a:cubicBezTo>
                    <a:pt x="310" y="265"/>
                    <a:pt x="336" y="314"/>
                    <a:pt x="363" y="363"/>
                  </a:cubicBezTo>
                </a:path>
              </a:pathLst>
            </a:custGeom>
            <a:noFill/>
            <a:ln w="38100" cap="flat" cmpd="sng">
              <a:solidFill>
                <a:schemeClr val="tx1"/>
              </a:solidFill>
              <a:prstDash val="sysDot"/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24" name="Freeform 39"/>
            <p:cNvSpPr>
              <a:spLocks/>
            </p:cNvSpPr>
            <p:nvPr/>
          </p:nvSpPr>
          <p:spPr bwMode="auto">
            <a:xfrm>
              <a:off x="4830" y="1979"/>
              <a:ext cx="91" cy="272"/>
            </a:xfrm>
            <a:custGeom>
              <a:avLst/>
              <a:gdLst/>
              <a:ahLst/>
              <a:cxnLst>
                <a:cxn ang="0">
                  <a:pos x="91" y="0"/>
                </a:cxn>
                <a:cxn ang="0">
                  <a:pos x="45" y="91"/>
                </a:cxn>
                <a:cxn ang="0">
                  <a:pos x="0" y="272"/>
                </a:cxn>
              </a:cxnLst>
              <a:rect l="0" t="0" r="r" b="b"/>
              <a:pathLst>
                <a:path w="91" h="272">
                  <a:moveTo>
                    <a:pt x="91" y="0"/>
                  </a:moveTo>
                  <a:cubicBezTo>
                    <a:pt x="75" y="23"/>
                    <a:pt x="60" y="46"/>
                    <a:pt x="45" y="91"/>
                  </a:cubicBezTo>
                  <a:cubicBezTo>
                    <a:pt x="30" y="136"/>
                    <a:pt x="7" y="242"/>
                    <a:pt x="0" y="272"/>
                  </a:cubicBezTo>
                </a:path>
              </a:pathLst>
            </a:custGeom>
            <a:noFill/>
            <a:ln w="38100" cap="flat" cmpd="sng">
              <a:solidFill>
                <a:schemeClr val="tx1"/>
              </a:solidFill>
              <a:prstDash val="sysDot"/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25" name="Text Box 40"/>
            <p:cNvSpPr txBox="1">
              <a:spLocks noChangeArrowheads="1"/>
            </p:cNvSpPr>
            <p:nvPr/>
          </p:nvSpPr>
          <p:spPr bwMode="auto">
            <a:xfrm>
              <a:off x="2426" y="2206"/>
              <a:ext cx="500" cy="14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r>
                <a:rPr lang="en-US" sz="800"/>
                <a:t>Upper gravel</a:t>
              </a:r>
            </a:p>
          </p:txBody>
        </p:sp>
        <p:sp>
          <p:nvSpPr>
            <p:cNvPr id="26" name="Text Box 41"/>
            <p:cNvSpPr txBox="1">
              <a:spLocks noChangeArrowheads="1"/>
            </p:cNvSpPr>
            <p:nvPr/>
          </p:nvSpPr>
          <p:spPr bwMode="auto">
            <a:xfrm>
              <a:off x="3651" y="2432"/>
              <a:ext cx="501" cy="14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r>
                <a:rPr lang="en-US" sz="800"/>
                <a:t>Lower gravel</a:t>
              </a:r>
            </a:p>
          </p:txBody>
        </p:sp>
        <p:sp>
          <p:nvSpPr>
            <p:cNvPr id="27" name="Text Box 42"/>
            <p:cNvSpPr txBox="1">
              <a:spLocks noChangeArrowheads="1"/>
            </p:cNvSpPr>
            <p:nvPr/>
          </p:nvSpPr>
          <p:spPr bwMode="auto">
            <a:xfrm>
              <a:off x="4954" y="1978"/>
              <a:ext cx="538" cy="14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r>
                <a:rPr lang="en-US" sz="800"/>
                <a:t>Buried terrace</a:t>
              </a:r>
            </a:p>
          </p:txBody>
        </p:sp>
        <p:sp>
          <p:nvSpPr>
            <p:cNvPr id="28" name="Text Box 43"/>
            <p:cNvSpPr txBox="1">
              <a:spLocks noChangeArrowheads="1"/>
            </p:cNvSpPr>
            <p:nvPr/>
          </p:nvSpPr>
          <p:spPr bwMode="auto">
            <a:xfrm>
              <a:off x="295" y="1026"/>
              <a:ext cx="740" cy="14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r>
                <a:rPr lang="en-US" sz="800"/>
                <a:t>Higher gravel terrace</a:t>
              </a:r>
            </a:p>
          </p:txBody>
        </p:sp>
        <p:sp>
          <p:nvSpPr>
            <p:cNvPr id="29" name="Line 44"/>
            <p:cNvSpPr>
              <a:spLocks noChangeShapeType="1"/>
            </p:cNvSpPr>
            <p:nvPr/>
          </p:nvSpPr>
          <p:spPr bwMode="auto">
            <a:xfrm flipH="1">
              <a:off x="1292" y="1117"/>
              <a:ext cx="590" cy="227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triangle" w="med" len="med"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30" name="Line 45"/>
            <p:cNvSpPr>
              <a:spLocks noChangeShapeType="1"/>
            </p:cNvSpPr>
            <p:nvPr/>
          </p:nvSpPr>
          <p:spPr bwMode="auto">
            <a:xfrm flipH="1">
              <a:off x="1791" y="1661"/>
              <a:ext cx="227" cy="136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triangle" w="med" len="med"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31" name="Line 46"/>
            <p:cNvSpPr>
              <a:spLocks noChangeShapeType="1"/>
            </p:cNvSpPr>
            <p:nvPr/>
          </p:nvSpPr>
          <p:spPr bwMode="auto">
            <a:xfrm flipH="1" flipV="1">
              <a:off x="3107" y="2160"/>
              <a:ext cx="91" cy="816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triangle" w="med" len="med"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32" name="Freeform 47"/>
            <p:cNvSpPr>
              <a:spLocks/>
            </p:cNvSpPr>
            <p:nvPr/>
          </p:nvSpPr>
          <p:spPr bwMode="auto">
            <a:xfrm>
              <a:off x="3334" y="3884"/>
              <a:ext cx="136" cy="227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45" y="91"/>
                </a:cxn>
                <a:cxn ang="0">
                  <a:pos x="45" y="181"/>
                </a:cxn>
                <a:cxn ang="0">
                  <a:pos x="136" y="227"/>
                </a:cxn>
              </a:cxnLst>
              <a:rect l="0" t="0" r="r" b="b"/>
              <a:pathLst>
                <a:path w="136" h="227">
                  <a:moveTo>
                    <a:pt x="0" y="0"/>
                  </a:moveTo>
                  <a:cubicBezTo>
                    <a:pt x="19" y="30"/>
                    <a:pt x="38" y="61"/>
                    <a:pt x="45" y="91"/>
                  </a:cubicBezTo>
                  <a:cubicBezTo>
                    <a:pt x="52" y="121"/>
                    <a:pt x="30" y="158"/>
                    <a:pt x="45" y="181"/>
                  </a:cubicBezTo>
                  <a:cubicBezTo>
                    <a:pt x="60" y="204"/>
                    <a:pt x="98" y="215"/>
                    <a:pt x="136" y="227"/>
                  </a:cubicBezTo>
                </a:path>
              </a:pathLst>
            </a:custGeom>
            <a:noFill/>
            <a:ln w="28575" cap="flat" cmpd="sng">
              <a:solidFill>
                <a:schemeClr val="tx1"/>
              </a:solidFill>
              <a:prstDash val="sysDot"/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33" name="Text Box 48"/>
            <p:cNvSpPr txBox="1">
              <a:spLocks noChangeArrowheads="1"/>
            </p:cNvSpPr>
            <p:nvPr/>
          </p:nvSpPr>
          <p:spPr bwMode="auto">
            <a:xfrm>
              <a:off x="3651" y="3884"/>
              <a:ext cx="1295" cy="20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r>
                <a:rPr lang="en-US" sz="1400"/>
                <a:t>Possible terrace edges</a:t>
              </a:r>
            </a:p>
          </p:txBody>
        </p:sp>
        <p:sp>
          <p:nvSpPr>
            <p:cNvPr id="34" name="Line 49"/>
            <p:cNvSpPr>
              <a:spLocks noChangeShapeType="1"/>
            </p:cNvSpPr>
            <p:nvPr/>
          </p:nvSpPr>
          <p:spPr bwMode="auto">
            <a:xfrm flipH="1" flipV="1">
              <a:off x="4332" y="2296"/>
              <a:ext cx="589" cy="635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triangle" w="med" len="med"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35" name="Freeform 50"/>
            <p:cNvSpPr>
              <a:spLocks/>
            </p:cNvSpPr>
            <p:nvPr/>
          </p:nvSpPr>
          <p:spPr bwMode="auto">
            <a:xfrm flipV="1">
              <a:off x="3334" y="2432"/>
              <a:ext cx="288" cy="52"/>
            </a:xfrm>
            <a:custGeom>
              <a:avLst/>
              <a:gdLst/>
              <a:ahLst/>
              <a:cxnLst>
                <a:cxn ang="0">
                  <a:pos x="8" y="45"/>
                </a:cxn>
                <a:cxn ang="0">
                  <a:pos x="144" y="0"/>
                </a:cxn>
                <a:cxn ang="0">
                  <a:pos x="280" y="45"/>
                </a:cxn>
                <a:cxn ang="0">
                  <a:pos x="190" y="45"/>
                </a:cxn>
                <a:cxn ang="0">
                  <a:pos x="8" y="45"/>
                </a:cxn>
              </a:cxnLst>
              <a:rect l="0" t="0" r="r" b="b"/>
              <a:pathLst>
                <a:path w="288" h="52">
                  <a:moveTo>
                    <a:pt x="8" y="45"/>
                  </a:moveTo>
                  <a:cubicBezTo>
                    <a:pt x="0" y="38"/>
                    <a:pt x="99" y="0"/>
                    <a:pt x="144" y="0"/>
                  </a:cubicBezTo>
                  <a:cubicBezTo>
                    <a:pt x="189" y="0"/>
                    <a:pt x="272" y="38"/>
                    <a:pt x="280" y="45"/>
                  </a:cubicBezTo>
                  <a:cubicBezTo>
                    <a:pt x="288" y="52"/>
                    <a:pt x="235" y="45"/>
                    <a:pt x="190" y="45"/>
                  </a:cubicBezTo>
                  <a:cubicBezTo>
                    <a:pt x="145" y="45"/>
                    <a:pt x="16" y="52"/>
                    <a:pt x="8" y="45"/>
                  </a:cubicBezTo>
                  <a:close/>
                </a:path>
              </a:pathLst>
            </a:custGeom>
            <a:solidFill>
              <a:srgbClr val="663300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36" name="Freeform 51"/>
            <p:cNvSpPr>
              <a:spLocks/>
            </p:cNvSpPr>
            <p:nvPr/>
          </p:nvSpPr>
          <p:spPr bwMode="auto">
            <a:xfrm flipV="1">
              <a:off x="2109" y="2160"/>
              <a:ext cx="288" cy="52"/>
            </a:xfrm>
            <a:custGeom>
              <a:avLst/>
              <a:gdLst/>
              <a:ahLst/>
              <a:cxnLst>
                <a:cxn ang="0">
                  <a:pos x="8" y="45"/>
                </a:cxn>
                <a:cxn ang="0">
                  <a:pos x="144" y="0"/>
                </a:cxn>
                <a:cxn ang="0">
                  <a:pos x="280" y="45"/>
                </a:cxn>
                <a:cxn ang="0">
                  <a:pos x="190" y="45"/>
                </a:cxn>
                <a:cxn ang="0">
                  <a:pos x="8" y="45"/>
                </a:cxn>
              </a:cxnLst>
              <a:rect l="0" t="0" r="r" b="b"/>
              <a:pathLst>
                <a:path w="288" h="52">
                  <a:moveTo>
                    <a:pt x="8" y="45"/>
                  </a:moveTo>
                  <a:cubicBezTo>
                    <a:pt x="0" y="38"/>
                    <a:pt x="99" y="0"/>
                    <a:pt x="144" y="0"/>
                  </a:cubicBezTo>
                  <a:cubicBezTo>
                    <a:pt x="189" y="0"/>
                    <a:pt x="272" y="38"/>
                    <a:pt x="280" y="45"/>
                  </a:cubicBezTo>
                  <a:cubicBezTo>
                    <a:pt x="288" y="52"/>
                    <a:pt x="235" y="45"/>
                    <a:pt x="190" y="45"/>
                  </a:cubicBezTo>
                  <a:cubicBezTo>
                    <a:pt x="145" y="45"/>
                    <a:pt x="16" y="52"/>
                    <a:pt x="8" y="45"/>
                  </a:cubicBezTo>
                  <a:close/>
                </a:path>
              </a:pathLst>
            </a:custGeom>
            <a:solidFill>
              <a:srgbClr val="663300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37" name="Freeform 52"/>
            <p:cNvSpPr>
              <a:spLocks/>
            </p:cNvSpPr>
            <p:nvPr/>
          </p:nvSpPr>
          <p:spPr bwMode="auto">
            <a:xfrm flipV="1">
              <a:off x="3198" y="3612"/>
              <a:ext cx="288" cy="52"/>
            </a:xfrm>
            <a:custGeom>
              <a:avLst/>
              <a:gdLst/>
              <a:ahLst/>
              <a:cxnLst>
                <a:cxn ang="0">
                  <a:pos x="8" y="45"/>
                </a:cxn>
                <a:cxn ang="0">
                  <a:pos x="144" y="0"/>
                </a:cxn>
                <a:cxn ang="0">
                  <a:pos x="280" y="45"/>
                </a:cxn>
                <a:cxn ang="0">
                  <a:pos x="190" y="45"/>
                </a:cxn>
                <a:cxn ang="0">
                  <a:pos x="8" y="45"/>
                </a:cxn>
              </a:cxnLst>
              <a:rect l="0" t="0" r="r" b="b"/>
              <a:pathLst>
                <a:path w="288" h="52">
                  <a:moveTo>
                    <a:pt x="8" y="45"/>
                  </a:moveTo>
                  <a:cubicBezTo>
                    <a:pt x="0" y="38"/>
                    <a:pt x="99" y="0"/>
                    <a:pt x="144" y="0"/>
                  </a:cubicBezTo>
                  <a:cubicBezTo>
                    <a:pt x="189" y="0"/>
                    <a:pt x="272" y="38"/>
                    <a:pt x="280" y="45"/>
                  </a:cubicBezTo>
                  <a:cubicBezTo>
                    <a:pt x="288" y="52"/>
                    <a:pt x="235" y="45"/>
                    <a:pt x="190" y="45"/>
                  </a:cubicBezTo>
                  <a:cubicBezTo>
                    <a:pt x="145" y="45"/>
                    <a:pt x="16" y="52"/>
                    <a:pt x="8" y="45"/>
                  </a:cubicBezTo>
                  <a:close/>
                </a:path>
              </a:pathLst>
            </a:custGeom>
            <a:solidFill>
              <a:srgbClr val="663300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38" name="Text Box 53"/>
            <p:cNvSpPr txBox="1">
              <a:spLocks noChangeArrowheads="1"/>
            </p:cNvSpPr>
            <p:nvPr/>
          </p:nvSpPr>
          <p:spPr bwMode="auto">
            <a:xfrm>
              <a:off x="3638" y="3520"/>
              <a:ext cx="1339" cy="20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r>
                <a:rPr lang="en-US" sz="1400"/>
                <a:t>Fine grained channel fill</a:t>
              </a:r>
            </a:p>
          </p:txBody>
        </p:sp>
        <p:sp>
          <p:nvSpPr>
            <p:cNvPr id="39" name="Text Box 54"/>
            <p:cNvSpPr txBox="1">
              <a:spLocks noChangeArrowheads="1"/>
            </p:cNvSpPr>
            <p:nvPr/>
          </p:nvSpPr>
          <p:spPr bwMode="auto">
            <a:xfrm>
              <a:off x="3878" y="709"/>
              <a:ext cx="1807" cy="38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r>
                <a:rPr lang="en-US" sz="800"/>
                <a:t>Buried terrace forms zone of drier ground only</a:t>
              </a:r>
            </a:p>
            <a:p>
              <a:r>
                <a:rPr lang="en-US" sz="800"/>
                <a:t>occasionally inundated by flooding of active channel.</a:t>
              </a:r>
            </a:p>
            <a:p>
              <a:r>
                <a:rPr lang="en-US" sz="800"/>
                <a:t>Palaeoenvironmental potential often poor and sequences</a:t>
              </a:r>
            </a:p>
            <a:p>
              <a:r>
                <a:rPr lang="en-US" sz="800"/>
                <a:t>Concatenated.</a:t>
              </a:r>
            </a:p>
          </p:txBody>
        </p:sp>
        <p:sp>
          <p:nvSpPr>
            <p:cNvPr id="40" name="Line 55"/>
            <p:cNvSpPr>
              <a:spLocks noChangeShapeType="1"/>
            </p:cNvSpPr>
            <p:nvPr/>
          </p:nvSpPr>
          <p:spPr bwMode="auto">
            <a:xfrm>
              <a:off x="4830" y="1026"/>
              <a:ext cx="454" cy="907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triangle" w="med" len="med"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41" name="AutoShape 56"/>
            <p:cNvSpPr>
              <a:spLocks noChangeArrowheads="1"/>
            </p:cNvSpPr>
            <p:nvPr/>
          </p:nvSpPr>
          <p:spPr bwMode="auto">
            <a:xfrm>
              <a:off x="3288" y="1842"/>
              <a:ext cx="227" cy="90"/>
            </a:xfrm>
            <a:prstGeom prst="flowChartManualOperation">
              <a:avLst/>
            </a:prstGeom>
            <a:solidFill>
              <a:srgbClr val="170CF2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2" name="Text Box 57"/>
            <p:cNvSpPr txBox="1">
              <a:spLocks noChangeArrowheads="1"/>
            </p:cNvSpPr>
            <p:nvPr/>
          </p:nvSpPr>
          <p:spPr bwMode="auto">
            <a:xfrm>
              <a:off x="3651" y="1434"/>
              <a:ext cx="1454" cy="38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r>
                <a:rPr lang="en-US" sz="800"/>
                <a:t>Position of former channel now infilled</a:t>
              </a:r>
            </a:p>
            <a:p>
              <a:r>
                <a:rPr lang="en-US" sz="800"/>
                <a:t>May contain important palaeoenvironmental</a:t>
              </a:r>
            </a:p>
            <a:p>
              <a:r>
                <a:rPr lang="en-US" sz="800"/>
                <a:t>information.  Archaeological material possibly</a:t>
              </a:r>
            </a:p>
            <a:p>
              <a:r>
                <a:rPr lang="en-US" sz="800"/>
                <a:t>reworked</a:t>
              </a:r>
            </a:p>
          </p:txBody>
        </p:sp>
        <p:sp>
          <p:nvSpPr>
            <p:cNvPr id="43" name="Line 58"/>
            <p:cNvSpPr>
              <a:spLocks noChangeShapeType="1"/>
            </p:cNvSpPr>
            <p:nvPr/>
          </p:nvSpPr>
          <p:spPr bwMode="auto">
            <a:xfrm>
              <a:off x="4195" y="1706"/>
              <a:ext cx="182" cy="273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triangle" w="med" len="med"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44" name="Text Box 59"/>
            <p:cNvSpPr txBox="1">
              <a:spLocks noChangeArrowheads="1"/>
            </p:cNvSpPr>
            <p:nvPr/>
          </p:nvSpPr>
          <p:spPr bwMode="auto">
            <a:xfrm>
              <a:off x="3061" y="709"/>
              <a:ext cx="598" cy="14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r>
                <a:rPr lang="en-US" sz="800"/>
                <a:t>Modern channel</a:t>
              </a:r>
            </a:p>
          </p:txBody>
        </p:sp>
        <p:sp>
          <p:nvSpPr>
            <p:cNvPr id="45" name="Line 60"/>
            <p:cNvSpPr>
              <a:spLocks noChangeShapeType="1"/>
            </p:cNvSpPr>
            <p:nvPr/>
          </p:nvSpPr>
          <p:spPr bwMode="auto">
            <a:xfrm>
              <a:off x="3424" y="845"/>
              <a:ext cx="0" cy="997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triangle" w="med" len="med"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46" name="Rectangle 61"/>
            <p:cNvSpPr>
              <a:spLocks noChangeArrowheads="1"/>
            </p:cNvSpPr>
            <p:nvPr/>
          </p:nvSpPr>
          <p:spPr bwMode="auto">
            <a:xfrm>
              <a:off x="113" y="119"/>
              <a:ext cx="5534" cy="4082"/>
            </a:xfrm>
            <a:prstGeom prst="rect">
              <a:avLst/>
            </a:prstGeom>
            <a:noFill/>
            <a:ln w="3810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7" name="Line 62"/>
            <p:cNvSpPr>
              <a:spLocks noChangeShapeType="1"/>
            </p:cNvSpPr>
            <p:nvPr/>
          </p:nvSpPr>
          <p:spPr bwMode="auto">
            <a:xfrm>
              <a:off x="431" y="799"/>
              <a:ext cx="45" cy="136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triangle" w="med" len="med"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48" name="AutoShape 63"/>
            <p:cNvSpPr>
              <a:spLocks noChangeArrowheads="1"/>
            </p:cNvSpPr>
            <p:nvPr/>
          </p:nvSpPr>
          <p:spPr bwMode="auto">
            <a:xfrm>
              <a:off x="1020" y="935"/>
              <a:ext cx="182" cy="136"/>
            </a:xfrm>
            <a:custGeom>
              <a:avLst/>
              <a:gdLst>
                <a:gd name="G0" fmla="+- 0 0 0"/>
                <a:gd name="G1" fmla="+- -11796480 0 0"/>
                <a:gd name="G2" fmla="+- 0 0 -11796480"/>
                <a:gd name="G3" fmla="+- 10800 0 0"/>
                <a:gd name="G4" fmla="+- 0 0 0"/>
                <a:gd name="T0" fmla="*/ 360 256 1"/>
                <a:gd name="T1" fmla="*/ 0 256 1"/>
                <a:gd name="G5" fmla="+- G2 T0 T1"/>
                <a:gd name="G6" fmla="?: G2 G2 G5"/>
                <a:gd name="G7" fmla="+- 0 0 G6"/>
                <a:gd name="G8" fmla="+- 5400 0 0"/>
                <a:gd name="G9" fmla="+- 0 0 -11796480"/>
                <a:gd name="G10" fmla="+- 5400 0 2700"/>
                <a:gd name="G11" fmla="cos G10 0"/>
                <a:gd name="G12" fmla="sin G10 0"/>
                <a:gd name="G13" fmla="cos 13500 0"/>
                <a:gd name="G14" fmla="sin 13500 0"/>
                <a:gd name="G15" fmla="+- G11 10800 0"/>
                <a:gd name="G16" fmla="+- G12 10800 0"/>
                <a:gd name="G17" fmla="+- G13 10800 0"/>
                <a:gd name="G18" fmla="+- G14 10800 0"/>
                <a:gd name="G19" fmla="*/ 5400 1 2"/>
                <a:gd name="G20" fmla="+- G19 5400 0"/>
                <a:gd name="G21" fmla="cos G20 0"/>
                <a:gd name="G22" fmla="sin G20 0"/>
                <a:gd name="G23" fmla="+- G21 10800 0"/>
                <a:gd name="G24" fmla="+- G12 G23 G22"/>
                <a:gd name="G25" fmla="+- G22 G23 G11"/>
                <a:gd name="G26" fmla="cos 10800 0"/>
                <a:gd name="G27" fmla="sin 10800 0"/>
                <a:gd name="G28" fmla="cos 5400 0"/>
                <a:gd name="G29" fmla="sin 5400 0"/>
                <a:gd name="G30" fmla="+- G26 10800 0"/>
                <a:gd name="G31" fmla="+- G27 10800 0"/>
                <a:gd name="G32" fmla="+- G28 10800 0"/>
                <a:gd name="G33" fmla="+- G29 10800 0"/>
                <a:gd name="G34" fmla="+- G19 5400 0"/>
                <a:gd name="G35" fmla="cos G34 -11796480"/>
                <a:gd name="G36" fmla="sin G34 -11796480"/>
                <a:gd name="G37" fmla="+/ -11796480 0 2"/>
                <a:gd name="T2" fmla="*/ 180 256 1"/>
                <a:gd name="T3" fmla="*/ 0 256 1"/>
                <a:gd name="G38" fmla="+- G37 T2 T3"/>
                <a:gd name="G39" fmla="?: G2 G37 G38"/>
                <a:gd name="G40" fmla="cos 10800 G39"/>
                <a:gd name="G41" fmla="sin 10800 G39"/>
                <a:gd name="G42" fmla="cos 5400 G39"/>
                <a:gd name="G43" fmla="sin 5400 G39"/>
                <a:gd name="G44" fmla="+- G40 10800 0"/>
                <a:gd name="G45" fmla="+- G41 10800 0"/>
                <a:gd name="G46" fmla="+- G42 10800 0"/>
                <a:gd name="G47" fmla="+- G43 10800 0"/>
                <a:gd name="G48" fmla="+- G35 10800 0"/>
                <a:gd name="G49" fmla="+- G36 10800 0"/>
                <a:gd name="T4" fmla="*/ 10799 w 21600"/>
                <a:gd name="T5" fmla="*/ 0 h 21600"/>
                <a:gd name="T6" fmla="*/ 2700 w 21600"/>
                <a:gd name="T7" fmla="*/ 10800 h 21600"/>
                <a:gd name="T8" fmla="*/ 10799 w 21600"/>
                <a:gd name="T9" fmla="*/ 5400 h 21600"/>
                <a:gd name="T10" fmla="*/ 24300 w 21600"/>
                <a:gd name="T11" fmla="*/ 10800 h 21600"/>
                <a:gd name="T12" fmla="*/ 18900 w 21600"/>
                <a:gd name="T13" fmla="*/ 16200 h 21600"/>
                <a:gd name="T14" fmla="*/ 13500 w 21600"/>
                <a:gd name="T15" fmla="*/ 10800 h 21600"/>
                <a:gd name="T16" fmla="*/ 3163 w 21600"/>
                <a:gd name="T17" fmla="*/ 3163 h 21600"/>
                <a:gd name="T18" fmla="*/ 18437 w 21600"/>
                <a:gd name="T19" fmla="*/ 18437 h 21600"/>
              </a:gdLst>
              <a:ahLst/>
              <a:cxnLst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T16" t="T17" r="T18" b="T19"/>
              <a:pathLst>
                <a:path w="21600" h="21600">
                  <a:moveTo>
                    <a:pt x="16200" y="10800"/>
                  </a:moveTo>
                  <a:cubicBezTo>
                    <a:pt x="16200" y="7817"/>
                    <a:pt x="13782" y="5400"/>
                    <a:pt x="10800" y="5400"/>
                  </a:cubicBezTo>
                  <a:cubicBezTo>
                    <a:pt x="7817" y="5400"/>
                    <a:pt x="5400" y="7817"/>
                    <a:pt x="5400" y="10800"/>
                  </a:cubicBezTo>
                  <a:lnTo>
                    <a:pt x="0" y="10800"/>
                  </a:lnTo>
                  <a:cubicBezTo>
                    <a:pt x="0" y="4835"/>
                    <a:pt x="4835" y="0"/>
                    <a:pt x="10800" y="0"/>
                  </a:cubicBezTo>
                  <a:cubicBezTo>
                    <a:pt x="16764" y="0"/>
                    <a:pt x="21599" y="4835"/>
                    <a:pt x="21600" y="10799"/>
                  </a:cubicBezTo>
                  <a:lnTo>
                    <a:pt x="21600" y="10800"/>
                  </a:lnTo>
                  <a:lnTo>
                    <a:pt x="24300" y="10800"/>
                  </a:lnTo>
                  <a:lnTo>
                    <a:pt x="18900" y="16200"/>
                  </a:lnTo>
                  <a:lnTo>
                    <a:pt x="13500" y="10800"/>
                  </a:lnTo>
                  <a:lnTo>
                    <a:pt x="16200" y="10800"/>
                  </a:lnTo>
                  <a:close/>
                </a:path>
              </a:pathLst>
            </a:custGeom>
            <a:solidFill>
              <a:srgbClr val="FF5050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 descr="M02.jpg"/>
          <p:cNvPicPr>
            <a:picLocks noChangeAspect="1"/>
          </p:cNvPicPr>
          <p:nvPr/>
        </p:nvPicPr>
        <p:blipFill>
          <a:blip r:embed="rId2" cstate="print"/>
          <a:srcRect l="8745" t="8553" r="9041"/>
          <a:stretch>
            <a:fillRect/>
          </a:stretch>
        </p:blipFill>
        <p:spPr>
          <a:xfrm>
            <a:off x="0" y="27384"/>
            <a:ext cx="9144000" cy="6858000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79752" y="256613"/>
            <a:ext cx="3913128" cy="6399542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6933548" y="6008978"/>
            <a:ext cx="1677703" cy="276999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en-GB" sz="1200" b="1" dirty="0" err="1" smtClean="0"/>
              <a:t>Pettitt</a:t>
            </a:r>
            <a:r>
              <a:rPr lang="en-GB" sz="1200" b="1" dirty="0" smtClean="0"/>
              <a:t> and White, 2012</a:t>
            </a:r>
            <a:endParaRPr lang="en-GB" sz="12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 descr="M02.jpg"/>
          <p:cNvPicPr>
            <a:picLocks noChangeAspect="1"/>
          </p:cNvPicPr>
          <p:nvPr/>
        </p:nvPicPr>
        <p:blipFill>
          <a:blip r:embed="rId2" cstate="print"/>
          <a:srcRect l="8745" t="8553" r="9041"/>
          <a:stretch>
            <a:fillRect/>
          </a:stretch>
        </p:blipFill>
        <p:spPr>
          <a:xfrm>
            <a:off x="0" y="27384"/>
            <a:ext cx="9144000" cy="6858000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27584" y="1192939"/>
            <a:ext cx="7858377" cy="5472407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395536" y="119336"/>
            <a:ext cx="4980402" cy="769441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en-GB" sz="4400" b="1" dirty="0" smtClean="0"/>
              <a:t>Langdon Bay ‘wreck’</a:t>
            </a:r>
            <a:endParaRPr lang="en-GB" sz="44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 descr="M02.jpg"/>
          <p:cNvPicPr>
            <a:picLocks noChangeAspect="1"/>
          </p:cNvPicPr>
          <p:nvPr/>
        </p:nvPicPr>
        <p:blipFill>
          <a:blip r:embed="rId2" cstate="print"/>
          <a:srcRect l="8745" t="8553" r="9041"/>
          <a:stretch>
            <a:fillRect/>
          </a:stretch>
        </p:blipFill>
        <p:spPr>
          <a:xfrm>
            <a:off x="0" y="27384"/>
            <a:ext cx="9144000" cy="6858000"/>
          </a:xfrm>
          <a:prstGeom prst="rect">
            <a:avLst/>
          </a:prstGeom>
        </p:spPr>
      </p:pic>
      <p:pic>
        <p:nvPicPr>
          <p:cNvPr id="7" name="Picture 6" descr="langdon1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4213" y="692150"/>
            <a:ext cx="3841750" cy="5438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" name="Picture 7" descr="langdonBay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765175"/>
            <a:ext cx="3852863" cy="5313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9" name="Line 8"/>
          <p:cNvSpPr>
            <a:spLocks noChangeShapeType="1"/>
          </p:cNvSpPr>
          <p:nvPr/>
        </p:nvSpPr>
        <p:spPr bwMode="auto">
          <a:xfrm>
            <a:off x="2700338" y="3141663"/>
            <a:ext cx="2087562" cy="0"/>
          </a:xfrm>
          <a:prstGeom prst="line">
            <a:avLst/>
          </a:prstGeom>
          <a:noFill/>
          <a:ln w="38100">
            <a:solidFill>
              <a:srgbClr val="FF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pic>
        <p:nvPicPr>
          <p:cNvPr id="10" name="Picture 5" descr="[The Dover boat could have carried 3 tonnes across the English Channel]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850" y="4292600"/>
            <a:ext cx="2994025" cy="2103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1" name="Text Box 11"/>
          <p:cNvSpPr txBox="1">
            <a:spLocks noChangeArrowheads="1"/>
          </p:cNvSpPr>
          <p:nvPr/>
        </p:nvSpPr>
        <p:spPr bwMode="auto">
          <a:xfrm>
            <a:off x="827088" y="109538"/>
            <a:ext cx="7446962" cy="366712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9pPr>
          </a:lstStyle>
          <a:p>
            <a:pPr eaLnBrk="1" hangingPunct="1"/>
            <a:r>
              <a:rPr lang="en-GB" altLang="en-US" b="1" dirty="0"/>
              <a:t>Coastal evolution and the question of the Langdon Bay “wreck”</a:t>
            </a:r>
          </a:p>
        </p:txBody>
      </p:sp>
    </p:spTree>
    <p:extLst>
      <p:ext uri="{BB962C8B-B14F-4D97-AF65-F5344CB8AC3E}">
        <p14:creationId xmlns:p14="http://schemas.microsoft.com/office/powerpoint/2010/main" val="11719728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M02.jpg"/>
          <p:cNvPicPr>
            <a:picLocks noChangeAspect="1"/>
          </p:cNvPicPr>
          <p:nvPr/>
        </p:nvPicPr>
        <p:blipFill>
          <a:blip r:embed="rId2" cstate="print"/>
          <a:srcRect l="8745" t="8553" r="9041"/>
          <a:stretch>
            <a:fillRect/>
          </a:stretch>
        </p:blipFill>
        <p:spPr>
          <a:xfrm>
            <a:off x="0" y="27384"/>
            <a:ext cx="9144000" cy="6858000"/>
          </a:xfrm>
          <a:prstGeom prst="rect">
            <a:avLst/>
          </a:prstGeom>
        </p:spPr>
      </p:pic>
      <p:sp>
        <p:nvSpPr>
          <p:cNvPr id="26" name="Rectangle 25"/>
          <p:cNvSpPr/>
          <p:nvPr/>
        </p:nvSpPr>
        <p:spPr>
          <a:xfrm>
            <a:off x="179388" y="331788"/>
            <a:ext cx="8856662" cy="633730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7" name="Picture 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7325" y="331788"/>
            <a:ext cx="5376863" cy="6265862"/>
          </a:xfrm>
          <a:prstGeom prst="rect">
            <a:avLst/>
          </a:prstGeom>
          <a:solidFill>
            <a:schemeClr val="bg1"/>
          </a:solidFill>
          <a:ln>
            <a:noFill/>
          </a:ln>
        </p:spPr>
      </p:pic>
      <p:sp>
        <p:nvSpPr>
          <p:cNvPr id="8" name="Rectangle 7"/>
          <p:cNvSpPr>
            <a:spLocks noChangeArrowheads="1"/>
          </p:cNvSpPr>
          <p:nvPr/>
        </p:nvSpPr>
        <p:spPr bwMode="auto">
          <a:xfrm>
            <a:off x="2555875" y="6021388"/>
            <a:ext cx="1090613" cy="319087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9pPr>
          </a:lstStyle>
          <a:p>
            <a:pPr eaLnBrk="1" hangingPunct="1"/>
            <a:endParaRPr lang="en-US" altLang="en-US"/>
          </a:p>
        </p:txBody>
      </p:sp>
      <p:sp>
        <p:nvSpPr>
          <p:cNvPr id="9" name="AutoShape 8"/>
          <p:cNvSpPr>
            <a:spLocks noChangeArrowheads="1"/>
          </p:cNvSpPr>
          <p:nvPr/>
        </p:nvSpPr>
        <p:spPr bwMode="auto">
          <a:xfrm>
            <a:off x="4776788" y="2765425"/>
            <a:ext cx="141287" cy="141288"/>
          </a:xfrm>
          <a:prstGeom prst="flowChartSummingJunction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9pPr>
          </a:lstStyle>
          <a:p>
            <a:pPr eaLnBrk="1" hangingPunct="1"/>
            <a:endParaRPr lang="en-US" altLang="en-US"/>
          </a:p>
        </p:txBody>
      </p:sp>
      <p:sp>
        <p:nvSpPr>
          <p:cNvPr id="10" name="Freeform 9" descr="90%"/>
          <p:cNvSpPr>
            <a:spLocks/>
          </p:cNvSpPr>
          <p:nvPr/>
        </p:nvSpPr>
        <p:spPr bwMode="auto">
          <a:xfrm>
            <a:off x="2622550" y="3265488"/>
            <a:ext cx="693738" cy="1179512"/>
          </a:xfrm>
          <a:custGeom>
            <a:avLst/>
            <a:gdLst>
              <a:gd name="T0" fmla="*/ 275819984 w 446"/>
              <a:gd name="T1" fmla="*/ 0 h 748"/>
              <a:gd name="T2" fmla="*/ 55648374 w 446"/>
              <a:gd name="T3" fmla="*/ 450070607 h 748"/>
              <a:gd name="T4" fmla="*/ 55648374 w 446"/>
              <a:gd name="T5" fmla="*/ 900139637 h 748"/>
              <a:gd name="T6" fmla="*/ 384696379 w 446"/>
              <a:gd name="T7" fmla="*/ 1352696798 h 748"/>
              <a:gd name="T8" fmla="*/ 825041301 w 446"/>
              <a:gd name="T9" fmla="*/ 1802767602 h 748"/>
              <a:gd name="T10" fmla="*/ 1042794089 w 446"/>
              <a:gd name="T11" fmla="*/ 1690871688 h 748"/>
              <a:gd name="T12" fmla="*/ 604869569 w 446"/>
              <a:gd name="T13" fmla="*/ 1126418218 h 748"/>
              <a:gd name="T14" fmla="*/ 275819984 w 446"/>
              <a:gd name="T15" fmla="*/ 788243525 h 748"/>
              <a:gd name="T16" fmla="*/ 275819984 w 446"/>
              <a:gd name="T17" fmla="*/ 450070607 h 748"/>
              <a:gd name="T18" fmla="*/ 384696379 w 446"/>
              <a:gd name="T19" fmla="*/ 111895964 h 748"/>
              <a:gd name="T20" fmla="*/ 384696379 w 446"/>
              <a:gd name="T21" fmla="*/ 0 h 748"/>
              <a:gd name="T22" fmla="*/ 0 60000 65536"/>
              <a:gd name="T23" fmla="*/ 0 60000 65536"/>
              <a:gd name="T24" fmla="*/ 0 60000 65536"/>
              <a:gd name="T25" fmla="*/ 0 60000 65536"/>
              <a:gd name="T26" fmla="*/ 0 60000 65536"/>
              <a:gd name="T27" fmla="*/ 0 60000 65536"/>
              <a:gd name="T28" fmla="*/ 0 60000 65536"/>
              <a:gd name="T29" fmla="*/ 0 60000 65536"/>
              <a:gd name="T30" fmla="*/ 0 60000 65536"/>
              <a:gd name="T31" fmla="*/ 0 60000 65536"/>
              <a:gd name="T32" fmla="*/ 0 60000 65536"/>
              <a:gd name="T33" fmla="*/ 0 w 446"/>
              <a:gd name="T34" fmla="*/ 0 h 748"/>
              <a:gd name="T35" fmla="*/ 446 w 446"/>
              <a:gd name="T36" fmla="*/ 748 h 748"/>
            </a:gdLst>
            <a:ahLst/>
            <a:cxnLst>
              <a:cxn ang="T22">
                <a:pos x="T0" y="T1"/>
              </a:cxn>
              <a:cxn ang="T23">
                <a:pos x="T2" y="T3"/>
              </a:cxn>
              <a:cxn ang="T24">
                <a:pos x="T4" y="T5"/>
              </a:cxn>
              <a:cxn ang="T25">
                <a:pos x="T6" y="T7"/>
              </a:cxn>
              <a:cxn ang="T26">
                <a:pos x="T8" y="T9"/>
              </a:cxn>
              <a:cxn ang="T27">
                <a:pos x="T10" y="T11"/>
              </a:cxn>
              <a:cxn ang="T28">
                <a:pos x="T12" y="T13"/>
              </a:cxn>
              <a:cxn ang="T29">
                <a:pos x="T14" y="T15"/>
              </a:cxn>
              <a:cxn ang="T30">
                <a:pos x="T16" y="T17"/>
              </a:cxn>
              <a:cxn ang="T31">
                <a:pos x="T18" y="T19"/>
              </a:cxn>
              <a:cxn ang="T32">
                <a:pos x="T20" y="T21"/>
              </a:cxn>
            </a:cxnLst>
            <a:rect l="T33" t="T34" r="T35" b="T36"/>
            <a:pathLst>
              <a:path w="446" h="748">
                <a:moveTo>
                  <a:pt x="114" y="0"/>
                </a:moveTo>
                <a:cubicBezTo>
                  <a:pt x="76" y="60"/>
                  <a:pt x="38" y="121"/>
                  <a:pt x="23" y="181"/>
                </a:cubicBezTo>
                <a:cubicBezTo>
                  <a:pt x="8" y="241"/>
                  <a:pt x="0" y="301"/>
                  <a:pt x="23" y="362"/>
                </a:cubicBezTo>
                <a:cubicBezTo>
                  <a:pt x="46" y="423"/>
                  <a:pt x="106" y="484"/>
                  <a:pt x="159" y="544"/>
                </a:cubicBezTo>
                <a:cubicBezTo>
                  <a:pt x="212" y="604"/>
                  <a:pt x="296" y="702"/>
                  <a:pt x="341" y="725"/>
                </a:cubicBezTo>
                <a:cubicBezTo>
                  <a:pt x="386" y="748"/>
                  <a:pt x="446" y="725"/>
                  <a:pt x="431" y="680"/>
                </a:cubicBezTo>
                <a:cubicBezTo>
                  <a:pt x="416" y="635"/>
                  <a:pt x="303" y="514"/>
                  <a:pt x="250" y="453"/>
                </a:cubicBezTo>
                <a:cubicBezTo>
                  <a:pt x="197" y="392"/>
                  <a:pt x="137" y="362"/>
                  <a:pt x="114" y="317"/>
                </a:cubicBezTo>
                <a:cubicBezTo>
                  <a:pt x="91" y="272"/>
                  <a:pt x="107" y="226"/>
                  <a:pt x="114" y="181"/>
                </a:cubicBezTo>
                <a:cubicBezTo>
                  <a:pt x="121" y="136"/>
                  <a:pt x="152" y="75"/>
                  <a:pt x="159" y="45"/>
                </a:cubicBezTo>
                <a:cubicBezTo>
                  <a:pt x="166" y="15"/>
                  <a:pt x="162" y="7"/>
                  <a:pt x="159" y="0"/>
                </a:cubicBezTo>
              </a:path>
            </a:pathLst>
          </a:custGeom>
          <a:pattFill prst="pct90">
            <a:fgClr>
              <a:srgbClr val="FF0000"/>
            </a:fgClr>
            <a:bgClr>
              <a:schemeClr val="bg1"/>
            </a:bgClr>
          </a:patt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>
            <a:off x="3117850" y="3049588"/>
            <a:ext cx="246063" cy="1074737"/>
          </a:xfrm>
          <a:custGeom>
            <a:avLst/>
            <a:gdLst>
              <a:gd name="T0" fmla="*/ 55084069 w 159"/>
              <a:gd name="T1" fmla="*/ 0 h 681"/>
              <a:gd name="T2" fmla="*/ 162856550 w 159"/>
              <a:gd name="T3" fmla="*/ 341217137 h 681"/>
              <a:gd name="T4" fmla="*/ 55084069 w 159"/>
              <a:gd name="T5" fmla="*/ 792022690 h 681"/>
              <a:gd name="T6" fmla="*/ 55084069 w 159"/>
              <a:gd name="T7" fmla="*/ 1130747989 h 681"/>
              <a:gd name="T8" fmla="*/ 380798692 w 159"/>
              <a:gd name="T9" fmla="*/ 1696122970 h 681"/>
              <a:gd name="T10" fmla="*/ 0 60000 65536"/>
              <a:gd name="T11" fmla="*/ 0 60000 65536"/>
              <a:gd name="T12" fmla="*/ 0 60000 65536"/>
              <a:gd name="T13" fmla="*/ 0 60000 65536"/>
              <a:gd name="T14" fmla="*/ 0 60000 65536"/>
              <a:gd name="T15" fmla="*/ 0 w 159"/>
              <a:gd name="T16" fmla="*/ 0 h 681"/>
              <a:gd name="T17" fmla="*/ 159 w 159"/>
              <a:gd name="T18" fmla="*/ 681 h 681"/>
            </a:gdLst>
            <a:ahLst/>
            <a:cxnLst>
              <a:cxn ang="T10">
                <a:pos x="T0" y="T1"/>
              </a:cxn>
              <a:cxn ang="T11">
                <a:pos x="T2" y="T3"/>
              </a:cxn>
              <a:cxn ang="T12">
                <a:pos x="T4" y="T5"/>
              </a:cxn>
              <a:cxn ang="T13">
                <a:pos x="T6" y="T7"/>
              </a:cxn>
              <a:cxn ang="T14">
                <a:pos x="T8" y="T9"/>
              </a:cxn>
            </a:cxnLst>
            <a:rect l="T15" t="T16" r="T17" b="T18"/>
            <a:pathLst>
              <a:path w="159" h="681">
                <a:moveTo>
                  <a:pt x="23" y="0"/>
                </a:moveTo>
                <a:cubicBezTo>
                  <a:pt x="45" y="42"/>
                  <a:pt x="68" y="84"/>
                  <a:pt x="68" y="137"/>
                </a:cubicBezTo>
                <a:cubicBezTo>
                  <a:pt x="68" y="190"/>
                  <a:pt x="30" y="265"/>
                  <a:pt x="23" y="318"/>
                </a:cubicBezTo>
                <a:cubicBezTo>
                  <a:pt x="16" y="371"/>
                  <a:pt x="0" y="394"/>
                  <a:pt x="23" y="454"/>
                </a:cubicBezTo>
                <a:cubicBezTo>
                  <a:pt x="46" y="514"/>
                  <a:pt x="102" y="597"/>
                  <a:pt x="159" y="681"/>
                </a:cubicBezTo>
              </a:path>
            </a:pathLst>
          </a:custGeom>
          <a:noFill/>
          <a:ln w="38100" cap="flat" cmpd="sng">
            <a:solidFill>
              <a:schemeClr val="tx1"/>
            </a:solidFill>
            <a:prstDash val="dash"/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2" name="Freeform 11"/>
          <p:cNvSpPr>
            <a:spLocks/>
          </p:cNvSpPr>
          <p:nvPr/>
        </p:nvSpPr>
        <p:spPr bwMode="auto">
          <a:xfrm>
            <a:off x="4633913" y="2335213"/>
            <a:ext cx="354012" cy="285750"/>
          </a:xfrm>
          <a:custGeom>
            <a:avLst/>
            <a:gdLst>
              <a:gd name="T0" fmla="*/ 0 w 227"/>
              <a:gd name="T1" fmla="*/ 451121937 h 181"/>
              <a:gd name="T2" fmla="*/ 442644516 w 227"/>
              <a:gd name="T3" fmla="*/ 226806586 h 181"/>
              <a:gd name="T4" fmla="*/ 552090338 w 227"/>
              <a:gd name="T5" fmla="*/ 0 h 181"/>
              <a:gd name="T6" fmla="*/ 0 60000 65536"/>
              <a:gd name="T7" fmla="*/ 0 60000 65536"/>
              <a:gd name="T8" fmla="*/ 0 60000 65536"/>
              <a:gd name="T9" fmla="*/ 0 w 227"/>
              <a:gd name="T10" fmla="*/ 0 h 181"/>
              <a:gd name="T11" fmla="*/ 227 w 227"/>
              <a:gd name="T12" fmla="*/ 181 h 181"/>
            </a:gdLst>
            <a:ahLst/>
            <a:cxnLst>
              <a:cxn ang="T6">
                <a:pos x="T0" y="T1"/>
              </a:cxn>
              <a:cxn ang="T7">
                <a:pos x="T2" y="T3"/>
              </a:cxn>
              <a:cxn ang="T8">
                <a:pos x="T4" y="T5"/>
              </a:cxn>
            </a:cxnLst>
            <a:rect l="T9" t="T10" r="T11" b="T12"/>
            <a:pathLst>
              <a:path w="227" h="181">
                <a:moveTo>
                  <a:pt x="0" y="181"/>
                </a:moveTo>
                <a:cubicBezTo>
                  <a:pt x="72" y="151"/>
                  <a:pt x="144" y="121"/>
                  <a:pt x="182" y="91"/>
                </a:cubicBezTo>
                <a:cubicBezTo>
                  <a:pt x="220" y="61"/>
                  <a:pt x="223" y="30"/>
                  <a:pt x="227" y="0"/>
                </a:cubicBezTo>
              </a:path>
            </a:pathLst>
          </a:custGeom>
          <a:noFill/>
          <a:ln w="19050" cap="flat" cmpd="sng">
            <a:solidFill>
              <a:srgbClr val="FF0000"/>
            </a:solidFill>
            <a:prstDash val="dash"/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3" name="Freeform 12"/>
          <p:cNvSpPr>
            <a:spLocks/>
          </p:cNvSpPr>
          <p:nvPr/>
        </p:nvSpPr>
        <p:spPr bwMode="auto">
          <a:xfrm>
            <a:off x="4703763" y="3049588"/>
            <a:ext cx="354012" cy="285750"/>
          </a:xfrm>
          <a:custGeom>
            <a:avLst/>
            <a:gdLst>
              <a:gd name="T0" fmla="*/ 0 w 227"/>
              <a:gd name="T1" fmla="*/ 451121937 h 181"/>
              <a:gd name="T2" fmla="*/ 442644516 w 227"/>
              <a:gd name="T3" fmla="*/ 226806586 h 181"/>
              <a:gd name="T4" fmla="*/ 552090338 w 227"/>
              <a:gd name="T5" fmla="*/ 0 h 181"/>
              <a:gd name="T6" fmla="*/ 0 60000 65536"/>
              <a:gd name="T7" fmla="*/ 0 60000 65536"/>
              <a:gd name="T8" fmla="*/ 0 60000 65536"/>
              <a:gd name="T9" fmla="*/ 0 w 227"/>
              <a:gd name="T10" fmla="*/ 0 h 181"/>
              <a:gd name="T11" fmla="*/ 227 w 227"/>
              <a:gd name="T12" fmla="*/ 181 h 181"/>
            </a:gdLst>
            <a:ahLst/>
            <a:cxnLst>
              <a:cxn ang="T6">
                <a:pos x="T0" y="T1"/>
              </a:cxn>
              <a:cxn ang="T7">
                <a:pos x="T2" y="T3"/>
              </a:cxn>
              <a:cxn ang="T8">
                <a:pos x="T4" y="T5"/>
              </a:cxn>
            </a:cxnLst>
            <a:rect l="T9" t="T10" r="T11" b="T12"/>
            <a:pathLst>
              <a:path w="227" h="181">
                <a:moveTo>
                  <a:pt x="0" y="181"/>
                </a:moveTo>
                <a:cubicBezTo>
                  <a:pt x="72" y="151"/>
                  <a:pt x="144" y="121"/>
                  <a:pt x="182" y="91"/>
                </a:cubicBezTo>
                <a:cubicBezTo>
                  <a:pt x="220" y="61"/>
                  <a:pt x="223" y="30"/>
                  <a:pt x="227" y="0"/>
                </a:cubicBezTo>
              </a:path>
            </a:pathLst>
          </a:custGeom>
          <a:noFill/>
          <a:ln w="19050" cap="flat" cmpd="sng">
            <a:solidFill>
              <a:schemeClr val="accent2"/>
            </a:solidFill>
            <a:prstDash val="dash"/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4" name="Freeform 13"/>
          <p:cNvSpPr>
            <a:spLocks/>
          </p:cNvSpPr>
          <p:nvPr/>
        </p:nvSpPr>
        <p:spPr bwMode="auto">
          <a:xfrm>
            <a:off x="4633913" y="2549525"/>
            <a:ext cx="354012" cy="285750"/>
          </a:xfrm>
          <a:custGeom>
            <a:avLst/>
            <a:gdLst>
              <a:gd name="T0" fmla="*/ 0 w 227"/>
              <a:gd name="T1" fmla="*/ 451121937 h 181"/>
              <a:gd name="T2" fmla="*/ 442644516 w 227"/>
              <a:gd name="T3" fmla="*/ 226806586 h 181"/>
              <a:gd name="T4" fmla="*/ 552090338 w 227"/>
              <a:gd name="T5" fmla="*/ 0 h 181"/>
              <a:gd name="T6" fmla="*/ 0 60000 65536"/>
              <a:gd name="T7" fmla="*/ 0 60000 65536"/>
              <a:gd name="T8" fmla="*/ 0 60000 65536"/>
              <a:gd name="T9" fmla="*/ 0 w 227"/>
              <a:gd name="T10" fmla="*/ 0 h 181"/>
              <a:gd name="T11" fmla="*/ 227 w 227"/>
              <a:gd name="T12" fmla="*/ 181 h 181"/>
            </a:gdLst>
            <a:ahLst/>
            <a:cxnLst>
              <a:cxn ang="T6">
                <a:pos x="T0" y="T1"/>
              </a:cxn>
              <a:cxn ang="T7">
                <a:pos x="T2" y="T3"/>
              </a:cxn>
              <a:cxn ang="T8">
                <a:pos x="T4" y="T5"/>
              </a:cxn>
            </a:cxnLst>
            <a:rect l="T9" t="T10" r="T11" b="T12"/>
            <a:pathLst>
              <a:path w="227" h="181">
                <a:moveTo>
                  <a:pt x="0" y="181"/>
                </a:moveTo>
                <a:cubicBezTo>
                  <a:pt x="72" y="151"/>
                  <a:pt x="144" y="121"/>
                  <a:pt x="182" y="91"/>
                </a:cubicBezTo>
                <a:cubicBezTo>
                  <a:pt x="220" y="61"/>
                  <a:pt x="223" y="30"/>
                  <a:pt x="227" y="0"/>
                </a:cubicBezTo>
              </a:path>
            </a:pathLst>
          </a:custGeom>
          <a:noFill/>
          <a:ln w="19050" cap="flat" cmpd="sng">
            <a:solidFill>
              <a:schemeClr val="folHlink"/>
            </a:solidFill>
            <a:prstDash val="dash"/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5" name="Freeform 14"/>
          <p:cNvSpPr>
            <a:spLocks/>
          </p:cNvSpPr>
          <p:nvPr/>
        </p:nvSpPr>
        <p:spPr bwMode="auto">
          <a:xfrm>
            <a:off x="2516188" y="3194050"/>
            <a:ext cx="295275" cy="1073150"/>
          </a:xfrm>
          <a:custGeom>
            <a:avLst/>
            <a:gdLst>
              <a:gd name="T0" fmla="*/ 331946896 w 189"/>
              <a:gd name="T1" fmla="*/ 0 h 681"/>
              <a:gd name="T2" fmla="*/ 444223323 w 189"/>
              <a:gd name="T3" fmla="*/ 114231389 h 681"/>
              <a:gd name="T4" fmla="*/ 222110880 w 189"/>
              <a:gd name="T5" fmla="*/ 451958497 h 681"/>
              <a:gd name="T6" fmla="*/ 112276378 w 189"/>
              <a:gd name="T7" fmla="*/ 675454117 h 681"/>
              <a:gd name="T8" fmla="*/ 112276378 w 189"/>
              <a:gd name="T9" fmla="*/ 901431888 h 681"/>
              <a:gd name="T10" fmla="*/ 0 w 189"/>
              <a:gd name="T11" fmla="*/ 1127411038 h 681"/>
              <a:gd name="T12" fmla="*/ 112276378 w 189"/>
              <a:gd name="T13" fmla="*/ 1239158848 h 681"/>
              <a:gd name="T14" fmla="*/ 222110880 w 189"/>
              <a:gd name="T15" fmla="*/ 1353390188 h 681"/>
              <a:gd name="T16" fmla="*/ 444223323 w 189"/>
              <a:gd name="T17" fmla="*/ 1691117542 h 681"/>
              <a:gd name="T18" fmla="*/ 0 60000 65536"/>
              <a:gd name="T19" fmla="*/ 0 60000 65536"/>
              <a:gd name="T20" fmla="*/ 0 60000 65536"/>
              <a:gd name="T21" fmla="*/ 0 60000 65536"/>
              <a:gd name="T22" fmla="*/ 0 60000 65536"/>
              <a:gd name="T23" fmla="*/ 0 60000 65536"/>
              <a:gd name="T24" fmla="*/ 0 60000 65536"/>
              <a:gd name="T25" fmla="*/ 0 60000 65536"/>
              <a:gd name="T26" fmla="*/ 0 60000 65536"/>
              <a:gd name="T27" fmla="*/ 0 w 189"/>
              <a:gd name="T28" fmla="*/ 0 h 681"/>
              <a:gd name="T29" fmla="*/ 189 w 189"/>
              <a:gd name="T30" fmla="*/ 681 h 681"/>
            </a:gdLst>
            <a:ahLst/>
            <a:cxnLst>
              <a:cxn ang="T18">
                <a:pos x="T0" y="T1"/>
              </a:cxn>
              <a:cxn ang="T19">
                <a:pos x="T2" y="T3"/>
              </a:cxn>
              <a:cxn ang="T20">
                <a:pos x="T4" y="T5"/>
              </a:cxn>
              <a:cxn ang="T21">
                <a:pos x="T6" y="T7"/>
              </a:cxn>
              <a:cxn ang="T22">
                <a:pos x="T8" y="T9"/>
              </a:cxn>
              <a:cxn ang="T23">
                <a:pos x="T10" y="T11"/>
              </a:cxn>
              <a:cxn ang="T24">
                <a:pos x="T12" y="T13"/>
              </a:cxn>
              <a:cxn ang="T25">
                <a:pos x="T14" y="T15"/>
              </a:cxn>
              <a:cxn ang="T26">
                <a:pos x="T16" y="T17"/>
              </a:cxn>
            </a:cxnLst>
            <a:rect l="T27" t="T28" r="T29" b="T30"/>
            <a:pathLst>
              <a:path w="189" h="681">
                <a:moveTo>
                  <a:pt x="136" y="0"/>
                </a:moveTo>
                <a:cubicBezTo>
                  <a:pt x="162" y="8"/>
                  <a:pt x="189" y="16"/>
                  <a:pt x="182" y="46"/>
                </a:cubicBezTo>
                <a:cubicBezTo>
                  <a:pt x="175" y="76"/>
                  <a:pt x="114" y="145"/>
                  <a:pt x="91" y="182"/>
                </a:cubicBezTo>
                <a:cubicBezTo>
                  <a:pt x="68" y="219"/>
                  <a:pt x="53" y="242"/>
                  <a:pt x="46" y="272"/>
                </a:cubicBezTo>
                <a:cubicBezTo>
                  <a:pt x="39" y="302"/>
                  <a:pt x="54" y="333"/>
                  <a:pt x="46" y="363"/>
                </a:cubicBezTo>
                <a:cubicBezTo>
                  <a:pt x="38" y="393"/>
                  <a:pt x="0" y="431"/>
                  <a:pt x="0" y="454"/>
                </a:cubicBezTo>
                <a:cubicBezTo>
                  <a:pt x="0" y="477"/>
                  <a:pt x="31" y="484"/>
                  <a:pt x="46" y="499"/>
                </a:cubicBezTo>
                <a:cubicBezTo>
                  <a:pt x="61" y="514"/>
                  <a:pt x="68" y="515"/>
                  <a:pt x="91" y="545"/>
                </a:cubicBezTo>
                <a:cubicBezTo>
                  <a:pt x="114" y="575"/>
                  <a:pt x="148" y="628"/>
                  <a:pt x="182" y="681"/>
                </a:cubicBezTo>
              </a:path>
            </a:pathLst>
          </a:custGeom>
          <a:noFill/>
          <a:ln w="38100" cap="flat" cmpd="sng">
            <a:solidFill>
              <a:schemeClr val="tx1"/>
            </a:solidFill>
            <a:prstDash val="dash"/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6" name="Freeform 15" descr="Light upward diagonal"/>
          <p:cNvSpPr>
            <a:spLocks/>
          </p:cNvSpPr>
          <p:nvPr/>
        </p:nvSpPr>
        <p:spPr bwMode="auto">
          <a:xfrm>
            <a:off x="1600200" y="1870075"/>
            <a:ext cx="1552575" cy="1538288"/>
          </a:xfrm>
          <a:custGeom>
            <a:avLst/>
            <a:gdLst>
              <a:gd name="T0" fmla="*/ 1865943450 w 998"/>
              <a:gd name="T1" fmla="*/ 2147483647 h 930"/>
              <a:gd name="T2" fmla="*/ 1974850804 w 998"/>
              <a:gd name="T3" fmla="*/ 2147483647 h 930"/>
              <a:gd name="T4" fmla="*/ 2147483647 w 998"/>
              <a:gd name="T5" fmla="*/ 2147483647 h 930"/>
              <a:gd name="T6" fmla="*/ 2147483647 w 998"/>
              <a:gd name="T7" fmla="*/ 2147483647 h 930"/>
              <a:gd name="T8" fmla="*/ 2147483647 w 998"/>
              <a:gd name="T9" fmla="*/ 2046497293 h 930"/>
              <a:gd name="T10" fmla="*/ 1974850804 w 998"/>
              <a:gd name="T11" fmla="*/ 1800260455 h 930"/>
              <a:gd name="T12" fmla="*/ 1754617005 w 998"/>
              <a:gd name="T13" fmla="*/ 1674406613 h 930"/>
              <a:gd name="T14" fmla="*/ 1536801909 w 998"/>
              <a:gd name="T15" fmla="*/ 1428169775 h 930"/>
              <a:gd name="T16" fmla="*/ 1207660756 w 998"/>
              <a:gd name="T17" fmla="*/ 930226080 h 930"/>
              <a:gd name="T18" fmla="*/ 987425402 w 998"/>
              <a:gd name="T19" fmla="*/ 683989035 h 930"/>
              <a:gd name="T20" fmla="*/ 878518048 w 998"/>
              <a:gd name="T21" fmla="*/ 558135607 h 930"/>
              <a:gd name="T22" fmla="*/ 546956054 w 998"/>
              <a:gd name="T23" fmla="*/ 186045185 h 930"/>
              <a:gd name="T24" fmla="*/ 217814804 w 998"/>
              <a:gd name="T25" fmla="*/ 62927567 h 930"/>
              <a:gd name="T26" fmla="*/ 0 w 998"/>
              <a:gd name="T27" fmla="*/ 62927567 h 930"/>
              <a:gd name="T28" fmla="*/ 217814804 w 998"/>
              <a:gd name="T29" fmla="*/ 435018015 h 930"/>
              <a:gd name="T30" fmla="*/ 658284055 w 998"/>
              <a:gd name="T31" fmla="*/ 683989035 h 930"/>
              <a:gd name="T32" fmla="*/ 987425402 w 998"/>
              <a:gd name="T33" fmla="*/ 930226080 h 930"/>
              <a:gd name="T34" fmla="*/ 1207660756 w 998"/>
              <a:gd name="T35" fmla="*/ 1302316347 h 930"/>
              <a:gd name="T36" fmla="*/ 1316568110 w 998"/>
              <a:gd name="T37" fmla="*/ 1551289021 h 930"/>
              <a:gd name="T38" fmla="*/ 1425473908 w 998"/>
              <a:gd name="T39" fmla="*/ 1674406613 h 930"/>
              <a:gd name="T40" fmla="*/ 1645709651 w 998"/>
              <a:gd name="T41" fmla="*/ 1923379701 h 930"/>
              <a:gd name="T42" fmla="*/ 1865943450 w 998"/>
              <a:gd name="T43" fmla="*/ 2147483647 h 930"/>
              <a:gd name="T44" fmla="*/ 0 60000 65536"/>
              <a:gd name="T45" fmla="*/ 0 60000 65536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w 998"/>
              <a:gd name="T67" fmla="*/ 0 h 930"/>
              <a:gd name="T68" fmla="*/ 998 w 998"/>
              <a:gd name="T69" fmla="*/ 930 h 930"/>
            </a:gdLst>
            <a:ahLst/>
            <a:cxnLst>
              <a:cxn ang="T44">
                <a:pos x="T0" y="T1"/>
              </a:cxn>
              <a:cxn ang="T45">
                <a:pos x="T2" y="T3"/>
              </a:cxn>
              <a:cxn ang="T46">
                <a:pos x="T4" y="T5"/>
              </a:cxn>
              <a:cxn ang="T47">
                <a:pos x="T6" y="T7"/>
              </a:cxn>
              <a:cxn ang="T48">
                <a:pos x="T8" y="T9"/>
              </a:cxn>
              <a:cxn ang="T49">
                <a:pos x="T10" y="T11"/>
              </a:cxn>
              <a:cxn ang="T50">
                <a:pos x="T12" y="T13"/>
              </a:cxn>
              <a:cxn ang="T51">
                <a:pos x="T14" y="T15"/>
              </a:cxn>
              <a:cxn ang="T52">
                <a:pos x="T16" y="T17"/>
              </a:cxn>
              <a:cxn ang="T53">
                <a:pos x="T18" y="T19"/>
              </a:cxn>
              <a:cxn ang="T54">
                <a:pos x="T20" y="T21"/>
              </a:cxn>
              <a:cxn ang="T55">
                <a:pos x="T22" y="T23"/>
              </a:cxn>
              <a:cxn ang="T56">
                <a:pos x="T24" y="T25"/>
              </a:cxn>
              <a:cxn ang="T57">
                <a:pos x="T26" y="T27"/>
              </a:cxn>
              <a:cxn ang="T58">
                <a:pos x="T28" y="T29"/>
              </a:cxn>
              <a:cxn ang="T59">
                <a:pos x="T30" y="T31"/>
              </a:cxn>
              <a:cxn ang="T60">
                <a:pos x="T32" y="T33"/>
              </a:cxn>
              <a:cxn ang="T61">
                <a:pos x="T34" y="T35"/>
              </a:cxn>
              <a:cxn ang="T62">
                <a:pos x="T36" y="T37"/>
              </a:cxn>
              <a:cxn ang="T63">
                <a:pos x="T38" y="T39"/>
              </a:cxn>
              <a:cxn ang="T64">
                <a:pos x="T40" y="T41"/>
              </a:cxn>
              <a:cxn ang="T65">
                <a:pos x="T42" y="T43"/>
              </a:cxn>
            </a:cxnLst>
            <a:rect l="T66" t="T67" r="T68" b="T69"/>
            <a:pathLst>
              <a:path w="998" h="930">
                <a:moveTo>
                  <a:pt x="771" y="794"/>
                </a:moveTo>
                <a:cubicBezTo>
                  <a:pt x="794" y="824"/>
                  <a:pt x="793" y="862"/>
                  <a:pt x="816" y="885"/>
                </a:cubicBezTo>
                <a:cubicBezTo>
                  <a:pt x="839" y="908"/>
                  <a:pt x="877" y="930"/>
                  <a:pt x="907" y="930"/>
                </a:cubicBezTo>
                <a:cubicBezTo>
                  <a:pt x="937" y="930"/>
                  <a:pt x="998" y="915"/>
                  <a:pt x="998" y="885"/>
                </a:cubicBezTo>
                <a:cubicBezTo>
                  <a:pt x="998" y="855"/>
                  <a:pt x="937" y="786"/>
                  <a:pt x="907" y="748"/>
                </a:cubicBezTo>
                <a:cubicBezTo>
                  <a:pt x="877" y="710"/>
                  <a:pt x="846" y="681"/>
                  <a:pt x="816" y="658"/>
                </a:cubicBezTo>
                <a:cubicBezTo>
                  <a:pt x="786" y="635"/>
                  <a:pt x="755" y="635"/>
                  <a:pt x="725" y="612"/>
                </a:cubicBezTo>
                <a:cubicBezTo>
                  <a:pt x="695" y="589"/>
                  <a:pt x="673" y="567"/>
                  <a:pt x="635" y="522"/>
                </a:cubicBezTo>
                <a:cubicBezTo>
                  <a:pt x="597" y="477"/>
                  <a:pt x="537" y="385"/>
                  <a:pt x="499" y="340"/>
                </a:cubicBezTo>
                <a:cubicBezTo>
                  <a:pt x="461" y="295"/>
                  <a:pt x="431" y="273"/>
                  <a:pt x="408" y="250"/>
                </a:cubicBezTo>
                <a:cubicBezTo>
                  <a:pt x="385" y="227"/>
                  <a:pt x="393" y="234"/>
                  <a:pt x="363" y="204"/>
                </a:cubicBezTo>
                <a:cubicBezTo>
                  <a:pt x="333" y="174"/>
                  <a:pt x="271" y="98"/>
                  <a:pt x="226" y="68"/>
                </a:cubicBezTo>
                <a:cubicBezTo>
                  <a:pt x="181" y="38"/>
                  <a:pt x="128" y="30"/>
                  <a:pt x="90" y="23"/>
                </a:cubicBezTo>
                <a:cubicBezTo>
                  <a:pt x="52" y="16"/>
                  <a:pt x="0" y="0"/>
                  <a:pt x="0" y="23"/>
                </a:cubicBezTo>
                <a:cubicBezTo>
                  <a:pt x="0" y="46"/>
                  <a:pt x="45" y="121"/>
                  <a:pt x="90" y="159"/>
                </a:cubicBezTo>
                <a:cubicBezTo>
                  <a:pt x="135" y="197"/>
                  <a:pt x="219" y="220"/>
                  <a:pt x="272" y="250"/>
                </a:cubicBezTo>
                <a:cubicBezTo>
                  <a:pt x="325" y="280"/>
                  <a:pt x="370" y="302"/>
                  <a:pt x="408" y="340"/>
                </a:cubicBezTo>
                <a:cubicBezTo>
                  <a:pt x="446" y="378"/>
                  <a:pt x="476" y="438"/>
                  <a:pt x="499" y="476"/>
                </a:cubicBezTo>
                <a:cubicBezTo>
                  <a:pt x="522" y="514"/>
                  <a:pt x="529" y="544"/>
                  <a:pt x="544" y="567"/>
                </a:cubicBezTo>
                <a:cubicBezTo>
                  <a:pt x="559" y="590"/>
                  <a:pt x="566" y="589"/>
                  <a:pt x="589" y="612"/>
                </a:cubicBezTo>
                <a:cubicBezTo>
                  <a:pt x="612" y="635"/>
                  <a:pt x="650" y="673"/>
                  <a:pt x="680" y="703"/>
                </a:cubicBezTo>
                <a:cubicBezTo>
                  <a:pt x="710" y="733"/>
                  <a:pt x="748" y="764"/>
                  <a:pt x="771" y="794"/>
                </a:cubicBezTo>
                <a:close/>
              </a:path>
            </a:pathLst>
          </a:custGeom>
          <a:pattFill prst="ltUpDiag">
            <a:fgClr>
              <a:srgbClr val="BA6644"/>
            </a:fgClr>
            <a:bgClr>
              <a:schemeClr val="bg1"/>
            </a:bgClr>
          </a:patt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7" name="AutoShape 16"/>
          <p:cNvSpPr>
            <a:spLocks noChangeArrowheads="1"/>
          </p:cNvSpPr>
          <p:nvPr/>
        </p:nvSpPr>
        <p:spPr bwMode="auto">
          <a:xfrm>
            <a:off x="5903913" y="1549400"/>
            <a:ext cx="141287" cy="141288"/>
          </a:xfrm>
          <a:prstGeom prst="flowChartSummingJunction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9pPr>
          </a:lstStyle>
          <a:p>
            <a:pPr eaLnBrk="1" hangingPunct="1"/>
            <a:endParaRPr lang="en-US" altLang="en-US"/>
          </a:p>
        </p:txBody>
      </p:sp>
      <p:sp>
        <p:nvSpPr>
          <p:cNvPr id="18" name="Freeform 17"/>
          <p:cNvSpPr>
            <a:spLocks/>
          </p:cNvSpPr>
          <p:nvPr/>
        </p:nvSpPr>
        <p:spPr bwMode="auto">
          <a:xfrm>
            <a:off x="5762625" y="2049463"/>
            <a:ext cx="352425" cy="284162"/>
          </a:xfrm>
          <a:custGeom>
            <a:avLst/>
            <a:gdLst>
              <a:gd name="T0" fmla="*/ 0 w 227"/>
              <a:gd name="T1" fmla="*/ 446121826 h 181"/>
              <a:gd name="T2" fmla="*/ 438685364 w 227"/>
              <a:gd name="T3" fmla="*/ 224293328 h 181"/>
              <a:gd name="T4" fmla="*/ 547151503 w 227"/>
              <a:gd name="T5" fmla="*/ 0 h 181"/>
              <a:gd name="T6" fmla="*/ 0 60000 65536"/>
              <a:gd name="T7" fmla="*/ 0 60000 65536"/>
              <a:gd name="T8" fmla="*/ 0 60000 65536"/>
              <a:gd name="T9" fmla="*/ 0 w 227"/>
              <a:gd name="T10" fmla="*/ 0 h 181"/>
              <a:gd name="T11" fmla="*/ 227 w 227"/>
              <a:gd name="T12" fmla="*/ 181 h 181"/>
            </a:gdLst>
            <a:ahLst/>
            <a:cxnLst>
              <a:cxn ang="T6">
                <a:pos x="T0" y="T1"/>
              </a:cxn>
              <a:cxn ang="T7">
                <a:pos x="T2" y="T3"/>
              </a:cxn>
              <a:cxn ang="T8">
                <a:pos x="T4" y="T5"/>
              </a:cxn>
            </a:cxnLst>
            <a:rect l="T9" t="T10" r="T11" b="T12"/>
            <a:pathLst>
              <a:path w="227" h="181">
                <a:moveTo>
                  <a:pt x="0" y="181"/>
                </a:moveTo>
                <a:cubicBezTo>
                  <a:pt x="72" y="151"/>
                  <a:pt x="144" y="121"/>
                  <a:pt x="182" y="91"/>
                </a:cubicBezTo>
                <a:cubicBezTo>
                  <a:pt x="220" y="61"/>
                  <a:pt x="223" y="30"/>
                  <a:pt x="227" y="0"/>
                </a:cubicBezTo>
              </a:path>
            </a:pathLst>
          </a:custGeom>
          <a:noFill/>
          <a:ln w="19050" cap="flat" cmpd="sng">
            <a:solidFill>
              <a:srgbClr val="FF0000"/>
            </a:solidFill>
            <a:prstDash val="dash"/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9" name="Freeform 18"/>
          <p:cNvSpPr>
            <a:spLocks/>
          </p:cNvSpPr>
          <p:nvPr/>
        </p:nvSpPr>
        <p:spPr bwMode="auto">
          <a:xfrm>
            <a:off x="5692775" y="3263900"/>
            <a:ext cx="352425" cy="285750"/>
          </a:xfrm>
          <a:custGeom>
            <a:avLst/>
            <a:gdLst>
              <a:gd name="T0" fmla="*/ 0 w 227"/>
              <a:gd name="T1" fmla="*/ 451121937 h 181"/>
              <a:gd name="T2" fmla="*/ 438685364 w 227"/>
              <a:gd name="T3" fmla="*/ 226806586 h 181"/>
              <a:gd name="T4" fmla="*/ 547151503 w 227"/>
              <a:gd name="T5" fmla="*/ 0 h 181"/>
              <a:gd name="T6" fmla="*/ 0 60000 65536"/>
              <a:gd name="T7" fmla="*/ 0 60000 65536"/>
              <a:gd name="T8" fmla="*/ 0 60000 65536"/>
              <a:gd name="T9" fmla="*/ 0 w 227"/>
              <a:gd name="T10" fmla="*/ 0 h 181"/>
              <a:gd name="T11" fmla="*/ 227 w 227"/>
              <a:gd name="T12" fmla="*/ 181 h 181"/>
            </a:gdLst>
            <a:ahLst/>
            <a:cxnLst>
              <a:cxn ang="T6">
                <a:pos x="T0" y="T1"/>
              </a:cxn>
              <a:cxn ang="T7">
                <a:pos x="T2" y="T3"/>
              </a:cxn>
              <a:cxn ang="T8">
                <a:pos x="T4" y="T5"/>
              </a:cxn>
            </a:cxnLst>
            <a:rect l="T9" t="T10" r="T11" b="T12"/>
            <a:pathLst>
              <a:path w="227" h="181">
                <a:moveTo>
                  <a:pt x="0" y="181"/>
                </a:moveTo>
                <a:cubicBezTo>
                  <a:pt x="72" y="151"/>
                  <a:pt x="144" y="121"/>
                  <a:pt x="182" y="91"/>
                </a:cubicBezTo>
                <a:cubicBezTo>
                  <a:pt x="220" y="61"/>
                  <a:pt x="223" y="30"/>
                  <a:pt x="227" y="0"/>
                </a:cubicBezTo>
              </a:path>
            </a:pathLst>
          </a:custGeom>
          <a:noFill/>
          <a:ln w="19050" cap="flat" cmpd="sng">
            <a:solidFill>
              <a:schemeClr val="accent2"/>
            </a:solidFill>
            <a:prstDash val="dash"/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0" name="Freeform 19"/>
          <p:cNvSpPr>
            <a:spLocks/>
          </p:cNvSpPr>
          <p:nvPr/>
        </p:nvSpPr>
        <p:spPr bwMode="auto">
          <a:xfrm>
            <a:off x="5762625" y="2692400"/>
            <a:ext cx="352425" cy="285750"/>
          </a:xfrm>
          <a:custGeom>
            <a:avLst/>
            <a:gdLst>
              <a:gd name="T0" fmla="*/ 0 w 227"/>
              <a:gd name="T1" fmla="*/ 451121937 h 181"/>
              <a:gd name="T2" fmla="*/ 438685364 w 227"/>
              <a:gd name="T3" fmla="*/ 226806586 h 181"/>
              <a:gd name="T4" fmla="*/ 547151503 w 227"/>
              <a:gd name="T5" fmla="*/ 0 h 181"/>
              <a:gd name="T6" fmla="*/ 0 60000 65536"/>
              <a:gd name="T7" fmla="*/ 0 60000 65536"/>
              <a:gd name="T8" fmla="*/ 0 60000 65536"/>
              <a:gd name="T9" fmla="*/ 0 w 227"/>
              <a:gd name="T10" fmla="*/ 0 h 181"/>
              <a:gd name="T11" fmla="*/ 227 w 227"/>
              <a:gd name="T12" fmla="*/ 181 h 181"/>
            </a:gdLst>
            <a:ahLst/>
            <a:cxnLst>
              <a:cxn ang="T6">
                <a:pos x="T0" y="T1"/>
              </a:cxn>
              <a:cxn ang="T7">
                <a:pos x="T2" y="T3"/>
              </a:cxn>
              <a:cxn ang="T8">
                <a:pos x="T4" y="T5"/>
              </a:cxn>
            </a:cxnLst>
            <a:rect l="T9" t="T10" r="T11" b="T12"/>
            <a:pathLst>
              <a:path w="227" h="181">
                <a:moveTo>
                  <a:pt x="0" y="181"/>
                </a:moveTo>
                <a:cubicBezTo>
                  <a:pt x="72" y="151"/>
                  <a:pt x="144" y="121"/>
                  <a:pt x="182" y="91"/>
                </a:cubicBezTo>
                <a:cubicBezTo>
                  <a:pt x="220" y="61"/>
                  <a:pt x="223" y="30"/>
                  <a:pt x="227" y="0"/>
                </a:cubicBezTo>
              </a:path>
            </a:pathLst>
          </a:custGeom>
          <a:noFill/>
          <a:ln w="19050" cap="flat" cmpd="sng">
            <a:solidFill>
              <a:schemeClr val="folHlink"/>
            </a:solidFill>
            <a:prstDash val="dash"/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1" name="Freeform 20"/>
          <p:cNvSpPr>
            <a:spLocks/>
          </p:cNvSpPr>
          <p:nvPr/>
        </p:nvSpPr>
        <p:spPr bwMode="auto">
          <a:xfrm>
            <a:off x="5762625" y="3836988"/>
            <a:ext cx="234950" cy="428625"/>
          </a:xfrm>
          <a:custGeom>
            <a:avLst/>
            <a:gdLst>
              <a:gd name="T0" fmla="*/ 36314554 w 151"/>
              <a:gd name="T1" fmla="*/ 675438830 h 272"/>
              <a:gd name="T2" fmla="*/ 36314554 w 151"/>
              <a:gd name="T3" fmla="*/ 563693821 h 272"/>
              <a:gd name="T4" fmla="*/ 256627632 w 151"/>
              <a:gd name="T5" fmla="*/ 337720203 h 272"/>
              <a:gd name="T6" fmla="*/ 365572814 w 151"/>
              <a:gd name="T7" fmla="*/ 0 h 272"/>
              <a:gd name="T8" fmla="*/ 0 60000 65536"/>
              <a:gd name="T9" fmla="*/ 0 60000 65536"/>
              <a:gd name="T10" fmla="*/ 0 60000 65536"/>
              <a:gd name="T11" fmla="*/ 0 60000 65536"/>
              <a:gd name="T12" fmla="*/ 0 w 151"/>
              <a:gd name="T13" fmla="*/ 0 h 272"/>
              <a:gd name="T14" fmla="*/ 151 w 151"/>
              <a:gd name="T15" fmla="*/ 272 h 272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151" h="272">
                <a:moveTo>
                  <a:pt x="15" y="272"/>
                </a:moveTo>
                <a:cubicBezTo>
                  <a:pt x="7" y="261"/>
                  <a:pt x="0" y="250"/>
                  <a:pt x="15" y="227"/>
                </a:cubicBezTo>
                <a:cubicBezTo>
                  <a:pt x="30" y="204"/>
                  <a:pt x="83" y="174"/>
                  <a:pt x="106" y="136"/>
                </a:cubicBezTo>
                <a:cubicBezTo>
                  <a:pt x="129" y="98"/>
                  <a:pt x="140" y="49"/>
                  <a:pt x="151" y="0"/>
                </a:cubicBezTo>
              </a:path>
            </a:pathLst>
          </a:custGeom>
          <a:noFill/>
          <a:ln w="38100" cap="flat" cmpd="sng">
            <a:solidFill>
              <a:schemeClr val="tx1"/>
            </a:solidFill>
            <a:prstDash val="dash"/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2" name="Freeform 21" descr="Light upward diagonal"/>
          <p:cNvSpPr>
            <a:spLocks/>
          </p:cNvSpPr>
          <p:nvPr/>
        </p:nvSpPr>
        <p:spPr bwMode="auto">
          <a:xfrm>
            <a:off x="5692775" y="4479925"/>
            <a:ext cx="363538" cy="300038"/>
          </a:xfrm>
          <a:custGeom>
            <a:avLst/>
            <a:gdLst>
              <a:gd name="T0" fmla="*/ 0 w 234"/>
              <a:gd name="T1" fmla="*/ 359093357 h 190"/>
              <a:gd name="T2" fmla="*/ 108612435 w 234"/>
              <a:gd name="T3" fmla="*/ 132166746 h 190"/>
              <a:gd name="T4" fmla="*/ 436864006 w 234"/>
              <a:gd name="T5" fmla="*/ 19949368 h 190"/>
              <a:gd name="T6" fmla="*/ 547890657 w 234"/>
              <a:gd name="T7" fmla="*/ 246877602 h 190"/>
              <a:gd name="T8" fmla="*/ 328251522 w 234"/>
              <a:gd name="T9" fmla="*/ 359093357 h 190"/>
              <a:gd name="T10" fmla="*/ 108612435 w 234"/>
              <a:gd name="T11" fmla="*/ 473804263 h 190"/>
              <a:gd name="T12" fmla="*/ 0 w 234"/>
              <a:gd name="T13" fmla="*/ 359093357 h 190"/>
              <a:gd name="T14" fmla="*/ 0 60000 65536"/>
              <a:gd name="T15" fmla="*/ 0 60000 65536"/>
              <a:gd name="T16" fmla="*/ 0 60000 65536"/>
              <a:gd name="T17" fmla="*/ 0 60000 65536"/>
              <a:gd name="T18" fmla="*/ 0 60000 65536"/>
              <a:gd name="T19" fmla="*/ 0 60000 65536"/>
              <a:gd name="T20" fmla="*/ 0 60000 65536"/>
              <a:gd name="T21" fmla="*/ 0 w 234"/>
              <a:gd name="T22" fmla="*/ 0 h 190"/>
              <a:gd name="T23" fmla="*/ 234 w 234"/>
              <a:gd name="T24" fmla="*/ 190 h 190"/>
            </a:gdLst>
            <a:ahLst/>
            <a:cxnLst>
              <a:cxn ang="T14">
                <a:pos x="T0" y="T1"/>
              </a:cxn>
              <a:cxn ang="T15">
                <a:pos x="T2" y="T3"/>
              </a:cxn>
              <a:cxn ang="T16">
                <a:pos x="T4" y="T5"/>
              </a:cxn>
              <a:cxn ang="T17">
                <a:pos x="T6" y="T7"/>
              </a:cxn>
              <a:cxn ang="T18">
                <a:pos x="T8" y="T9"/>
              </a:cxn>
              <a:cxn ang="T19">
                <a:pos x="T10" y="T11"/>
              </a:cxn>
              <a:cxn ang="T20">
                <a:pos x="T12" y="T13"/>
              </a:cxn>
            </a:cxnLst>
            <a:rect l="T21" t="T22" r="T23" b="T24"/>
            <a:pathLst>
              <a:path w="234" h="190">
                <a:moveTo>
                  <a:pt x="0" y="144"/>
                </a:moveTo>
                <a:cubicBezTo>
                  <a:pt x="0" y="121"/>
                  <a:pt x="15" y="76"/>
                  <a:pt x="45" y="53"/>
                </a:cubicBezTo>
                <a:cubicBezTo>
                  <a:pt x="75" y="30"/>
                  <a:pt x="151" y="0"/>
                  <a:pt x="181" y="8"/>
                </a:cubicBezTo>
                <a:cubicBezTo>
                  <a:pt x="211" y="16"/>
                  <a:pt x="234" y="76"/>
                  <a:pt x="227" y="99"/>
                </a:cubicBezTo>
                <a:cubicBezTo>
                  <a:pt x="220" y="122"/>
                  <a:pt x="166" y="129"/>
                  <a:pt x="136" y="144"/>
                </a:cubicBezTo>
                <a:cubicBezTo>
                  <a:pt x="106" y="159"/>
                  <a:pt x="68" y="190"/>
                  <a:pt x="45" y="190"/>
                </a:cubicBezTo>
                <a:cubicBezTo>
                  <a:pt x="22" y="190"/>
                  <a:pt x="0" y="167"/>
                  <a:pt x="0" y="144"/>
                </a:cubicBezTo>
                <a:close/>
              </a:path>
            </a:pathLst>
          </a:custGeom>
          <a:pattFill prst="ltUpDiag">
            <a:fgClr>
              <a:srgbClr val="BA6644"/>
            </a:fgClr>
            <a:bgClr>
              <a:schemeClr val="bg1"/>
            </a:bgClr>
          </a:pattFill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23" name="Freeform 22" descr="90%"/>
          <p:cNvSpPr>
            <a:spLocks/>
          </p:cNvSpPr>
          <p:nvPr/>
        </p:nvSpPr>
        <p:spPr bwMode="auto">
          <a:xfrm>
            <a:off x="5692775" y="5053013"/>
            <a:ext cx="363538" cy="298450"/>
          </a:xfrm>
          <a:custGeom>
            <a:avLst/>
            <a:gdLst>
              <a:gd name="T0" fmla="*/ 0 w 234"/>
              <a:gd name="T1" fmla="*/ 355303138 h 190"/>
              <a:gd name="T2" fmla="*/ 108612435 w 234"/>
              <a:gd name="T3" fmla="*/ 130771372 h 190"/>
              <a:gd name="T4" fmla="*/ 436864006 w 234"/>
              <a:gd name="T5" fmla="*/ 19738540 h 190"/>
              <a:gd name="T6" fmla="*/ 547890657 w 234"/>
              <a:gd name="T7" fmla="*/ 244270349 h 190"/>
              <a:gd name="T8" fmla="*/ 328251522 w 234"/>
              <a:gd name="T9" fmla="*/ 355303138 h 190"/>
              <a:gd name="T10" fmla="*/ 108612435 w 234"/>
              <a:gd name="T11" fmla="*/ 468802164 h 190"/>
              <a:gd name="T12" fmla="*/ 0 w 234"/>
              <a:gd name="T13" fmla="*/ 355303138 h 190"/>
              <a:gd name="T14" fmla="*/ 0 60000 65536"/>
              <a:gd name="T15" fmla="*/ 0 60000 65536"/>
              <a:gd name="T16" fmla="*/ 0 60000 65536"/>
              <a:gd name="T17" fmla="*/ 0 60000 65536"/>
              <a:gd name="T18" fmla="*/ 0 60000 65536"/>
              <a:gd name="T19" fmla="*/ 0 60000 65536"/>
              <a:gd name="T20" fmla="*/ 0 60000 65536"/>
              <a:gd name="T21" fmla="*/ 0 w 234"/>
              <a:gd name="T22" fmla="*/ 0 h 190"/>
              <a:gd name="T23" fmla="*/ 234 w 234"/>
              <a:gd name="T24" fmla="*/ 190 h 190"/>
            </a:gdLst>
            <a:ahLst/>
            <a:cxnLst>
              <a:cxn ang="T14">
                <a:pos x="T0" y="T1"/>
              </a:cxn>
              <a:cxn ang="T15">
                <a:pos x="T2" y="T3"/>
              </a:cxn>
              <a:cxn ang="T16">
                <a:pos x="T4" y="T5"/>
              </a:cxn>
              <a:cxn ang="T17">
                <a:pos x="T6" y="T7"/>
              </a:cxn>
              <a:cxn ang="T18">
                <a:pos x="T8" y="T9"/>
              </a:cxn>
              <a:cxn ang="T19">
                <a:pos x="T10" y="T11"/>
              </a:cxn>
              <a:cxn ang="T20">
                <a:pos x="T12" y="T13"/>
              </a:cxn>
            </a:cxnLst>
            <a:rect l="T21" t="T22" r="T23" b="T24"/>
            <a:pathLst>
              <a:path w="234" h="190">
                <a:moveTo>
                  <a:pt x="0" y="144"/>
                </a:moveTo>
                <a:cubicBezTo>
                  <a:pt x="0" y="121"/>
                  <a:pt x="15" y="76"/>
                  <a:pt x="45" y="53"/>
                </a:cubicBezTo>
                <a:cubicBezTo>
                  <a:pt x="75" y="30"/>
                  <a:pt x="151" y="0"/>
                  <a:pt x="181" y="8"/>
                </a:cubicBezTo>
                <a:cubicBezTo>
                  <a:pt x="211" y="16"/>
                  <a:pt x="234" y="76"/>
                  <a:pt x="227" y="99"/>
                </a:cubicBezTo>
                <a:cubicBezTo>
                  <a:pt x="220" y="122"/>
                  <a:pt x="166" y="129"/>
                  <a:pt x="136" y="144"/>
                </a:cubicBezTo>
                <a:cubicBezTo>
                  <a:pt x="106" y="159"/>
                  <a:pt x="68" y="190"/>
                  <a:pt x="45" y="190"/>
                </a:cubicBezTo>
                <a:cubicBezTo>
                  <a:pt x="22" y="190"/>
                  <a:pt x="0" y="167"/>
                  <a:pt x="0" y="144"/>
                </a:cubicBezTo>
                <a:close/>
              </a:path>
            </a:pathLst>
          </a:custGeom>
          <a:pattFill prst="pct90">
            <a:fgClr>
              <a:srgbClr val="FF0000"/>
            </a:fgClr>
            <a:bgClr>
              <a:schemeClr val="bg1"/>
            </a:bgClr>
          </a:pattFill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24" name="Text Box 23"/>
          <p:cNvSpPr txBox="1">
            <a:spLocks noChangeArrowheads="1"/>
          </p:cNvSpPr>
          <p:nvPr/>
        </p:nvSpPr>
        <p:spPr bwMode="auto">
          <a:xfrm>
            <a:off x="6115050" y="1476375"/>
            <a:ext cx="3014663" cy="4664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9pPr>
          </a:lstStyle>
          <a:p>
            <a:pPr eaLnBrk="1" hangingPunct="1"/>
            <a:r>
              <a:rPr lang="en-GB" altLang="en-US" sz="1000" dirty="0">
                <a:latin typeface="Arial" panose="020B0604020202020204" pitchFamily="34" charset="0"/>
              </a:rPr>
              <a:t>Study area</a:t>
            </a:r>
          </a:p>
          <a:p>
            <a:pPr eaLnBrk="1" hangingPunct="1"/>
            <a:endParaRPr lang="en-GB" altLang="en-US" sz="1000" dirty="0">
              <a:latin typeface="Arial" panose="020B0604020202020204" pitchFamily="34" charset="0"/>
            </a:endParaRPr>
          </a:p>
          <a:p>
            <a:pPr eaLnBrk="1" hangingPunct="1"/>
            <a:endParaRPr lang="en-GB" altLang="en-US" sz="1000" dirty="0">
              <a:latin typeface="Arial" panose="020B0604020202020204" pitchFamily="34" charset="0"/>
            </a:endParaRPr>
          </a:p>
          <a:p>
            <a:pPr eaLnBrk="1" hangingPunct="1"/>
            <a:endParaRPr lang="en-GB" altLang="en-US" sz="1000" dirty="0">
              <a:latin typeface="Arial" panose="020B0604020202020204" pitchFamily="34" charset="0"/>
            </a:endParaRPr>
          </a:p>
          <a:p>
            <a:pPr eaLnBrk="1" hangingPunct="1"/>
            <a:r>
              <a:rPr lang="en-GB" altLang="en-US" sz="1000" dirty="0">
                <a:latin typeface="Arial" panose="020B0604020202020204" pitchFamily="34" charset="0"/>
              </a:rPr>
              <a:t>a. Cliff line at 3500BP based on </a:t>
            </a:r>
            <a:r>
              <a:rPr lang="en-GB" altLang="en-US" sz="1000" dirty="0" err="1">
                <a:latin typeface="Arial" panose="020B0604020202020204" pitchFamily="34" charset="0"/>
              </a:rPr>
              <a:t>Dornbusch</a:t>
            </a:r>
            <a:r>
              <a:rPr lang="en-GB" altLang="en-US" sz="1000" dirty="0">
                <a:latin typeface="Arial" panose="020B0604020202020204" pitchFamily="34" charset="0"/>
              </a:rPr>
              <a:t> 2005b </a:t>
            </a:r>
          </a:p>
          <a:p>
            <a:pPr eaLnBrk="1" hangingPunct="1"/>
            <a:endParaRPr lang="en-GB" altLang="en-US" sz="1000" dirty="0">
              <a:latin typeface="Arial" panose="020B0604020202020204" pitchFamily="34" charset="0"/>
            </a:endParaRPr>
          </a:p>
          <a:p>
            <a:pPr eaLnBrk="1" hangingPunct="1"/>
            <a:endParaRPr lang="en-GB" altLang="en-US" sz="1000" dirty="0">
              <a:latin typeface="Arial" panose="020B0604020202020204" pitchFamily="34" charset="0"/>
            </a:endParaRPr>
          </a:p>
          <a:p>
            <a:pPr eaLnBrk="1" hangingPunct="1"/>
            <a:endParaRPr lang="en-GB" altLang="en-US" sz="1000" dirty="0">
              <a:latin typeface="Arial" panose="020B0604020202020204" pitchFamily="34" charset="0"/>
            </a:endParaRPr>
          </a:p>
          <a:p>
            <a:pPr eaLnBrk="1" hangingPunct="1"/>
            <a:r>
              <a:rPr lang="en-GB" altLang="en-US" sz="1000" dirty="0">
                <a:latin typeface="Arial" panose="020B0604020202020204" pitchFamily="34" charset="0"/>
              </a:rPr>
              <a:t>b. Cliff line at 3500BP based on May and </a:t>
            </a:r>
            <a:r>
              <a:rPr lang="en-GB" altLang="en-US" sz="1000" dirty="0" err="1">
                <a:latin typeface="Arial" panose="020B0604020202020204" pitchFamily="34" charset="0"/>
              </a:rPr>
              <a:t>Heeps</a:t>
            </a:r>
            <a:endParaRPr lang="en-GB" altLang="en-US" sz="1000" dirty="0">
              <a:latin typeface="Arial" panose="020B0604020202020204" pitchFamily="34" charset="0"/>
            </a:endParaRPr>
          </a:p>
          <a:p>
            <a:pPr eaLnBrk="1" hangingPunct="1"/>
            <a:endParaRPr lang="en-GB" altLang="en-US" sz="1000" dirty="0">
              <a:latin typeface="Arial" panose="020B0604020202020204" pitchFamily="34" charset="0"/>
            </a:endParaRPr>
          </a:p>
          <a:p>
            <a:pPr eaLnBrk="1" hangingPunct="1"/>
            <a:endParaRPr lang="en-GB" altLang="en-US" sz="1000" dirty="0">
              <a:latin typeface="Arial" panose="020B0604020202020204" pitchFamily="34" charset="0"/>
            </a:endParaRPr>
          </a:p>
          <a:p>
            <a:pPr eaLnBrk="1" hangingPunct="1"/>
            <a:endParaRPr lang="en-GB" altLang="en-US" sz="1000" dirty="0">
              <a:latin typeface="Arial" panose="020B0604020202020204" pitchFamily="34" charset="0"/>
            </a:endParaRPr>
          </a:p>
          <a:p>
            <a:pPr eaLnBrk="1" hangingPunct="1"/>
            <a:r>
              <a:rPr lang="en-GB" altLang="en-US" sz="1000" dirty="0">
                <a:latin typeface="Arial" panose="020B0604020202020204" pitchFamily="34" charset="0"/>
              </a:rPr>
              <a:t>c. Cliff line at 3500BP based on maximum </a:t>
            </a:r>
          </a:p>
          <a:p>
            <a:pPr eaLnBrk="1" hangingPunct="1"/>
            <a:r>
              <a:rPr lang="en-GB" altLang="en-US" sz="1000" dirty="0">
                <a:latin typeface="Arial" panose="020B0604020202020204" pitchFamily="34" charset="0"/>
              </a:rPr>
              <a:t> estimate of </a:t>
            </a:r>
            <a:r>
              <a:rPr lang="en-GB" altLang="en-US" sz="1000" dirty="0" err="1">
                <a:latin typeface="Arial" panose="020B0604020202020204" pitchFamily="34" charset="0"/>
              </a:rPr>
              <a:t>Dornbusch</a:t>
            </a:r>
            <a:r>
              <a:rPr lang="en-GB" altLang="en-US" sz="1000" dirty="0">
                <a:latin typeface="Arial" panose="020B0604020202020204" pitchFamily="34" charset="0"/>
              </a:rPr>
              <a:t> 2005b</a:t>
            </a:r>
          </a:p>
          <a:p>
            <a:pPr eaLnBrk="1" hangingPunct="1"/>
            <a:endParaRPr lang="en-GB" altLang="en-US" sz="1000" dirty="0">
              <a:latin typeface="Arial" panose="020B0604020202020204" pitchFamily="34" charset="0"/>
            </a:endParaRPr>
          </a:p>
          <a:p>
            <a:pPr eaLnBrk="1" hangingPunct="1"/>
            <a:endParaRPr lang="en-GB" altLang="en-US" sz="1000" dirty="0">
              <a:latin typeface="Arial" panose="020B0604020202020204" pitchFamily="34" charset="0"/>
            </a:endParaRPr>
          </a:p>
          <a:p>
            <a:pPr eaLnBrk="1" hangingPunct="1"/>
            <a:r>
              <a:rPr lang="en-GB" altLang="en-US" sz="1000" dirty="0">
                <a:latin typeface="Arial" panose="020B0604020202020204" pitchFamily="34" charset="0"/>
              </a:rPr>
              <a:t>Postulated position of valley margins in late</a:t>
            </a:r>
          </a:p>
          <a:p>
            <a:pPr eaLnBrk="1" hangingPunct="1"/>
            <a:r>
              <a:rPr lang="en-GB" altLang="en-US" sz="1000" dirty="0">
                <a:latin typeface="Arial" panose="020B0604020202020204" pitchFamily="34" charset="0"/>
              </a:rPr>
              <a:t> Pleistocene</a:t>
            </a:r>
          </a:p>
          <a:p>
            <a:pPr eaLnBrk="1" hangingPunct="1"/>
            <a:endParaRPr lang="en-GB" altLang="en-US" sz="1000" dirty="0">
              <a:latin typeface="Arial" panose="020B0604020202020204" pitchFamily="34" charset="0"/>
            </a:endParaRPr>
          </a:p>
          <a:p>
            <a:pPr eaLnBrk="1" hangingPunct="1"/>
            <a:endParaRPr lang="en-GB" altLang="en-US" sz="1000" dirty="0">
              <a:latin typeface="Arial" panose="020B0604020202020204" pitchFamily="34" charset="0"/>
            </a:endParaRPr>
          </a:p>
          <a:p>
            <a:pPr eaLnBrk="1" hangingPunct="1"/>
            <a:r>
              <a:rPr lang="en-GB" altLang="en-US" sz="1000" dirty="0">
                <a:latin typeface="Arial" panose="020B0604020202020204" pitchFamily="34" charset="0"/>
              </a:rPr>
              <a:t>Distribution of Holocene tufa and peats</a:t>
            </a:r>
          </a:p>
          <a:p>
            <a:pPr eaLnBrk="1" hangingPunct="1"/>
            <a:endParaRPr lang="en-GB" altLang="en-US" sz="1000" dirty="0">
              <a:latin typeface="Arial" panose="020B0604020202020204" pitchFamily="34" charset="0"/>
            </a:endParaRPr>
          </a:p>
          <a:p>
            <a:pPr eaLnBrk="1" hangingPunct="1"/>
            <a:endParaRPr lang="en-GB" altLang="en-US" sz="1000" dirty="0">
              <a:latin typeface="Arial" panose="020B0604020202020204" pitchFamily="34" charset="0"/>
            </a:endParaRPr>
          </a:p>
          <a:p>
            <a:pPr eaLnBrk="1" hangingPunct="1"/>
            <a:endParaRPr lang="en-GB" altLang="en-US" sz="1000" dirty="0">
              <a:latin typeface="Arial" panose="020B0604020202020204" pitchFamily="34" charset="0"/>
            </a:endParaRPr>
          </a:p>
          <a:p>
            <a:pPr eaLnBrk="1" hangingPunct="1"/>
            <a:r>
              <a:rPr lang="en-GB" altLang="en-US" sz="1000" dirty="0">
                <a:latin typeface="Arial" panose="020B0604020202020204" pitchFamily="34" charset="0"/>
              </a:rPr>
              <a:t>Distribution of late Pleistocene gravels</a:t>
            </a:r>
          </a:p>
          <a:p>
            <a:pPr eaLnBrk="1" hangingPunct="1"/>
            <a:endParaRPr lang="en-GB" altLang="en-US" sz="1000" dirty="0">
              <a:latin typeface="Arial" panose="020B0604020202020204" pitchFamily="34" charset="0"/>
            </a:endParaRPr>
          </a:p>
          <a:p>
            <a:pPr eaLnBrk="1" hangingPunct="1"/>
            <a:endParaRPr lang="en-GB" altLang="en-US" sz="1000" dirty="0">
              <a:latin typeface="Arial" panose="020B0604020202020204" pitchFamily="34" charset="0"/>
            </a:endParaRPr>
          </a:p>
          <a:p>
            <a:pPr eaLnBrk="1" hangingPunct="1"/>
            <a:endParaRPr lang="en-GB" altLang="en-US" sz="1000" dirty="0">
              <a:latin typeface="Arial" panose="020B0604020202020204" pitchFamily="34" charset="0"/>
            </a:endParaRPr>
          </a:p>
          <a:p>
            <a:pPr eaLnBrk="1" hangingPunct="1"/>
            <a:endParaRPr lang="en-GB" altLang="en-US" sz="1000" dirty="0">
              <a:latin typeface="Arial" panose="020B0604020202020204" pitchFamily="34" charset="0"/>
            </a:endParaRPr>
          </a:p>
          <a:p>
            <a:pPr eaLnBrk="1" hangingPunct="1"/>
            <a:endParaRPr lang="en-GB" altLang="en-US" sz="1000" dirty="0">
              <a:latin typeface="Arial" panose="020B0604020202020204" pitchFamily="34" charset="0"/>
            </a:endParaRPr>
          </a:p>
        </p:txBody>
      </p:sp>
      <p:sp>
        <p:nvSpPr>
          <p:cNvPr id="25" name="Rectangle 25"/>
          <p:cNvSpPr>
            <a:spLocks noChangeArrowheads="1"/>
          </p:cNvSpPr>
          <p:nvPr/>
        </p:nvSpPr>
        <p:spPr bwMode="auto">
          <a:xfrm>
            <a:off x="179388" y="331788"/>
            <a:ext cx="8856662" cy="6337300"/>
          </a:xfrm>
          <a:prstGeom prst="rect">
            <a:avLst/>
          </a:prstGeom>
          <a:noFill/>
          <a:ln w="38100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9pPr>
          </a:lstStyle>
          <a:p>
            <a:pPr eaLnBrk="1" hangingPunct="1"/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5547105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 descr="M02.jpg"/>
          <p:cNvPicPr>
            <a:picLocks noChangeAspect="1"/>
          </p:cNvPicPr>
          <p:nvPr/>
        </p:nvPicPr>
        <p:blipFill>
          <a:blip r:embed="rId2" cstate="print"/>
          <a:srcRect l="8745" t="8553" r="9041"/>
          <a:stretch>
            <a:fillRect/>
          </a:stretch>
        </p:blipFill>
        <p:spPr>
          <a:xfrm>
            <a:off x="0" y="27384"/>
            <a:ext cx="9144000" cy="6858000"/>
          </a:xfrm>
          <a:prstGeom prst="rect">
            <a:avLst/>
          </a:prstGeom>
        </p:spPr>
      </p:pic>
      <p:pic>
        <p:nvPicPr>
          <p:cNvPr id="7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850" y="992188"/>
            <a:ext cx="8424863" cy="4838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" name="Line 5"/>
          <p:cNvSpPr>
            <a:spLocks noChangeShapeType="1"/>
          </p:cNvSpPr>
          <p:nvPr/>
        </p:nvSpPr>
        <p:spPr bwMode="auto">
          <a:xfrm>
            <a:off x="7235825" y="2708275"/>
            <a:ext cx="0" cy="720725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9" name="Line 6"/>
          <p:cNvSpPr>
            <a:spLocks noChangeShapeType="1"/>
          </p:cNvSpPr>
          <p:nvPr/>
        </p:nvSpPr>
        <p:spPr bwMode="auto">
          <a:xfrm>
            <a:off x="6300788" y="2349500"/>
            <a:ext cx="0" cy="1150938"/>
          </a:xfrm>
          <a:prstGeom prst="line">
            <a:avLst/>
          </a:prstGeom>
          <a:noFill/>
          <a:ln w="38100">
            <a:solidFill>
              <a:srgbClr val="FF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0" name="Line 7"/>
          <p:cNvSpPr>
            <a:spLocks noChangeShapeType="1"/>
          </p:cNvSpPr>
          <p:nvPr/>
        </p:nvSpPr>
        <p:spPr bwMode="auto">
          <a:xfrm>
            <a:off x="6732588" y="1773238"/>
            <a:ext cx="0" cy="1655762"/>
          </a:xfrm>
          <a:prstGeom prst="line">
            <a:avLst/>
          </a:prstGeom>
          <a:noFill/>
          <a:ln w="38100">
            <a:solidFill>
              <a:schemeClr val="folHlink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1" name="Line 8"/>
          <p:cNvSpPr>
            <a:spLocks noChangeShapeType="1"/>
          </p:cNvSpPr>
          <p:nvPr/>
        </p:nvSpPr>
        <p:spPr bwMode="auto">
          <a:xfrm>
            <a:off x="8675688" y="2708275"/>
            <a:ext cx="0" cy="649288"/>
          </a:xfrm>
          <a:prstGeom prst="line">
            <a:avLst/>
          </a:prstGeom>
          <a:noFill/>
          <a:ln w="38100">
            <a:solidFill>
              <a:schemeClr val="accent2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2" name="Text Box 9"/>
          <p:cNvSpPr txBox="1">
            <a:spLocks noChangeArrowheads="1"/>
          </p:cNvSpPr>
          <p:nvPr/>
        </p:nvSpPr>
        <p:spPr bwMode="auto">
          <a:xfrm>
            <a:off x="5487988" y="1865313"/>
            <a:ext cx="914400" cy="2746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9pPr>
          </a:lstStyle>
          <a:p>
            <a:pPr eaLnBrk="1" hangingPunct="1"/>
            <a:r>
              <a:rPr lang="en-GB" altLang="en-US" sz="1200" b="1">
                <a:latin typeface="Arial" panose="020B0604020202020204" pitchFamily="34" charset="0"/>
              </a:rPr>
              <a:t>Cliff line a</a:t>
            </a:r>
          </a:p>
        </p:txBody>
      </p:sp>
      <p:sp>
        <p:nvSpPr>
          <p:cNvPr id="13" name="Text Box 10"/>
          <p:cNvSpPr txBox="1">
            <a:spLocks noChangeArrowheads="1"/>
          </p:cNvSpPr>
          <p:nvPr/>
        </p:nvSpPr>
        <p:spPr bwMode="auto">
          <a:xfrm>
            <a:off x="6496050" y="1362075"/>
            <a:ext cx="923925" cy="2746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9pPr>
          </a:lstStyle>
          <a:p>
            <a:pPr eaLnBrk="1" hangingPunct="1"/>
            <a:r>
              <a:rPr lang="en-GB" altLang="en-US" sz="1200" b="1">
                <a:latin typeface="Arial" panose="020B0604020202020204" pitchFamily="34" charset="0"/>
              </a:rPr>
              <a:t>Cliff line b</a:t>
            </a:r>
          </a:p>
        </p:txBody>
      </p:sp>
      <p:sp>
        <p:nvSpPr>
          <p:cNvPr id="14" name="Text Box 11"/>
          <p:cNvSpPr txBox="1">
            <a:spLocks noChangeArrowheads="1"/>
          </p:cNvSpPr>
          <p:nvPr/>
        </p:nvSpPr>
        <p:spPr bwMode="auto">
          <a:xfrm>
            <a:off x="7885113" y="2420938"/>
            <a:ext cx="914400" cy="2746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9pPr>
          </a:lstStyle>
          <a:p>
            <a:pPr eaLnBrk="1" hangingPunct="1"/>
            <a:r>
              <a:rPr lang="en-GB" altLang="en-US" sz="1200" b="1">
                <a:latin typeface="Arial" panose="020B0604020202020204" pitchFamily="34" charset="0"/>
              </a:rPr>
              <a:t>Cliff line c</a:t>
            </a:r>
          </a:p>
        </p:txBody>
      </p:sp>
      <p:sp>
        <p:nvSpPr>
          <p:cNvPr id="15" name="Text Box 12"/>
          <p:cNvSpPr txBox="1">
            <a:spLocks noChangeArrowheads="1"/>
          </p:cNvSpPr>
          <p:nvPr/>
        </p:nvSpPr>
        <p:spPr bwMode="auto">
          <a:xfrm>
            <a:off x="6948488" y="2349500"/>
            <a:ext cx="509587" cy="30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9pPr>
          </a:lstStyle>
          <a:p>
            <a:pPr eaLnBrk="1" hangingPunct="1"/>
            <a:r>
              <a:rPr lang="en-GB" altLang="en-US" sz="1400" b="1">
                <a:latin typeface="Arial" panose="020B0604020202020204" pitchFamily="34" charset="0"/>
              </a:rPr>
              <a:t>Site</a:t>
            </a:r>
          </a:p>
        </p:txBody>
      </p:sp>
      <p:sp>
        <p:nvSpPr>
          <p:cNvPr id="16" name="Text Box 13"/>
          <p:cNvSpPr txBox="1">
            <a:spLocks noChangeArrowheads="1"/>
          </p:cNvSpPr>
          <p:nvPr/>
        </p:nvSpPr>
        <p:spPr bwMode="auto">
          <a:xfrm>
            <a:off x="6280150" y="3881438"/>
            <a:ext cx="184150" cy="3667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9pPr>
          </a:lstStyle>
          <a:p>
            <a:pPr eaLnBrk="1" hangingPunct="1"/>
            <a:endParaRPr lang="en-US" altLang="en-US">
              <a:latin typeface="Arial" panose="020B0604020202020204" pitchFamily="34" charset="0"/>
            </a:endParaRPr>
          </a:p>
        </p:txBody>
      </p:sp>
      <p:sp>
        <p:nvSpPr>
          <p:cNvPr id="17" name="Freeform 14"/>
          <p:cNvSpPr>
            <a:spLocks/>
          </p:cNvSpPr>
          <p:nvPr/>
        </p:nvSpPr>
        <p:spPr bwMode="auto">
          <a:xfrm>
            <a:off x="4500563" y="3789363"/>
            <a:ext cx="4248150" cy="946150"/>
          </a:xfrm>
          <a:custGeom>
            <a:avLst/>
            <a:gdLst>
              <a:gd name="T0" fmla="*/ 0 w 2676"/>
              <a:gd name="T1" fmla="*/ 0 h 596"/>
              <a:gd name="T2" fmla="*/ 1028223772 w 2676"/>
              <a:gd name="T3" fmla="*/ 229333430 h 596"/>
              <a:gd name="T4" fmla="*/ 1370964897 w 2676"/>
              <a:gd name="T5" fmla="*/ 456147499 h 596"/>
              <a:gd name="T6" fmla="*/ 2056447543 w 2676"/>
              <a:gd name="T7" fmla="*/ 685482418 h 596"/>
              <a:gd name="T8" fmla="*/ 2147483647 w 2676"/>
              <a:gd name="T9" fmla="*/ 1028223726 h 596"/>
              <a:gd name="T10" fmla="*/ 2147483647 w 2676"/>
              <a:gd name="T11" fmla="*/ 1257557057 h 596"/>
              <a:gd name="T12" fmla="*/ 2147483647 w 2676"/>
              <a:gd name="T13" fmla="*/ 1370964835 h 596"/>
              <a:gd name="T14" fmla="*/ 2147483647 w 2676"/>
              <a:gd name="T15" fmla="*/ 1484372614 h 596"/>
              <a:gd name="T16" fmla="*/ 2147483647 w 2676"/>
              <a:gd name="T17" fmla="*/ 1484372614 h 596"/>
              <a:gd name="T18" fmla="*/ 0 60000 65536"/>
              <a:gd name="T19" fmla="*/ 0 60000 65536"/>
              <a:gd name="T20" fmla="*/ 0 60000 65536"/>
              <a:gd name="T21" fmla="*/ 0 60000 65536"/>
              <a:gd name="T22" fmla="*/ 0 60000 65536"/>
              <a:gd name="T23" fmla="*/ 0 60000 65536"/>
              <a:gd name="T24" fmla="*/ 0 60000 65536"/>
              <a:gd name="T25" fmla="*/ 0 60000 65536"/>
              <a:gd name="T26" fmla="*/ 0 60000 65536"/>
              <a:gd name="T27" fmla="*/ 0 w 2676"/>
              <a:gd name="T28" fmla="*/ 0 h 596"/>
              <a:gd name="T29" fmla="*/ 2676 w 2676"/>
              <a:gd name="T30" fmla="*/ 596 h 596"/>
            </a:gdLst>
            <a:ahLst/>
            <a:cxnLst>
              <a:cxn ang="T18">
                <a:pos x="T0" y="T1"/>
              </a:cxn>
              <a:cxn ang="T19">
                <a:pos x="T2" y="T3"/>
              </a:cxn>
              <a:cxn ang="T20">
                <a:pos x="T4" y="T5"/>
              </a:cxn>
              <a:cxn ang="T21">
                <a:pos x="T6" y="T7"/>
              </a:cxn>
              <a:cxn ang="T22">
                <a:pos x="T8" y="T9"/>
              </a:cxn>
              <a:cxn ang="T23">
                <a:pos x="T10" y="T11"/>
              </a:cxn>
              <a:cxn ang="T24">
                <a:pos x="T12" y="T13"/>
              </a:cxn>
              <a:cxn ang="T25">
                <a:pos x="T14" y="T15"/>
              </a:cxn>
              <a:cxn ang="T26">
                <a:pos x="T16" y="T17"/>
              </a:cxn>
            </a:cxnLst>
            <a:rect l="T27" t="T28" r="T29" b="T30"/>
            <a:pathLst>
              <a:path w="2676" h="596">
                <a:moveTo>
                  <a:pt x="0" y="0"/>
                </a:moveTo>
                <a:cubicBezTo>
                  <a:pt x="158" y="30"/>
                  <a:pt x="317" y="61"/>
                  <a:pt x="408" y="91"/>
                </a:cubicBezTo>
                <a:cubicBezTo>
                  <a:pt x="499" y="121"/>
                  <a:pt x="476" y="151"/>
                  <a:pt x="544" y="181"/>
                </a:cubicBezTo>
                <a:cubicBezTo>
                  <a:pt x="612" y="211"/>
                  <a:pt x="703" y="234"/>
                  <a:pt x="816" y="272"/>
                </a:cubicBezTo>
                <a:cubicBezTo>
                  <a:pt x="929" y="310"/>
                  <a:pt x="1088" y="370"/>
                  <a:pt x="1224" y="408"/>
                </a:cubicBezTo>
                <a:cubicBezTo>
                  <a:pt x="1360" y="446"/>
                  <a:pt x="1512" y="476"/>
                  <a:pt x="1633" y="499"/>
                </a:cubicBezTo>
                <a:cubicBezTo>
                  <a:pt x="1754" y="522"/>
                  <a:pt x="1814" y="529"/>
                  <a:pt x="1950" y="544"/>
                </a:cubicBezTo>
                <a:cubicBezTo>
                  <a:pt x="2086" y="559"/>
                  <a:pt x="2328" y="582"/>
                  <a:pt x="2449" y="589"/>
                </a:cubicBezTo>
                <a:cubicBezTo>
                  <a:pt x="2570" y="596"/>
                  <a:pt x="2623" y="592"/>
                  <a:pt x="2676" y="589"/>
                </a:cubicBezTo>
              </a:path>
            </a:pathLst>
          </a:custGeom>
          <a:noFill/>
          <a:ln w="38100" cap="flat" cmpd="sng">
            <a:solidFill>
              <a:schemeClr val="tx1"/>
            </a:solidFill>
            <a:prstDash val="dash"/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8" name="Line 15"/>
          <p:cNvSpPr>
            <a:spLocks noChangeShapeType="1"/>
          </p:cNvSpPr>
          <p:nvPr/>
        </p:nvSpPr>
        <p:spPr bwMode="auto">
          <a:xfrm>
            <a:off x="2700338" y="2060575"/>
            <a:ext cx="2663825" cy="208915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9" name="Text Box 16"/>
          <p:cNvSpPr txBox="1">
            <a:spLocks noChangeArrowheads="1"/>
          </p:cNvSpPr>
          <p:nvPr/>
        </p:nvSpPr>
        <p:spPr bwMode="auto">
          <a:xfrm>
            <a:off x="971550" y="1557338"/>
            <a:ext cx="3768725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9pPr>
          </a:lstStyle>
          <a:p>
            <a:pPr eaLnBrk="1" hangingPunct="1"/>
            <a:r>
              <a:rPr lang="en-GB" altLang="en-US" sz="1200" b="1">
                <a:latin typeface="Arial" panose="020B0604020202020204" pitchFamily="34" charset="0"/>
              </a:rPr>
              <a:t>Peats observed on foreshore by Reid (1913)</a:t>
            </a:r>
          </a:p>
          <a:p>
            <a:pPr eaLnBrk="1" hangingPunct="1"/>
            <a:r>
              <a:rPr lang="en-GB" altLang="en-US" sz="1200" b="1">
                <a:latin typeface="Arial" panose="020B0604020202020204" pitchFamily="34" charset="0"/>
              </a:rPr>
              <a:t> boreholes indicate presence of minerogenic silts</a:t>
            </a:r>
          </a:p>
        </p:txBody>
      </p:sp>
      <p:sp>
        <p:nvSpPr>
          <p:cNvPr id="20" name="Line 17"/>
          <p:cNvSpPr>
            <a:spLocks noChangeShapeType="1"/>
          </p:cNvSpPr>
          <p:nvPr/>
        </p:nvSpPr>
        <p:spPr bwMode="auto">
          <a:xfrm>
            <a:off x="1116013" y="2636838"/>
            <a:ext cx="1368425" cy="1728787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1" name="Text Box 18"/>
          <p:cNvSpPr txBox="1">
            <a:spLocks noChangeArrowheads="1"/>
          </p:cNvSpPr>
          <p:nvPr/>
        </p:nvSpPr>
        <p:spPr bwMode="auto">
          <a:xfrm>
            <a:off x="519113" y="2297113"/>
            <a:ext cx="1411287" cy="2746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9pPr>
          </a:lstStyle>
          <a:p>
            <a:pPr eaLnBrk="1" hangingPunct="1"/>
            <a:r>
              <a:rPr lang="en-GB" altLang="en-US" sz="1200" b="1">
                <a:latin typeface="Arial" panose="020B0604020202020204" pitchFamily="34" charset="0"/>
              </a:rPr>
              <a:t>Bronze Age Boat</a:t>
            </a:r>
          </a:p>
        </p:txBody>
      </p:sp>
      <p:sp>
        <p:nvSpPr>
          <p:cNvPr id="22" name="Rectangle 19"/>
          <p:cNvSpPr>
            <a:spLocks noChangeArrowheads="1"/>
          </p:cNvSpPr>
          <p:nvPr/>
        </p:nvSpPr>
        <p:spPr bwMode="auto">
          <a:xfrm>
            <a:off x="323850" y="981075"/>
            <a:ext cx="8424863" cy="4824413"/>
          </a:xfrm>
          <a:prstGeom prst="rect">
            <a:avLst/>
          </a:prstGeom>
          <a:noFill/>
          <a:ln w="38100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9pPr>
          </a:lstStyle>
          <a:p>
            <a:pPr eaLnBrk="1" hangingPunct="1"/>
            <a:endParaRPr lang="en-US" altLang="en-US"/>
          </a:p>
        </p:txBody>
      </p:sp>
      <p:sp>
        <p:nvSpPr>
          <p:cNvPr id="23" name="Freeform 20"/>
          <p:cNvSpPr>
            <a:spLocks/>
          </p:cNvSpPr>
          <p:nvPr/>
        </p:nvSpPr>
        <p:spPr bwMode="auto">
          <a:xfrm>
            <a:off x="1463675" y="3994150"/>
            <a:ext cx="3036888" cy="885825"/>
          </a:xfrm>
          <a:custGeom>
            <a:avLst/>
            <a:gdLst>
              <a:gd name="T0" fmla="*/ 2147483647 w 1913"/>
              <a:gd name="T1" fmla="*/ 246975304 h 558"/>
              <a:gd name="T2" fmla="*/ 2147483647 w 1913"/>
              <a:gd name="T3" fmla="*/ 131048117 h 558"/>
              <a:gd name="T4" fmla="*/ 2147483647 w 1913"/>
              <a:gd name="T5" fmla="*/ 17640298 h 558"/>
              <a:gd name="T6" fmla="*/ 1504534336 w 1913"/>
              <a:gd name="T7" fmla="*/ 17640298 h 558"/>
              <a:gd name="T8" fmla="*/ 589716708 w 1913"/>
              <a:gd name="T9" fmla="*/ 131048117 h 558"/>
              <a:gd name="T10" fmla="*/ 20161254 w 1913"/>
              <a:gd name="T11" fmla="*/ 131048117 h 558"/>
              <a:gd name="T12" fmla="*/ 705643885 w 1913"/>
              <a:gd name="T13" fmla="*/ 589716503 h 558"/>
              <a:gd name="T14" fmla="*/ 1620461513 w 1913"/>
              <a:gd name="T15" fmla="*/ 932457801 h 558"/>
              <a:gd name="T16" fmla="*/ 2147483647 w 1913"/>
              <a:gd name="T17" fmla="*/ 1275198901 h 558"/>
              <a:gd name="T18" fmla="*/ 2147483647 w 1913"/>
              <a:gd name="T19" fmla="*/ 1388606677 h 558"/>
              <a:gd name="T20" fmla="*/ 2147483647 w 1913"/>
              <a:gd name="T21" fmla="*/ 1388606677 h 558"/>
              <a:gd name="T22" fmla="*/ 0 60000 65536"/>
              <a:gd name="T23" fmla="*/ 0 60000 65536"/>
              <a:gd name="T24" fmla="*/ 0 60000 65536"/>
              <a:gd name="T25" fmla="*/ 0 60000 65536"/>
              <a:gd name="T26" fmla="*/ 0 60000 65536"/>
              <a:gd name="T27" fmla="*/ 0 60000 65536"/>
              <a:gd name="T28" fmla="*/ 0 60000 65536"/>
              <a:gd name="T29" fmla="*/ 0 60000 65536"/>
              <a:gd name="T30" fmla="*/ 0 60000 65536"/>
              <a:gd name="T31" fmla="*/ 0 60000 65536"/>
              <a:gd name="T32" fmla="*/ 0 60000 65536"/>
              <a:gd name="T33" fmla="*/ 0 w 1913"/>
              <a:gd name="T34" fmla="*/ 0 h 558"/>
              <a:gd name="T35" fmla="*/ 1913 w 1913"/>
              <a:gd name="T36" fmla="*/ 558 h 558"/>
            </a:gdLst>
            <a:ahLst/>
            <a:cxnLst>
              <a:cxn ang="T22">
                <a:pos x="T0" y="T1"/>
              </a:cxn>
              <a:cxn ang="T23">
                <a:pos x="T2" y="T3"/>
              </a:cxn>
              <a:cxn ang="T24">
                <a:pos x="T4" y="T5"/>
              </a:cxn>
              <a:cxn ang="T25">
                <a:pos x="T6" y="T7"/>
              </a:cxn>
              <a:cxn ang="T26">
                <a:pos x="T8" y="T9"/>
              </a:cxn>
              <a:cxn ang="T27">
                <a:pos x="T10" y="T11"/>
              </a:cxn>
              <a:cxn ang="T28">
                <a:pos x="T12" y="T13"/>
              </a:cxn>
              <a:cxn ang="T29">
                <a:pos x="T14" y="T15"/>
              </a:cxn>
              <a:cxn ang="T30">
                <a:pos x="T16" y="T17"/>
              </a:cxn>
              <a:cxn ang="T31">
                <a:pos x="T18" y="T19"/>
              </a:cxn>
              <a:cxn ang="T32">
                <a:pos x="T20" y="T21"/>
              </a:cxn>
            </a:cxnLst>
            <a:rect l="T33" t="T34" r="T35" b="T36"/>
            <a:pathLst>
              <a:path w="1913" h="558">
                <a:moveTo>
                  <a:pt x="1913" y="98"/>
                </a:moveTo>
                <a:cubicBezTo>
                  <a:pt x="1727" y="82"/>
                  <a:pt x="1542" y="67"/>
                  <a:pt x="1414" y="52"/>
                </a:cubicBezTo>
                <a:cubicBezTo>
                  <a:pt x="1286" y="37"/>
                  <a:pt x="1278" y="14"/>
                  <a:pt x="1142" y="7"/>
                </a:cubicBezTo>
                <a:cubicBezTo>
                  <a:pt x="1006" y="0"/>
                  <a:pt x="748" y="0"/>
                  <a:pt x="597" y="7"/>
                </a:cubicBezTo>
                <a:cubicBezTo>
                  <a:pt x="446" y="14"/>
                  <a:pt x="332" y="45"/>
                  <a:pt x="234" y="52"/>
                </a:cubicBezTo>
                <a:cubicBezTo>
                  <a:pt x="136" y="59"/>
                  <a:pt x="0" y="22"/>
                  <a:pt x="8" y="52"/>
                </a:cubicBezTo>
                <a:cubicBezTo>
                  <a:pt x="16" y="82"/>
                  <a:pt x="174" y="181"/>
                  <a:pt x="280" y="234"/>
                </a:cubicBezTo>
                <a:cubicBezTo>
                  <a:pt x="386" y="287"/>
                  <a:pt x="515" y="325"/>
                  <a:pt x="643" y="370"/>
                </a:cubicBezTo>
                <a:cubicBezTo>
                  <a:pt x="771" y="415"/>
                  <a:pt x="900" y="476"/>
                  <a:pt x="1051" y="506"/>
                </a:cubicBezTo>
                <a:cubicBezTo>
                  <a:pt x="1202" y="536"/>
                  <a:pt x="1422" y="544"/>
                  <a:pt x="1550" y="551"/>
                </a:cubicBezTo>
                <a:cubicBezTo>
                  <a:pt x="1678" y="558"/>
                  <a:pt x="1769" y="551"/>
                  <a:pt x="1822" y="551"/>
                </a:cubicBezTo>
              </a:path>
            </a:pathLst>
          </a:custGeom>
          <a:noFill/>
          <a:ln w="38100" cap="flat" cmpd="sng">
            <a:solidFill>
              <a:srgbClr val="FF0000"/>
            </a:solidFill>
            <a:prstDash val="sysDot"/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4" name="Text Box 21"/>
          <p:cNvSpPr txBox="1">
            <a:spLocks noChangeArrowheads="1"/>
          </p:cNvSpPr>
          <p:nvPr/>
        </p:nvSpPr>
        <p:spPr bwMode="auto">
          <a:xfrm>
            <a:off x="2987675" y="5157788"/>
            <a:ext cx="2335213" cy="2746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9pPr>
          </a:lstStyle>
          <a:p>
            <a:pPr eaLnBrk="1" hangingPunct="1"/>
            <a:r>
              <a:rPr lang="en-GB" altLang="en-US" sz="1200" b="1">
                <a:latin typeface="Arial" panose="020B0604020202020204" pitchFamily="34" charset="0"/>
              </a:rPr>
              <a:t>Area of Outer Roman harbour</a:t>
            </a:r>
          </a:p>
        </p:txBody>
      </p:sp>
      <p:sp>
        <p:nvSpPr>
          <p:cNvPr id="25" name="Line 22"/>
          <p:cNvSpPr>
            <a:spLocks noChangeShapeType="1"/>
          </p:cNvSpPr>
          <p:nvPr/>
        </p:nvSpPr>
        <p:spPr bwMode="auto">
          <a:xfrm flipH="1" flipV="1">
            <a:off x="3779838" y="4868863"/>
            <a:ext cx="215900" cy="288925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6" name="Text Box 23"/>
          <p:cNvSpPr txBox="1">
            <a:spLocks noChangeArrowheads="1"/>
          </p:cNvSpPr>
          <p:nvPr/>
        </p:nvSpPr>
        <p:spPr bwMode="auto">
          <a:xfrm>
            <a:off x="6351588" y="3881438"/>
            <a:ext cx="1741487" cy="2746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9pPr>
          </a:lstStyle>
          <a:p>
            <a:pPr eaLnBrk="1" hangingPunct="1"/>
            <a:r>
              <a:rPr lang="en-GB" altLang="en-US" sz="1200" b="1">
                <a:latin typeface="Arial" panose="020B0604020202020204" pitchFamily="34" charset="0"/>
                <a:cs typeface="Arial" panose="020B0604020202020204" pitchFamily="34" charset="0"/>
              </a:rPr>
              <a:t>Eastern side of valley</a:t>
            </a:r>
            <a:endParaRPr lang="en-US" altLang="en-US" sz="1200" b="1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958307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 descr="M02.jpg"/>
          <p:cNvPicPr>
            <a:picLocks noChangeAspect="1"/>
          </p:cNvPicPr>
          <p:nvPr/>
        </p:nvPicPr>
        <p:blipFill>
          <a:blip r:embed="rId2" cstate="print"/>
          <a:srcRect l="8745" t="8553" r="9041"/>
          <a:stretch>
            <a:fillRect/>
          </a:stretch>
        </p:blipFill>
        <p:spPr>
          <a:xfrm>
            <a:off x="0" y="27384"/>
            <a:ext cx="9144000" cy="6858000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403576" y="2794664"/>
            <a:ext cx="8064896" cy="1323439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4000" b="1" dirty="0" smtClean="0"/>
              <a:t>Geoarchaeological evidence for trade links</a:t>
            </a:r>
            <a:endParaRPr lang="en-GB" sz="4000" b="1" dirty="0"/>
          </a:p>
        </p:txBody>
      </p:sp>
    </p:spTree>
    <p:extLst>
      <p:ext uri="{BB962C8B-B14F-4D97-AF65-F5344CB8AC3E}">
        <p14:creationId xmlns:p14="http://schemas.microsoft.com/office/powerpoint/2010/main" val="23190306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 descr="M02.jpg"/>
          <p:cNvPicPr>
            <a:picLocks noChangeAspect="1"/>
          </p:cNvPicPr>
          <p:nvPr/>
        </p:nvPicPr>
        <p:blipFill>
          <a:blip r:embed="rId2" cstate="print"/>
          <a:srcRect l="8745" t="8553" r="9041"/>
          <a:stretch>
            <a:fillRect/>
          </a:stretch>
        </p:blipFill>
        <p:spPr>
          <a:xfrm>
            <a:off x="0" y="27384"/>
            <a:ext cx="9144000" cy="6858000"/>
          </a:xfrm>
          <a:prstGeom prst="rect">
            <a:avLst/>
          </a:prstGeom>
        </p:spPr>
      </p:pic>
      <p:pic>
        <p:nvPicPr>
          <p:cNvPr id="5" name="Picture 4" descr="1595 harbour map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024460" y="3219450"/>
            <a:ext cx="4787900" cy="3638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" name="Picture 3" descr="DFE95807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>
          <a:xfrm>
            <a:off x="3491880" y="44624"/>
            <a:ext cx="4680520" cy="3043198"/>
          </a:xfrm>
          <a:prstGeom prst="rect">
            <a:avLst/>
          </a:prstGeom>
          <a:noFill/>
        </p:spPr>
      </p:pic>
      <p:pic>
        <p:nvPicPr>
          <p:cNvPr id="7" name="Picture 4" descr="282FA43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51520" y="260648"/>
            <a:ext cx="2441575" cy="41290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 descr="M02.jpg"/>
          <p:cNvPicPr>
            <a:picLocks noChangeAspect="1"/>
          </p:cNvPicPr>
          <p:nvPr/>
        </p:nvPicPr>
        <p:blipFill>
          <a:blip r:embed="rId2" cstate="print"/>
          <a:srcRect l="8745" t="8553" r="9041"/>
          <a:stretch>
            <a:fillRect/>
          </a:stretch>
        </p:blipFill>
        <p:spPr>
          <a:xfrm>
            <a:off x="0" y="27384"/>
            <a:ext cx="9144000" cy="6858000"/>
          </a:xfrm>
          <a:prstGeom prst="rect">
            <a:avLst/>
          </a:prstGeom>
        </p:spPr>
      </p:pic>
      <p:pic>
        <p:nvPicPr>
          <p:cNvPr id="5" name="Picture 2" descr="E23FBB8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27088" y="836613"/>
            <a:ext cx="7539037" cy="54848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 descr="M02.jpg"/>
          <p:cNvPicPr>
            <a:picLocks noChangeAspect="1"/>
          </p:cNvPicPr>
          <p:nvPr/>
        </p:nvPicPr>
        <p:blipFill>
          <a:blip r:embed="rId2" cstate="print"/>
          <a:srcRect l="8745" t="8553" r="9041"/>
          <a:stretch>
            <a:fillRect/>
          </a:stretch>
        </p:blipFill>
        <p:spPr>
          <a:xfrm>
            <a:off x="0" y="27384"/>
            <a:ext cx="9144000" cy="6858000"/>
          </a:xfrm>
          <a:prstGeom prst="rect">
            <a:avLst/>
          </a:prstGeom>
        </p:spPr>
      </p:pic>
      <p:pic>
        <p:nvPicPr>
          <p:cNvPr id="6" name="Picture 5" descr="3NF-Studley-nummulite-enlarged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566863" y="985838"/>
            <a:ext cx="6010275" cy="4886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Text Box 6"/>
          <p:cNvSpPr txBox="1">
            <a:spLocks noChangeArrowheads="1"/>
          </p:cNvSpPr>
          <p:nvPr/>
        </p:nvSpPr>
        <p:spPr bwMode="auto">
          <a:xfrm>
            <a:off x="1887538" y="6108700"/>
            <a:ext cx="63563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b="1" i="1"/>
              <a:t>Nummulites variolarius, </a:t>
            </a:r>
            <a:r>
              <a:rPr lang="en-GB" b="1"/>
              <a:t>Middle Eocene (Lutetian) age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354</TotalTime>
  <Words>464</Words>
  <Application>Microsoft Office PowerPoint</Application>
  <PresentationFormat>On-screen Show (4:3)</PresentationFormat>
  <Paragraphs>132</Paragraphs>
  <Slides>28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28</vt:i4>
      </vt:variant>
    </vt:vector>
  </HeadingPairs>
  <TitlesOfParts>
    <vt:vector size="32" baseType="lpstr">
      <vt:lpstr>Arial</vt:lpstr>
      <vt:lpstr>Calibri</vt:lpstr>
      <vt:lpstr>Tahoma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sr014</dc:creator>
  <cp:lastModifiedBy>Martin Bates</cp:lastModifiedBy>
  <cp:revision>15</cp:revision>
  <dcterms:created xsi:type="dcterms:W3CDTF">2011-11-20T18:45:02Z</dcterms:created>
  <dcterms:modified xsi:type="dcterms:W3CDTF">2015-11-16T10:06:08Z</dcterms:modified>
</cp:coreProperties>
</file>