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6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6963" autoAdjust="0"/>
  </p:normalViewPr>
  <p:slideViewPr>
    <p:cSldViewPr snapToGrid="0">
      <p:cViewPr varScale="1">
        <p:scale>
          <a:sx n="53" d="100"/>
          <a:sy n="53" d="100"/>
        </p:scale>
        <p:origin x="141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pie3D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%</c:v>
                </c:pt>
              </c:strCache>
            </c:strRef>
          </c:tx>
          <c:explosion val="8"/>
          <c:dPt>
            <c:idx val="0"/>
            <c:bubble3D val="0"/>
            <c:spPr>
              <a:solidFill>
                <a:schemeClr val="accent1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7C26-41CB-A543-0B02DB3F8A50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7C26-41CB-A543-0B02DB3F8A50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7C26-41CB-A543-0B02DB3F8A50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7C26-41CB-A543-0B02DB3F8A50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0"/>
            <c:showCatName val="1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Sheet1!$A$2:$A$5</c:f>
              <c:strCache>
                <c:ptCount val="2"/>
                <c:pt idx="0">
                  <c:v>Quit if unhappy</c:v>
                </c:pt>
                <c:pt idx="1">
                  <c:v>Continue to work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3</c:v>
                </c:pt>
                <c:pt idx="1">
                  <c:v>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E5F-4724-927C-A18F7A1CD63D}"/>
            </c:ext>
          </c:extLst>
        </c:ser>
        <c:dLbls>
          <c:dLblPos val="outEnd"/>
          <c:showLegendKey val="0"/>
          <c:showVal val="0"/>
          <c:showCatName val="1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2"/>
                <c:pt idx="0">
                  <c:v>Leave without traing</c:v>
                </c:pt>
                <c:pt idx="1">
                  <c:v>Believe in skill gap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5.0999999999999996</c:v>
                </c:pt>
                <c:pt idx="1">
                  <c:v>8.4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9DA-49EE-9BC6-7BF5D647A459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Column1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2"/>
                <c:pt idx="0">
                  <c:v>Leave without traing</c:v>
                </c:pt>
                <c:pt idx="1">
                  <c:v>Believe in skill gap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</c:numCache>
            </c:numRef>
          </c:val>
          <c:extLst>
            <c:ext xmlns:c16="http://schemas.microsoft.com/office/drawing/2014/chart" uri="{C3380CC4-5D6E-409C-BE32-E72D297353CC}">
              <c16:uniqueId val="{00000001-A9DA-49EE-9BC6-7BF5D647A459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Column2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2"/>
                <c:pt idx="0">
                  <c:v>Leave without traing</c:v>
                </c:pt>
                <c:pt idx="1">
                  <c:v>Believe in skill gap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</c:numCache>
            </c:numRef>
          </c:val>
          <c:extLst>
            <c:ext xmlns:c16="http://schemas.microsoft.com/office/drawing/2014/chart" uri="{C3380CC4-5D6E-409C-BE32-E72D297353CC}">
              <c16:uniqueId val="{00000002-A9DA-49EE-9BC6-7BF5D647A45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405117504"/>
        <c:axId val="405117832"/>
      </c:barChart>
      <c:catAx>
        <c:axId val="40511750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05117832"/>
        <c:crosses val="autoZero"/>
        <c:auto val="1"/>
        <c:lblAlgn val="ctr"/>
        <c:lblOffset val="100"/>
        <c:noMultiLvlLbl val="0"/>
      </c:catAx>
      <c:valAx>
        <c:axId val="40511783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0511750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6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5606C1-61A4-44F2-BF99-5CCDB7172611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87E6DA-BFD9-47F4-B52D-88DAD64EF5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51794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87E6DA-BFD9-47F4-B52D-88DAD64EF5D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36489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87E6DA-BFD9-47F4-B52D-88DAD64EF5D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57863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87E6DA-BFD9-47F4-B52D-88DAD64EF5D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76913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87E6DA-BFD9-47F4-B52D-88DAD64EF5D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47353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87E6DA-BFD9-47F4-B52D-88DAD64EF5D8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47236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87E6DA-BFD9-47F4-B52D-88DAD64EF5D8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72317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87E6DA-BFD9-47F4-B52D-88DAD64EF5D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0390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87E6DA-BFD9-47F4-B52D-88DAD64EF5D8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43928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80AD2-3698-40F4-B83A-ED344FC3ACDB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7274C-2564-4D86-A2DC-2D2FB4A769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08465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80AD2-3698-40F4-B83A-ED344FC3ACDB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7274C-2564-4D86-A2DC-2D2FB4A769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28558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80AD2-3698-40F4-B83A-ED344FC3ACDB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7274C-2564-4D86-A2DC-2D2FB4A769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3833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80AD2-3698-40F4-B83A-ED344FC3ACDB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7274C-2564-4D86-A2DC-2D2FB4A769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18163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80AD2-3698-40F4-B83A-ED344FC3ACDB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7274C-2564-4D86-A2DC-2D2FB4A769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55368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80AD2-3698-40F4-B83A-ED344FC3ACDB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7274C-2564-4D86-A2DC-2D2FB4A769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60472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80AD2-3698-40F4-B83A-ED344FC3ACDB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7274C-2564-4D86-A2DC-2D2FB4A769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26436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80AD2-3698-40F4-B83A-ED344FC3ACDB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7274C-2564-4D86-A2DC-2D2FB4A769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15134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80AD2-3698-40F4-B83A-ED344FC3ACDB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7274C-2564-4D86-A2DC-2D2FB4A769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3723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80AD2-3698-40F4-B83A-ED344FC3ACDB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7274C-2564-4D86-A2DC-2D2FB4A769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90823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80AD2-3698-40F4-B83A-ED344FC3ACDB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7274C-2564-4D86-A2DC-2D2FB4A769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43189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580AD2-3698-40F4-B83A-ED344FC3ACDB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67274C-2564-4D86-A2DC-2D2FB4A769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0212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51658" y="1848812"/>
            <a:ext cx="11288683" cy="255454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tx1"/>
                </a:solidFill>
              </a:rPr>
              <a:t>Name: Candelaria Stevenson	</a:t>
            </a:r>
          </a:p>
          <a:p>
            <a:pPr algn="ctr"/>
            <a:r>
              <a:rPr lang="en-US" sz="4000" dirty="0">
                <a:ln w="0"/>
              </a:rPr>
              <a:t>Student ID: 2123564</a:t>
            </a:r>
          </a:p>
          <a:p>
            <a:pPr algn="ctr"/>
            <a:r>
              <a:rPr lang="en-US" sz="4000" dirty="0">
                <a:ln w="0"/>
              </a:rPr>
              <a:t>Module: BMIH4006</a:t>
            </a:r>
          </a:p>
          <a:p>
            <a:pPr algn="ctr"/>
            <a:r>
              <a:rPr lang="en-US" sz="4000" b="0" cap="none" spc="0" dirty="0">
                <a:ln w="0"/>
                <a:solidFill>
                  <a:schemeClr val="tx1"/>
                </a:solidFill>
              </a:rPr>
              <a:t>Lecturer: Lola Villard</a:t>
            </a:r>
          </a:p>
        </p:txBody>
      </p:sp>
    </p:spTree>
    <p:extLst>
      <p:ext uri="{BB962C8B-B14F-4D97-AF65-F5344CB8AC3E}">
        <p14:creationId xmlns:p14="http://schemas.microsoft.com/office/powerpoint/2010/main" val="25543835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248" y="1383961"/>
            <a:ext cx="8521503" cy="4090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05373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2114" y="132348"/>
            <a:ext cx="8239886" cy="68580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22464" y="645241"/>
            <a:ext cx="2829809" cy="461664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1" dirty="0"/>
              <a:t>Importance of Employee Engagement in the Success of a Hotel</a:t>
            </a:r>
          </a:p>
          <a:p>
            <a:pPr algn="ctr"/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710082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860774" y="777587"/>
            <a:ext cx="631570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3600" b="1" dirty="0"/>
              <a:t>What is Employee Engagement?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0406" y="1204274"/>
            <a:ext cx="9896437" cy="5653726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696216" y="5429797"/>
            <a:ext cx="6275205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2800" dirty="0"/>
              <a:t>worker's level of passion and dedication to their work</a:t>
            </a:r>
            <a:endParaRPr lang="en-US" sz="4800" b="1" dirty="0"/>
          </a:p>
        </p:txBody>
      </p:sp>
    </p:spTree>
    <p:extLst>
      <p:ext uri="{BB962C8B-B14F-4D97-AF65-F5344CB8AC3E}">
        <p14:creationId xmlns:p14="http://schemas.microsoft.com/office/powerpoint/2010/main" val="8789010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2646948" y="360742"/>
            <a:ext cx="6588342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937250" algn="r"/>
              </a:tabLst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Engagement Theoretical</a:t>
            </a:r>
            <a:r>
              <a:rPr kumimoji="0" lang="en-US" altLang="en-US" sz="360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Model</a:t>
            </a:r>
            <a:endParaRPr kumimoji="0" lang="en-US" altLang="en-US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>
                        <a14:foregroundMark x1="46875" y1="16944" x2="46875" y2="16944"/>
                        <a14:foregroundMark x1="44167" y1="14583" x2="44167" y2="14583"/>
                        <a14:foregroundMark x1="40833" y1="18472" x2="40833" y2="18472"/>
                        <a14:foregroundMark x1="40104" y1="70000" x2="40104" y2="70000"/>
                        <a14:foregroundMark x1="46875" y1="51806" x2="46875" y2="51806"/>
                        <a14:foregroundMark x1="48438" y1="51806" x2="48438" y2="51806"/>
                        <a14:foregroundMark x1="49583" y1="51806" x2="49583" y2="51806"/>
                        <a14:foregroundMark x1="53646" y1="70417" x2="53646" y2="70417"/>
                        <a14:foregroundMark x1="65833" y1="72222" x2="65833" y2="72222"/>
                        <a14:foregroundMark x1="53958" y1="35139" x2="53958" y2="35139"/>
                        <a14:foregroundMark x1="39271" y1="36944" x2="39271" y2="36944"/>
                        <a14:foregroundMark x1="39063" y1="35278" x2="39063" y2="35278"/>
                        <a14:backgroundMark x1="40833" y1="43889" x2="40833" y2="438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0621" y="1158040"/>
            <a:ext cx="7599947" cy="5699960"/>
          </a:xfrm>
          <a:prstGeom prst="rect">
            <a:avLst/>
          </a:prstGeom>
        </p:spPr>
      </p:pic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729917" y="1412443"/>
            <a:ext cx="2458452" cy="1815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lvl="0"/>
            <a:r>
              <a:rPr lang="en-US" sz="2800" dirty="0"/>
              <a:t>the Zinger employee engagement model</a:t>
            </a:r>
            <a:endParaRPr kumimoji="0" lang="en-US" altLang="en-US" sz="5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</p:txBody>
      </p:sp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4892367" y="1645689"/>
            <a:ext cx="2458452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lvl="0"/>
            <a:r>
              <a:rPr lang="en-US" sz="2800" dirty="0"/>
              <a:t>Top level</a:t>
            </a:r>
            <a:endParaRPr kumimoji="0" lang="en-US" altLang="en-US" sz="5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</p:txBody>
      </p:sp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4768040" y="5010521"/>
            <a:ext cx="2458452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lvl="0"/>
            <a:r>
              <a:rPr lang="en-US" sz="2800" dirty="0"/>
              <a:t>Bottom level</a:t>
            </a:r>
            <a:endParaRPr kumimoji="0" lang="en-US" altLang="en-US" sz="5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61029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3128211" y="365787"/>
            <a:ext cx="5981317" cy="12618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937250" algn="r"/>
              </a:tabLst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Data Analysis and Statistics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937250" algn="r"/>
              </a:tabLst>
            </a:pPr>
            <a:endParaRPr kumimoji="0" lang="en-US" altLang="en-US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</p:txBody>
      </p:sp>
      <p:graphicFrame>
        <p:nvGraphicFramePr>
          <p:cNvPr id="5" name="Chart 4"/>
          <p:cNvGraphicFramePr/>
          <p:nvPr>
            <p:extLst>
              <p:ext uri="{D42A27DB-BD31-4B8C-83A1-F6EECF244321}">
                <p14:modId xmlns:p14="http://schemas.microsoft.com/office/powerpoint/2010/main" val="1733278228"/>
              </p:ext>
            </p:extLst>
          </p:nvPr>
        </p:nvGraphicFramePr>
        <p:xfrm>
          <a:off x="2946400" y="1381404"/>
          <a:ext cx="7232316" cy="482154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26461781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3128211" y="365787"/>
            <a:ext cx="5981317" cy="12618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937250" algn="r"/>
              </a:tabLst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Data Analysis and Statistics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937250" algn="r"/>
              </a:tabLst>
            </a:pPr>
            <a:endParaRPr kumimoji="0" lang="en-US" altLang="en-US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</p:txBody>
      </p:sp>
      <p:graphicFrame>
        <p:nvGraphicFramePr>
          <p:cNvPr id="6" name="Chart 5"/>
          <p:cNvGraphicFramePr/>
          <p:nvPr>
            <p:extLst>
              <p:ext uri="{D42A27DB-BD31-4B8C-83A1-F6EECF244321}">
                <p14:modId xmlns:p14="http://schemas.microsoft.com/office/powerpoint/2010/main" val="3332534590"/>
              </p:ext>
            </p:extLst>
          </p:nvPr>
        </p:nvGraphicFramePr>
        <p:xfrm>
          <a:off x="2693737" y="1200930"/>
          <a:ext cx="8128000" cy="54186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4913881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1126" y="409074"/>
            <a:ext cx="6858000" cy="6858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785527" y="609146"/>
            <a:ext cx="32576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19671228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205456" y="82653"/>
            <a:ext cx="11681743" cy="6247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b="1" dirty="0"/>
              <a:t>Reference </a:t>
            </a:r>
          </a:p>
          <a:p>
            <a:r>
              <a:rPr lang="en-US" b="1" dirty="0"/>
              <a:t> </a:t>
            </a:r>
          </a:p>
          <a:p>
            <a:r>
              <a:rPr lang="en-US" dirty="0"/>
              <a:t>Byrne, Z. (2022). What is employee engagement? </a:t>
            </a:r>
            <a:r>
              <a:rPr lang="en-US" i="1" dirty="0"/>
              <a:t>Understanding Employee Engagement</a:t>
            </a:r>
            <a:r>
              <a:rPr lang="en-US" dirty="0"/>
              <a:t>, 78-90.</a:t>
            </a:r>
          </a:p>
          <a:p>
            <a:r>
              <a:rPr lang="en-US" dirty="0" err="1"/>
              <a:t>Chanana</a:t>
            </a:r>
            <a:r>
              <a:rPr lang="en-US" dirty="0"/>
              <a:t>, N., 2021. Employee engagement practices during COVID‐19 lockdown. Journal of public affairs, 21(4), p.e2508.</a:t>
            </a:r>
          </a:p>
          <a:p>
            <a:r>
              <a:rPr lang="en-US" dirty="0" err="1"/>
              <a:t>Georgides</a:t>
            </a:r>
            <a:r>
              <a:rPr lang="en-US" dirty="0"/>
              <a:t>, S. (2015). Employee engagement implementation leading towards employee creativity. </a:t>
            </a:r>
            <a:r>
              <a:rPr lang="en-US" i="1" dirty="0"/>
              <a:t>Employee Engagement in Media Management</a:t>
            </a:r>
            <a:r>
              <a:rPr lang="en-US" dirty="0"/>
              <a:t>, 83-100.</a:t>
            </a:r>
          </a:p>
          <a:p>
            <a:r>
              <a:rPr lang="en-US" dirty="0"/>
              <a:t>Hopkins, J. (2016). Leadership and employee engagement. </a:t>
            </a:r>
            <a:r>
              <a:rPr lang="en-US" i="1" dirty="0"/>
              <a:t>Employee Engagement in Theory and Practice</a:t>
            </a:r>
            <a:r>
              <a:rPr lang="en-US" dirty="0"/>
              <a:t>, 163-176.</a:t>
            </a:r>
          </a:p>
          <a:p>
            <a:r>
              <a:rPr lang="en-US" dirty="0"/>
              <a:t>Huckabee, T. (2018). Why does employee engagement matter? </a:t>
            </a:r>
            <a:r>
              <a:rPr lang="en-US" i="1" dirty="0"/>
              <a:t>Advancing Employee Engagement Using Lean Six Sigma</a:t>
            </a:r>
            <a:r>
              <a:rPr lang="en-US" dirty="0"/>
              <a:t>, 210-232.</a:t>
            </a:r>
          </a:p>
          <a:p>
            <a:r>
              <a:rPr lang="en-US" dirty="0"/>
              <a:t>Kwon, K. and Kim, T., 2020. An integrative literature review of employee engagement and innovative behavior: Revisiting the JD-R model. Human Resource Management Review, 30(2), p.1074.</a:t>
            </a:r>
          </a:p>
          <a:p>
            <a:r>
              <a:rPr lang="en-US" dirty="0"/>
              <a:t>Lee, J.Y., Rocco, T.S. and Shuck, B., 2020. What is a resource: Toward a taxonomy of resources for employee engagement. Human Resource Development Review, 19(1), pp.5-38.</a:t>
            </a:r>
          </a:p>
          <a:p>
            <a:r>
              <a:rPr lang="en-US" dirty="0"/>
              <a:t>Men, L.R., O’Neil, J. and Ewing, M., 2020. Examining the effects of internal social media usage on employee engagement. Public Relations Review, 46(2), p.1080.</a:t>
            </a:r>
          </a:p>
          <a:p>
            <a:r>
              <a:rPr lang="en-US" dirty="0" err="1"/>
              <a:t>Shrotryia</a:t>
            </a:r>
            <a:r>
              <a:rPr lang="en-US" dirty="0"/>
              <a:t>, V.K. and </a:t>
            </a:r>
            <a:r>
              <a:rPr lang="en-US" dirty="0" err="1"/>
              <a:t>Dhanda</a:t>
            </a:r>
            <a:r>
              <a:rPr lang="en-US" dirty="0"/>
              <a:t>, U., 2019. Content validity of assessment instrument for employee engagement. Sage Open, 9(1), p.2151.</a:t>
            </a:r>
          </a:p>
          <a:p>
            <a:r>
              <a:rPr lang="en-US" dirty="0"/>
              <a:t>Shuck, B. (2019). The impact of employee engagement. </a:t>
            </a:r>
            <a:r>
              <a:rPr lang="en-US" i="1" dirty="0"/>
              <a:t>Employee Engagement</a:t>
            </a:r>
            <a:r>
              <a:rPr lang="en-US" dirty="0"/>
              <a:t>, 52-63.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937250" algn="r"/>
              </a:tabLst>
            </a:pPr>
            <a:endParaRPr kumimoji="0" lang="en-US" altLang="en-US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35015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020658" y="2967335"/>
            <a:ext cx="81506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Do You Have Any Question?</a:t>
            </a:r>
          </a:p>
        </p:txBody>
      </p:sp>
    </p:spTree>
    <p:extLst>
      <p:ext uri="{BB962C8B-B14F-4D97-AF65-F5344CB8AC3E}">
        <p14:creationId xmlns:p14="http://schemas.microsoft.com/office/powerpoint/2010/main" val="32998524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5521" y="1133154"/>
            <a:ext cx="7220958" cy="4591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78359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360</Words>
  <Application>Microsoft Office PowerPoint</Application>
  <PresentationFormat>Widescreen</PresentationFormat>
  <Paragraphs>36</Paragraphs>
  <Slides>11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 S</dc:creator>
  <cp:lastModifiedBy>Candelaria Nicole Stevenson (2123564)</cp:lastModifiedBy>
  <cp:revision>5</cp:revision>
  <dcterms:created xsi:type="dcterms:W3CDTF">2022-12-01T16:24:57Z</dcterms:created>
  <dcterms:modified xsi:type="dcterms:W3CDTF">2022-12-05T17:06:40Z</dcterms:modified>
</cp:coreProperties>
</file>