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72" r:id="rId2"/>
    <p:sldId id="279" r:id="rId3"/>
    <p:sldId id="260" r:id="rId4"/>
    <p:sldId id="280" r:id="rId5"/>
    <p:sldId id="284" r:id="rId6"/>
    <p:sldId id="281" r:id="rId7"/>
    <p:sldId id="283" r:id="rId8"/>
    <p:sldId id="27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376"/>
    <p:restoredTop sz="94648"/>
  </p:normalViewPr>
  <p:slideViewPr>
    <p:cSldViewPr snapToGrid="0">
      <p:cViewPr varScale="1">
        <p:scale>
          <a:sx n="105" d="100"/>
          <a:sy n="105" d="100"/>
        </p:scale>
        <p:origin x="22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4DA8A0-8CBD-1944-9A92-FD804C51A6C3}" type="datetimeFigureOut">
              <a:rPr lang="en-US" smtClean="0"/>
              <a:t>4/29/24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B8B56B-B6BD-6047-94EE-37A9E1C8B29E}" type="slidenum">
              <a:rPr lang="en-US" smtClean="0"/>
              <a:t>‹#›</a:t>
            </a:fld>
            <a:endParaRPr lang="en-US" dirty="0"/>
          </a:p>
        </p:txBody>
      </p:sp>
    </p:spTree>
    <p:extLst>
      <p:ext uri="{BB962C8B-B14F-4D97-AF65-F5344CB8AC3E}">
        <p14:creationId xmlns:p14="http://schemas.microsoft.com/office/powerpoint/2010/main" val="8489350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B8B56B-B6BD-6047-94EE-37A9E1C8B29E}" type="slidenum">
              <a:rPr lang="en-US" smtClean="0"/>
              <a:t>3</a:t>
            </a:fld>
            <a:endParaRPr lang="en-US" dirty="0"/>
          </a:p>
        </p:txBody>
      </p:sp>
    </p:spTree>
    <p:extLst>
      <p:ext uri="{BB962C8B-B14F-4D97-AF65-F5344CB8AC3E}">
        <p14:creationId xmlns:p14="http://schemas.microsoft.com/office/powerpoint/2010/main" val="4281259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EB8B56B-B6BD-6047-94EE-37A9E1C8B29E}" type="slidenum">
              <a:rPr lang="en-US" smtClean="0"/>
              <a:t>6</a:t>
            </a:fld>
            <a:endParaRPr lang="en-US" dirty="0"/>
          </a:p>
        </p:txBody>
      </p:sp>
    </p:spTree>
    <p:extLst>
      <p:ext uri="{BB962C8B-B14F-4D97-AF65-F5344CB8AC3E}">
        <p14:creationId xmlns:p14="http://schemas.microsoft.com/office/powerpoint/2010/main" val="863672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48F6-3C6D-4726-22D6-34B1A5BCA16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FBC3B08-F20F-8734-1052-669099145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CDA4B27-904C-4137-6F16-625F85DA3822}"/>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093BD1F8-B053-5740-08FF-49D7FEA133C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2FAE08-8DA3-EB6D-BF52-CB62417F6A49}"/>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21831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5E23C-53AD-9E35-EBDD-7E5D8B5019E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575B331-F2B2-8404-F732-766CC7B84B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FEDE37B-0E60-7092-83D4-9FCBE05DD9E7}"/>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49E4EDC2-E618-853A-D250-A9029E859E0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8385AA-044E-5A55-0A87-550D7634B2FA}"/>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82533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13C8-C5B0-4CE3-5013-5AF252C8F0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B7CC05-2C6A-9B88-44F0-E7E3E4A01A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DC4D503-CC54-96C2-589F-3F88A652AA47}"/>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21482C8A-0016-62A6-79B7-B2D9201DE4E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FF4D14-8B54-E4D2-6A99-ED3FBC099A6D}"/>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041778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36871-68D4-DE56-249F-C82E3F75248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4FBA29-A47B-54EB-038D-D485C0BAB19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233A34F-0330-E736-D316-1ED4E8C1C9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5C1F19E-6C7A-4CBF-B43A-DE0EB0AAB8B3}"/>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D252453C-243A-D251-7ED0-922B57B0015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53E2EA2-B5F0-1B4F-1007-C2DDC3A93F7D}"/>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658569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A0965-E43A-CCE3-FCCB-A27923AC52A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FD88A8-9859-4747-B903-9C63C6401F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5D8EA38-D041-9E04-796E-35D971A41B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C8368A2-B5B8-702C-1ABE-A0AF540E3B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0DE0C98-1C39-CD38-393D-8E3BDBA41A7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6422202-71AD-CF21-5960-1419BEB7E990}"/>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8" name="Footer Placeholder 7">
            <a:extLst>
              <a:ext uri="{FF2B5EF4-FFF2-40B4-BE49-F238E27FC236}">
                <a16:creationId xmlns:a16="http://schemas.microsoft.com/office/drawing/2014/main" id="{0C1ADF01-CC4E-9122-FD40-786C53C12B4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3ED418F0-D057-2149-2E49-CC50A6783250}"/>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307422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3CFFC-F047-F863-8167-C2F9B3C5213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867A7F1-E9C7-DB3E-E04F-6FCA5E4C1710}"/>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4" name="Footer Placeholder 3">
            <a:extLst>
              <a:ext uri="{FF2B5EF4-FFF2-40B4-BE49-F238E27FC236}">
                <a16:creationId xmlns:a16="http://schemas.microsoft.com/office/drawing/2014/main" id="{73DE1CD3-B440-927B-C9B0-F139E40FADD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B83F395-EF33-C7B6-FD7C-8B2A4954A308}"/>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62237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223DBF-6489-2C02-F11F-15823EB29C51}"/>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3" name="Footer Placeholder 2">
            <a:extLst>
              <a:ext uri="{FF2B5EF4-FFF2-40B4-BE49-F238E27FC236}">
                <a16:creationId xmlns:a16="http://schemas.microsoft.com/office/drawing/2014/main" id="{9332231A-D188-D340-08FE-620B6835E3A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FCC81D-E61E-96A6-9819-3AA817594932}"/>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431566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525F-189B-B961-9422-2C8114BB27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2667B-23F7-233B-D949-62F6FDCEF2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423D9A0-4FC1-97BC-DC09-AC3FDF6E2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18AC769-0059-E819-FA6B-9BD806992AA6}"/>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FB8C17E3-22AE-39FA-ADF7-8372786E4CA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988ED53-358E-1681-12D9-CE2512F8D611}"/>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024683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D5446-E1FB-A350-B136-AB0FBB0A17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29309B9-46AE-DA04-F573-D5F5BF3103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2D4F82EC-D921-3B96-1AF3-FFE21B736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0213499-5B57-1502-E109-DA7A8BF31704}"/>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6" name="Footer Placeholder 5">
            <a:extLst>
              <a:ext uri="{FF2B5EF4-FFF2-40B4-BE49-F238E27FC236}">
                <a16:creationId xmlns:a16="http://schemas.microsoft.com/office/drawing/2014/main" id="{6AD968E1-93B7-F642-7035-1B8986419DE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532F7C-0F01-4124-0A4C-0F1FB2FC3014}"/>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877211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2DF2A-952B-211D-2AFB-8D006D3B670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DB087D3-638B-A39D-421A-E0BCB4D40A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FEE546-47E5-475E-D501-ADF36DD7DCBC}"/>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B8992543-A268-A9D2-1A99-325F69CC89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6599E34-86F8-4E46-518D-44420A5E39A9}"/>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2888384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2E9A66-DC12-F36F-F8A2-29FDA601A6B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266E0C-617A-820C-A6C8-3AD4A9B6146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4855C7-03F9-9C70-C3B8-86AC6D61AE8A}"/>
              </a:ext>
            </a:extLst>
          </p:cNvPr>
          <p:cNvSpPr>
            <a:spLocks noGrp="1"/>
          </p:cNvSpPr>
          <p:nvPr>
            <p:ph type="dt" sz="half" idx="10"/>
          </p:nvPr>
        </p:nvSpPr>
        <p:spPr/>
        <p:txBody>
          <a:body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CCDCA624-E32A-CCE9-4162-DFE46F6604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CA8CC4-A999-2C18-2E4E-2D1E4BECD1AA}"/>
              </a:ext>
            </a:extLst>
          </p:cNvPr>
          <p:cNvSpPr>
            <a:spLocks noGrp="1"/>
          </p:cNvSpPr>
          <p:nvPr>
            <p:ph type="sldNum" sz="quarter" idx="12"/>
          </p:nvPr>
        </p:nvSpPr>
        <p:spPr/>
        <p:txBody>
          <a:bodyPr/>
          <a:lstStyle/>
          <a:p>
            <a:fld id="{4D349A74-4BC4-934E-A77F-1A45FC529C54}" type="slidenum">
              <a:rPr lang="en-US" smtClean="0"/>
              <a:t>‹#›</a:t>
            </a:fld>
            <a:endParaRPr lang="en-US" dirty="0"/>
          </a:p>
        </p:txBody>
      </p:sp>
    </p:spTree>
    <p:extLst>
      <p:ext uri="{BB962C8B-B14F-4D97-AF65-F5344CB8AC3E}">
        <p14:creationId xmlns:p14="http://schemas.microsoft.com/office/powerpoint/2010/main" val="1387191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12E313-BB22-6BAF-12D5-A7DDB85139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DF42FD-37D2-B2B2-72C3-D734D2B8D1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9FA42D-8C4E-4AA0-AB13-0759D41957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2DC8BCC-7952-A942-BE1F-65E3C4577BF3}" type="datetimeFigureOut">
              <a:rPr lang="en-US" smtClean="0"/>
              <a:t>4/29/24</a:t>
            </a:fld>
            <a:endParaRPr lang="en-US" dirty="0"/>
          </a:p>
        </p:txBody>
      </p:sp>
      <p:sp>
        <p:nvSpPr>
          <p:cNvPr id="5" name="Footer Placeholder 4">
            <a:extLst>
              <a:ext uri="{FF2B5EF4-FFF2-40B4-BE49-F238E27FC236}">
                <a16:creationId xmlns:a16="http://schemas.microsoft.com/office/drawing/2014/main" id="{BDDEFEA7-E979-F82F-C8A8-56622919A9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AB41D05-D27E-9233-1E2B-06E18B7EF0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D349A74-4BC4-934E-A77F-1A45FC529C54}" type="slidenum">
              <a:rPr lang="en-US" smtClean="0"/>
              <a:t>‹#›</a:t>
            </a:fld>
            <a:endParaRPr lang="en-US" dirty="0"/>
          </a:p>
        </p:txBody>
      </p:sp>
    </p:spTree>
    <p:extLst>
      <p:ext uri="{BB962C8B-B14F-4D97-AF65-F5344CB8AC3E}">
        <p14:creationId xmlns:p14="http://schemas.microsoft.com/office/powerpoint/2010/main" val="14318589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1C14780-9FFF-1A8C-ED8D-C04CA4B68A8B}"/>
              </a:ext>
            </a:extLst>
          </p:cNvPr>
          <p:cNvSpPr txBox="1"/>
          <p:nvPr/>
        </p:nvSpPr>
        <p:spPr>
          <a:xfrm>
            <a:off x="974115" y="3704065"/>
            <a:ext cx="10243751" cy="707886"/>
          </a:xfrm>
          <a:prstGeom prst="rect">
            <a:avLst/>
          </a:prstGeom>
          <a:noFill/>
        </p:spPr>
        <p:txBody>
          <a:bodyPr wrap="square" rtlCol="0">
            <a:spAutoFit/>
          </a:bodyPr>
          <a:lstStyle/>
          <a:p>
            <a:pPr algn="ctr"/>
            <a:r>
              <a:rPr lang="en-US" sz="4000" dirty="0">
                <a:latin typeface="Arial" panose="020B0604020202020204" pitchFamily="34" charset="0"/>
                <a:cs typeface="Arial" panose="020B0604020202020204" pitchFamily="34" charset="0"/>
              </a:rPr>
              <a:t>Solutions and Requirements report</a:t>
            </a:r>
          </a:p>
        </p:txBody>
      </p:sp>
      <p:sp>
        <p:nvSpPr>
          <p:cNvPr id="7" name="TextBox 6">
            <a:extLst>
              <a:ext uri="{FF2B5EF4-FFF2-40B4-BE49-F238E27FC236}">
                <a16:creationId xmlns:a16="http://schemas.microsoft.com/office/drawing/2014/main" id="{5797D492-C96E-0D87-E12B-59B8101BE75A}"/>
              </a:ext>
            </a:extLst>
          </p:cNvPr>
          <p:cNvSpPr txBox="1"/>
          <p:nvPr/>
        </p:nvSpPr>
        <p:spPr>
          <a:xfrm>
            <a:off x="2870879" y="4693124"/>
            <a:ext cx="6450227"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Jayne Pierson School of Fashion, Art &amp; Design</a:t>
            </a:r>
          </a:p>
        </p:txBody>
      </p:sp>
      <p:sp>
        <p:nvSpPr>
          <p:cNvPr id="3" name="TextBox 2">
            <a:extLst>
              <a:ext uri="{FF2B5EF4-FFF2-40B4-BE49-F238E27FC236}">
                <a16:creationId xmlns:a16="http://schemas.microsoft.com/office/drawing/2014/main" id="{62B8660B-B40B-D16B-156F-18BF8113E6A9}"/>
              </a:ext>
            </a:extLst>
          </p:cNvPr>
          <p:cNvSpPr txBox="1"/>
          <p:nvPr/>
        </p:nvSpPr>
        <p:spPr>
          <a:xfrm>
            <a:off x="4213669" y="5158963"/>
            <a:ext cx="3764641" cy="646331"/>
          </a:xfrm>
          <a:prstGeom prst="rect">
            <a:avLst/>
          </a:prstGeom>
          <a:noFill/>
        </p:spPr>
        <p:txBody>
          <a:bodyPr wrap="square" rtlCol="0">
            <a:spAutoFit/>
          </a:bodyPr>
          <a:lstStyle/>
          <a:p>
            <a:pPr algn="ctr"/>
            <a:r>
              <a:rPr lang="en-US" dirty="0"/>
              <a:t>Project reference: 6023</a:t>
            </a:r>
          </a:p>
          <a:p>
            <a:pPr algn="ctr"/>
            <a:r>
              <a:rPr lang="en-US" dirty="0"/>
              <a:t>Prepared by </a:t>
            </a:r>
            <a:r>
              <a:rPr lang="en-US"/>
              <a:t>Jack Keenan</a:t>
            </a:r>
            <a:endParaRPr lang="en-US" dirty="0"/>
          </a:p>
        </p:txBody>
      </p:sp>
      <p:pic>
        <p:nvPicPr>
          <p:cNvPr id="1026" name="Picture 2">
            <a:extLst>
              <a:ext uri="{FF2B5EF4-FFF2-40B4-BE49-F238E27FC236}">
                <a16:creationId xmlns:a16="http://schemas.microsoft.com/office/drawing/2014/main" id="{65459F64-7AB8-2139-339E-223227C6EC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5264" y="854645"/>
            <a:ext cx="5801455" cy="2376482"/>
          </a:xfrm>
          <a:prstGeom prst="rect">
            <a:avLst/>
          </a:prstGeom>
          <a:solidFill>
            <a:schemeClr val="tx1"/>
          </a:solidFill>
        </p:spPr>
      </p:pic>
    </p:spTree>
    <p:extLst>
      <p:ext uri="{BB962C8B-B14F-4D97-AF65-F5344CB8AC3E}">
        <p14:creationId xmlns:p14="http://schemas.microsoft.com/office/powerpoint/2010/main" val="2162130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5F867-3713-26B9-A5D8-5D5946DB169F}"/>
              </a:ext>
            </a:extLst>
          </p:cNvPr>
          <p:cNvSpPr>
            <a:spLocks noGrp="1"/>
          </p:cNvSpPr>
          <p:nvPr>
            <p:ph type="title"/>
          </p:nvPr>
        </p:nvSpPr>
        <p:spPr>
          <a:xfrm>
            <a:off x="838200" y="461716"/>
            <a:ext cx="5257800" cy="600790"/>
          </a:xfrm>
        </p:spPr>
        <p:txBody>
          <a:bodyPr>
            <a:normAutofit/>
          </a:bodyPr>
          <a:lstStyle/>
          <a:p>
            <a:r>
              <a:rPr lang="en-US" sz="2800" dirty="0">
                <a:latin typeface="Arial" panose="020B0604020202020204" pitchFamily="34" charset="0"/>
                <a:cs typeface="Arial" panose="020B0604020202020204" pitchFamily="34" charset="0"/>
              </a:rPr>
              <a:t>Highlighted Site Constraints </a:t>
            </a:r>
          </a:p>
        </p:txBody>
      </p:sp>
      <p:sp>
        <p:nvSpPr>
          <p:cNvPr id="3" name="Content Placeholder 2">
            <a:extLst>
              <a:ext uri="{FF2B5EF4-FFF2-40B4-BE49-F238E27FC236}">
                <a16:creationId xmlns:a16="http://schemas.microsoft.com/office/drawing/2014/main" id="{603C7650-A937-A00C-D6E8-A1321159D3E7}"/>
              </a:ext>
            </a:extLst>
          </p:cNvPr>
          <p:cNvSpPr>
            <a:spLocks noGrp="1"/>
          </p:cNvSpPr>
          <p:nvPr>
            <p:ph idx="1"/>
          </p:nvPr>
        </p:nvSpPr>
        <p:spPr>
          <a:xfrm>
            <a:off x="838200" y="1506828"/>
            <a:ext cx="10456572" cy="3915177"/>
          </a:xfrm>
        </p:spPr>
        <p:txBody>
          <a:bodyPr>
            <a:normAutofit fontScale="92500" lnSpcReduction="20000"/>
          </a:bodyPr>
          <a:lstStyle/>
          <a:p>
            <a:pPr marL="0" indent="0">
              <a:lnSpc>
                <a:spcPct val="110000"/>
              </a:lnSpc>
              <a:buNone/>
            </a:pPr>
            <a:r>
              <a:rPr lang="en-US" sz="1900" dirty="0">
                <a:latin typeface="Arial" panose="020B0604020202020204" pitchFamily="34" charset="0"/>
                <a:cs typeface="Arial" panose="020B0604020202020204" pitchFamily="34" charset="0"/>
              </a:rPr>
              <a:t>Based on our feasibility studies, this report will outline what we believe are the main constraints for the site, these include the following:</a:t>
            </a:r>
          </a:p>
          <a:p>
            <a:pPr marL="0" indent="0">
              <a:lnSpc>
                <a:spcPct val="110000"/>
              </a:lnSpc>
              <a:buNone/>
            </a:pPr>
            <a:endParaRPr lang="en-US" sz="1900" dirty="0">
              <a:latin typeface="Arial" panose="020B0604020202020204" pitchFamily="34" charset="0"/>
              <a:cs typeface="Arial" panose="020B0604020202020204" pitchFamily="34" charset="0"/>
            </a:endParaRPr>
          </a:p>
          <a:p>
            <a:pPr>
              <a:lnSpc>
                <a:spcPct val="110000"/>
              </a:lnSpc>
            </a:pPr>
            <a:r>
              <a:rPr lang="en-US" sz="1900" dirty="0">
                <a:latin typeface="Arial" panose="020B0604020202020204" pitchFamily="34" charset="0"/>
                <a:cs typeface="Arial" panose="020B0604020202020204" pitchFamily="34" charset="0"/>
              </a:rPr>
              <a:t>Vehicle and Pedestrian Access routes</a:t>
            </a:r>
          </a:p>
          <a:p>
            <a:pPr>
              <a:lnSpc>
                <a:spcPct val="110000"/>
              </a:lnSpc>
            </a:pPr>
            <a:r>
              <a:rPr lang="en-US" sz="1900" dirty="0">
                <a:latin typeface="Arial" panose="020B0604020202020204" pitchFamily="34" charset="0"/>
                <a:cs typeface="Arial" panose="020B0604020202020204" pitchFamily="34" charset="0"/>
              </a:rPr>
              <a:t>Railway and highway proximity</a:t>
            </a:r>
          </a:p>
          <a:p>
            <a:pPr>
              <a:lnSpc>
                <a:spcPct val="110000"/>
              </a:lnSpc>
            </a:pPr>
            <a:r>
              <a:rPr lang="en-US" sz="1900" dirty="0">
                <a:latin typeface="Arial" panose="020B0604020202020204" pitchFamily="34" charset="0"/>
                <a:cs typeface="Arial" panose="020B0604020202020204" pitchFamily="34" charset="0"/>
              </a:rPr>
              <a:t>Existing buildings and demolition works required</a:t>
            </a:r>
          </a:p>
          <a:p>
            <a:pPr>
              <a:lnSpc>
                <a:spcPct val="110000"/>
              </a:lnSpc>
            </a:pPr>
            <a:r>
              <a:rPr lang="en-US" sz="1900" dirty="0">
                <a:latin typeface="Arial" panose="020B0604020202020204" pitchFamily="34" charset="0"/>
                <a:cs typeface="Arial" panose="020B0604020202020204" pitchFamily="34" charset="0"/>
              </a:rPr>
              <a:t>Existing Services </a:t>
            </a:r>
          </a:p>
          <a:p>
            <a:pPr marL="0" indent="0">
              <a:lnSpc>
                <a:spcPct val="110000"/>
              </a:lnSpc>
              <a:buNone/>
            </a:pPr>
            <a:endParaRPr lang="en-US" sz="1900" dirty="0">
              <a:latin typeface="Arial" panose="020B0604020202020204" pitchFamily="34" charset="0"/>
              <a:cs typeface="Arial" panose="020B0604020202020204" pitchFamily="34" charset="0"/>
            </a:endParaRPr>
          </a:p>
          <a:p>
            <a:pPr marL="0" indent="0">
              <a:lnSpc>
                <a:spcPct val="110000"/>
              </a:lnSpc>
              <a:buNone/>
            </a:pPr>
            <a:r>
              <a:rPr lang="en-US" sz="1900" dirty="0">
                <a:latin typeface="Arial" panose="020B0604020202020204" pitchFamily="34" charset="0"/>
                <a:cs typeface="Arial" panose="020B0604020202020204" pitchFamily="34" charset="0"/>
              </a:rPr>
              <a:t>This report will now outline the solutions and requirements to help counter these constraints and detail the implications they will have on the overall project. We have also included a phasing plan for the works required prior to the construction starting.</a:t>
            </a:r>
            <a:endParaRPr lang="en-US" dirty="0"/>
          </a:p>
        </p:txBody>
      </p:sp>
    </p:spTree>
    <p:extLst>
      <p:ext uri="{BB962C8B-B14F-4D97-AF65-F5344CB8AC3E}">
        <p14:creationId xmlns:p14="http://schemas.microsoft.com/office/powerpoint/2010/main" val="965689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64918" y="617860"/>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Vehicle &amp; Pedestrian Access Route   </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664919" y="1294411"/>
            <a:ext cx="4080361" cy="5041478"/>
          </a:xfrm>
        </p:spPr>
        <p:txBody>
          <a:bodyPr anchor="ctr">
            <a:normAutofit/>
          </a:bodyPr>
          <a:lstStyle/>
          <a:p>
            <a:pPr>
              <a:lnSpc>
                <a:spcPct val="100000"/>
              </a:lnSpc>
            </a:pPr>
            <a:r>
              <a:rPr lang="en-US" sz="1800" dirty="0">
                <a:latin typeface="Arial" panose="020B0604020202020204" pitchFamily="34" charset="0"/>
                <a:cs typeface="Arial" panose="020B0604020202020204" pitchFamily="34" charset="0"/>
              </a:rPr>
              <a:t>Vehicle and pedestrian access route is now the highlighted black and green lines.</a:t>
            </a:r>
          </a:p>
          <a:p>
            <a:pPr>
              <a:lnSpc>
                <a:spcPct val="100000"/>
              </a:lnSpc>
            </a:pPr>
            <a:r>
              <a:rPr lang="en-US" sz="1800" dirty="0">
                <a:latin typeface="Arial" panose="020B0604020202020204" pitchFamily="34" charset="0"/>
                <a:cs typeface="Arial" panose="020B0604020202020204" pitchFamily="34" charset="0"/>
              </a:rPr>
              <a:t>Doesn’t interfere with the completion of the sculpture area. Gives direct access to the Carmel Methodist Chapel for pedestrians.</a:t>
            </a:r>
          </a:p>
          <a:p>
            <a:pPr>
              <a:lnSpc>
                <a:spcPct val="100000"/>
              </a:lnSpc>
            </a:pPr>
            <a:r>
              <a:rPr lang="en-US" sz="1800" dirty="0">
                <a:latin typeface="Arial" panose="020B0604020202020204" pitchFamily="34" charset="0"/>
                <a:cs typeface="Arial" panose="020B0604020202020204" pitchFamily="34" charset="0"/>
              </a:rPr>
              <a:t>We have also noted the that the existing roundabout is to be removed and a new road put in place at the main entrance of the site.</a:t>
            </a:r>
          </a:p>
          <a:p>
            <a:endParaRPr lang="en-US" sz="20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map of a city&#10;&#10;Description automatically generated">
            <a:extLst>
              <a:ext uri="{FF2B5EF4-FFF2-40B4-BE49-F238E27FC236}">
                <a16:creationId xmlns:a16="http://schemas.microsoft.com/office/drawing/2014/main" id="{C6882CAE-7F7A-B599-490A-0DA1DFA9903A}"/>
              </a:ext>
            </a:extLst>
          </p:cNvPr>
          <p:cNvPicPr>
            <a:picLocks noChangeAspect="1"/>
          </p:cNvPicPr>
          <p:nvPr/>
        </p:nvPicPr>
        <p:blipFill>
          <a:blip r:embed="rId3"/>
          <a:stretch>
            <a:fillRect/>
          </a:stretch>
        </p:blipFill>
        <p:spPr>
          <a:xfrm>
            <a:off x="5824227" y="1099931"/>
            <a:ext cx="6130846" cy="4752378"/>
          </a:xfrm>
          <a:prstGeom prst="rect">
            <a:avLst/>
          </a:prstGeom>
        </p:spPr>
      </p:pic>
    </p:spTree>
    <p:extLst>
      <p:ext uri="{BB962C8B-B14F-4D97-AF65-F5344CB8AC3E}">
        <p14:creationId xmlns:p14="http://schemas.microsoft.com/office/powerpoint/2010/main" val="3882621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64918" y="599644"/>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Railway, highway and existing buildings</a:t>
            </a: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8">
            <a:extLst>
              <a:ext uri="{FF2B5EF4-FFF2-40B4-BE49-F238E27FC236}">
                <a16:creationId xmlns:a16="http://schemas.microsoft.com/office/drawing/2014/main" id="{A92DAF68-AA96-F345-16B6-9DF089E39D23}"/>
              </a:ext>
            </a:extLst>
          </p:cNvPr>
          <p:cNvSpPr>
            <a:spLocks noGrp="1"/>
          </p:cNvSpPr>
          <p:nvPr>
            <p:ph idx="1"/>
          </p:nvPr>
        </p:nvSpPr>
        <p:spPr>
          <a:xfrm>
            <a:off x="664919" y="1294411"/>
            <a:ext cx="4080361" cy="5041478"/>
          </a:xfrm>
        </p:spPr>
        <p:txBody>
          <a:bodyPr anchor="ctr">
            <a:normAutofit/>
          </a:bodyPr>
          <a:lstStyle/>
          <a:p>
            <a:pPr>
              <a:lnSpc>
                <a:spcPct val="100000"/>
              </a:lnSpc>
            </a:pPr>
            <a:r>
              <a:rPr lang="en-US" sz="1800" dirty="0">
                <a:latin typeface="Arial" panose="020B0604020202020204" pitchFamily="34" charset="0"/>
                <a:cs typeface="Arial" panose="020B0604020202020204" pitchFamily="34" charset="0"/>
              </a:rPr>
              <a:t>Due to the proximity of the highway, railway and existing buildings this causes implications for crane lifts.</a:t>
            </a:r>
          </a:p>
          <a:p>
            <a:pPr>
              <a:lnSpc>
                <a:spcPct val="100000"/>
              </a:lnSpc>
            </a:pPr>
            <a:r>
              <a:rPr lang="en-US" sz="1800" dirty="0">
                <a:latin typeface="Arial" panose="020B0604020202020204" pitchFamily="34" charset="0"/>
                <a:cs typeface="Arial" panose="020B0604020202020204" pitchFamily="34" charset="0"/>
              </a:rPr>
              <a:t>We have proposed the use of a tower crane which will be permanently positioned, meaning less crane pads required and a more structed lift plan.</a:t>
            </a:r>
          </a:p>
          <a:p>
            <a:pPr>
              <a:lnSpc>
                <a:spcPct val="100000"/>
              </a:lnSpc>
            </a:pPr>
            <a:r>
              <a:rPr lang="en-US" sz="1800" dirty="0">
                <a:latin typeface="Arial" panose="020B0604020202020204" pitchFamily="34" charset="0"/>
                <a:cs typeface="Arial" panose="020B0604020202020204" pitchFamily="34" charset="0"/>
              </a:rPr>
              <a:t>A tower crane will be more reliable than a mobile crane, helping improve the site </a:t>
            </a:r>
            <a:r>
              <a:rPr lang="en-US" sz="1800" dirty="0" err="1">
                <a:latin typeface="Arial" panose="020B0604020202020204" pitchFamily="34" charset="0"/>
                <a:cs typeface="Arial" panose="020B0604020202020204" pitchFamily="34" charset="0"/>
              </a:rPr>
              <a:t>progamme</a:t>
            </a:r>
            <a:r>
              <a:rPr lang="en-US" sz="1800" dirty="0">
                <a:latin typeface="Arial" panose="020B0604020202020204" pitchFamily="34" charset="0"/>
                <a:cs typeface="Arial" panose="020B0604020202020204" pitchFamily="34" charset="0"/>
              </a:rPr>
              <a:t> and work in tandem with the proposed construction method.</a:t>
            </a:r>
          </a:p>
          <a:p>
            <a:pPr marL="0" indent="0">
              <a:buNone/>
            </a:pPr>
            <a:endParaRPr lang="en-US" sz="1800" dirty="0">
              <a:latin typeface="Arial" panose="020B0604020202020204" pitchFamily="34" charset="0"/>
              <a:cs typeface="Arial" panose="020B0604020202020204" pitchFamily="34" charset="0"/>
            </a:endParaRPr>
          </a:p>
        </p:txBody>
      </p:sp>
      <p:pic>
        <p:nvPicPr>
          <p:cNvPr id="7" name="Picture 6" descr="A map of a city&#10;&#10;Description automatically generated">
            <a:extLst>
              <a:ext uri="{FF2B5EF4-FFF2-40B4-BE49-F238E27FC236}">
                <a16:creationId xmlns:a16="http://schemas.microsoft.com/office/drawing/2014/main" id="{A23158DA-B789-25EF-BF87-4A065EDDBA05}"/>
              </a:ext>
            </a:extLst>
          </p:cNvPr>
          <p:cNvPicPr>
            <a:picLocks noChangeAspect="1"/>
          </p:cNvPicPr>
          <p:nvPr/>
        </p:nvPicPr>
        <p:blipFill>
          <a:blip r:embed="rId2"/>
          <a:stretch>
            <a:fillRect/>
          </a:stretch>
        </p:blipFill>
        <p:spPr>
          <a:xfrm>
            <a:off x="6540011" y="357809"/>
            <a:ext cx="4654611" cy="3617843"/>
          </a:xfrm>
          <a:prstGeom prst="rect">
            <a:avLst/>
          </a:prstGeom>
        </p:spPr>
      </p:pic>
      <p:pic>
        <p:nvPicPr>
          <p:cNvPr id="9" name="Picture 8" descr="A map of a building&#10;&#10;Description automatically generated">
            <a:extLst>
              <a:ext uri="{FF2B5EF4-FFF2-40B4-BE49-F238E27FC236}">
                <a16:creationId xmlns:a16="http://schemas.microsoft.com/office/drawing/2014/main" id="{D8620624-152D-FB26-EA29-F34B467EB755}"/>
              </a:ext>
            </a:extLst>
          </p:cNvPr>
          <p:cNvPicPr>
            <a:picLocks noChangeAspect="1"/>
          </p:cNvPicPr>
          <p:nvPr/>
        </p:nvPicPr>
        <p:blipFill>
          <a:blip r:embed="rId3"/>
          <a:stretch>
            <a:fillRect/>
          </a:stretch>
        </p:blipFill>
        <p:spPr>
          <a:xfrm>
            <a:off x="7103816" y="4073207"/>
            <a:ext cx="3526999" cy="2687237"/>
          </a:xfrm>
          <a:prstGeom prst="rect">
            <a:avLst/>
          </a:prstGeom>
        </p:spPr>
      </p:pic>
    </p:spTree>
    <p:extLst>
      <p:ext uri="{BB962C8B-B14F-4D97-AF65-F5344CB8AC3E}">
        <p14:creationId xmlns:p14="http://schemas.microsoft.com/office/powerpoint/2010/main" val="3145871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646940" y="719540"/>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Carmel Methodist Chapel – Existing building.</a:t>
            </a: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8">
            <a:extLst>
              <a:ext uri="{FF2B5EF4-FFF2-40B4-BE49-F238E27FC236}">
                <a16:creationId xmlns:a16="http://schemas.microsoft.com/office/drawing/2014/main" id="{1AF4D472-419B-2D84-A58E-BCFED96AC844}"/>
              </a:ext>
            </a:extLst>
          </p:cNvPr>
          <p:cNvSpPr>
            <a:spLocks noGrp="1"/>
          </p:cNvSpPr>
          <p:nvPr>
            <p:ph idx="1"/>
          </p:nvPr>
        </p:nvSpPr>
        <p:spPr>
          <a:xfrm>
            <a:off x="646941" y="1549730"/>
            <a:ext cx="4080361" cy="4094712"/>
          </a:xfrm>
        </p:spPr>
        <p:txBody>
          <a:bodyPr anchor="ctr">
            <a:normAutofit/>
          </a:bodyPr>
          <a:lstStyle/>
          <a:p>
            <a:pPr>
              <a:lnSpc>
                <a:spcPct val="100000"/>
              </a:lnSpc>
            </a:pPr>
            <a:r>
              <a:rPr lang="en-US" sz="1800" dirty="0">
                <a:latin typeface="Arial" panose="020B0604020202020204" pitchFamily="34" charset="0"/>
                <a:cs typeface="Arial" panose="020B0604020202020204" pitchFamily="34" charset="0"/>
              </a:rPr>
              <a:t>Carmel Methodist Chapel will be open to public during the construction phase, this will mean a site compound will need to be set up to allow direct access for the public and to ensure safety from the construction works.</a:t>
            </a:r>
          </a:p>
          <a:p>
            <a:pPr>
              <a:lnSpc>
                <a:spcPct val="100000"/>
              </a:lnSpc>
            </a:pPr>
            <a:r>
              <a:rPr lang="en-US" sz="1800" dirty="0">
                <a:latin typeface="Arial" panose="020B0604020202020204" pitchFamily="34" charset="0"/>
                <a:cs typeface="Arial" panose="020B0604020202020204" pitchFamily="34" charset="0"/>
              </a:rPr>
              <a:t>The new vehicle/pedestrian routes will have direct access to existing car park which can be </a:t>
            </a:r>
            <a:r>
              <a:rPr lang="en-US" sz="1800" dirty="0" err="1">
                <a:latin typeface="Arial" panose="020B0604020202020204" pitchFamily="34" charset="0"/>
                <a:cs typeface="Arial" panose="020B0604020202020204" pitchFamily="34" charset="0"/>
              </a:rPr>
              <a:t>utilised</a:t>
            </a:r>
            <a:r>
              <a:rPr lang="en-US" sz="1800" dirty="0">
                <a:latin typeface="Arial" panose="020B0604020202020204" pitchFamily="34" charset="0"/>
                <a:cs typeface="Arial" panose="020B0604020202020204" pitchFamily="34" charset="0"/>
              </a:rPr>
              <a:t> for the public and workers.</a:t>
            </a:r>
          </a:p>
          <a:p>
            <a:pPr marL="0" indent="0">
              <a:lnSpc>
                <a:spcPct val="100000"/>
              </a:lnSpc>
              <a:buNone/>
            </a:pPr>
            <a:endParaRPr lang="en-US" sz="1800" dirty="0">
              <a:latin typeface="Arial" panose="020B0604020202020204" pitchFamily="34" charset="0"/>
              <a:cs typeface="Arial" panose="020B0604020202020204" pitchFamily="34" charset="0"/>
            </a:endParaRPr>
          </a:p>
        </p:txBody>
      </p:sp>
      <p:pic>
        <p:nvPicPr>
          <p:cNvPr id="9" name="Picture 8" descr="A aerial view of buildings and parking lot&#10;&#10;Description automatically generated">
            <a:extLst>
              <a:ext uri="{FF2B5EF4-FFF2-40B4-BE49-F238E27FC236}">
                <a16:creationId xmlns:a16="http://schemas.microsoft.com/office/drawing/2014/main" id="{9497A4C5-39BC-4758-782D-0B1C23EB730B}"/>
              </a:ext>
            </a:extLst>
          </p:cNvPr>
          <p:cNvPicPr>
            <a:picLocks noChangeAspect="1"/>
          </p:cNvPicPr>
          <p:nvPr/>
        </p:nvPicPr>
        <p:blipFill>
          <a:blip r:embed="rId2"/>
          <a:stretch>
            <a:fillRect/>
          </a:stretch>
        </p:blipFill>
        <p:spPr>
          <a:xfrm>
            <a:off x="6724176" y="1248817"/>
            <a:ext cx="4166973" cy="3744828"/>
          </a:xfrm>
          <a:prstGeom prst="rect">
            <a:avLst/>
          </a:prstGeom>
        </p:spPr>
      </p:pic>
      <p:cxnSp>
        <p:nvCxnSpPr>
          <p:cNvPr id="13" name="Straight Arrow Connector 12">
            <a:extLst>
              <a:ext uri="{FF2B5EF4-FFF2-40B4-BE49-F238E27FC236}">
                <a16:creationId xmlns:a16="http://schemas.microsoft.com/office/drawing/2014/main" id="{613BDD74-4DB3-741E-BC10-7AFB14662F8A}"/>
              </a:ext>
            </a:extLst>
          </p:cNvPr>
          <p:cNvCxnSpPr>
            <a:cxnSpLocks/>
          </p:cNvCxnSpPr>
          <p:nvPr/>
        </p:nvCxnSpPr>
        <p:spPr>
          <a:xfrm flipV="1">
            <a:off x="4524239" y="3597086"/>
            <a:ext cx="3580670" cy="70060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20" name="Straight Arrow Connector 19">
            <a:extLst>
              <a:ext uri="{FF2B5EF4-FFF2-40B4-BE49-F238E27FC236}">
                <a16:creationId xmlns:a16="http://schemas.microsoft.com/office/drawing/2014/main" id="{7F504709-3DAC-8C74-090C-D894A2C183A1}"/>
              </a:ext>
            </a:extLst>
          </p:cNvPr>
          <p:cNvCxnSpPr>
            <a:cxnSpLocks/>
          </p:cNvCxnSpPr>
          <p:nvPr/>
        </p:nvCxnSpPr>
        <p:spPr>
          <a:xfrm>
            <a:off x="4702830" y="2355273"/>
            <a:ext cx="4496187" cy="1241813"/>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726708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777112" y="681720"/>
            <a:ext cx="4080362" cy="676551"/>
          </a:xfrm>
        </p:spPr>
        <p:txBody>
          <a:bodyPr anchor="ctr">
            <a:normAutofit fontScale="90000"/>
          </a:bodyPr>
          <a:lstStyle/>
          <a:p>
            <a:r>
              <a:rPr lang="en-US" sz="2800" dirty="0">
                <a:latin typeface="Arial" panose="020B0604020202020204" pitchFamily="34" charset="0"/>
                <a:cs typeface="Arial" panose="020B0604020202020204" pitchFamily="34" charset="0"/>
              </a:rPr>
              <a:t>Demolition works and building surveys.</a:t>
            </a:r>
          </a:p>
        </p:txBody>
      </p:sp>
      <p:sp>
        <p:nvSpPr>
          <p:cNvPr id="9" name="Content Placeholder 8">
            <a:extLst>
              <a:ext uri="{FF2B5EF4-FFF2-40B4-BE49-F238E27FC236}">
                <a16:creationId xmlns:a16="http://schemas.microsoft.com/office/drawing/2014/main" id="{79D78034-B77B-07DD-4F9B-9728098623E6}"/>
              </a:ext>
            </a:extLst>
          </p:cNvPr>
          <p:cNvSpPr>
            <a:spLocks noGrp="1"/>
          </p:cNvSpPr>
          <p:nvPr>
            <p:ph idx="1"/>
          </p:nvPr>
        </p:nvSpPr>
        <p:spPr>
          <a:xfrm>
            <a:off x="777113" y="1358271"/>
            <a:ext cx="4080361" cy="5249707"/>
          </a:xfrm>
        </p:spPr>
        <p:txBody>
          <a:bodyPr anchor="ctr">
            <a:noAutofit/>
          </a:bodyPr>
          <a:lstStyle/>
          <a:p>
            <a:pPr marL="0" indent="0">
              <a:buNone/>
            </a:pPr>
            <a:endParaRPr lang="en-US" sz="1800" dirty="0">
              <a:latin typeface="Arial" panose="020B0604020202020204" pitchFamily="34" charset="0"/>
              <a:cs typeface="Arial" panose="020B0604020202020204" pitchFamily="34" charset="0"/>
            </a:endParaRPr>
          </a:p>
          <a:p>
            <a:pPr>
              <a:lnSpc>
                <a:spcPct val="100000"/>
              </a:lnSpc>
            </a:pPr>
            <a:r>
              <a:rPr lang="en-US" sz="1800" dirty="0">
                <a:latin typeface="Arial" panose="020B0604020202020204" pitchFamily="34" charset="0"/>
                <a:cs typeface="Arial" panose="020B0604020202020204" pitchFamily="34" charset="0"/>
              </a:rPr>
              <a:t>Prior demolition works, building surveys will need to be conducted to identify the building’s structural integrity and materials used.</a:t>
            </a:r>
          </a:p>
          <a:p>
            <a:pPr>
              <a:lnSpc>
                <a:spcPct val="100000"/>
              </a:lnSpc>
            </a:pPr>
            <a:r>
              <a:rPr lang="en-US" sz="1800" dirty="0">
                <a:latin typeface="Arial" panose="020B0604020202020204" pitchFamily="34" charset="0"/>
                <a:cs typeface="Arial" panose="020B0604020202020204" pitchFamily="34" charset="0"/>
              </a:rPr>
              <a:t>The English Baptist church was built in 1974 and the riverside shops were built in the 1970s as part of the shopping </a:t>
            </a:r>
            <a:r>
              <a:rPr lang="en-US" sz="1800" dirty="0" err="1">
                <a:latin typeface="Arial" panose="020B0604020202020204" pitchFamily="34" charset="0"/>
                <a:cs typeface="Arial" panose="020B0604020202020204" pitchFamily="34" charset="0"/>
              </a:rPr>
              <a:t>centre</a:t>
            </a:r>
            <a:r>
              <a:rPr lang="en-US" sz="1800" dirty="0">
                <a:latin typeface="Arial" panose="020B0604020202020204" pitchFamily="34" charset="0"/>
                <a:cs typeface="Arial" panose="020B0604020202020204" pitchFamily="34" charset="0"/>
              </a:rPr>
              <a:t> development.</a:t>
            </a:r>
          </a:p>
          <a:p>
            <a:pPr>
              <a:lnSpc>
                <a:spcPct val="100000"/>
              </a:lnSpc>
            </a:pPr>
            <a:r>
              <a:rPr lang="en-US" sz="1800" dirty="0">
                <a:latin typeface="Arial" panose="020B0604020202020204" pitchFamily="34" charset="0"/>
                <a:cs typeface="Arial" panose="020B0604020202020204" pitchFamily="34" charset="0"/>
              </a:rPr>
              <a:t>Based on the age of the building’s they most likely contain toxic materials so the surveys will be  vital to determine the state of the existing structures prior to the project starting.</a:t>
            </a:r>
          </a:p>
          <a:p>
            <a:pPr marL="0" indent="0">
              <a:lnSpc>
                <a:spcPct val="100000"/>
              </a:lnSpc>
              <a:buNone/>
            </a:pPr>
            <a:endParaRPr lang="en-US" sz="18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aerial view of a city&#10;&#10;Description automatically generated">
            <a:extLst>
              <a:ext uri="{FF2B5EF4-FFF2-40B4-BE49-F238E27FC236}">
                <a16:creationId xmlns:a16="http://schemas.microsoft.com/office/drawing/2014/main" id="{B4BACDC1-7DA5-D679-8C3B-9F0EBAEDB089}"/>
              </a:ext>
            </a:extLst>
          </p:cNvPr>
          <p:cNvPicPr>
            <a:picLocks noChangeAspect="1"/>
          </p:cNvPicPr>
          <p:nvPr/>
        </p:nvPicPr>
        <p:blipFill>
          <a:blip r:embed="rId3"/>
          <a:stretch>
            <a:fillRect/>
          </a:stretch>
        </p:blipFill>
        <p:spPr>
          <a:xfrm>
            <a:off x="7044106" y="3739023"/>
            <a:ext cx="3882864" cy="2663492"/>
          </a:xfrm>
          <a:prstGeom prst="rect">
            <a:avLst/>
          </a:prstGeom>
        </p:spPr>
      </p:pic>
      <p:cxnSp>
        <p:nvCxnSpPr>
          <p:cNvPr id="7" name="Straight Arrow Connector 6">
            <a:extLst>
              <a:ext uri="{FF2B5EF4-FFF2-40B4-BE49-F238E27FC236}">
                <a16:creationId xmlns:a16="http://schemas.microsoft.com/office/drawing/2014/main" id="{A27BA6EF-E8D3-B1D2-A476-43DBDFAD7B26}"/>
              </a:ext>
            </a:extLst>
          </p:cNvPr>
          <p:cNvCxnSpPr>
            <a:cxnSpLocks/>
          </p:cNvCxnSpPr>
          <p:nvPr/>
        </p:nvCxnSpPr>
        <p:spPr>
          <a:xfrm flipV="1">
            <a:off x="4627418" y="1358271"/>
            <a:ext cx="3553196" cy="955438"/>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0" name="Straight Arrow Connector 9">
            <a:extLst>
              <a:ext uri="{FF2B5EF4-FFF2-40B4-BE49-F238E27FC236}">
                <a16:creationId xmlns:a16="http://schemas.microsoft.com/office/drawing/2014/main" id="{6F9994E0-F057-2015-F90E-DC98E91A42E8}"/>
              </a:ext>
            </a:extLst>
          </p:cNvPr>
          <p:cNvCxnSpPr>
            <a:cxnSpLocks/>
          </p:cNvCxnSpPr>
          <p:nvPr/>
        </p:nvCxnSpPr>
        <p:spPr>
          <a:xfrm>
            <a:off x="4627418" y="3739023"/>
            <a:ext cx="3934691" cy="821102"/>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cxnSp>
        <p:nvCxnSpPr>
          <p:cNvPr id="12" name="Straight Arrow Connector 11">
            <a:extLst>
              <a:ext uri="{FF2B5EF4-FFF2-40B4-BE49-F238E27FC236}">
                <a16:creationId xmlns:a16="http://schemas.microsoft.com/office/drawing/2014/main" id="{EDF4AD71-2FA8-89CE-4EBC-A7E45E19A184}"/>
              </a:ext>
            </a:extLst>
          </p:cNvPr>
          <p:cNvCxnSpPr>
            <a:cxnSpLocks/>
          </p:cNvCxnSpPr>
          <p:nvPr/>
        </p:nvCxnSpPr>
        <p:spPr>
          <a:xfrm>
            <a:off x="4627418" y="4682836"/>
            <a:ext cx="3553196" cy="993569"/>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pic>
        <p:nvPicPr>
          <p:cNvPr id="3" name="Picture 2" descr="A building under construction with cars and a tower&#10;&#10;Description automatically generated">
            <a:extLst>
              <a:ext uri="{FF2B5EF4-FFF2-40B4-BE49-F238E27FC236}">
                <a16:creationId xmlns:a16="http://schemas.microsoft.com/office/drawing/2014/main" id="{1093089D-6A9D-C869-AA2D-1A23D02B7C40}"/>
              </a:ext>
            </a:extLst>
          </p:cNvPr>
          <p:cNvPicPr>
            <a:picLocks noChangeAspect="1"/>
          </p:cNvPicPr>
          <p:nvPr/>
        </p:nvPicPr>
        <p:blipFill>
          <a:blip r:embed="rId4"/>
          <a:stretch>
            <a:fillRect/>
          </a:stretch>
        </p:blipFill>
        <p:spPr>
          <a:xfrm>
            <a:off x="6562612" y="370845"/>
            <a:ext cx="4476973" cy="3058155"/>
          </a:xfrm>
          <a:prstGeom prst="rect">
            <a:avLst/>
          </a:prstGeom>
        </p:spPr>
      </p:pic>
    </p:spTree>
    <p:extLst>
      <p:ext uri="{BB962C8B-B14F-4D97-AF65-F5344CB8AC3E}">
        <p14:creationId xmlns:p14="http://schemas.microsoft.com/office/powerpoint/2010/main" val="556970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9883FB0-03F8-7525-BEC9-A13748F65A85}"/>
              </a:ext>
            </a:extLst>
          </p:cNvPr>
          <p:cNvSpPr>
            <a:spLocks noGrp="1"/>
          </p:cNvSpPr>
          <p:nvPr>
            <p:ph type="title"/>
          </p:nvPr>
        </p:nvSpPr>
        <p:spPr>
          <a:xfrm>
            <a:off x="252445" y="448471"/>
            <a:ext cx="4080362" cy="676551"/>
          </a:xfrm>
        </p:spPr>
        <p:txBody>
          <a:bodyPr anchor="ctr">
            <a:normAutofit/>
          </a:bodyPr>
          <a:lstStyle/>
          <a:p>
            <a:r>
              <a:rPr lang="en-US" sz="2800" dirty="0">
                <a:latin typeface="Arial" panose="020B0604020202020204" pitchFamily="34" charset="0"/>
                <a:cs typeface="Arial" panose="020B0604020202020204" pitchFamily="34" charset="0"/>
              </a:rPr>
              <a:t>Existing Services</a:t>
            </a:r>
          </a:p>
        </p:txBody>
      </p:sp>
      <p:sp>
        <p:nvSpPr>
          <p:cNvPr id="30" name="Rectangle 29">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TextBox 16">
            <a:extLst>
              <a:ext uri="{FF2B5EF4-FFF2-40B4-BE49-F238E27FC236}">
                <a16:creationId xmlns:a16="http://schemas.microsoft.com/office/drawing/2014/main" id="{C3C2E0C1-35F9-6680-CB84-C10B3AAA8978}"/>
              </a:ext>
            </a:extLst>
          </p:cNvPr>
          <p:cNvSpPr txBox="1"/>
          <p:nvPr/>
        </p:nvSpPr>
        <p:spPr>
          <a:xfrm>
            <a:off x="252445" y="1266019"/>
            <a:ext cx="4337273" cy="5632311"/>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National girds report has shown they have a number of under ground cables on the site. One running directly under the existing car park and several connected to the existing buildings.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They have stated that all cables should be assumed to be LIVE and could cause serve injury if not dealt with.</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Wales &amp; West have also shown an underground gas pipeline that runs directly under our building and stated the extreme caution if not dealt with correctly.</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We have identified that all the existing services are to be dealt with prior to any works beginning and that the correct party deals with the services.</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pic>
        <p:nvPicPr>
          <p:cNvPr id="9" name="Picture 8" descr="A map of a construction site&#10;&#10;Description automatically generated">
            <a:extLst>
              <a:ext uri="{FF2B5EF4-FFF2-40B4-BE49-F238E27FC236}">
                <a16:creationId xmlns:a16="http://schemas.microsoft.com/office/drawing/2014/main" id="{162DD343-DF23-83BE-0D63-CDB5678CCE0E}"/>
              </a:ext>
            </a:extLst>
          </p:cNvPr>
          <p:cNvPicPr>
            <a:picLocks noChangeAspect="1"/>
          </p:cNvPicPr>
          <p:nvPr/>
        </p:nvPicPr>
        <p:blipFill>
          <a:blip r:embed="rId2"/>
          <a:stretch>
            <a:fillRect/>
          </a:stretch>
        </p:blipFill>
        <p:spPr>
          <a:xfrm>
            <a:off x="5662869" y="383099"/>
            <a:ext cx="2986698" cy="4221200"/>
          </a:xfrm>
          <a:prstGeom prst="rect">
            <a:avLst/>
          </a:prstGeom>
        </p:spPr>
      </p:pic>
      <p:pic>
        <p:nvPicPr>
          <p:cNvPr id="13" name="Picture 12" descr="A map of a city&#10;&#10;Description automatically generated">
            <a:extLst>
              <a:ext uri="{FF2B5EF4-FFF2-40B4-BE49-F238E27FC236}">
                <a16:creationId xmlns:a16="http://schemas.microsoft.com/office/drawing/2014/main" id="{71CF6DA1-9102-60FC-FE7A-C845D7464108}"/>
              </a:ext>
            </a:extLst>
          </p:cNvPr>
          <p:cNvPicPr>
            <a:picLocks noChangeAspect="1"/>
          </p:cNvPicPr>
          <p:nvPr/>
        </p:nvPicPr>
        <p:blipFill>
          <a:blip r:embed="rId3"/>
          <a:stretch>
            <a:fillRect/>
          </a:stretch>
        </p:blipFill>
        <p:spPr>
          <a:xfrm>
            <a:off x="8873771" y="2529015"/>
            <a:ext cx="3141250" cy="4150569"/>
          </a:xfrm>
          <a:prstGeom prst="rect">
            <a:avLst/>
          </a:prstGeom>
        </p:spPr>
      </p:pic>
    </p:spTree>
    <p:extLst>
      <p:ext uri="{BB962C8B-B14F-4D97-AF65-F5344CB8AC3E}">
        <p14:creationId xmlns:p14="http://schemas.microsoft.com/office/powerpoint/2010/main" val="689207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B8E5-001A-BE2B-60BE-F89FAFCB75D6}"/>
              </a:ext>
            </a:extLst>
          </p:cNvPr>
          <p:cNvSpPr>
            <a:spLocks noGrp="1"/>
          </p:cNvSpPr>
          <p:nvPr>
            <p:ph type="title"/>
          </p:nvPr>
        </p:nvSpPr>
        <p:spPr>
          <a:xfrm>
            <a:off x="838200" y="462107"/>
            <a:ext cx="10515600" cy="751156"/>
          </a:xfrm>
        </p:spPr>
        <p:txBody>
          <a:bodyPr>
            <a:normAutofit/>
          </a:bodyPr>
          <a:lstStyle/>
          <a:p>
            <a:r>
              <a:rPr lang="en-US" sz="2800" dirty="0">
                <a:latin typeface="Arial" panose="020B0604020202020204" pitchFamily="34" charset="0"/>
                <a:cs typeface="Arial" panose="020B0604020202020204" pitchFamily="34" charset="0"/>
              </a:rPr>
              <a:t>Phasing Plan of works</a:t>
            </a:r>
          </a:p>
        </p:txBody>
      </p:sp>
      <p:sp>
        <p:nvSpPr>
          <p:cNvPr id="3" name="Content Placeholder 2">
            <a:extLst>
              <a:ext uri="{FF2B5EF4-FFF2-40B4-BE49-F238E27FC236}">
                <a16:creationId xmlns:a16="http://schemas.microsoft.com/office/drawing/2014/main" id="{49956BD9-6C05-7AA2-E28F-A1845500948F}"/>
              </a:ext>
            </a:extLst>
          </p:cNvPr>
          <p:cNvSpPr>
            <a:spLocks noGrp="1"/>
          </p:cNvSpPr>
          <p:nvPr>
            <p:ph idx="1"/>
          </p:nvPr>
        </p:nvSpPr>
        <p:spPr>
          <a:xfrm>
            <a:off x="838200" y="1484416"/>
            <a:ext cx="10515600" cy="4692547"/>
          </a:xfrm>
        </p:spPr>
        <p:txBody>
          <a:bodyPr>
            <a:normAutofit/>
          </a:bodyPr>
          <a:lstStyle/>
          <a:p>
            <a:r>
              <a:rPr lang="en-US" sz="2400" dirty="0">
                <a:latin typeface="Arial" panose="020B0604020202020204" pitchFamily="34" charset="0"/>
                <a:cs typeface="Arial" panose="020B0604020202020204" pitchFamily="34" charset="0"/>
              </a:rPr>
              <a:t>Building surveys, site surveys and site investigations.</a:t>
            </a:r>
          </a:p>
          <a:p>
            <a:r>
              <a:rPr lang="en-US" sz="2400" dirty="0">
                <a:latin typeface="Arial" panose="020B0604020202020204" pitchFamily="34" charset="0"/>
                <a:cs typeface="Arial" panose="020B0604020202020204" pitchFamily="34" charset="0"/>
              </a:rPr>
              <a:t>Demolition works.</a:t>
            </a:r>
          </a:p>
          <a:p>
            <a:r>
              <a:rPr lang="en-US" sz="2400" dirty="0">
                <a:latin typeface="Arial" panose="020B0604020202020204" pitchFamily="34" charset="0"/>
                <a:cs typeface="Arial" panose="020B0604020202020204" pitchFamily="34" charset="0"/>
              </a:rPr>
              <a:t>Highways and services.</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808222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2241</TotalTime>
  <Words>548</Words>
  <Application>Microsoft Macintosh PowerPoint</Application>
  <PresentationFormat>Widescreen</PresentationFormat>
  <Paragraphs>41</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Highlighted Site Constraints </vt:lpstr>
      <vt:lpstr>Vehicle &amp; Pedestrian Access Route   </vt:lpstr>
      <vt:lpstr>Railway, highway and existing buildings</vt:lpstr>
      <vt:lpstr>Carmel Methodist Chapel – Existing building.</vt:lpstr>
      <vt:lpstr>Demolition works and building surveys.</vt:lpstr>
      <vt:lpstr>Existing Services</vt:lpstr>
      <vt:lpstr>Phasing Plan of works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Keenan (1908062)</dc:creator>
  <cp:lastModifiedBy>Jack Keenan</cp:lastModifiedBy>
  <cp:revision>57</cp:revision>
  <cp:lastPrinted>2023-11-19T18:22:01Z</cp:lastPrinted>
  <dcterms:created xsi:type="dcterms:W3CDTF">2023-11-04T15:08:47Z</dcterms:created>
  <dcterms:modified xsi:type="dcterms:W3CDTF">2024-04-29T18:32:25Z</dcterms:modified>
</cp:coreProperties>
</file>