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56" r:id="rId5"/>
    <p:sldId id="257" r:id="rId6"/>
    <p:sldId id="258" r:id="rId7"/>
    <p:sldId id="259" r:id="rId8"/>
    <p:sldId id="260" r:id="rId9"/>
    <p:sldId id="262" r:id="rId10"/>
    <p:sldId id="263" r:id="rId11"/>
    <p:sldId id="264" r:id="rId12"/>
    <p:sldId id="265" r:id="rId13"/>
    <p:sldId id="266" r:id="rId14"/>
    <p:sldId id="267" r:id="rId15"/>
    <p:sldId id="271" r:id="rId16"/>
    <p:sldId id="268" r:id="rId17"/>
    <p:sldId id="269" r:id="rId18"/>
    <p:sldId id="270" r:id="rId19"/>
    <p:sldId id="272" r:id="rId20"/>
    <p:sldId id="274" r:id="rId21"/>
    <p:sldId id="261"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9269E9-48B7-439B-A329-CE20303610BD}" v="30" dt="2022-08-08T01:44:55.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8/7/2022</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1737548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273464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412593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99555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92182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557133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52513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772507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323398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377909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8/7/2022</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234687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8/7/2022</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69265904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croydonobservatory.org/wp-content/uploads/2022/01/Borough-Profile_Dec2021.pdf" TargetMode="External"/><Relationship Id="rId2" Type="http://schemas.openxmlformats.org/officeDocument/2006/relationships/hyperlink" Target="https://www.bbc.co.uk/news/av/uk-england-london-4640631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croydon.gov.uk/sites/default/files/2022-01/croydon-local-plan-partial-review-sustainability-appraisal-report-22010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 name="Rectangle 8">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10">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9" name="Freeform: Shape 12">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E47D8411-CA9C-A486-F240-C64FFB7A31A0}"/>
              </a:ext>
            </a:extLst>
          </p:cNvPr>
          <p:cNvSpPr>
            <a:spLocks noGrp="1"/>
          </p:cNvSpPr>
          <p:nvPr>
            <p:ph type="ctrTitle"/>
          </p:nvPr>
        </p:nvSpPr>
        <p:spPr>
          <a:xfrm>
            <a:off x="1" y="123416"/>
            <a:ext cx="5880632" cy="2849785"/>
          </a:xfrm>
        </p:spPr>
        <p:txBody>
          <a:bodyPr>
            <a:normAutofit/>
          </a:bodyPr>
          <a:lstStyle/>
          <a:p>
            <a:pPr>
              <a:lnSpc>
                <a:spcPct val="150000"/>
              </a:lnSpc>
            </a:pPr>
            <a:r>
              <a:rPr lang="en-GB"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Community Care and Development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code: BMHP6022</a:t>
            </a:r>
          </a:p>
        </p:txBody>
      </p:sp>
      <p:sp>
        <p:nvSpPr>
          <p:cNvPr id="3" name="Subtitle 2">
            <a:extLst>
              <a:ext uri="{FF2B5EF4-FFF2-40B4-BE49-F238E27FC236}">
                <a16:creationId xmlns:a16="http://schemas.microsoft.com/office/drawing/2014/main" id="{E850E052-C81E-16E2-E4F3-1E27D45DE639}"/>
              </a:ext>
            </a:extLst>
          </p:cNvPr>
          <p:cNvSpPr>
            <a:spLocks noGrp="1"/>
          </p:cNvSpPr>
          <p:nvPr>
            <p:ph type="subTitle" idx="1"/>
          </p:nvPr>
        </p:nvSpPr>
        <p:spPr>
          <a:xfrm>
            <a:off x="186165" y="4902489"/>
            <a:ext cx="6148731" cy="1547738"/>
          </a:xfrm>
        </p:spPr>
        <p:txBody>
          <a:bodyPr>
            <a:normAutofit lnSpcReduction="10000"/>
          </a:bodyPr>
          <a:lstStyle/>
          <a:p>
            <a:pPr>
              <a:lnSpc>
                <a:spcPct val="150000"/>
              </a:lnSpc>
            </a:pPr>
            <a:r>
              <a:rPr lang="en-GB" b="1" dirty="0">
                <a:latin typeface="Arial" panose="020B0604020202020204" pitchFamily="34" charset="0"/>
                <a:cs typeface="Arial" panose="020B0604020202020204" pitchFamily="34" charset="0"/>
              </a:rPr>
              <a:t>Name: Carlene Campbell</a:t>
            </a:r>
          </a:p>
          <a:p>
            <a:pPr>
              <a:lnSpc>
                <a:spcPct val="150000"/>
              </a:lnSpc>
            </a:pPr>
            <a:r>
              <a:rPr lang="en-GB" b="1" dirty="0">
                <a:latin typeface="Arial" panose="020B0604020202020204" pitchFamily="34" charset="0"/>
                <a:cs typeface="Arial" panose="020B0604020202020204" pitchFamily="34" charset="0"/>
              </a:rPr>
              <a:t>Student ID: 1908537</a:t>
            </a:r>
          </a:p>
          <a:p>
            <a:pPr>
              <a:lnSpc>
                <a:spcPct val="150000"/>
              </a:lnSpc>
            </a:pPr>
            <a:r>
              <a:rPr lang="en-GB" b="1" dirty="0">
                <a:latin typeface="Arial" panose="020B0604020202020204" pitchFamily="34" charset="0"/>
                <a:cs typeface="Arial" panose="020B0604020202020204" pitchFamily="34" charset="0"/>
              </a:rPr>
              <a:t>Lecturer: </a:t>
            </a:r>
            <a:r>
              <a:rPr lang="en-GB" b="1" dirty="0" err="1">
                <a:latin typeface="Arial" panose="020B0604020202020204" pitchFamily="34" charset="0"/>
                <a:cs typeface="Arial" panose="020B0604020202020204" pitchFamily="34" charset="0"/>
              </a:rPr>
              <a:t>Chizoba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Esio</a:t>
            </a:r>
            <a:r>
              <a:rPr lang="en-GB" b="1" dirty="0">
                <a:latin typeface="Arial" panose="020B0604020202020204" pitchFamily="34" charset="0"/>
                <a:cs typeface="Arial" panose="020B0604020202020204" pitchFamily="34" charset="0"/>
              </a:rPr>
              <a:t>-Bassey</a:t>
            </a:r>
          </a:p>
          <a:p>
            <a:endParaRPr lang="en-GB" dirty="0"/>
          </a:p>
          <a:p>
            <a:endParaRPr lang="en-GB" dirty="0"/>
          </a:p>
        </p:txBody>
      </p:sp>
      <p:pic>
        <p:nvPicPr>
          <p:cNvPr id="100" name="Picture 3" descr="Colorful wheel patterns">
            <a:extLst>
              <a:ext uri="{FF2B5EF4-FFF2-40B4-BE49-F238E27FC236}">
                <a16:creationId xmlns:a16="http://schemas.microsoft.com/office/drawing/2014/main" id="{2CFB5A3A-CA49-C3F3-1E5E-B28EB17E30C6}"/>
              </a:ext>
            </a:extLst>
          </p:cNvPr>
          <p:cNvPicPr>
            <a:picLocks noChangeAspect="1"/>
          </p:cNvPicPr>
          <p:nvPr/>
        </p:nvPicPr>
        <p:blipFill rotWithShape="1">
          <a:blip r:embed="rId2"/>
          <a:srcRect r="49029" b="-2"/>
          <a:stretch/>
        </p:blipFill>
        <p:spPr>
          <a:xfrm>
            <a:off x="6967903" y="-14"/>
            <a:ext cx="5236733" cy="6858000"/>
          </a:xfrm>
          <a:prstGeom prst="rect">
            <a:avLst/>
          </a:prstGeom>
        </p:spPr>
      </p:pic>
    </p:spTree>
    <p:extLst>
      <p:ext uri="{BB962C8B-B14F-4D97-AF65-F5344CB8AC3E}">
        <p14:creationId xmlns:p14="http://schemas.microsoft.com/office/powerpoint/2010/main" val="404909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5D4BF-6371-0F76-0660-B4A3A1DE7FB6}"/>
              </a:ext>
            </a:extLst>
          </p:cNvPr>
          <p:cNvSpPr>
            <a:spLocks noGrp="1"/>
          </p:cNvSpPr>
          <p:nvPr>
            <p:ph type="title"/>
          </p:nvPr>
        </p:nvSpPr>
        <p:spPr>
          <a:xfrm>
            <a:off x="1084726" y="365125"/>
            <a:ext cx="7229021" cy="1185989"/>
          </a:xfrm>
        </p:spPr>
        <p:txBody>
          <a:bodyPr/>
          <a:lstStyle/>
          <a:p>
            <a:r>
              <a:rPr lang="en-GB" sz="2400" dirty="0">
                <a:latin typeface="Arial" panose="020B0604020202020204" pitchFamily="34" charset="0"/>
                <a:cs typeface="Arial" panose="020B0604020202020204" pitchFamily="34" charset="0"/>
              </a:rPr>
              <a:t>CROYDON</a:t>
            </a:r>
            <a:br>
              <a:rPr lang="en-GB" dirty="0"/>
            </a:br>
            <a:endParaRPr lang="en-GB" dirty="0"/>
          </a:p>
        </p:txBody>
      </p:sp>
      <p:sp>
        <p:nvSpPr>
          <p:cNvPr id="6" name="Text Placeholder 5">
            <a:extLst>
              <a:ext uri="{FF2B5EF4-FFF2-40B4-BE49-F238E27FC236}">
                <a16:creationId xmlns:a16="http://schemas.microsoft.com/office/drawing/2014/main" id="{740743E3-74D5-2D9D-B1FE-25EA0C53A8E4}"/>
              </a:ext>
            </a:extLst>
          </p:cNvPr>
          <p:cNvSpPr>
            <a:spLocks noGrp="1"/>
          </p:cNvSpPr>
          <p:nvPr>
            <p:ph type="body" idx="1"/>
          </p:nvPr>
        </p:nvSpPr>
        <p:spPr/>
        <p:txBody>
          <a:bodyPr>
            <a:normAutofit/>
          </a:bodyPr>
          <a:lstStyle/>
          <a:p>
            <a:r>
              <a:rPr lang="en-GB" sz="2000" dirty="0">
                <a:latin typeface="Arial" panose="020B0604020202020204" pitchFamily="34" charset="0"/>
                <a:cs typeface="Arial" panose="020B0604020202020204" pitchFamily="34" charset="0"/>
              </a:rPr>
              <a:t>Population</a:t>
            </a:r>
          </a:p>
        </p:txBody>
      </p:sp>
      <p:sp>
        <p:nvSpPr>
          <p:cNvPr id="5" name="Content Placeholder 4">
            <a:extLst>
              <a:ext uri="{FF2B5EF4-FFF2-40B4-BE49-F238E27FC236}">
                <a16:creationId xmlns:a16="http://schemas.microsoft.com/office/drawing/2014/main" id="{FDF72A16-A8AE-6395-DDBB-C2CFA8F9E1DD}"/>
              </a:ext>
            </a:extLst>
          </p:cNvPr>
          <p:cNvSpPr>
            <a:spLocks noGrp="1"/>
          </p:cNvSpPr>
          <p:nvPr>
            <p:ph sz="quarter" idx="4"/>
          </p:nvPr>
        </p:nvSpPr>
        <p:spPr>
          <a:xfrm>
            <a:off x="5722013" y="2594832"/>
            <a:ext cx="6261458" cy="3684588"/>
          </a:xfrm>
        </p:spPr>
        <p:txBody>
          <a:bodyPr>
            <a:normAutofit/>
          </a:bodyPr>
          <a:lstStyle/>
          <a:p>
            <a:pPr>
              <a:lnSpc>
                <a:spcPct val="150000"/>
              </a:lnSpc>
            </a:pPr>
            <a:r>
              <a:rPr lang="en-US" sz="1200" dirty="0">
                <a:latin typeface="Arial" panose="020B0604020202020204" pitchFamily="34" charset="0"/>
                <a:cs typeface="Arial" panose="020B0604020202020204" pitchFamily="34" charset="0"/>
              </a:rPr>
              <a:t>One-fourth of Croydon’s population is between the age of 0-17 years old (Croydon Borough Profile, 2021)</a:t>
            </a:r>
          </a:p>
          <a:p>
            <a:pPr>
              <a:lnSpc>
                <a:spcPct val="150000"/>
              </a:lnSpc>
            </a:pPr>
            <a:r>
              <a:rPr lang="en-US" sz="1200" kern="1200" dirty="0">
                <a:effectLst/>
                <a:latin typeface="Arial" panose="020B0604020202020204" pitchFamily="34" charset="0"/>
                <a:ea typeface="Times New Roman" panose="02020603050405020304" pitchFamily="18" charset="0"/>
                <a:cs typeface="Arial" panose="020B0604020202020204" pitchFamily="34" charset="0"/>
              </a:rPr>
              <a:t>In 2020 it was estimated that 34.6% of the population was not born in the UK </a:t>
            </a:r>
            <a:r>
              <a:rPr lang="en-US" sz="1200" dirty="0">
                <a:latin typeface="Arial" panose="020B0604020202020204" pitchFamily="34" charset="0"/>
                <a:cs typeface="Arial" panose="020B0604020202020204" pitchFamily="34" charset="0"/>
              </a:rPr>
              <a:t>(CBP, 2021).</a:t>
            </a:r>
          </a:p>
          <a:p>
            <a:pPr>
              <a:lnSpc>
                <a:spcPct val="150000"/>
              </a:lnSpc>
            </a:pPr>
            <a:r>
              <a:rPr lang="en-US" sz="1200" i="0" dirty="0">
                <a:effectLst/>
                <a:latin typeface="Arial" panose="020B0604020202020204" pitchFamily="34" charset="0"/>
                <a:cs typeface="Arial" panose="020B0604020202020204" pitchFamily="34" charset="0"/>
              </a:rPr>
              <a:t>The population of Croydon has grown between the period 2011 to 2021 by 7.5%. </a:t>
            </a:r>
            <a:r>
              <a:rPr lang="en-US" sz="1200" dirty="0">
                <a:latin typeface="Arial" panose="020B0604020202020204" pitchFamily="34" charset="0"/>
                <a:cs typeface="Arial" panose="020B0604020202020204" pitchFamily="34" charset="0"/>
              </a:rPr>
              <a:t>(CBP, 2021).</a:t>
            </a:r>
            <a:endParaRPr lang="en-US" sz="1200" i="0" dirty="0">
              <a:effectLst/>
              <a:latin typeface="Arial" panose="020B0604020202020204" pitchFamily="34" charset="0"/>
              <a:cs typeface="Arial" panose="020B0604020202020204" pitchFamily="34" charset="0"/>
            </a:endParaRPr>
          </a:p>
          <a:p>
            <a:pPr>
              <a:lnSpc>
                <a:spcPct val="150000"/>
              </a:lnSpc>
            </a:pPr>
            <a:r>
              <a:rPr lang="en-US" sz="1200" i="0" dirty="0">
                <a:effectLst/>
                <a:latin typeface="Arial" panose="020B0604020202020204" pitchFamily="34" charset="0"/>
                <a:cs typeface="Arial" panose="020B0604020202020204" pitchFamily="34" charset="0"/>
              </a:rPr>
              <a:t>Croydon total population is 390,800 and a population density of 4519 </a:t>
            </a:r>
            <a:r>
              <a:rPr lang="en-GB" sz="1200" dirty="0">
                <a:latin typeface="Arial" panose="020B0604020202020204" pitchFamily="34" charset="0"/>
                <a:cs typeface="Arial" panose="020B0604020202020204" pitchFamily="34" charset="0"/>
              </a:rPr>
              <a:t>neighbourhood </a:t>
            </a:r>
            <a:r>
              <a:rPr lang="en-GB" sz="1200" i="0" dirty="0">
                <a:effectLst/>
                <a:latin typeface="Arial" panose="020B0604020202020204" pitchFamily="34" charset="0"/>
                <a:cs typeface="Arial" panose="020B0604020202020204" pitchFamily="34" charset="0"/>
              </a:rPr>
              <a:t>per capita km2) (CB, 2020)</a:t>
            </a:r>
          </a:p>
          <a:p>
            <a:pPr>
              <a:lnSpc>
                <a:spcPct val="150000"/>
              </a:lnSpc>
            </a:pPr>
            <a:r>
              <a:rPr lang="en-US" sz="1200" dirty="0">
                <a:latin typeface="Arial" panose="020B0604020202020204" pitchFamily="34" charset="0"/>
                <a:cs typeface="Arial" panose="020B0604020202020204" pitchFamily="34" charset="0"/>
              </a:rPr>
              <a:t>Male is 187,800 while female is 203,000 </a:t>
            </a:r>
            <a:r>
              <a:rPr lang="en-GB" sz="1200" i="0" dirty="0">
                <a:effectLst/>
                <a:latin typeface="Arial" panose="020B0604020202020204" pitchFamily="34" charset="0"/>
                <a:cs typeface="Arial" panose="020B0604020202020204" pitchFamily="34" charset="0"/>
              </a:rPr>
              <a:t>(CB, 2020)</a:t>
            </a:r>
          </a:p>
          <a:p>
            <a:endParaRPr lang="en-US" sz="1400" i="0" dirty="0">
              <a:effectLst/>
              <a:latin typeface="Arial" panose="020B0604020202020204" pitchFamily="34" charset="0"/>
              <a:cs typeface="Arial" panose="020B0604020202020204" pitchFamily="34" charset="0"/>
            </a:endParaRPr>
          </a:p>
          <a:p>
            <a:endParaRPr lang="en-US" dirty="0"/>
          </a:p>
          <a:p>
            <a:endParaRPr lang="en-GB" dirty="0">
              <a:latin typeface="Arial" panose="020B0604020202020204" pitchFamily="34" charset="0"/>
              <a:cs typeface="Arial" panose="020B0604020202020204" pitchFamily="34" charset="0"/>
            </a:endParaRPr>
          </a:p>
        </p:txBody>
      </p:sp>
      <p:pic>
        <p:nvPicPr>
          <p:cNvPr id="1028" name="Picture 4" descr="Image result for population of croydon 2021">
            <a:extLst>
              <a:ext uri="{FF2B5EF4-FFF2-40B4-BE49-F238E27FC236}">
                <a16:creationId xmlns:a16="http://schemas.microsoft.com/office/drawing/2014/main" id="{EBE2566D-83DF-99A3-0FDE-CD117FBCAC7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6103" y="2505075"/>
            <a:ext cx="4582327" cy="280181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BC41DFA-6ECE-6CD8-42FD-0F7C9A640C80}"/>
              </a:ext>
            </a:extLst>
          </p:cNvPr>
          <p:cNvSpPr txBox="1"/>
          <p:nvPr/>
        </p:nvSpPr>
        <p:spPr>
          <a:xfrm>
            <a:off x="475941" y="5899965"/>
            <a:ext cx="2059695" cy="461665"/>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https://www.croydonobservatory.org/population/report/view/fc3e1c1719304bfd903159be52e19a4d/E01001078/</a:t>
            </a:r>
          </a:p>
        </p:txBody>
      </p:sp>
    </p:spTree>
    <p:extLst>
      <p:ext uri="{BB962C8B-B14F-4D97-AF65-F5344CB8AC3E}">
        <p14:creationId xmlns:p14="http://schemas.microsoft.com/office/powerpoint/2010/main" val="739009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B78C29F3-0B6F-02D7-6512-5356FE271B2A}"/>
              </a:ext>
            </a:extLst>
          </p:cNvPr>
          <p:cNvSpPr>
            <a:spLocks noGrp="1"/>
          </p:cNvSpPr>
          <p:nvPr>
            <p:ph type="body" idx="1"/>
          </p:nvPr>
        </p:nvSpPr>
        <p:spPr>
          <a:xfrm>
            <a:off x="1084725" y="3079789"/>
            <a:ext cx="4912850" cy="799079"/>
          </a:xfrm>
        </p:spPr>
        <p:txBody>
          <a:bodyPr>
            <a:normAutofit/>
          </a:bodyPr>
          <a:lstStyle/>
          <a:p>
            <a:r>
              <a:rPr lang="en-GB" dirty="0"/>
              <a:t> </a:t>
            </a:r>
            <a:r>
              <a:rPr lang="en-GB" dirty="0">
                <a:latin typeface="Arial" panose="020B0604020202020204" pitchFamily="34" charset="0"/>
                <a:cs typeface="Arial" panose="020B0604020202020204" pitchFamily="34" charset="0"/>
              </a:rPr>
              <a:t>Deprivation Progress</a:t>
            </a:r>
          </a:p>
        </p:txBody>
      </p:sp>
      <p:sp>
        <p:nvSpPr>
          <p:cNvPr id="8" name="Text Placeholder 7">
            <a:extLst>
              <a:ext uri="{FF2B5EF4-FFF2-40B4-BE49-F238E27FC236}">
                <a16:creationId xmlns:a16="http://schemas.microsoft.com/office/drawing/2014/main" id="{99B4CD56-20D1-A6B1-062F-D3A68A7E51AF}"/>
              </a:ext>
            </a:extLst>
          </p:cNvPr>
          <p:cNvSpPr>
            <a:spLocks noGrp="1"/>
          </p:cNvSpPr>
          <p:nvPr>
            <p:ph type="body" sz="quarter" idx="3"/>
          </p:nvPr>
        </p:nvSpPr>
        <p:spPr>
          <a:xfrm>
            <a:off x="6172200" y="3171159"/>
            <a:ext cx="4855265" cy="707710"/>
          </a:xfrm>
        </p:spPr>
        <p:txBody>
          <a:bodyPr>
            <a:normAutofit/>
          </a:bodyPr>
          <a:lstStyle/>
          <a:p>
            <a:r>
              <a:rPr lang="en-GB" dirty="0"/>
              <a:t>  </a:t>
            </a:r>
            <a:r>
              <a:rPr lang="en-GB" dirty="0">
                <a:latin typeface="Arial" panose="020B0604020202020204" pitchFamily="34" charset="0"/>
                <a:cs typeface="Arial" panose="020B0604020202020204" pitchFamily="34" charset="0"/>
              </a:rPr>
              <a:t>Challenges</a:t>
            </a:r>
          </a:p>
        </p:txBody>
      </p:sp>
      <p:sp>
        <p:nvSpPr>
          <p:cNvPr id="3" name="Content Placeholder 2">
            <a:extLst>
              <a:ext uri="{FF2B5EF4-FFF2-40B4-BE49-F238E27FC236}">
                <a16:creationId xmlns:a16="http://schemas.microsoft.com/office/drawing/2014/main" id="{8A34F3CC-E67B-76AD-41F7-D8AD47829B9F}"/>
              </a:ext>
            </a:extLst>
          </p:cNvPr>
          <p:cNvSpPr>
            <a:spLocks noGrp="1"/>
          </p:cNvSpPr>
          <p:nvPr>
            <p:ph sz="quarter" idx="4"/>
          </p:nvPr>
        </p:nvSpPr>
        <p:spPr>
          <a:xfrm>
            <a:off x="6473728" y="4214813"/>
            <a:ext cx="5244964" cy="2567454"/>
          </a:xfrm>
        </p:spPr>
        <p:txBody>
          <a:bodyPr vert="horz" lIns="91440" tIns="45720" rIns="91440" bIns="45720" rtlCol="0">
            <a:normAutofit fontScale="77500" lnSpcReduction="20000"/>
          </a:bodyPr>
          <a:lstStyle/>
          <a:p>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60000"/>
              </a:lnSpc>
            </a:pPr>
            <a:r>
              <a:rPr lang="en-GB" sz="15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Since Index of Multiple Deprivation (IMD 2015), Croydon has also become comparatively more deprived especially under the two deprivation areas related to the Barriers to accommodation and services and Criminality (CBP, 2022)</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60000"/>
              </a:lnSpc>
            </a:pPr>
            <a:r>
              <a:rPr lang="en-GB" sz="1500" dirty="0">
                <a:solidFill>
                  <a:srgbClr val="333333"/>
                </a:solidFill>
                <a:effectLst/>
                <a:latin typeface="Arial" panose="020B0604020202020204" pitchFamily="34" charset="0"/>
                <a:ea typeface="Calibri" panose="020F0502020204030204" pitchFamily="34" charset="0"/>
                <a:cs typeface="Arial" panose="020B0604020202020204" pitchFamily="34" charset="0"/>
              </a:rPr>
              <a:t>There continues to be geographical inequalities in the uneven distribution of deprivation within the borough with the East and the north of the borough even more disadvantaged than the South (CBP, 2022).</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0F35A9E-C60E-3235-8A58-BA1CFB850CDF}"/>
              </a:ext>
            </a:extLst>
          </p:cNvPr>
          <p:cNvSpPr txBox="1"/>
          <p:nvPr/>
        </p:nvSpPr>
        <p:spPr>
          <a:xfrm>
            <a:off x="8063189" y="555451"/>
            <a:ext cx="3655503" cy="584775"/>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https://www.bing.com/images/search?view=detailV2&amp;ccid=9Ltf5tOy&amp;id=31782ACFCDF6D8430F9D637A43168A86248CB789&amp;thid=OIP.9Ltf5tOymg3ZQnlR5ccwTQHaC3&amp;mediaurl=https%3a%2f%2fwww.love2shopbusiness.co.uk%2fwp-content%2fuploads%2f20</a:t>
            </a:r>
          </a:p>
        </p:txBody>
      </p:sp>
      <p:pic>
        <p:nvPicPr>
          <p:cNvPr id="9" name="Picture 2" descr="Image result for deprivation">
            <a:extLst>
              <a:ext uri="{FF2B5EF4-FFF2-40B4-BE49-F238E27FC236}">
                <a16:creationId xmlns:a16="http://schemas.microsoft.com/office/drawing/2014/main" id="{D798F4DA-A0AC-1D0B-B17A-683FE6A98AF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65376" y="119340"/>
            <a:ext cx="5764212" cy="2638148"/>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9">
            <a:extLst>
              <a:ext uri="{FF2B5EF4-FFF2-40B4-BE49-F238E27FC236}">
                <a16:creationId xmlns:a16="http://schemas.microsoft.com/office/drawing/2014/main" id="{FF7A6362-F053-09A4-06EF-A51A347F8D3B}"/>
              </a:ext>
            </a:extLst>
          </p:cNvPr>
          <p:cNvSpPr>
            <a:spLocks noGrp="1"/>
          </p:cNvSpPr>
          <p:nvPr>
            <p:ph sz="half" idx="2"/>
          </p:nvPr>
        </p:nvSpPr>
        <p:spPr>
          <a:xfrm>
            <a:off x="650740" y="4293393"/>
            <a:ext cx="5346836" cy="2376677"/>
          </a:xfrm>
        </p:spPr>
        <p:txBody>
          <a:bodyPr>
            <a:normAutofit fontScale="77500" lnSpcReduction="20000"/>
          </a:bodyPr>
          <a:lstStyle/>
          <a:p>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US" sz="1500" kern="1200" dirty="0">
                <a:effectLst/>
                <a:latin typeface="Arial" panose="020B0604020202020204" pitchFamily="34" charset="0"/>
                <a:ea typeface="Times New Roman" panose="02020603050405020304" pitchFamily="18" charset="0"/>
                <a:cs typeface="Arial" panose="020B0604020202020204" pitchFamily="34" charset="0"/>
              </a:rPr>
              <a:t>Between IMD 2015 and IMD 2019 Croydon has now become somewhat less deprived verses other communities in England (</a:t>
            </a:r>
            <a:r>
              <a:rPr lang="en-GB" sz="1500" dirty="0">
                <a:effectLst/>
                <a:latin typeface="Arial" panose="020B0604020202020204" pitchFamily="34" charset="0"/>
                <a:ea typeface="Calibri" panose="020F0502020204030204" pitchFamily="34" charset="0"/>
                <a:cs typeface="Arial" panose="020B0604020202020204" pitchFamily="34" charset="0"/>
              </a:rPr>
              <a:t>CBP, 2022)</a:t>
            </a:r>
          </a:p>
          <a:p>
            <a:pPr>
              <a:lnSpc>
                <a:spcPct val="170000"/>
              </a:lnSpc>
            </a:pPr>
            <a:r>
              <a:rPr lang="en-GB" sz="1500" dirty="0">
                <a:effectLst/>
                <a:latin typeface="Arial" panose="020B0604020202020204" pitchFamily="34" charset="0"/>
                <a:ea typeface="Calibri" panose="020F0502020204030204" pitchFamily="34" charset="0"/>
                <a:cs typeface="Arial" panose="020B0604020202020204" pitchFamily="34" charset="0"/>
              </a:rPr>
              <a:t>Out of the 220 Lower-layer super Output Areas (LSOAs) in Croydon only one community is in the 5% most disadvantaged areas in the nation accordance with the Health Deprivation and Disability sphere (CBP, 2022)</a:t>
            </a:r>
          </a:p>
          <a:p>
            <a:endParaRPr lang="en-GB" dirty="0"/>
          </a:p>
        </p:txBody>
      </p:sp>
    </p:spTree>
    <p:extLst>
      <p:ext uri="{BB962C8B-B14F-4D97-AF65-F5344CB8AC3E}">
        <p14:creationId xmlns:p14="http://schemas.microsoft.com/office/powerpoint/2010/main" val="1632877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Shape 103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33" name="Rectangle 1032">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6086A-D2DC-2919-759D-4134D8EE117A}"/>
              </a:ext>
            </a:extLst>
          </p:cNvPr>
          <p:cNvSpPr>
            <a:spLocks noGrp="1"/>
          </p:cNvSpPr>
          <p:nvPr>
            <p:ph type="title"/>
          </p:nvPr>
        </p:nvSpPr>
        <p:spPr>
          <a:xfrm>
            <a:off x="1077364" y="241222"/>
            <a:ext cx="4140096" cy="633909"/>
          </a:xfrm>
        </p:spPr>
        <p:txBody>
          <a:bodyPr vert="horz" lIns="91440" tIns="45720" rIns="91440" bIns="45720" rtlCol="0" anchor="b">
            <a:normAutofit/>
          </a:bodyPr>
          <a:lstStyle/>
          <a:p>
            <a:r>
              <a:rPr lang="en-US" sz="2400" b="1" kern="1200" dirty="0">
                <a:solidFill>
                  <a:schemeClr val="tx1"/>
                </a:solidFill>
                <a:effectLst/>
                <a:latin typeface="Arial" panose="020B0604020202020204" pitchFamily="34" charset="0"/>
                <a:cs typeface="Arial" panose="020B0604020202020204" pitchFamily="34" charset="0"/>
              </a:rPr>
              <a:t>Employment</a:t>
            </a:r>
          </a:p>
        </p:txBody>
      </p:sp>
      <p:sp>
        <p:nvSpPr>
          <p:cNvPr id="4" name="Content Placeholder 3">
            <a:extLst>
              <a:ext uri="{FF2B5EF4-FFF2-40B4-BE49-F238E27FC236}">
                <a16:creationId xmlns:a16="http://schemas.microsoft.com/office/drawing/2014/main" id="{2D4B415A-EA21-6560-A1CF-D0FBC8009A03}"/>
              </a:ext>
            </a:extLst>
          </p:cNvPr>
          <p:cNvSpPr>
            <a:spLocks noGrp="1"/>
          </p:cNvSpPr>
          <p:nvPr>
            <p:ph sz="half" idx="2"/>
          </p:nvPr>
        </p:nvSpPr>
        <p:spPr>
          <a:xfrm>
            <a:off x="196345" y="1380015"/>
            <a:ext cx="5849192" cy="5477985"/>
          </a:xfrm>
        </p:spPr>
        <p:txBody>
          <a:bodyPr vert="horz" lIns="91440" tIns="45720" rIns="91440" bIns="45720" rtlCol="0">
            <a:normAutofit/>
          </a:bodyPr>
          <a:lstStyle/>
          <a:p>
            <a:pPr>
              <a:lnSpc>
                <a:spcPct val="150000"/>
              </a:lnSpc>
            </a:pPr>
            <a:r>
              <a:rPr lang="en-US" sz="1200" dirty="0">
                <a:effectLst/>
                <a:latin typeface="Arial" panose="020B0604020202020204" pitchFamily="34" charset="0"/>
                <a:cs typeface="Arial" panose="020B0604020202020204" pitchFamily="34" charset="0"/>
              </a:rPr>
              <a:t>The data used relies on benefits figures for the period of 2015 to 2016 and was adjusted to reflect seasonal fluctuations in the number of applicants (CBP, 2022).</a:t>
            </a:r>
          </a:p>
          <a:p>
            <a:pPr>
              <a:lnSpc>
                <a:spcPct val="150000"/>
              </a:lnSpc>
            </a:pPr>
            <a:r>
              <a:rPr lang="en-US" sz="1200" dirty="0">
                <a:effectLst/>
                <a:latin typeface="Arial" panose="020B0604020202020204" pitchFamily="34" charset="0"/>
                <a:cs typeface="Arial" panose="020B0604020202020204" pitchFamily="34" charset="0"/>
              </a:rPr>
              <a:t>Average rating for employing domain is 0.092, putting Croydon as the 143rd poorest LSOA out of the 317 lower-level constituencies or 87th out of 151 higher tier areas (CBP, 2022).</a:t>
            </a:r>
          </a:p>
          <a:p>
            <a:pPr>
              <a:lnSpc>
                <a:spcPct val="150000"/>
              </a:lnSpc>
            </a:pPr>
            <a:r>
              <a:rPr lang="en-US" sz="1200" dirty="0">
                <a:effectLst/>
                <a:latin typeface="Arial" panose="020B0604020202020204" pitchFamily="34" charset="0"/>
                <a:cs typeface="Arial" panose="020B0604020202020204" pitchFamily="34" charset="0"/>
              </a:rPr>
              <a:t>Out of 33 London boroughs Croydon ranked 15th as the most deprived districts (CBP, 2022).</a:t>
            </a:r>
          </a:p>
          <a:p>
            <a:pPr>
              <a:lnSpc>
                <a:spcPct val="150000"/>
              </a:lnSpc>
            </a:pPr>
            <a:r>
              <a:rPr lang="en-US" sz="1200" dirty="0">
                <a:effectLst/>
                <a:latin typeface="Arial" panose="020B0604020202020204" pitchFamily="34" charset="0"/>
                <a:cs typeface="Arial" panose="020B0604020202020204" pitchFamily="34" charset="0"/>
              </a:rPr>
              <a:t>Croydon has less LSOAs in the highest 20% extremely deprived neighborhoods in England for employment domain than on the income domain, with 0.136 average score (CBP, 2022).</a:t>
            </a:r>
          </a:p>
          <a:p>
            <a:pPr>
              <a:lnSpc>
                <a:spcPct val="150000"/>
              </a:lnSpc>
            </a:pPr>
            <a:r>
              <a:rPr lang="en-US" sz="1200" dirty="0">
                <a:effectLst/>
                <a:latin typeface="Arial" panose="020B0604020202020204" pitchFamily="34" charset="0"/>
                <a:cs typeface="Arial" panose="020B0604020202020204" pitchFamily="34" charset="0"/>
              </a:rPr>
              <a:t>Below the employment domain, there are merely 2 LSOAs, with fewer than 1% of the whole Croydon, is in 5%-10% of the most disadvantaged areas in England. The two areas are within the wards of New Addington South and West Thornton (CBP, 2022).</a:t>
            </a:r>
          </a:p>
          <a:p>
            <a:pPr>
              <a:lnSpc>
                <a:spcPct val="110000"/>
              </a:lnSpc>
            </a:pPr>
            <a:endParaRPr lang="en-US" sz="1000" dirty="0"/>
          </a:p>
        </p:txBody>
      </p:sp>
      <p:sp>
        <p:nvSpPr>
          <p:cNvPr id="1035" name="Freeform: Shape 1034">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7" name="Freeform: Shape 1036">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Employment">
            <a:extLst>
              <a:ext uri="{FF2B5EF4-FFF2-40B4-BE49-F238E27FC236}">
                <a16:creationId xmlns:a16="http://schemas.microsoft.com/office/drawing/2014/main" id="{9FDFAF07-4E43-F352-BE1F-A1D46A77989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6337198" y="1492211"/>
            <a:ext cx="5190974" cy="37523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2430DB1-1683-029D-ADC1-52FD7FAAB204}"/>
              </a:ext>
            </a:extLst>
          </p:cNvPr>
          <p:cNvSpPr txBox="1"/>
          <p:nvPr/>
        </p:nvSpPr>
        <p:spPr>
          <a:xfrm>
            <a:off x="6294824" y="5386536"/>
            <a:ext cx="3775046" cy="215444"/>
          </a:xfrm>
          <a:prstGeom prst="rect">
            <a:avLst/>
          </a:prstGeom>
          <a:noFill/>
        </p:spPr>
        <p:txBody>
          <a:bodyPr wrap="square" rtlCol="0">
            <a:spAutoFit/>
          </a:bodyPr>
          <a:lstStyle/>
          <a:p>
            <a:r>
              <a:rPr lang="en-GB" sz="800" dirty="0" err="1">
                <a:latin typeface="Arial" panose="020B0604020202020204" pitchFamily="34" charset="0"/>
                <a:cs typeface="Arial" panose="020B0604020202020204" pitchFamily="34" charset="0"/>
              </a:rPr>
              <a:t>Source:thelogicalindian.com</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45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978C96F3-FFDF-D73C-2996-8AF8B1F14EA0}"/>
              </a:ext>
            </a:extLst>
          </p:cNvPr>
          <p:cNvSpPr>
            <a:spLocks noGrp="1"/>
          </p:cNvSpPr>
          <p:nvPr>
            <p:ph type="body" idx="1"/>
          </p:nvPr>
        </p:nvSpPr>
        <p:spPr>
          <a:xfrm>
            <a:off x="1084725" y="2316854"/>
            <a:ext cx="4912850" cy="560983"/>
          </a:xfrm>
        </p:spPr>
        <p:txBody>
          <a:bodyPr>
            <a:normAutofit/>
          </a:bodyPr>
          <a:lstStyle/>
          <a:p>
            <a:r>
              <a:rPr lang="en-GB" dirty="0"/>
              <a:t> </a:t>
            </a:r>
            <a:r>
              <a:rPr lang="en-GB" sz="2600" dirty="0">
                <a:latin typeface="Arial" panose="020B0604020202020204" pitchFamily="34" charset="0"/>
                <a:cs typeface="Arial" panose="020B0604020202020204" pitchFamily="34" charset="0"/>
              </a:rPr>
              <a:t>Education</a:t>
            </a:r>
          </a:p>
        </p:txBody>
      </p:sp>
      <p:sp>
        <p:nvSpPr>
          <p:cNvPr id="3" name="Content Placeholder 2">
            <a:extLst>
              <a:ext uri="{FF2B5EF4-FFF2-40B4-BE49-F238E27FC236}">
                <a16:creationId xmlns:a16="http://schemas.microsoft.com/office/drawing/2014/main" id="{B3271488-C0A3-FF25-0E51-A4BC0C72E7F2}"/>
              </a:ext>
            </a:extLst>
          </p:cNvPr>
          <p:cNvSpPr>
            <a:spLocks noGrp="1"/>
          </p:cNvSpPr>
          <p:nvPr>
            <p:ph sz="half" idx="2"/>
          </p:nvPr>
        </p:nvSpPr>
        <p:spPr>
          <a:xfrm>
            <a:off x="1084726" y="3074179"/>
            <a:ext cx="4912849" cy="3115484"/>
          </a:xfrm>
        </p:spPr>
        <p:txBody>
          <a:bodyPr/>
          <a:lstStyle/>
          <a:p>
            <a:pPr>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Croydon level of permitted absences and persistent exclusions from secondary and primary school are below the national and regional average percentages (BP, 2021).</a:t>
            </a:r>
          </a:p>
          <a:p>
            <a:pPr>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Each year from 2015, the ratio of children in Croydon getting a proficient level of education in Foundation Stage has been improving since  (BP, 2021).</a:t>
            </a:r>
          </a:p>
          <a:p>
            <a:pPr>
              <a:lnSpc>
                <a:spcPct val="150000"/>
              </a:lnSpc>
            </a:pPr>
            <a:r>
              <a:rPr lang="en-GB" sz="1200" dirty="0">
                <a:latin typeface="Arial" panose="020B0604020202020204" pitchFamily="34" charset="0"/>
                <a:ea typeface="Calibri" panose="020F0502020204030204" pitchFamily="34" charset="0"/>
                <a:cs typeface="Arial" panose="020B0604020202020204" pitchFamily="34" charset="0"/>
              </a:rPr>
              <a:t>Ac</a:t>
            </a:r>
            <a:r>
              <a:rPr lang="en-GB" sz="1200" dirty="0">
                <a:effectLst/>
                <a:latin typeface="Arial" panose="020B0604020202020204" pitchFamily="34" charset="0"/>
                <a:ea typeface="Calibri" panose="020F0502020204030204" pitchFamily="34" charset="0"/>
                <a:cs typeface="Arial" panose="020B0604020202020204" pitchFamily="34" charset="0"/>
              </a:rPr>
              <a:t>hievement at Key Stage 2 is an improvement in Croydon but there are still more to accomplished at this stage (BP, 2021).</a:t>
            </a: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A5D708FC-3FA8-F880-7A73-4928D94FCAF6}"/>
              </a:ext>
            </a:extLst>
          </p:cNvPr>
          <p:cNvSpPr>
            <a:spLocks noGrp="1"/>
          </p:cNvSpPr>
          <p:nvPr>
            <p:ph type="body" sz="quarter" idx="3"/>
          </p:nvPr>
        </p:nvSpPr>
        <p:spPr>
          <a:xfrm>
            <a:off x="6172200" y="2243927"/>
            <a:ext cx="4855265" cy="633910"/>
          </a:xfrm>
        </p:spPr>
        <p:txBody>
          <a:bodyPr>
            <a:normAutofit/>
          </a:bodyPr>
          <a:lstStyle/>
          <a:p>
            <a:r>
              <a:rPr lang="en-GB" dirty="0"/>
              <a:t>      </a:t>
            </a:r>
            <a:r>
              <a:rPr lang="en-GB" dirty="0">
                <a:latin typeface="Arial" panose="020B0604020202020204" pitchFamily="34" charset="0"/>
                <a:cs typeface="Arial" panose="020B0604020202020204" pitchFamily="34" charset="0"/>
              </a:rPr>
              <a:t>Challenges</a:t>
            </a:r>
            <a:r>
              <a:rPr lang="en-GB" dirty="0"/>
              <a:t>                   </a:t>
            </a:r>
          </a:p>
        </p:txBody>
      </p:sp>
      <p:sp>
        <p:nvSpPr>
          <p:cNvPr id="9" name="Content Placeholder 8">
            <a:extLst>
              <a:ext uri="{FF2B5EF4-FFF2-40B4-BE49-F238E27FC236}">
                <a16:creationId xmlns:a16="http://schemas.microsoft.com/office/drawing/2014/main" id="{5860B100-8C12-1206-D827-F18002A5E02D}"/>
              </a:ext>
            </a:extLst>
          </p:cNvPr>
          <p:cNvSpPr>
            <a:spLocks noGrp="1"/>
          </p:cNvSpPr>
          <p:nvPr>
            <p:ph sz="quarter" idx="4"/>
          </p:nvPr>
        </p:nvSpPr>
        <p:spPr>
          <a:xfrm>
            <a:off x="6172200" y="3074179"/>
            <a:ext cx="4855265" cy="3115484"/>
          </a:xfrm>
        </p:spPr>
        <p:txBody>
          <a:bodyPr/>
          <a:lstStyle/>
          <a:p>
            <a:pPr>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Approval of financed hours in The Early Years settings are still significantly lower than the national and regional averages (BP, 2021).</a:t>
            </a:r>
          </a:p>
          <a:p>
            <a:pPr>
              <a:lnSpc>
                <a:spcPct val="150000"/>
              </a:lnSpc>
            </a:pPr>
            <a:r>
              <a:rPr lang="en-GB" sz="1200" dirty="0">
                <a:effectLst/>
                <a:latin typeface="Arial" panose="020B0604020202020204" pitchFamily="34" charset="0"/>
                <a:ea typeface="Calibri" panose="020F0502020204030204" pitchFamily="34" charset="0"/>
              </a:rPr>
              <a:t>For KS4 Croydon accomplishment of 8 scores over the past 5 years were a little greater than average national but always beneath the Outer London and London averages </a:t>
            </a:r>
            <a:r>
              <a:rPr lang="en-GB" sz="1200" dirty="0">
                <a:effectLst/>
                <a:latin typeface="Arial" panose="020B0604020202020204" pitchFamily="34" charset="0"/>
                <a:ea typeface="Calibri" panose="020F0502020204030204" pitchFamily="34" charset="0"/>
                <a:cs typeface="Arial" panose="020B0604020202020204" pitchFamily="34" charset="0"/>
              </a:rPr>
              <a:t>(BP, 2021).</a:t>
            </a:r>
            <a:endParaRPr lang="en-GB" sz="1200" dirty="0">
              <a:effectLst/>
              <a:latin typeface="Arial" panose="020B0604020202020204" pitchFamily="34" charset="0"/>
              <a:ea typeface="Calibri" panose="020F0502020204030204" pitchFamily="34" charset="0"/>
            </a:endParaRPr>
          </a:p>
          <a:p>
            <a:pPr>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At key stage 5 (A level) the percentage of students attaining grades AAB or above in Croydon remains constantly underneath the regional and national average figures (BP, 2021).</a:t>
            </a:r>
          </a:p>
          <a:p>
            <a:pPr marL="0" indent="0">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200" dirty="0"/>
          </a:p>
        </p:txBody>
      </p:sp>
      <p:pic>
        <p:nvPicPr>
          <p:cNvPr id="2056" name="Picture 8" descr="Higher Education Students">
            <a:extLst>
              <a:ext uri="{FF2B5EF4-FFF2-40B4-BE49-F238E27FC236}">
                <a16:creationId xmlns:a16="http://schemas.microsoft.com/office/drawing/2014/main" id="{5CFADB08-78DD-83A8-E115-8F82B18995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739" y="344277"/>
            <a:ext cx="3321012" cy="151769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96A3C61-D594-4FD5-DE87-3705BEFF2182}"/>
              </a:ext>
            </a:extLst>
          </p:cNvPr>
          <p:cNvSpPr txBox="1"/>
          <p:nvPr/>
        </p:nvSpPr>
        <p:spPr>
          <a:xfrm>
            <a:off x="706836" y="1916930"/>
            <a:ext cx="1340747"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Source: qs.com</a:t>
            </a:r>
          </a:p>
        </p:txBody>
      </p:sp>
      <p:pic>
        <p:nvPicPr>
          <p:cNvPr id="2058" name="Picture 10" descr="Image result for education and school students on pc">
            <a:extLst>
              <a:ext uri="{FF2B5EF4-FFF2-40B4-BE49-F238E27FC236}">
                <a16:creationId xmlns:a16="http://schemas.microsoft.com/office/drawing/2014/main" id="{FD346226-E326-CF36-AE09-C6F38F5260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1997" y="344277"/>
            <a:ext cx="3304181" cy="151769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3857290D-8DA1-E415-5F64-D645E0FA14BC}"/>
              </a:ext>
            </a:extLst>
          </p:cNvPr>
          <p:cNvSpPr txBox="1"/>
          <p:nvPr/>
        </p:nvSpPr>
        <p:spPr>
          <a:xfrm>
            <a:off x="4341997" y="1869780"/>
            <a:ext cx="1497821"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Source: picz.in</a:t>
            </a:r>
          </a:p>
        </p:txBody>
      </p:sp>
      <p:pic>
        <p:nvPicPr>
          <p:cNvPr id="2062" name="Picture 14" descr="Image result for KS1 school students on pc">
            <a:extLst>
              <a:ext uri="{FF2B5EF4-FFF2-40B4-BE49-F238E27FC236}">
                <a16:creationId xmlns:a16="http://schemas.microsoft.com/office/drawing/2014/main" id="{5AE24D09-82A0-27A6-33F8-9E127F3924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2767" y="340447"/>
            <a:ext cx="3731555" cy="151769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9D3065B2-E9C2-B620-AA97-36ED3B1A7F0B}"/>
              </a:ext>
            </a:extLst>
          </p:cNvPr>
          <p:cNvSpPr txBox="1"/>
          <p:nvPr/>
        </p:nvSpPr>
        <p:spPr>
          <a:xfrm>
            <a:off x="8060592" y="1869780"/>
            <a:ext cx="2126834"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Source: framprimary.durham.sch.uk</a:t>
            </a:r>
          </a:p>
        </p:txBody>
      </p:sp>
    </p:spTree>
    <p:extLst>
      <p:ext uri="{BB962C8B-B14F-4D97-AF65-F5344CB8AC3E}">
        <p14:creationId xmlns:p14="http://schemas.microsoft.com/office/powerpoint/2010/main" val="464131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E005D70-52FB-2509-1B20-11207F06F3F6}"/>
              </a:ext>
            </a:extLst>
          </p:cNvPr>
          <p:cNvSpPr>
            <a:spLocks noGrp="1"/>
          </p:cNvSpPr>
          <p:nvPr>
            <p:ph type="title"/>
          </p:nvPr>
        </p:nvSpPr>
        <p:spPr>
          <a:xfrm>
            <a:off x="4316752" y="162684"/>
            <a:ext cx="3687298" cy="656349"/>
          </a:xfrm>
        </p:spPr>
        <p:txBody>
          <a:bodyPr>
            <a:normAutofit/>
          </a:bodyPr>
          <a:lstStyle/>
          <a:p>
            <a:r>
              <a:rPr lang="en-GB" sz="2400" dirty="0">
                <a:latin typeface="Arial" panose="020B0604020202020204" pitchFamily="34" charset="0"/>
                <a:cs typeface="Arial" panose="020B0604020202020204" pitchFamily="34" charset="0"/>
              </a:rPr>
              <a:t>Economy</a:t>
            </a:r>
          </a:p>
        </p:txBody>
      </p:sp>
      <p:sp>
        <p:nvSpPr>
          <p:cNvPr id="9" name="Text Placeholder 8">
            <a:extLst>
              <a:ext uri="{FF2B5EF4-FFF2-40B4-BE49-F238E27FC236}">
                <a16:creationId xmlns:a16="http://schemas.microsoft.com/office/drawing/2014/main" id="{5EBA34F2-8BC8-74FD-B8F4-1F40E1B72D51}"/>
              </a:ext>
            </a:extLst>
          </p:cNvPr>
          <p:cNvSpPr>
            <a:spLocks noGrp="1"/>
          </p:cNvSpPr>
          <p:nvPr>
            <p:ph type="body" sz="half" idx="2"/>
          </p:nvPr>
        </p:nvSpPr>
        <p:spPr>
          <a:xfrm>
            <a:off x="729276" y="987426"/>
            <a:ext cx="5121761" cy="5475082"/>
          </a:xfrm>
        </p:spPr>
        <p:txBody>
          <a:bodyPr>
            <a:normAutofit/>
          </a:bodyPr>
          <a:lstStyle/>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Newly released economic data emphasises just how Croydon has the second-quickest growing community economy in the UK, having a 9.3% increase rate pushing its growth drastically in front of many other sectors (</a:t>
            </a:r>
            <a:r>
              <a:rPr lang="en-GB" sz="1200" dirty="0" err="1">
                <a:effectLst/>
                <a:latin typeface="Arial" panose="020B0604020202020204" pitchFamily="34" charset="0"/>
                <a:ea typeface="Times New Roman" panose="02020603050405020304" pitchFamily="18" charset="0"/>
                <a:cs typeface="Arial" panose="020B0604020202020204" pitchFamily="34" charset="0"/>
              </a:rPr>
              <a:t>Croydonbid</a:t>
            </a:r>
            <a:r>
              <a:rPr lang="en-GB" sz="1200" dirty="0">
                <a:effectLst/>
                <a:latin typeface="Arial" panose="020B0604020202020204" pitchFamily="34" charset="0"/>
                <a:ea typeface="Times New Roman" panose="02020603050405020304" pitchFamily="18" charset="0"/>
                <a:cs typeface="Arial" panose="020B0604020202020204" pitchFamily="34" charset="0"/>
              </a:rPr>
              <a:t>,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With a growth of 3.7% Croydon is exceeding London average and twice the average for the whole UK. Croydon is the main reason why the southern area of outer London has the highest rate of regional economic growth at 7.4% in the country (</a:t>
            </a:r>
            <a:r>
              <a:rPr lang="en-GB" sz="1200" dirty="0" err="1">
                <a:effectLst/>
                <a:latin typeface="Arial" panose="020B0604020202020204" pitchFamily="34" charset="0"/>
                <a:ea typeface="Times New Roman" panose="02020603050405020304" pitchFamily="18" charset="0"/>
                <a:cs typeface="Arial" panose="020B0604020202020204" pitchFamily="34" charset="0"/>
              </a:rPr>
              <a:t>Croydonbid</a:t>
            </a:r>
            <a:r>
              <a:rPr lang="en-GB" sz="1200" dirty="0">
                <a:effectLst/>
                <a:latin typeface="Arial" panose="020B0604020202020204" pitchFamily="34" charset="0"/>
                <a:ea typeface="Times New Roman" panose="02020603050405020304" pitchFamily="18" charset="0"/>
                <a:cs typeface="Arial" panose="020B0604020202020204" pitchFamily="34" charset="0"/>
              </a:rPr>
              <a:t>,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Although the </a:t>
            </a:r>
            <a:r>
              <a:rPr lang="en-GB" sz="1200" dirty="0">
                <a:latin typeface="Arial" panose="020B0604020202020204" pitchFamily="34" charset="0"/>
                <a:ea typeface="Calibri" panose="020F0502020204030204" pitchFamily="34" charset="0"/>
                <a:cs typeface="Arial" panose="020B0604020202020204" pitchFamily="34" charset="0"/>
              </a:rPr>
              <a:t>quantity </a:t>
            </a:r>
            <a:r>
              <a:rPr lang="en-GB" sz="1200" dirty="0">
                <a:effectLst/>
                <a:latin typeface="Arial" panose="020B0604020202020204" pitchFamily="34" charset="0"/>
                <a:ea typeface="Calibri" panose="020F0502020204030204" pitchFamily="34" charset="0"/>
                <a:cs typeface="Arial" panose="020B0604020202020204" pitchFamily="34" charset="0"/>
              </a:rPr>
              <a:t>of businesses in Croydon is declining, the existence rates across Croydon is higher than regional or national rates (BP, 2021).</a:t>
            </a: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As the country has come out of lock down induced by Covid19 pandemic, the number of unemployed applicants is beginning to fall again (BP, 2021).</a:t>
            </a: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Part of Croydon renewal plans is the council medium-term financial program (Croydon.gov.UK, 2021).</a:t>
            </a: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3082" name="Picture 10" descr="Image result for croydon economy">
            <a:extLst>
              <a:ext uri="{FF2B5EF4-FFF2-40B4-BE49-F238E27FC236}">
                <a16:creationId xmlns:a16="http://schemas.microsoft.com/office/drawing/2014/main" id="{2F98C188-82F9-0EBF-4DEF-D7EF29FBEEA2}"/>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6505" r="6505"/>
          <a:stretch>
            <a:fillRect/>
          </a:stretch>
        </p:blipFill>
        <p:spPr bwMode="auto">
          <a:xfrm>
            <a:off x="6041771" y="987426"/>
            <a:ext cx="5508839" cy="493654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90FB8646-D1E7-54C8-3EF5-4CC9D956439E}"/>
              </a:ext>
            </a:extLst>
          </p:cNvPr>
          <p:cNvSpPr txBox="1"/>
          <p:nvPr/>
        </p:nvSpPr>
        <p:spPr>
          <a:xfrm>
            <a:off x="6367141" y="6137138"/>
            <a:ext cx="2608564"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croydonbid.com</a:t>
            </a:r>
          </a:p>
        </p:txBody>
      </p:sp>
    </p:spTree>
    <p:extLst>
      <p:ext uri="{BB962C8B-B14F-4D97-AF65-F5344CB8AC3E}">
        <p14:creationId xmlns:p14="http://schemas.microsoft.com/office/powerpoint/2010/main" val="3784861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4A8EE-4BC3-3ECD-FA9C-B58794CF0DF3}"/>
              </a:ext>
            </a:extLst>
          </p:cNvPr>
          <p:cNvSpPr>
            <a:spLocks noGrp="1"/>
          </p:cNvSpPr>
          <p:nvPr>
            <p:ph type="title"/>
          </p:nvPr>
        </p:nvSpPr>
        <p:spPr>
          <a:xfrm>
            <a:off x="3895244" y="75304"/>
            <a:ext cx="3687298" cy="614703"/>
          </a:xfrm>
        </p:spPr>
        <p:txBody>
          <a:bodyPr/>
          <a:lstStyle/>
          <a:p>
            <a:r>
              <a:rPr lang="en-GB" dirty="0"/>
              <a:t>       </a:t>
            </a:r>
            <a:r>
              <a:rPr lang="en-GB" sz="2400" dirty="0">
                <a:latin typeface="Arial" panose="020B0604020202020204" pitchFamily="34" charset="0"/>
                <a:cs typeface="Arial" panose="020B0604020202020204" pitchFamily="34" charset="0"/>
              </a:rPr>
              <a:t>Housing</a:t>
            </a:r>
          </a:p>
        </p:txBody>
      </p:sp>
      <p:sp>
        <p:nvSpPr>
          <p:cNvPr id="4" name="Text Placeholder 3">
            <a:extLst>
              <a:ext uri="{FF2B5EF4-FFF2-40B4-BE49-F238E27FC236}">
                <a16:creationId xmlns:a16="http://schemas.microsoft.com/office/drawing/2014/main" id="{AF632767-7884-FEC8-EA6B-E8930C39B17F}"/>
              </a:ext>
            </a:extLst>
          </p:cNvPr>
          <p:cNvSpPr>
            <a:spLocks noGrp="1"/>
          </p:cNvSpPr>
          <p:nvPr>
            <p:ph type="body" sz="half" idx="2"/>
          </p:nvPr>
        </p:nvSpPr>
        <p:spPr>
          <a:xfrm>
            <a:off x="168294" y="802204"/>
            <a:ext cx="5927706" cy="6055796"/>
          </a:xfrm>
        </p:spPr>
        <p:txBody>
          <a:bodyPr>
            <a:normAutofit fontScale="32500" lnSpcReduction="20000"/>
          </a:bodyPr>
          <a:lstStyle/>
          <a:p>
            <a:pPr marL="171450" indent="-171450">
              <a:lnSpc>
                <a:spcPct val="170000"/>
              </a:lnSpc>
              <a:buFont typeface="Arial" panose="020B0604020202020204" pitchFamily="34" charset="0"/>
              <a:buChar char="•"/>
            </a:pPr>
            <a:r>
              <a:rPr lang="en-GB" sz="3700" dirty="0">
                <a:effectLst/>
                <a:latin typeface="Arial" panose="020B0604020202020204" pitchFamily="34" charset="0"/>
                <a:ea typeface="Calibri" panose="020F0502020204030204" pitchFamily="34" charset="0"/>
                <a:cs typeface="Arial" panose="020B0604020202020204" pitchFamily="34" charset="0"/>
              </a:rPr>
              <a:t>Croydon is still one of the inexpensive neighbourhoods to be living in London equally to rent and to buy a house </a:t>
            </a:r>
            <a:r>
              <a:rPr lang="en-GB" sz="37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37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70000"/>
              </a:lnSpc>
              <a:buFont typeface="Arial" panose="020B0604020202020204" pitchFamily="34" charset="0"/>
              <a:buChar char="•"/>
            </a:pPr>
            <a:r>
              <a:rPr lang="en-GB" sz="3700" dirty="0">
                <a:effectLst/>
                <a:latin typeface="Arial" panose="020B0604020202020204" pitchFamily="34" charset="0"/>
                <a:ea typeface="Calibri" panose="020F0502020204030204" pitchFamily="34" charset="0"/>
                <a:cs typeface="Arial" panose="020B0604020202020204" pitchFamily="34" charset="0"/>
              </a:rPr>
              <a:t>From the year 2020-2021, the number of temporary housing homelessness has fallen by 9% compared to the previous year but there is still need for more work </a:t>
            </a:r>
            <a:r>
              <a:rPr lang="en-GB" sz="37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r>
              <a:rPr lang="en-GB" sz="3700" dirty="0">
                <a:effectLst/>
                <a:latin typeface="Arial" panose="020B0604020202020204" pitchFamily="34" charset="0"/>
                <a:ea typeface="Calibri" panose="020F0502020204030204" pitchFamily="34" charset="0"/>
                <a:cs typeface="Arial" panose="020B0604020202020204" pitchFamily="34" charset="0"/>
              </a:rPr>
              <a:t> </a:t>
            </a:r>
          </a:p>
          <a:p>
            <a:pPr>
              <a:lnSpc>
                <a:spcPct val="170000"/>
              </a:lnSpc>
            </a:pPr>
            <a:r>
              <a:rPr lang="en-GB" sz="3700" b="1" dirty="0">
                <a:latin typeface="Arial" panose="020B0604020202020204" pitchFamily="34" charset="0"/>
                <a:ea typeface="Calibri" panose="020F0502020204030204" pitchFamily="34" charset="0"/>
                <a:cs typeface="Arial" panose="020B0604020202020204" pitchFamily="34" charset="0"/>
              </a:rPr>
              <a:t>Challenges</a:t>
            </a:r>
            <a:endParaRPr lang="en-GB" sz="3700" b="1"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70000"/>
              </a:lnSpc>
              <a:buFont typeface="Arial" panose="020B0604020202020204" pitchFamily="34" charset="0"/>
              <a:buChar char="•"/>
            </a:pPr>
            <a:r>
              <a:rPr lang="en-GB" sz="3700" dirty="0">
                <a:effectLst/>
                <a:latin typeface="Arial" panose="020B0604020202020204" pitchFamily="34" charset="0"/>
                <a:ea typeface="Calibri" panose="020F0502020204030204" pitchFamily="34" charset="0"/>
                <a:cs typeface="Arial" panose="020B0604020202020204" pitchFamily="34" charset="0"/>
              </a:rPr>
              <a:t>In 2019-2020 Croydon had an additional net houses of 1,657 this is a 42% decline compared to the 2016-2017 number </a:t>
            </a:r>
            <a:r>
              <a:rPr lang="en-GB" sz="37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37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70000"/>
              </a:lnSpc>
              <a:buFont typeface="Arial" panose="020B0604020202020204" pitchFamily="34" charset="0"/>
              <a:buChar char="•"/>
            </a:pPr>
            <a:r>
              <a:rPr lang="en-GB" sz="3700" dirty="0">
                <a:effectLst/>
                <a:latin typeface="Arial" panose="020B0604020202020204" pitchFamily="34" charset="0"/>
                <a:ea typeface="Calibri" panose="020F0502020204030204" pitchFamily="34" charset="0"/>
                <a:cs typeface="Arial" panose="020B0604020202020204" pitchFamily="34" charset="0"/>
              </a:rPr>
              <a:t>From 2020-2021, approximately three quarters of homeless people in households in Croydon were comprised of people from the non-White communities </a:t>
            </a:r>
            <a:r>
              <a:rPr lang="en-GB" sz="37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37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70000"/>
              </a:lnSpc>
              <a:buFont typeface="Arial" panose="020B0604020202020204" pitchFamily="34" charset="0"/>
              <a:buChar char="•"/>
            </a:pPr>
            <a:r>
              <a:rPr lang="en-GB" sz="37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There are approximately 5,000 households on Croydon Housing list, with several people who are waiting for well over 10 years for public housing either for council house or housing association houses </a:t>
            </a:r>
            <a:r>
              <a:rPr lang="en-GB" sz="3700" dirty="0">
                <a:solidFill>
                  <a:srgbClr val="121212"/>
                </a:solidFill>
                <a:effectLst/>
                <a:latin typeface="Arial" panose="020B0604020202020204" pitchFamily="34" charset="0"/>
                <a:ea typeface="Calibri" panose="020F0502020204030204" pitchFamily="34" charset="0"/>
                <a:cs typeface="Arial" panose="020B0604020202020204" pitchFamily="34" charset="0"/>
              </a:rPr>
              <a:t>(Croydon Council 2022).</a:t>
            </a:r>
            <a:endParaRPr lang="en-GB" sz="37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70000"/>
              </a:lnSpc>
              <a:buFont typeface="Arial" panose="020B0604020202020204" pitchFamily="34" charset="0"/>
              <a:buChar char="•"/>
            </a:pPr>
            <a:r>
              <a:rPr lang="en-GB" sz="37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Each year nearly 2,000 people submit an application as homeless to the council </a:t>
            </a:r>
            <a:r>
              <a:rPr lang="en-GB" sz="3700" dirty="0">
                <a:solidFill>
                  <a:srgbClr val="121212"/>
                </a:solidFill>
                <a:effectLst/>
                <a:latin typeface="Arial" panose="020B0604020202020204" pitchFamily="34" charset="0"/>
                <a:ea typeface="Calibri" panose="020F0502020204030204" pitchFamily="34" charset="0"/>
                <a:cs typeface="Arial" panose="020B0604020202020204" pitchFamily="34" charset="0"/>
              </a:rPr>
              <a:t>(Croydon Council 2022).</a:t>
            </a: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70000"/>
              </a:lnSpc>
              <a:buFont typeface="Arial" panose="020B0604020202020204" pitchFamily="34" charset="0"/>
              <a:buChar char="•"/>
            </a:pPr>
            <a:r>
              <a:rPr lang="en-GB" sz="3700" dirty="0">
                <a:effectLst/>
                <a:latin typeface="Arial" panose="020B0604020202020204" pitchFamily="34" charset="0"/>
                <a:ea typeface="Calibri" panose="020F0502020204030204" pitchFamily="34" charset="0"/>
                <a:cs typeface="Arial" panose="020B0604020202020204" pitchFamily="34" charset="0"/>
              </a:rPr>
              <a:t>Last year only 260 council properties were available for the people on the waiting list </a:t>
            </a:r>
            <a:r>
              <a:rPr lang="en-GB" sz="3700" dirty="0">
                <a:solidFill>
                  <a:srgbClr val="121212"/>
                </a:solidFill>
                <a:effectLst/>
                <a:latin typeface="Arial" panose="020B0604020202020204" pitchFamily="34" charset="0"/>
                <a:ea typeface="Calibri" panose="020F0502020204030204" pitchFamily="34" charset="0"/>
                <a:cs typeface="Arial" panose="020B0604020202020204" pitchFamily="34" charset="0"/>
              </a:rPr>
              <a:t>(Croydon Council 2022).</a:t>
            </a:r>
            <a:endParaRPr lang="en-GB" sz="3700" dirty="0">
              <a:effectLst/>
              <a:latin typeface="Arial" panose="020B0604020202020204" pitchFamily="34"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endParaRPr lang="en-GB" sz="12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endParaRPr>
          </a:p>
          <a:p>
            <a:pPr marL="171450" indent="-171450">
              <a:buFont typeface="Arial" panose="020B0604020202020204" pitchFamily="34" charset="0"/>
              <a:buChar char="•"/>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171450" indent="-171450">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sz="1400" b="0" i="0" dirty="0">
              <a:solidFill>
                <a:srgbClr val="333333"/>
              </a:solidFill>
              <a:effectLst/>
              <a:latin typeface="PT Sans" panose="020B0503020203020204" pitchFamily="34" charset="0"/>
            </a:endParaRPr>
          </a:p>
          <a:p>
            <a:pPr marL="171450" indent="-171450">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4100" name="Picture 4" descr="Image result for croydon housing">
            <a:extLst>
              <a:ext uri="{FF2B5EF4-FFF2-40B4-BE49-F238E27FC236}">
                <a16:creationId xmlns:a16="http://schemas.microsoft.com/office/drawing/2014/main" id="{F678BED7-AAEF-8716-CF0E-E037CAA86D01}"/>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3773" r="13773"/>
          <a:stretch>
            <a:fillRect/>
          </a:stretch>
        </p:blipFill>
        <p:spPr bwMode="auto">
          <a:xfrm>
            <a:off x="6299822" y="987425"/>
            <a:ext cx="4711077" cy="48736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D23BDB-6C55-1543-9025-96C67AE65D4E}"/>
              </a:ext>
            </a:extLst>
          </p:cNvPr>
          <p:cNvSpPr txBox="1"/>
          <p:nvPr/>
        </p:nvSpPr>
        <p:spPr>
          <a:xfrm>
            <a:off x="6249335" y="6041772"/>
            <a:ext cx="3079789"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cpmg-architects.com</a:t>
            </a:r>
          </a:p>
        </p:txBody>
      </p:sp>
    </p:spTree>
    <p:extLst>
      <p:ext uri="{BB962C8B-B14F-4D97-AF65-F5344CB8AC3E}">
        <p14:creationId xmlns:p14="http://schemas.microsoft.com/office/powerpoint/2010/main" val="311922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1FBCD8D-0B35-D6A9-7883-75C9AACC4D2A}"/>
              </a:ext>
            </a:extLst>
          </p:cNvPr>
          <p:cNvSpPr>
            <a:spLocks noGrp="1"/>
          </p:cNvSpPr>
          <p:nvPr>
            <p:ph type="body" idx="1"/>
          </p:nvPr>
        </p:nvSpPr>
        <p:spPr>
          <a:xfrm>
            <a:off x="1084725" y="2401000"/>
            <a:ext cx="4912850" cy="572201"/>
          </a:xfrm>
        </p:spPr>
        <p:txBody>
          <a:bodyPr>
            <a:normAutofit/>
          </a:bodyPr>
          <a:lstStyle/>
          <a:p>
            <a:r>
              <a:rPr lang="en-GB" dirty="0">
                <a:latin typeface="Arial" panose="020B0604020202020204" pitchFamily="34" charset="0"/>
                <a:cs typeface="Arial" panose="020B0604020202020204" pitchFamily="34" charset="0"/>
              </a:rPr>
              <a:t>Health Progress</a:t>
            </a:r>
          </a:p>
        </p:txBody>
      </p:sp>
      <p:sp>
        <p:nvSpPr>
          <p:cNvPr id="7" name="Content Placeholder 6">
            <a:extLst>
              <a:ext uri="{FF2B5EF4-FFF2-40B4-BE49-F238E27FC236}">
                <a16:creationId xmlns:a16="http://schemas.microsoft.com/office/drawing/2014/main" id="{E4A5CBCD-45C2-DAD6-8941-3C466AE9BF8F}"/>
              </a:ext>
            </a:extLst>
          </p:cNvPr>
          <p:cNvSpPr>
            <a:spLocks noGrp="1"/>
          </p:cNvSpPr>
          <p:nvPr>
            <p:ph sz="half" idx="2"/>
          </p:nvPr>
        </p:nvSpPr>
        <p:spPr>
          <a:xfrm>
            <a:off x="1084726" y="3253693"/>
            <a:ext cx="5198268" cy="3663210"/>
          </a:xfrm>
        </p:spPr>
        <p:txBody>
          <a:bodyPr>
            <a:normAutofit fontScale="55000" lnSpcReduction="20000"/>
          </a:bodyPr>
          <a:lstStyle/>
          <a:p>
            <a:pPr>
              <a:lnSpc>
                <a:spcPct val="170000"/>
              </a:lnSpc>
            </a:pPr>
            <a:r>
              <a:rPr lang="en-GB" sz="2200" dirty="0">
                <a:effectLst/>
                <a:latin typeface="Arial" panose="020B0604020202020204" pitchFamily="34" charset="0"/>
                <a:ea typeface="Calibri" panose="020F0502020204030204" pitchFamily="34" charset="0"/>
                <a:cs typeface="Arial" panose="020B0604020202020204" pitchFamily="34" charset="0"/>
              </a:rPr>
              <a:t>In Croydon, the pregnancy rate of under 18 years olds has dropped and is currently in line with the regional and national figures </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2200" dirty="0">
                <a:effectLst/>
                <a:latin typeface="Arial" panose="020B0604020202020204" pitchFamily="34" charset="0"/>
                <a:ea typeface="Calibri" panose="020F0502020204030204" pitchFamily="34" charset="0"/>
                <a:cs typeface="Arial" panose="020B0604020202020204" pitchFamily="34" charset="0"/>
              </a:rPr>
              <a:t>Over the last 4 years the proportion of mature smokers in Croydon is less than in London and the rest of England </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2200" dirty="0">
                <a:effectLst/>
                <a:latin typeface="Arial" panose="020B0604020202020204" pitchFamily="34" charset="0"/>
                <a:ea typeface="Calibri" panose="020F0502020204030204" pitchFamily="34" charset="0"/>
                <a:cs typeface="Arial" panose="020B0604020202020204" pitchFamily="34" charset="0"/>
              </a:rPr>
              <a:t>The number of falls for 65-year-olds and over is dropping and is comparable to London and England within the last 2 years </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2200" dirty="0">
                <a:effectLst/>
                <a:latin typeface="Arial" panose="020B0604020202020204" pitchFamily="34" charset="0"/>
                <a:ea typeface="Calibri" panose="020F0502020204030204" pitchFamily="34" charset="0"/>
                <a:cs typeface="Arial" panose="020B0604020202020204" pitchFamily="34" charset="0"/>
              </a:rPr>
              <a:t>The Active Lives study from 2019/2020 proposes that 62.2% of grownups aged nineteen and above in Croydon completed a 150 minutes of medium strength exercise per week in accordance with national guidance. This is smaller than both regional number of 65.2% and the national standard of 66.4% </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8" name="Text Placeholder 7">
            <a:extLst>
              <a:ext uri="{FF2B5EF4-FFF2-40B4-BE49-F238E27FC236}">
                <a16:creationId xmlns:a16="http://schemas.microsoft.com/office/drawing/2014/main" id="{FA31ECA4-737A-C526-B4B3-6C9AA53E0239}"/>
              </a:ext>
            </a:extLst>
          </p:cNvPr>
          <p:cNvSpPr>
            <a:spLocks noGrp="1"/>
          </p:cNvSpPr>
          <p:nvPr>
            <p:ph type="body" sz="quarter" idx="3"/>
          </p:nvPr>
        </p:nvSpPr>
        <p:spPr>
          <a:xfrm>
            <a:off x="6172200" y="2396610"/>
            <a:ext cx="4855265" cy="572201"/>
          </a:xfrm>
        </p:spPr>
        <p:txBody>
          <a:bodyPr>
            <a:normAutofit/>
          </a:bodyPr>
          <a:lstStyle/>
          <a:p>
            <a:r>
              <a:rPr lang="en-GB" dirty="0"/>
              <a:t> </a:t>
            </a:r>
            <a:r>
              <a:rPr lang="en-GB" dirty="0">
                <a:latin typeface="Arial" panose="020B0604020202020204" pitchFamily="34" charset="0"/>
                <a:cs typeface="Arial" panose="020B0604020202020204" pitchFamily="34" charset="0"/>
              </a:rPr>
              <a:t>Challenges</a:t>
            </a:r>
          </a:p>
        </p:txBody>
      </p:sp>
      <p:sp>
        <p:nvSpPr>
          <p:cNvPr id="9" name="Content Placeholder 8">
            <a:extLst>
              <a:ext uri="{FF2B5EF4-FFF2-40B4-BE49-F238E27FC236}">
                <a16:creationId xmlns:a16="http://schemas.microsoft.com/office/drawing/2014/main" id="{6181A991-5721-ED06-83B0-21452F6D307D}"/>
              </a:ext>
            </a:extLst>
          </p:cNvPr>
          <p:cNvSpPr>
            <a:spLocks noGrp="1"/>
          </p:cNvSpPr>
          <p:nvPr>
            <p:ph sz="quarter" idx="4"/>
          </p:nvPr>
        </p:nvSpPr>
        <p:spPr>
          <a:xfrm>
            <a:off x="6423239" y="3062960"/>
            <a:ext cx="5626646" cy="3853943"/>
          </a:xfrm>
        </p:spPr>
        <p:txBody>
          <a:bodyPr>
            <a:normAutofit fontScale="55000" lnSpcReduction="20000"/>
          </a:bodyPr>
          <a:lstStyle/>
          <a:p>
            <a:pPr>
              <a:lnSpc>
                <a:spcPct val="170000"/>
              </a:lnSpc>
            </a:pPr>
            <a:r>
              <a:rPr lang="en-GB" sz="2200" dirty="0">
                <a:effectLst/>
                <a:latin typeface="Arial" panose="020B0604020202020204" pitchFamily="34" charset="0"/>
                <a:ea typeface="Calibri" panose="020F0502020204030204" pitchFamily="34" charset="0"/>
                <a:cs typeface="Arial" panose="020B0604020202020204" pitchFamily="34" charset="0"/>
              </a:rPr>
              <a:t>In line with the latest ONS Conception data for 2017 to 2019, Croydon has the second-highest rate (2.9 per 1,000) of under sixteen pregnancies in London following Greenwich (3.5) alongside Lewisham (3.0) </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2200" dirty="0">
                <a:effectLst/>
                <a:latin typeface="Arial" panose="020B0604020202020204" pitchFamily="34" charset="0"/>
                <a:ea typeface="Calibri" panose="020F0502020204030204" pitchFamily="34" charset="0"/>
                <a:cs typeface="Arial" panose="020B0604020202020204" pitchFamily="34" charset="0"/>
              </a:rPr>
              <a:t>Immunisation rates in children is less in Croydon than throughout London and the whole England </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2200" dirty="0">
                <a:effectLst/>
                <a:latin typeface="Arial" panose="020B0604020202020204" pitchFamily="34" charset="0"/>
                <a:ea typeface="Calibri" panose="020F0502020204030204" pitchFamily="34" charset="0"/>
                <a:cs typeface="Arial" panose="020B0604020202020204" pitchFamily="34" charset="0"/>
              </a:rPr>
              <a:t>It is estimated that the dementia diagnostic rate for 65 years and older has been on the rise since the past three years whereas in London and England there has been decreased </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2200" dirty="0">
                <a:effectLst/>
                <a:latin typeface="Arial" panose="020B0604020202020204" pitchFamily="34" charset="0"/>
                <a:ea typeface="Calibri" panose="020F0502020204030204" pitchFamily="34" charset="0"/>
                <a:cs typeface="Arial" panose="020B0604020202020204" pitchFamily="34" charset="0"/>
              </a:rPr>
              <a:t>The percentage of the adult population aged 18 and above categorized as overweight or obese is comparable to the London medium but it should be below </a:t>
            </a:r>
            <a:r>
              <a:rPr lang="en-GB" sz="2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(BP, 2021).</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5126" name="Picture 6" descr="Image result for Health croydon">
            <a:extLst>
              <a:ext uri="{FF2B5EF4-FFF2-40B4-BE49-F238E27FC236}">
                <a16:creationId xmlns:a16="http://schemas.microsoft.com/office/drawing/2014/main" id="{7B89A576-7EEB-5C96-91EE-2FDA281B7D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4725" y="78537"/>
            <a:ext cx="9203677" cy="223831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BFD00A8-411F-A710-46F8-D555F6DD83A3}"/>
              </a:ext>
            </a:extLst>
          </p:cNvPr>
          <p:cNvSpPr txBox="1"/>
          <p:nvPr/>
        </p:nvSpPr>
        <p:spPr>
          <a:xfrm>
            <a:off x="10232304" y="1352575"/>
            <a:ext cx="1604408" cy="492443"/>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eastlondonline.co.uk</a:t>
            </a:r>
          </a:p>
          <a:p>
            <a:endParaRPr lang="en-GB" dirty="0"/>
          </a:p>
        </p:txBody>
      </p:sp>
    </p:spTree>
    <p:extLst>
      <p:ext uri="{BB962C8B-B14F-4D97-AF65-F5344CB8AC3E}">
        <p14:creationId xmlns:p14="http://schemas.microsoft.com/office/powerpoint/2010/main" val="2210935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1164A0B-7A5F-655F-B149-102E3BD3A1DA}"/>
              </a:ext>
            </a:extLst>
          </p:cNvPr>
          <p:cNvSpPr>
            <a:spLocks noGrp="1"/>
          </p:cNvSpPr>
          <p:nvPr>
            <p:ph type="title"/>
          </p:nvPr>
        </p:nvSpPr>
        <p:spPr>
          <a:xfrm>
            <a:off x="3940123" y="212616"/>
            <a:ext cx="3687298" cy="531813"/>
          </a:xfrm>
        </p:spPr>
        <p:txBody>
          <a:bodyPr>
            <a:normAutofit/>
          </a:bodyPr>
          <a:lstStyle/>
          <a:p>
            <a:r>
              <a:rPr lang="en-GB" sz="2400" dirty="0">
                <a:latin typeface="Arial" panose="020B0604020202020204" pitchFamily="34" charset="0"/>
                <a:cs typeface="Arial" panose="020B0604020202020204" pitchFamily="34" charset="0"/>
              </a:rPr>
              <a:t>Social Care</a:t>
            </a:r>
          </a:p>
        </p:txBody>
      </p:sp>
      <p:sp>
        <p:nvSpPr>
          <p:cNvPr id="9" name="Text Placeholder 8">
            <a:extLst>
              <a:ext uri="{FF2B5EF4-FFF2-40B4-BE49-F238E27FC236}">
                <a16:creationId xmlns:a16="http://schemas.microsoft.com/office/drawing/2014/main" id="{5456C954-80C1-266C-67B6-EE967DCB8122}"/>
              </a:ext>
            </a:extLst>
          </p:cNvPr>
          <p:cNvSpPr>
            <a:spLocks noGrp="1"/>
          </p:cNvSpPr>
          <p:nvPr>
            <p:ph type="body" sz="half" idx="2"/>
          </p:nvPr>
        </p:nvSpPr>
        <p:spPr>
          <a:xfrm>
            <a:off x="1084726" y="1121962"/>
            <a:ext cx="4575577" cy="5225695"/>
          </a:xfrm>
        </p:spPr>
        <p:txBody>
          <a:bodyPr>
            <a:normAutofit/>
          </a:bodyPr>
          <a:lstStyle/>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The proportion of children exposed to Child Protection Conferences (CPP) per </a:t>
            </a:r>
            <a:r>
              <a:rPr lang="en-US" sz="1200" dirty="0">
                <a:effectLst/>
                <a:latin typeface="Arial" panose="020B0604020202020204" pitchFamily="34" charset="0"/>
                <a:ea typeface="Calibri" panose="020F0502020204030204" pitchFamily="34" charset="0"/>
                <a:cs typeface="Arial" panose="020B0604020202020204" pitchFamily="34" charset="0"/>
              </a:rPr>
              <a:t>10,000 children</a:t>
            </a:r>
            <a:r>
              <a:rPr lang="en-GB" sz="1200" dirty="0">
                <a:effectLst/>
                <a:latin typeface="Arial" panose="020B0604020202020204" pitchFamily="34" charset="0"/>
                <a:ea typeface="Calibri" panose="020F0502020204030204" pitchFamily="34" charset="0"/>
                <a:cs typeface="Arial" panose="020B0604020202020204" pitchFamily="34" charset="0"/>
              </a:rPr>
              <a:t> is declining in Croydon and is currently lesser than national and local rates</a:t>
            </a:r>
            <a:r>
              <a:rPr lang="en-US" sz="1200" dirty="0">
                <a:latin typeface="Arial" panose="020B0604020202020204" pitchFamily="34" charset="0"/>
                <a:cs typeface="Arial" panose="020B0604020202020204" pitchFamily="34" charset="0"/>
              </a:rPr>
              <a:t>(CBP,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In comparison to the London and England, Croydon now have a similar percentage of carers on Direct Payments (DPs) after falling behind for a variety of years </a:t>
            </a:r>
            <a:r>
              <a:rPr lang="en-US" sz="1200" dirty="0">
                <a:latin typeface="Arial" panose="020B0604020202020204" pitchFamily="34" charset="0"/>
                <a:cs typeface="Arial" panose="020B0604020202020204" pitchFamily="34" charset="0"/>
              </a:rPr>
              <a:t>(CBP,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200" b="1" dirty="0">
                <a:effectLst/>
                <a:latin typeface="Arial" panose="020B0604020202020204" pitchFamily="34" charset="0"/>
                <a:ea typeface="Calibri" panose="020F0502020204030204" pitchFamily="34" charset="0"/>
                <a:cs typeface="Arial" panose="020B0604020202020204" pitchFamily="34" charset="0"/>
              </a:rPr>
              <a:t>Challenges</a:t>
            </a: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In Croydon, the percentage of people who left care are known to be in unsuitable accommodation which is much higher than the national and local figures</a:t>
            </a:r>
            <a:r>
              <a:rPr lang="en-US" sz="1200" dirty="0">
                <a:latin typeface="Arial" panose="020B0604020202020204" pitchFamily="34" charset="0"/>
                <a:cs typeface="Arial" panose="020B0604020202020204" pitchFamily="34" charset="0"/>
              </a:rPr>
              <a:t>(CBP, 2021).</a:t>
            </a:r>
            <a:r>
              <a:rPr lang="en-GB" sz="1200" dirty="0">
                <a:effectLst/>
                <a:latin typeface="Arial" panose="020B0604020202020204" pitchFamily="34" charset="0"/>
                <a:ea typeface="Calibri" panose="020F0502020204030204" pitchFamily="34" charset="0"/>
                <a:cs typeface="Arial" panose="020B0604020202020204" pitchFamily="34" charset="0"/>
              </a:rPr>
              <a:t> </a:t>
            </a: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Croydon has the highest number of looked after children in London </a:t>
            </a:r>
            <a:r>
              <a:rPr lang="en-US" sz="1200" dirty="0">
                <a:latin typeface="Arial" panose="020B0604020202020204" pitchFamily="34" charset="0"/>
                <a:cs typeface="Arial" panose="020B0604020202020204" pitchFamily="34" charset="0"/>
              </a:rPr>
              <a:t>(CBP,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Social workers in Croydon are continuing to address the severe job loads, mirroring clientele in the county</a:t>
            </a:r>
            <a:r>
              <a:rPr lang="en-US" sz="1200" dirty="0">
                <a:latin typeface="Arial" panose="020B0604020202020204" pitchFamily="34" charset="0"/>
                <a:cs typeface="Arial" panose="020B0604020202020204" pitchFamily="34" charset="0"/>
              </a:rPr>
              <a:t>(CBP, 2021).</a:t>
            </a:r>
            <a:r>
              <a:rPr lang="en-GB" sz="1200" b="1" dirty="0">
                <a:latin typeface="Arial" panose="020B0604020202020204" pitchFamily="34" charset="0"/>
                <a:ea typeface="Calibri" panose="020F0502020204030204" pitchFamily="34" charset="0"/>
                <a:cs typeface="Arial" panose="020B0604020202020204" pitchFamily="34" charset="0"/>
              </a:rPr>
              <a:t> </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7170" name="Picture 2" descr="Image result for social care croydon">
            <a:extLst>
              <a:ext uri="{FF2B5EF4-FFF2-40B4-BE49-F238E27FC236}">
                <a16:creationId xmlns:a16="http://schemas.microsoft.com/office/drawing/2014/main" id="{6F98B138-224C-7016-ABB8-1E84A55FE9E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96000" y="1200502"/>
            <a:ext cx="5538758" cy="443736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FF56E79-A368-1E54-42C6-1FB18D0466D8}"/>
              </a:ext>
            </a:extLst>
          </p:cNvPr>
          <p:cNvSpPr txBox="1"/>
          <p:nvPr/>
        </p:nvSpPr>
        <p:spPr>
          <a:xfrm>
            <a:off x="7057149" y="6132214"/>
            <a:ext cx="2356123"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fondofcare.co.uk</a:t>
            </a:r>
          </a:p>
        </p:txBody>
      </p:sp>
    </p:spTree>
    <p:extLst>
      <p:ext uri="{BB962C8B-B14F-4D97-AF65-F5344CB8AC3E}">
        <p14:creationId xmlns:p14="http://schemas.microsoft.com/office/powerpoint/2010/main" val="3370953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CB0F-C5A3-0B27-A1FC-737FE9DCAF58}"/>
              </a:ext>
            </a:extLst>
          </p:cNvPr>
          <p:cNvSpPr>
            <a:spLocks noGrp="1"/>
          </p:cNvSpPr>
          <p:nvPr>
            <p:ph type="title"/>
          </p:nvPr>
        </p:nvSpPr>
        <p:spPr>
          <a:xfrm>
            <a:off x="4843303" y="179514"/>
            <a:ext cx="3687298" cy="474029"/>
          </a:xfrm>
        </p:spPr>
        <p:txBody>
          <a:bodyPr>
            <a:normAutofit fontScale="90000"/>
          </a:bodyPr>
          <a:lstStyle/>
          <a:p>
            <a:r>
              <a:rPr lang="en-GB" dirty="0"/>
              <a:t>       </a:t>
            </a:r>
            <a:r>
              <a:rPr lang="en-GB" sz="2700" dirty="0">
                <a:latin typeface="Arial" panose="020B0604020202020204" pitchFamily="34" charset="0"/>
                <a:cs typeface="Arial" panose="020B0604020202020204" pitchFamily="34" charset="0"/>
              </a:rPr>
              <a:t>Crime</a:t>
            </a:r>
          </a:p>
        </p:txBody>
      </p:sp>
      <p:sp>
        <p:nvSpPr>
          <p:cNvPr id="4" name="Text Placeholder 3">
            <a:extLst>
              <a:ext uri="{FF2B5EF4-FFF2-40B4-BE49-F238E27FC236}">
                <a16:creationId xmlns:a16="http://schemas.microsoft.com/office/drawing/2014/main" id="{E7A6C23A-AAE5-42AC-34F2-9AC314BA1BE5}"/>
              </a:ext>
            </a:extLst>
          </p:cNvPr>
          <p:cNvSpPr>
            <a:spLocks noGrp="1"/>
          </p:cNvSpPr>
          <p:nvPr>
            <p:ph type="body" sz="half" idx="2"/>
          </p:nvPr>
        </p:nvSpPr>
        <p:spPr>
          <a:xfrm>
            <a:off x="858302" y="920010"/>
            <a:ext cx="5099323" cy="5564937"/>
          </a:xfrm>
        </p:spPr>
        <p:txBody>
          <a:bodyPr>
            <a:normAutofit lnSpcReduction="10000"/>
          </a:bodyPr>
          <a:lstStyle/>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Within the Youth Justice System between the age of  10-17 years old there remains a fall in the annual figures of First-Time applicants </a:t>
            </a:r>
            <a:r>
              <a:rPr lang="en-GB" sz="1200" dirty="0">
                <a:solidFill>
                  <a:srgbClr val="3F3F42"/>
                </a:solidFill>
                <a:effectLst/>
                <a:latin typeface="Arial" panose="020B0604020202020204" pitchFamily="34" charset="0"/>
                <a:ea typeface="Calibri" panose="020F0502020204030204" pitchFamily="34" charset="0"/>
                <a:cs typeface="Arial" panose="020B0604020202020204" pitchFamily="34" charset="0"/>
              </a:rPr>
              <a:t> (BBC News, 2018).</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Annually for the past 3 years the offences related to robbery and burglaries of private homes has fallen</a:t>
            </a:r>
            <a:r>
              <a:rPr lang="en-GB" sz="1200" dirty="0">
                <a:solidFill>
                  <a:srgbClr val="3F3F42"/>
                </a:solidFill>
                <a:effectLst/>
                <a:latin typeface="Arial" panose="020B0604020202020204" pitchFamily="34" charset="0"/>
                <a:ea typeface="Calibri" panose="020F0502020204030204" pitchFamily="34" charset="0"/>
                <a:cs typeface="Arial" panose="020B0604020202020204" pitchFamily="34" charset="0"/>
              </a:rPr>
              <a:t> (BBC News, 2018).</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solidFill>
                  <a:srgbClr val="3F3F42"/>
                </a:solidFill>
                <a:effectLst/>
                <a:latin typeface="Arial" panose="020B0604020202020204" pitchFamily="34" charset="0"/>
                <a:ea typeface="Calibri" panose="020F0502020204030204" pitchFamily="34" charset="0"/>
                <a:cs typeface="Arial" panose="020B0604020202020204" pitchFamily="34" charset="0"/>
              </a:rPr>
              <a:t>Even though knife crime is a major worry in London, the Croydon borough sees a big decline in the number of assaults (BBC News, 2018).</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200" b="1" dirty="0">
                <a:latin typeface="Arial" panose="020B0604020202020204" pitchFamily="34" charset="0"/>
                <a:ea typeface="Calibri" panose="020F0502020204030204" pitchFamily="34" charset="0"/>
                <a:cs typeface="Arial" panose="020B0604020202020204" pitchFamily="34" charset="0"/>
              </a:rPr>
              <a:t>Challenges</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Each year the level of domestic violence and crimes for each 1,000 population was on the rise in Croydon, also Croydon does have one of the largest figures in London</a:t>
            </a:r>
            <a:r>
              <a:rPr lang="en-GB" sz="1200" dirty="0">
                <a:latin typeface="Arial" panose="020B0604020202020204" pitchFamily="34" charset="0"/>
                <a:ea typeface="Calibri" panose="020F0502020204030204" pitchFamily="34" charset="0"/>
                <a:cs typeface="Arial" panose="020B0604020202020204" pitchFamily="34" charset="0"/>
              </a:rPr>
              <a:t> </a:t>
            </a:r>
            <a:r>
              <a:rPr lang="en-GB" sz="1200" dirty="0">
                <a:solidFill>
                  <a:srgbClr val="3F3F42"/>
                </a:solidFill>
                <a:effectLst/>
                <a:latin typeface="Arial" panose="020B0604020202020204" pitchFamily="34" charset="0"/>
                <a:ea typeface="Calibri" panose="020F0502020204030204" pitchFamily="34" charset="0"/>
                <a:cs typeface="Arial" panose="020B0604020202020204" pitchFamily="34" charset="0"/>
              </a:rPr>
              <a:t> (BBC News, 2018).</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Over the last 4 years Croydon has surpassed 30,000 reportable crimes </a:t>
            </a:r>
            <a:r>
              <a:rPr lang="en-GB" sz="1200" dirty="0">
                <a:solidFill>
                  <a:srgbClr val="3F3F42"/>
                </a:solidFill>
                <a:effectLst/>
                <a:latin typeface="Arial" panose="020B0604020202020204" pitchFamily="34" charset="0"/>
                <a:ea typeface="Calibri" panose="020F0502020204030204" pitchFamily="34" charset="0"/>
                <a:cs typeface="Arial" panose="020B0604020202020204" pitchFamily="34" charset="0"/>
              </a:rPr>
              <a:t> (BBC News, 2018).</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Knife crime continues to be a severe problem with one in every three cases which resulted in injuries or deaths </a:t>
            </a:r>
            <a:r>
              <a:rPr lang="en-GB" sz="1200" dirty="0">
                <a:solidFill>
                  <a:srgbClr val="3F3F42"/>
                </a:solidFill>
                <a:effectLst/>
                <a:latin typeface="Arial" panose="020B0604020202020204" pitchFamily="34" charset="0"/>
                <a:ea typeface="Calibri" panose="020F0502020204030204" pitchFamily="34" charset="0"/>
                <a:cs typeface="Arial" panose="020B0604020202020204" pitchFamily="34" charset="0"/>
              </a:rPr>
              <a:t> (BBC News, 2018).</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171450" indent="-171450">
              <a:buFont typeface="Arial" panose="020B0604020202020204" pitchFamily="34" charset="0"/>
              <a:buChar char="•"/>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8194" name="Picture 2" descr="Image result for crime croydon">
            <a:extLst>
              <a:ext uri="{FF2B5EF4-FFF2-40B4-BE49-F238E27FC236}">
                <a16:creationId xmlns:a16="http://schemas.microsoft.com/office/drawing/2014/main" id="{6E939B00-EE8B-10F2-DFC9-4EB890FB57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91958" y="1004157"/>
            <a:ext cx="4514850" cy="44710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65BC953-D2D8-47D5-8172-A1FF4E279107}"/>
              </a:ext>
            </a:extLst>
          </p:cNvPr>
          <p:cNvSpPr txBox="1"/>
          <p:nvPr/>
        </p:nvSpPr>
        <p:spPr>
          <a:xfrm>
            <a:off x="7416176" y="5688353"/>
            <a:ext cx="191855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BBC News</a:t>
            </a:r>
          </a:p>
        </p:txBody>
      </p:sp>
    </p:spTree>
    <p:extLst>
      <p:ext uri="{BB962C8B-B14F-4D97-AF65-F5344CB8AC3E}">
        <p14:creationId xmlns:p14="http://schemas.microsoft.com/office/powerpoint/2010/main" val="2118990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5E8BBC74-AAF9-8008-92F8-A545E99921BD}"/>
              </a:ext>
            </a:extLst>
          </p:cNvPr>
          <p:cNvSpPr>
            <a:spLocks noGrp="1"/>
          </p:cNvSpPr>
          <p:nvPr>
            <p:ph type="body" idx="1"/>
          </p:nvPr>
        </p:nvSpPr>
        <p:spPr>
          <a:xfrm>
            <a:off x="1084725" y="2434659"/>
            <a:ext cx="4912850" cy="454395"/>
          </a:xfrm>
        </p:spPr>
        <p:txBody>
          <a:bodyPr>
            <a:noAutofit/>
          </a:bodyPr>
          <a:lstStyle/>
          <a:p>
            <a:r>
              <a:rPr lang="en-GB" dirty="0">
                <a:latin typeface="Arial" panose="020B0604020202020204" pitchFamily="34" charset="0"/>
                <a:cs typeface="Arial" panose="020B0604020202020204" pitchFamily="34" charset="0"/>
              </a:rPr>
              <a:t>Environment</a:t>
            </a:r>
          </a:p>
        </p:txBody>
      </p:sp>
      <p:sp>
        <p:nvSpPr>
          <p:cNvPr id="7" name="Content Placeholder 6">
            <a:extLst>
              <a:ext uri="{FF2B5EF4-FFF2-40B4-BE49-F238E27FC236}">
                <a16:creationId xmlns:a16="http://schemas.microsoft.com/office/drawing/2014/main" id="{97021D29-9DD6-05AF-6A1A-738720FC0001}"/>
              </a:ext>
            </a:extLst>
          </p:cNvPr>
          <p:cNvSpPr>
            <a:spLocks noGrp="1"/>
          </p:cNvSpPr>
          <p:nvPr>
            <p:ph sz="half" idx="2"/>
          </p:nvPr>
        </p:nvSpPr>
        <p:spPr>
          <a:xfrm>
            <a:off x="1084726" y="3051739"/>
            <a:ext cx="4912849" cy="3494916"/>
          </a:xfrm>
        </p:spPr>
        <p:txBody>
          <a:bodyPr>
            <a:normAutofit/>
          </a:bodyPr>
          <a:lstStyle/>
          <a:p>
            <a:pPr>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Over the past 10 years Croydon has the lowest number of actual fire disasters </a:t>
            </a:r>
            <a:r>
              <a:rPr lang="en-US" sz="1200" dirty="0">
                <a:latin typeface="Arial" panose="020B0604020202020204" pitchFamily="34" charset="0"/>
                <a:cs typeface="Arial" panose="020B0604020202020204" pitchFamily="34" charset="0"/>
              </a:rPr>
              <a:t>(Croydon Borough Profile,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Throughout London, Croydon still have one of the community maximum rates for recycling, reusing and fertilizing of domestic rubbish </a:t>
            </a:r>
            <a:r>
              <a:rPr lang="en-US" sz="1200" dirty="0">
                <a:latin typeface="Arial" panose="020B0604020202020204" pitchFamily="34" charset="0"/>
                <a:cs typeface="Arial" panose="020B0604020202020204" pitchFamily="34" charset="0"/>
              </a:rPr>
              <a:t>(Croydon Borough Profile,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Croydon remains one of the greener London boroughs with plenty of parks and wide-open spaces </a:t>
            </a:r>
            <a:r>
              <a:rPr lang="en-US" sz="1200" dirty="0">
                <a:latin typeface="Arial" panose="020B0604020202020204" pitchFamily="34" charset="0"/>
                <a:cs typeface="Arial" panose="020B0604020202020204" pitchFamily="34" charset="0"/>
              </a:rPr>
              <a:t>(Croydon Borough Profile,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8" name="Text Placeholder 7">
            <a:extLst>
              <a:ext uri="{FF2B5EF4-FFF2-40B4-BE49-F238E27FC236}">
                <a16:creationId xmlns:a16="http://schemas.microsoft.com/office/drawing/2014/main" id="{469F6FEA-C1F2-24C0-3B05-84760499B23C}"/>
              </a:ext>
            </a:extLst>
          </p:cNvPr>
          <p:cNvSpPr>
            <a:spLocks noGrp="1"/>
          </p:cNvSpPr>
          <p:nvPr>
            <p:ph type="body" sz="quarter" idx="3"/>
          </p:nvPr>
        </p:nvSpPr>
        <p:spPr>
          <a:xfrm>
            <a:off x="6172200" y="2434658"/>
            <a:ext cx="4855265" cy="454395"/>
          </a:xfrm>
        </p:spPr>
        <p:txBody>
          <a:bodyPr>
            <a:noAutofit/>
          </a:bodyPr>
          <a:lstStyle/>
          <a:p>
            <a:r>
              <a:rPr lang="en-GB" dirty="0">
                <a:latin typeface="Arial" panose="020B0604020202020204" pitchFamily="34" charset="0"/>
                <a:cs typeface="Arial" panose="020B0604020202020204" pitchFamily="34" charset="0"/>
              </a:rPr>
              <a:t>Transport</a:t>
            </a:r>
          </a:p>
        </p:txBody>
      </p:sp>
      <p:sp>
        <p:nvSpPr>
          <p:cNvPr id="9" name="Content Placeholder 8">
            <a:extLst>
              <a:ext uri="{FF2B5EF4-FFF2-40B4-BE49-F238E27FC236}">
                <a16:creationId xmlns:a16="http://schemas.microsoft.com/office/drawing/2014/main" id="{5149F846-F470-2111-9CCA-70FC131D8DA9}"/>
              </a:ext>
            </a:extLst>
          </p:cNvPr>
          <p:cNvSpPr>
            <a:spLocks noGrp="1"/>
          </p:cNvSpPr>
          <p:nvPr>
            <p:ph sz="quarter" idx="4"/>
          </p:nvPr>
        </p:nvSpPr>
        <p:spPr>
          <a:xfrm>
            <a:off x="6172200" y="3051739"/>
            <a:ext cx="5686951" cy="3494916"/>
          </a:xfrm>
        </p:spPr>
        <p:txBody>
          <a:bodyPr>
            <a:normAutofit/>
          </a:bodyPr>
          <a:lstStyle/>
          <a:p>
            <a:pPr>
              <a:lnSpc>
                <a:spcPct val="150000"/>
              </a:lnSpc>
            </a:pPr>
            <a:r>
              <a:rPr lang="en-GB" sz="1200" dirty="0">
                <a:solidFill>
                  <a:srgbClr val="2D3039"/>
                </a:solidFill>
                <a:effectLst/>
                <a:latin typeface="Arial" panose="020B0604020202020204" pitchFamily="34" charset="0"/>
                <a:ea typeface="Calibri" panose="020F0502020204030204" pitchFamily="34" charset="0"/>
                <a:cs typeface="Arial" panose="020B0604020202020204" pitchFamily="34" charset="0"/>
              </a:rPr>
              <a:t>TFL has work together with Croydon in order to implement the London Mayor's Transportation Strategy within the borough (Tfl.gov.uk, 2021).</a:t>
            </a:r>
          </a:p>
          <a:p>
            <a:pPr>
              <a:lnSpc>
                <a:spcPct val="150000"/>
              </a:lnSpc>
            </a:pPr>
            <a:r>
              <a:rPr lang="en-GB" sz="1200" dirty="0">
                <a:solidFill>
                  <a:srgbClr val="2D3039"/>
                </a:solidFill>
                <a:effectLst/>
                <a:latin typeface="Arial" panose="020B0604020202020204" pitchFamily="34" charset="0"/>
                <a:ea typeface="Calibri" panose="020F0502020204030204" pitchFamily="34" charset="0"/>
                <a:cs typeface="Arial" panose="020B0604020202020204" pitchFamily="34" charset="0"/>
              </a:rPr>
              <a:t>The Green Man Authority method has been installed in Croydon at Woodcote Grove Road by </a:t>
            </a:r>
            <a:r>
              <a:rPr lang="en-GB" sz="1200" dirty="0" err="1">
                <a:solidFill>
                  <a:srgbClr val="2D3039"/>
                </a:solidFill>
                <a:effectLst/>
                <a:latin typeface="Arial" panose="020B0604020202020204" pitchFamily="34" charset="0"/>
                <a:ea typeface="Calibri" panose="020F0502020204030204" pitchFamily="34" charset="0"/>
                <a:cs typeface="Arial" panose="020B0604020202020204" pitchFamily="34" charset="0"/>
              </a:rPr>
              <a:t>Smitham</a:t>
            </a:r>
            <a:r>
              <a:rPr lang="en-GB" sz="1200" dirty="0">
                <a:solidFill>
                  <a:srgbClr val="2D3039"/>
                </a:solidFill>
                <a:effectLst/>
                <a:latin typeface="Arial" panose="020B0604020202020204" pitchFamily="34" charset="0"/>
                <a:ea typeface="Calibri" panose="020F0502020204030204" pitchFamily="34" charset="0"/>
                <a:cs typeface="Arial" panose="020B0604020202020204" pitchFamily="34" charset="0"/>
              </a:rPr>
              <a:t> Downs Road (Tfl.gov.uk,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The Green Man Authority method is</a:t>
            </a:r>
            <a:r>
              <a:rPr lang="en-GB" sz="1200" dirty="0">
                <a:latin typeface="Arial" panose="020B0604020202020204" pitchFamily="34" charset="0"/>
                <a:ea typeface="Calibri" panose="020F0502020204030204" pitchFamily="34" charset="0"/>
                <a:cs typeface="Arial" panose="020B0604020202020204" pitchFamily="34" charset="0"/>
              </a:rPr>
              <a:t> t</a:t>
            </a:r>
            <a:r>
              <a:rPr lang="en-GB" sz="1200" dirty="0">
                <a:effectLst/>
                <a:latin typeface="Arial" panose="020B0604020202020204" pitchFamily="34" charset="0"/>
                <a:ea typeface="Calibri" panose="020F0502020204030204" pitchFamily="34" charset="0"/>
                <a:cs typeface="Arial" panose="020B0604020202020204" pitchFamily="34" charset="0"/>
              </a:rPr>
              <a:t>raffic lights that has been updated at pedestrian crossings so that walkers will be able to see an ongoing green man signal until a motor vehicle approaches then the red man will be shown </a:t>
            </a:r>
            <a:r>
              <a:rPr lang="en-GB" sz="1200" dirty="0">
                <a:solidFill>
                  <a:srgbClr val="2D3039"/>
                </a:solidFill>
                <a:effectLst/>
                <a:latin typeface="Arial" panose="020B0604020202020204" pitchFamily="34" charset="0"/>
                <a:ea typeface="Calibri" panose="020F0502020204030204" pitchFamily="34" charset="0"/>
                <a:cs typeface="Arial" panose="020B0604020202020204" pitchFamily="34" charset="0"/>
              </a:rPr>
              <a:t>(Tfl.gov.uk, 2021).</a:t>
            </a:r>
          </a:p>
          <a:p>
            <a:pPr>
              <a:lnSpc>
                <a:spcPct val="150000"/>
              </a:lnSpc>
            </a:pPr>
            <a:r>
              <a:rPr lang="en-GB" sz="1200" dirty="0">
                <a:solidFill>
                  <a:srgbClr val="2D3039"/>
                </a:solidFill>
                <a:latin typeface="Arial" panose="020B0604020202020204" pitchFamily="34" charset="0"/>
                <a:ea typeface="Times New Roman" panose="02020603050405020304" pitchFamily="18" charset="0"/>
                <a:cs typeface="Arial" panose="020B0604020202020204" pitchFamily="34" charset="0"/>
              </a:rPr>
              <a:t>T</a:t>
            </a:r>
            <a:r>
              <a:rPr lang="en-GB" sz="1200" dirty="0">
                <a:solidFill>
                  <a:srgbClr val="2D3039"/>
                </a:solidFill>
                <a:effectLst/>
                <a:latin typeface="Arial" panose="020B0604020202020204" pitchFamily="34" charset="0"/>
                <a:ea typeface="Times New Roman" panose="02020603050405020304" pitchFamily="18" charset="0"/>
                <a:cs typeface="Arial" panose="020B0604020202020204" pitchFamily="34" charset="0"/>
              </a:rPr>
              <a:t>wenty-four stops for tram , 2 overground stations. About 990 bus stops and two bus stations. Over 230 traffic lights and red routes of around 27 kilometres </a:t>
            </a:r>
            <a:r>
              <a:rPr lang="en-GB" sz="1200" dirty="0">
                <a:solidFill>
                  <a:srgbClr val="2D3039"/>
                </a:solidFill>
                <a:effectLst/>
                <a:latin typeface="Arial" panose="020B0604020202020204" pitchFamily="34" charset="0"/>
                <a:ea typeface="Calibri" panose="020F0502020204030204" pitchFamily="34" charset="0"/>
                <a:cs typeface="Arial" panose="020B0604020202020204" pitchFamily="34" charset="0"/>
              </a:rPr>
              <a:t>(Tfl.gov.uk, 2021).</a:t>
            </a:r>
          </a:p>
          <a:p>
            <a:endParaRPr lang="en-GB" sz="1200" dirty="0">
              <a:solidFill>
                <a:srgbClr val="2D3039"/>
              </a:solidFill>
              <a:effectLst/>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9218" name="Picture 2" descr="Image result for environment and transport croydon">
            <a:extLst>
              <a:ext uri="{FF2B5EF4-FFF2-40B4-BE49-F238E27FC236}">
                <a16:creationId xmlns:a16="http://schemas.microsoft.com/office/drawing/2014/main" id="{848D580C-157C-7E80-23BE-0D79D1917B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6844" y="140245"/>
            <a:ext cx="9138390" cy="220465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0AD3F91-7921-984A-B463-428B42A36702}"/>
              </a:ext>
            </a:extLst>
          </p:cNvPr>
          <p:cNvSpPr txBox="1"/>
          <p:nvPr/>
        </p:nvSpPr>
        <p:spPr>
          <a:xfrm>
            <a:off x="10451087" y="1194891"/>
            <a:ext cx="132391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blogspot.com</a:t>
            </a:r>
          </a:p>
        </p:txBody>
      </p:sp>
    </p:spTree>
    <p:extLst>
      <p:ext uri="{BB962C8B-B14F-4D97-AF65-F5344CB8AC3E}">
        <p14:creationId xmlns:p14="http://schemas.microsoft.com/office/powerpoint/2010/main" val="2029450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DADE-4FDA-682D-8382-1E01C9AA0FCC}"/>
              </a:ext>
            </a:extLst>
          </p:cNvPr>
          <p:cNvSpPr>
            <a:spLocks noGrp="1"/>
          </p:cNvSpPr>
          <p:nvPr>
            <p:ph type="title"/>
          </p:nvPr>
        </p:nvSpPr>
        <p:spPr>
          <a:xfrm>
            <a:off x="1077362" y="286102"/>
            <a:ext cx="9950103" cy="600250"/>
          </a:xfrm>
        </p:spPr>
        <p:txBody>
          <a:bodyPr vert="horz" lIns="91440" tIns="45720" rIns="91440" bIns="45720" rtlCol="0" anchor="b">
            <a:normAutofit/>
          </a:bodyPr>
          <a:lstStyle/>
          <a:p>
            <a:r>
              <a:rPr lang="en-US" sz="2400" dirty="0">
                <a:latin typeface="Arial" panose="020B0604020202020204" pitchFamily="34" charset="0"/>
                <a:cs typeface="Arial" panose="020B0604020202020204" pitchFamily="34" charset="0"/>
              </a:rPr>
              <a:t>Bronfenbrenner’s Ecological Systems Theory</a:t>
            </a:r>
          </a:p>
        </p:txBody>
      </p:sp>
      <p:sp>
        <p:nvSpPr>
          <p:cNvPr id="3" name="Content Placeholder 2">
            <a:extLst>
              <a:ext uri="{FF2B5EF4-FFF2-40B4-BE49-F238E27FC236}">
                <a16:creationId xmlns:a16="http://schemas.microsoft.com/office/drawing/2014/main" id="{D5819129-728C-3911-C8A1-3528B3A56DE1}"/>
              </a:ext>
            </a:extLst>
          </p:cNvPr>
          <p:cNvSpPr>
            <a:spLocks noGrp="1"/>
          </p:cNvSpPr>
          <p:nvPr>
            <p:ph sz="half" idx="1"/>
          </p:nvPr>
        </p:nvSpPr>
        <p:spPr>
          <a:xfrm>
            <a:off x="151465" y="1065866"/>
            <a:ext cx="6804707" cy="5621036"/>
          </a:xfrm>
        </p:spPr>
        <p:txBody>
          <a:bodyPr>
            <a:normAutofit/>
          </a:bodyPr>
          <a:lstStyle/>
          <a:p>
            <a:pPr>
              <a:lnSpc>
                <a:spcPct val="150000"/>
              </a:lnSpc>
            </a:pPr>
            <a:r>
              <a:rPr lang="en-GB" sz="1200" b="1" i="0" dirty="0">
                <a:solidFill>
                  <a:srgbClr val="111111"/>
                </a:solidFill>
                <a:effectLst/>
                <a:latin typeface="Arial" panose="020B0604020202020204" pitchFamily="34" charset="0"/>
                <a:cs typeface="Arial" panose="020B0604020202020204" pitchFamily="34" charset="0"/>
              </a:rPr>
              <a:t>The Microsystem- </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is the smallest and very important environment where children live.  The microsystem includes the home, day-care, school,  peer group and community (</a:t>
            </a:r>
            <a:r>
              <a:rPr lang="en-GB" sz="1200" b="0" i="0" dirty="0">
                <a:solidFill>
                  <a:srgbClr val="006621"/>
                </a:solidFill>
                <a:effectLst/>
                <a:latin typeface="Arial" panose="020B0604020202020204" pitchFamily="34" charset="0"/>
                <a:cs typeface="Arial" panose="020B0604020202020204" pitchFamily="34" charset="0"/>
              </a:rPr>
              <a:t>The Psychology Notes HQ, 2022</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p>
          <a:p>
            <a:pPr>
              <a:lnSpc>
                <a:spcPct val="150000"/>
              </a:lnSpc>
            </a:pPr>
            <a:r>
              <a:rPr lang="en-GB" sz="1200" b="1" i="0" dirty="0">
                <a:solidFill>
                  <a:srgbClr val="111111"/>
                </a:solidFill>
                <a:effectLst/>
                <a:latin typeface="Arial" panose="020B0604020202020204" pitchFamily="34" charset="0"/>
                <a:cs typeface="Arial" panose="020B0604020202020204" pitchFamily="34" charset="0"/>
              </a:rPr>
              <a:t>The Mesosystem-</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includes an interaction of various microsystems where children are in. It basically, involves connections between home and school, peer group and family, and also between family and community (</a:t>
            </a:r>
            <a:r>
              <a:rPr lang="en-GB" sz="1200" b="0" i="0" dirty="0">
                <a:solidFill>
                  <a:srgbClr val="006621"/>
                </a:solidFill>
                <a:effectLst/>
                <a:latin typeface="Arial" panose="020B0604020202020204" pitchFamily="34" charset="0"/>
                <a:cs typeface="Arial" panose="020B0604020202020204" pitchFamily="34" charset="0"/>
              </a:rPr>
              <a:t>The Psychology Notes HQ, 2022</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p>
          <a:p>
            <a:pPr>
              <a:lnSpc>
                <a:spcPct val="150000"/>
              </a:lnSpc>
            </a:pPr>
            <a:r>
              <a:rPr lang="en-GB" sz="1200" b="1" i="0" dirty="0">
                <a:solidFill>
                  <a:srgbClr val="111111"/>
                </a:solidFill>
                <a:effectLst/>
                <a:latin typeface="Arial" panose="020B0604020202020204" pitchFamily="34" charset="0"/>
                <a:cs typeface="Arial" panose="020B0604020202020204" pitchFamily="34" charset="0"/>
              </a:rPr>
              <a:t>The </a:t>
            </a:r>
            <a:r>
              <a:rPr lang="en-GB" sz="1200" b="1" i="0" dirty="0" err="1">
                <a:solidFill>
                  <a:srgbClr val="111111"/>
                </a:solidFill>
                <a:effectLst/>
                <a:latin typeface="Arial" panose="020B0604020202020204" pitchFamily="34" charset="0"/>
                <a:cs typeface="Arial" panose="020B0604020202020204" pitchFamily="34" charset="0"/>
              </a:rPr>
              <a:t>Exosystem</a:t>
            </a:r>
            <a:r>
              <a:rPr lang="en-GB" sz="1200" b="1" i="0" dirty="0">
                <a:solidFill>
                  <a:srgbClr val="111111"/>
                </a:solidFill>
                <a:effectLst/>
                <a:latin typeface="Arial" panose="020B0604020202020204" pitchFamily="34" charset="0"/>
                <a:cs typeface="Arial" panose="020B0604020202020204" pitchFamily="34" charset="0"/>
              </a:rPr>
              <a:t>-</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occur between multiple settings, one which may not include the children but nevertheless affects them indirectly (</a:t>
            </a:r>
            <a:r>
              <a:rPr lang="en-GB" sz="1200" b="0" i="0" dirty="0">
                <a:solidFill>
                  <a:srgbClr val="006621"/>
                </a:solidFill>
                <a:effectLst/>
                <a:latin typeface="Arial" panose="020B0604020202020204" pitchFamily="34" charset="0"/>
                <a:cs typeface="Arial" panose="020B0604020202020204" pitchFamily="34" charset="0"/>
              </a:rPr>
              <a:t>The Psychology Notes HQ, 2022</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t>
            </a:r>
          </a:p>
          <a:p>
            <a:pPr>
              <a:lnSpc>
                <a:spcPct val="150000"/>
              </a:lnSpc>
            </a:pPr>
            <a:r>
              <a:rPr lang="en-GB" sz="1200" b="1" i="0" dirty="0">
                <a:solidFill>
                  <a:srgbClr val="111111"/>
                </a:solidFill>
                <a:effectLst/>
                <a:latin typeface="Arial" panose="020B0604020202020204" pitchFamily="34" charset="0"/>
                <a:cs typeface="Arial" panose="020B0604020202020204" pitchFamily="34" charset="0"/>
              </a:rPr>
              <a:t>The Macrosystem-</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biggest and most remote collection of persons and places to the children but still has considerable impacts on them. This is made up of childhood culture and principles, ideas and predominant beliefs, also  political and economic systems (</a:t>
            </a:r>
            <a:r>
              <a:rPr lang="en-GB" sz="1200" b="0" i="0" dirty="0">
                <a:solidFill>
                  <a:srgbClr val="006621"/>
                </a:solidFill>
                <a:effectLst/>
                <a:latin typeface="Arial" panose="020B0604020202020204" pitchFamily="34" charset="0"/>
                <a:cs typeface="Arial" panose="020B0604020202020204" pitchFamily="34" charset="0"/>
              </a:rPr>
              <a:t>The Psychology Notes HQ, 2022</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p>
          <a:p>
            <a:pPr>
              <a:lnSpc>
                <a:spcPct val="150000"/>
              </a:lnSpc>
            </a:pPr>
            <a:r>
              <a:rPr lang="en-GB" sz="1200" b="1" i="0" dirty="0">
                <a:solidFill>
                  <a:srgbClr val="111111"/>
                </a:solidFill>
                <a:effectLst/>
                <a:latin typeface="Arial" panose="020B0604020202020204" pitchFamily="34" charset="0"/>
                <a:cs typeface="Arial" panose="020B0604020202020204" pitchFamily="34" charset="0"/>
              </a:rPr>
              <a:t>The Chronosystem-</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may include a change in family structure, address, parents’ employment status, as well as immense society changes such as economic cycles and wars </a:t>
            </a:r>
            <a:r>
              <a:rPr lang="en-GB" sz="1200" dirty="0">
                <a:solidFill>
                  <a:srgbClr val="333333"/>
                </a:solidFill>
                <a:latin typeface="Arial" panose="020B0604020202020204" pitchFamily="34" charset="0"/>
                <a:ea typeface="Calibri" panose="020F0502020204030204" pitchFamily="34" charset="0"/>
                <a:cs typeface="Arial" panose="020B0604020202020204" pitchFamily="34" charset="0"/>
              </a:rPr>
              <a:t> </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r>
              <a:rPr lang="en-GB" sz="1200" b="0" i="0" dirty="0">
                <a:solidFill>
                  <a:srgbClr val="006621"/>
                </a:solidFill>
                <a:effectLst/>
                <a:latin typeface="Arial" panose="020B0604020202020204" pitchFamily="34" charset="0"/>
                <a:cs typeface="Arial" panose="020B0604020202020204" pitchFamily="34" charset="0"/>
              </a:rPr>
              <a:t>The Psychology Notes HQ, 2022</a:t>
            </a:r>
            <a:r>
              <a:rPr lang="en-GB" sz="12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b="1" i="0" dirty="0">
              <a:solidFill>
                <a:srgbClr val="111111"/>
              </a:solidFill>
              <a:effectLst/>
              <a:latin typeface="Source Sans Pro" panose="020B0503030403020204" pitchFamily="34" charset="0"/>
            </a:endParaRPr>
          </a:p>
          <a:p>
            <a:endParaRPr lang="en-GB" sz="14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endParaRPr lang="en-GB" sz="1400" dirty="0">
              <a:effectLst/>
              <a:latin typeface="Arial" panose="020B0604020202020204" pitchFamily="34" charset="0"/>
              <a:ea typeface="Calibri" panose="020F0502020204030204" pitchFamily="34" charset="0"/>
              <a:cs typeface="Arial" panose="020B0604020202020204" pitchFamily="34" charset="0"/>
            </a:endParaRPr>
          </a:p>
          <a:p>
            <a:endParaRPr lang="en-GB" b="1" i="0" dirty="0">
              <a:solidFill>
                <a:srgbClr val="111111"/>
              </a:solidFill>
              <a:effectLst/>
              <a:latin typeface="Source Sans Pro" panose="020B0503030403020204" pitchFamily="34" charset="0"/>
            </a:endParaRPr>
          </a:p>
          <a:p>
            <a:endParaRPr lang="en-GB" b="1" i="0" dirty="0">
              <a:solidFill>
                <a:srgbClr val="111111"/>
              </a:solidFill>
              <a:effectLst/>
              <a:latin typeface="Source Sans Pro" panose="020B0503030403020204" pitchFamily="34" charset="0"/>
            </a:endParaRPr>
          </a:p>
          <a:p>
            <a:endParaRPr lang="en-GB" b="1" i="0" dirty="0">
              <a:solidFill>
                <a:srgbClr val="111111"/>
              </a:solidFill>
              <a:effectLst/>
              <a:latin typeface="Source Sans Pro" panose="020B050303040302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1" i="0" dirty="0">
              <a:solidFill>
                <a:srgbClr val="111111"/>
              </a:solidFill>
              <a:effectLst/>
              <a:latin typeface="Source Sans Pro" panose="020B0503030403020204" pitchFamily="34" charset="0"/>
            </a:endParaRPr>
          </a:p>
          <a:p>
            <a:endParaRPr lang="en-GB" dirty="0"/>
          </a:p>
        </p:txBody>
      </p:sp>
      <p:pic>
        <p:nvPicPr>
          <p:cNvPr id="1026" name="Picture 2" descr="Image result for bronfenner's ecological model">
            <a:extLst>
              <a:ext uri="{FF2B5EF4-FFF2-40B4-BE49-F238E27FC236}">
                <a16:creationId xmlns:a16="http://schemas.microsoft.com/office/drawing/2014/main" id="{75CFA13F-9737-0ED5-DAB1-3066C6D4C3D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219278" y="1419283"/>
            <a:ext cx="4662312" cy="46118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64CFE5-337E-093B-D899-277BECE50B2A}"/>
              </a:ext>
            </a:extLst>
          </p:cNvPr>
          <p:cNvSpPr txBox="1"/>
          <p:nvPr/>
        </p:nvSpPr>
        <p:spPr>
          <a:xfrm>
            <a:off x="8324968" y="6445679"/>
            <a:ext cx="2490758"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a:t>
            </a:r>
            <a:r>
              <a:rPr lang="en-GB" sz="800" dirty="0" err="1">
                <a:latin typeface="Arial" panose="020B0604020202020204" pitchFamily="34" charset="0"/>
                <a:cs typeface="Arial" panose="020B0604020202020204" pitchFamily="34" charset="0"/>
              </a:rPr>
              <a:t>openchatbot.community</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6767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62722CB0-8779-1727-F9D7-2F0E74FDCDEA}"/>
              </a:ext>
            </a:extLst>
          </p:cNvPr>
          <p:cNvSpPr>
            <a:spLocks noGrp="1"/>
          </p:cNvSpPr>
          <p:nvPr>
            <p:ph type="body" sz="quarter" idx="3"/>
          </p:nvPr>
        </p:nvSpPr>
        <p:spPr>
          <a:xfrm>
            <a:off x="2968995" y="256381"/>
            <a:ext cx="4855265" cy="568262"/>
          </a:xfrm>
        </p:spPr>
        <p:txBody>
          <a:bodyPr>
            <a:normAutofit/>
          </a:bodyPr>
          <a:lstStyle/>
          <a:p>
            <a:r>
              <a:rPr lang="en-GB"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Technology</a:t>
            </a:r>
          </a:p>
        </p:txBody>
      </p:sp>
      <p:pic>
        <p:nvPicPr>
          <p:cNvPr id="10242" name="Picture 2" descr="Image result for Marketing On Social Media">
            <a:extLst>
              <a:ext uri="{FF2B5EF4-FFF2-40B4-BE49-F238E27FC236}">
                <a16:creationId xmlns:a16="http://schemas.microsoft.com/office/drawing/2014/main" id="{B6D36941-DC5D-A3C8-5A2F-49E2A3DF683D}"/>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7037544" y="2093119"/>
            <a:ext cx="4855265" cy="3982312"/>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1F8A4876-903B-7DEC-BFAF-F364172430D0}"/>
              </a:ext>
            </a:extLst>
          </p:cNvPr>
          <p:cNvSpPr>
            <a:spLocks noGrp="1"/>
          </p:cNvSpPr>
          <p:nvPr>
            <p:ph type="body" idx="1"/>
          </p:nvPr>
        </p:nvSpPr>
        <p:spPr>
          <a:xfrm>
            <a:off x="1084725" y="920011"/>
            <a:ext cx="4912850" cy="476834"/>
          </a:xfrm>
        </p:spPr>
        <p:txBody>
          <a:bodyPr>
            <a:normAutofit/>
          </a:bodyPr>
          <a:lstStyle/>
          <a:p>
            <a:r>
              <a:rPr lang="en-GB" sz="2000" dirty="0">
                <a:latin typeface="Arial" panose="020B0604020202020204" pitchFamily="34" charset="0"/>
                <a:cs typeface="Arial" panose="020B0604020202020204" pitchFamily="34" charset="0"/>
              </a:rPr>
              <a:t>Internet and Social media</a:t>
            </a:r>
          </a:p>
        </p:txBody>
      </p:sp>
      <p:sp>
        <p:nvSpPr>
          <p:cNvPr id="4" name="Content Placeholder 3">
            <a:extLst>
              <a:ext uri="{FF2B5EF4-FFF2-40B4-BE49-F238E27FC236}">
                <a16:creationId xmlns:a16="http://schemas.microsoft.com/office/drawing/2014/main" id="{38C30B93-279A-68A9-BD1E-A8AD59A16F6F}"/>
              </a:ext>
            </a:extLst>
          </p:cNvPr>
          <p:cNvSpPr>
            <a:spLocks noGrp="1"/>
          </p:cNvSpPr>
          <p:nvPr>
            <p:ph sz="half" idx="2"/>
          </p:nvPr>
        </p:nvSpPr>
        <p:spPr>
          <a:xfrm>
            <a:off x="1084726" y="1492213"/>
            <a:ext cx="5742420" cy="5365787"/>
          </a:xfrm>
        </p:spPr>
        <p:txBody>
          <a:bodyPr>
            <a:normAutofit fontScale="40000" lnSpcReduction="20000"/>
          </a:bodyPr>
          <a:lstStyle/>
          <a:p>
            <a:pPr>
              <a:lnSpc>
                <a:spcPct val="170000"/>
              </a:lnSpc>
            </a:pPr>
            <a:r>
              <a:rPr lang="en-GB" sz="3000" i="0" dirty="0">
                <a:solidFill>
                  <a:srgbClr val="121212"/>
                </a:solidFill>
                <a:effectLst/>
                <a:latin typeface="Arial" panose="020B0604020202020204" pitchFamily="34" charset="0"/>
                <a:cs typeface="Arial" panose="020B0604020202020204" pitchFamily="34" charset="0"/>
              </a:rPr>
              <a:t>Twitter </a:t>
            </a:r>
            <a:r>
              <a:rPr lang="en-US" sz="3000" i="0" dirty="0">
                <a:solidFill>
                  <a:srgbClr val="121212"/>
                </a:solidFill>
                <a:effectLst/>
                <a:latin typeface="Arial" panose="020B0604020202020204" pitchFamily="34" charset="0"/>
                <a:cs typeface="Arial" panose="020B0604020202020204" pitchFamily="34" charset="0"/>
              </a:rPr>
              <a:t>- </a:t>
            </a:r>
            <a:r>
              <a:rPr lang="en-GB" sz="3000" dirty="0">
                <a:effectLst/>
                <a:latin typeface="Arial" panose="020B0604020202020204" pitchFamily="34" charset="0"/>
                <a:ea typeface="Calibri" panose="020F0502020204030204" pitchFamily="34" charset="0"/>
                <a:cs typeface="Arial" panose="020B0604020202020204" pitchFamily="34" charset="0"/>
              </a:rPr>
              <a:t>. to </a:t>
            </a:r>
            <a:r>
              <a:rPr lang="en-GB" sz="3000" dirty="0">
                <a:solidFill>
                  <a:srgbClr val="121212"/>
                </a:solidFill>
                <a:effectLst/>
                <a:latin typeface="Arial" panose="020B0604020202020204" pitchFamily="34" charset="0"/>
                <a:ea typeface="Calibri" panose="020F0502020204030204" pitchFamily="34" charset="0"/>
                <a:cs typeface="Arial" panose="020B0604020202020204" pitchFamily="34" charset="0"/>
              </a:rPr>
              <a:t> receive updates from all around the council services </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(Croydon</a:t>
            </a:r>
            <a:r>
              <a:rPr lang="en-GB" sz="3000" dirty="0">
                <a:solidFill>
                  <a:srgbClr val="000000"/>
                </a:solidFill>
                <a:latin typeface="Arial" panose="020B0604020202020204" pitchFamily="34" charset="0"/>
                <a:ea typeface="Calibri" panose="020F0502020204030204" pitchFamily="34" charset="0"/>
                <a:cs typeface="Arial" panose="020B0604020202020204" pitchFamily="34" charset="0"/>
              </a:rPr>
              <a:t>.G</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ov.UK, 2022).</a:t>
            </a:r>
            <a:endParaRPr lang="en-GB" sz="3000" i="0" dirty="0">
              <a:solidFill>
                <a:srgbClr val="121212"/>
              </a:solidFill>
              <a:effectLst/>
              <a:latin typeface="Arial" panose="020B0604020202020204" pitchFamily="34" charset="0"/>
              <a:cs typeface="Arial" panose="020B0604020202020204" pitchFamily="34" charset="0"/>
            </a:endParaRPr>
          </a:p>
          <a:p>
            <a:pPr>
              <a:lnSpc>
                <a:spcPct val="170000"/>
              </a:lnSpc>
              <a:spcAft>
                <a:spcPts val="800"/>
              </a:spcAft>
            </a:pPr>
            <a:r>
              <a:rPr lang="en-GB" sz="3000" i="0" dirty="0">
                <a:solidFill>
                  <a:srgbClr val="121212"/>
                </a:solidFill>
                <a:effectLst/>
                <a:latin typeface="Arial" panose="020B0604020202020204" pitchFamily="34" charset="0"/>
                <a:cs typeface="Arial" panose="020B0604020202020204" pitchFamily="34" charset="0"/>
              </a:rPr>
              <a:t>Facebook – I love Croydon page </a:t>
            </a:r>
            <a:r>
              <a:rPr lang="en-GB" sz="3000" dirty="0">
                <a:solidFill>
                  <a:srgbClr val="121212"/>
                </a:solidFill>
                <a:effectLst/>
                <a:latin typeface="Arial" panose="020B0604020202020204" pitchFamily="34" charset="0"/>
                <a:ea typeface="Calibri" panose="020F0502020204030204" pitchFamily="34" charset="0"/>
                <a:cs typeface="Arial" panose="020B0604020202020204" pitchFamily="34" charset="0"/>
              </a:rPr>
              <a:t>is for  promoting events and activity throughout the borough plus regular contests and news </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(Croydon</a:t>
            </a:r>
            <a:r>
              <a:rPr lang="en-GB" sz="3000" dirty="0">
                <a:solidFill>
                  <a:srgbClr val="000000"/>
                </a:solidFill>
                <a:latin typeface="Arial" panose="020B0604020202020204" pitchFamily="34" charset="0"/>
                <a:ea typeface="Calibri" panose="020F0502020204030204" pitchFamily="34" charset="0"/>
                <a:cs typeface="Arial" panose="020B0604020202020204" pitchFamily="34" charset="0"/>
              </a:rPr>
              <a:t>.G</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ov.UK, 2022).</a:t>
            </a:r>
            <a:endParaRPr lang="en-GB" sz="30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3000" i="0" dirty="0">
                <a:solidFill>
                  <a:srgbClr val="121212"/>
                </a:solidFill>
                <a:effectLst/>
                <a:latin typeface="Arial" panose="020B0604020202020204" pitchFamily="34" charset="0"/>
                <a:cs typeface="Arial" panose="020B0604020202020204" pitchFamily="34" charset="0"/>
              </a:rPr>
              <a:t>Instagram </a:t>
            </a:r>
            <a:r>
              <a:rPr lang="en-GB" sz="3000" dirty="0">
                <a:solidFill>
                  <a:srgbClr val="000000"/>
                </a:solidFill>
                <a:effectLst/>
                <a:latin typeface="Arial" panose="020B0604020202020204" pitchFamily="34" charset="0"/>
                <a:cs typeface="Arial" panose="020B0604020202020204" pitchFamily="34" charset="0"/>
              </a:rPr>
              <a:t>- </a:t>
            </a:r>
            <a:r>
              <a:rPr lang="en-GB" sz="3000" dirty="0">
                <a:solidFill>
                  <a:srgbClr val="121212"/>
                </a:solidFill>
                <a:effectLst/>
                <a:latin typeface="Arial" panose="020B0604020202020204" pitchFamily="34" charset="0"/>
                <a:ea typeface="Calibri" panose="020F0502020204030204" pitchFamily="34" charset="0"/>
                <a:cs typeface="Arial" panose="020B0604020202020204" pitchFamily="34" charset="0"/>
              </a:rPr>
              <a:t>Information and news by the council Information and news by the council </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(Croydon</a:t>
            </a:r>
            <a:r>
              <a:rPr lang="en-GB" sz="3000" dirty="0">
                <a:solidFill>
                  <a:srgbClr val="000000"/>
                </a:solidFill>
                <a:latin typeface="Arial" panose="020B0604020202020204" pitchFamily="34" charset="0"/>
                <a:ea typeface="Calibri" panose="020F0502020204030204" pitchFamily="34" charset="0"/>
                <a:cs typeface="Arial" panose="020B0604020202020204" pitchFamily="34" charset="0"/>
              </a:rPr>
              <a:t>.G</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ov.UK, 2022).</a:t>
            </a:r>
            <a:endParaRPr lang="en-GB" sz="3000" dirty="0">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3000" i="0" dirty="0">
                <a:solidFill>
                  <a:srgbClr val="121212"/>
                </a:solidFill>
                <a:effectLst/>
                <a:latin typeface="Arial" panose="020B0604020202020204" pitchFamily="34" charset="0"/>
                <a:cs typeface="Arial" panose="020B0604020202020204" pitchFamily="34" charset="0"/>
              </a:rPr>
              <a:t>Flickr - </a:t>
            </a:r>
            <a:r>
              <a:rPr lang="en-GB" sz="30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Photos taken by t Croydon Council - Your Croydon media team  </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(Croydon</a:t>
            </a:r>
            <a:r>
              <a:rPr lang="en-GB" sz="3000" dirty="0">
                <a:solidFill>
                  <a:srgbClr val="000000"/>
                </a:solidFill>
                <a:latin typeface="Arial" panose="020B0604020202020204" pitchFamily="34" charset="0"/>
                <a:ea typeface="Calibri" panose="020F0502020204030204" pitchFamily="34" charset="0"/>
                <a:cs typeface="Arial" panose="020B0604020202020204" pitchFamily="34" charset="0"/>
              </a:rPr>
              <a:t>.G</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ov.UK, 2022).</a:t>
            </a:r>
            <a:endParaRPr lang="en-GB" sz="3000" dirty="0">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3000" i="0" dirty="0">
                <a:solidFill>
                  <a:srgbClr val="121212"/>
                </a:solidFill>
                <a:effectLst/>
                <a:latin typeface="Arial" panose="020B0604020202020204" pitchFamily="34" charset="0"/>
                <a:cs typeface="Arial" panose="020B0604020202020204" pitchFamily="34" charset="0"/>
              </a:rPr>
              <a:t>YouTube </a:t>
            </a:r>
            <a:r>
              <a:rPr lang="en-GB" sz="3000" i="0" dirty="0">
                <a:solidFill>
                  <a:srgbClr val="000000"/>
                </a:solidFill>
                <a:latin typeface="Arial" panose="020B0604020202020204" pitchFamily="34" charset="0"/>
                <a:cs typeface="Arial" panose="020B0604020202020204" pitchFamily="34" charset="0"/>
              </a:rPr>
              <a:t>- </a:t>
            </a:r>
            <a:r>
              <a:rPr lang="en-GB" sz="30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Video on the council services plus other activities. </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(Croydon</a:t>
            </a:r>
            <a:r>
              <a:rPr lang="en-GB" sz="3000" dirty="0">
                <a:solidFill>
                  <a:srgbClr val="000000"/>
                </a:solidFill>
                <a:latin typeface="Arial" panose="020B0604020202020204" pitchFamily="34" charset="0"/>
                <a:ea typeface="Calibri" panose="020F0502020204030204" pitchFamily="34" charset="0"/>
                <a:cs typeface="Arial" panose="020B0604020202020204" pitchFamily="34" charset="0"/>
              </a:rPr>
              <a:t>.G</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ov.UK, 2022).</a:t>
            </a:r>
            <a:endParaRPr lang="en-GB" sz="30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70000"/>
              </a:lnSpc>
              <a:buNone/>
            </a:pPr>
            <a:r>
              <a:rPr lang="en-US" sz="3000" b="1" dirty="0">
                <a:solidFill>
                  <a:srgbClr val="121212"/>
                </a:solidFill>
                <a:latin typeface="Arial" panose="020B0604020202020204" pitchFamily="34" charset="0"/>
                <a:cs typeface="Arial" panose="020B0604020202020204" pitchFamily="34" charset="0"/>
              </a:rPr>
              <a:t>Without </a:t>
            </a:r>
            <a:r>
              <a:rPr lang="en-US" sz="3000" b="1" i="0" dirty="0">
                <a:solidFill>
                  <a:srgbClr val="121212"/>
                </a:solidFill>
                <a:effectLst/>
                <a:latin typeface="Arial" panose="020B0604020202020204" pitchFamily="34" charset="0"/>
                <a:cs typeface="Arial" panose="020B0604020202020204" pitchFamily="34" charset="0"/>
              </a:rPr>
              <a:t>using social media? </a:t>
            </a:r>
          </a:p>
          <a:p>
            <a:pPr>
              <a:lnSpc>
                <a:spcPct val="170000"/>
              </a:lnSpc>
            </a:pPr>
            <a:r>
              <a:rPr lang="en-GB" sz="3000" kern="12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Emails - </a:t>
            </a:r>
            <a:r>
              <a:rPr lang="en-GB" sz="3000" dirty="0">
                <a:solidFill>
                  <a:srgbClr val="121212"/>
                </a:solidFill>
                <a:effectLst/>
                <a:latin typeface="Arial" panose="020B0604020202020204" pitchFamily="34" charset="0"/>
                <a:ea typeface="Calibri" panose="020F0502020204030204" pitchFamily="34" charset="0"/>
                <a:cs typeface="Arial" panose="020B0604020202020204" pitchFamily="34" charset="0"/>
              </a:rPr>
              <a:t>There are  numerous regular email newsletters that can  be subscribe to </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(Croydon</a:t>
            </a:r>
            <a:r>
              <a:rPr lang="en-GB" sz="3000" dirty="0">
                <a:solidFill>
                  <a:srgbClr val="000000"/>
                </a:solidFill>
                <a:latin typeface="Arial" panose="020B0604020202020204" pitchFamily="34" charset="0"/>
                <a:ea typeface="Calibri" panose="020F0502020204030204" pitchFamily="34" charset="0"/>
                <a:cs typeface="Arial" panose="020B0604020202020204" pitchFamily="34" charset="0"/>
              </a:rPr>
              <a:t>.G</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ov.UK, 2022).</a:t>
            </a:r>
            <a:endParaRPr lang="en-US" sz="3000" b="1" i="0" dirty="0">
              <a:solidFill>
                <a:srgbClr val="121212"/>
              </a:solidFill>
              <a:effectLst/>
              <a:latin typeface="Arial" panose="020B0604020202020204" pitchFamily="34" charset="0"/>
              <a:cs typeface="Arial" panose="020B0604020202020204" pitchFamily="34" charset="0"/>
            </a:endParaRPr>
          </a:p>
          <a:p>
            <a:pPr>
              <a:lnSpc>
                <a:spcPct val="150000"/>
              </a:lnSpc>
            </a:pPr>
            <a:r>
              <a:rPr lang="en-GB" sz="3000" kern="12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Online news – where to find press release </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(Croydon</a:t>
            </a:r>
            <a:r>
              <a:rPr lang="en-GB" sz="3000" dirty="0">
                <a:solidFill>
                  <a:srgbClr val="000000"/>
                </a:solidFill>
                <a:latin typeface="Arial" panose="020B0604020202020204" pitchFamily="34" charset="0"/>
                <a:ea typeface="Calibri" panose="020F0502020204030204" pitchFamily="34" charset="0"/>
                <a:cs typeface="Arial" panose="020B0604020202020204" pitchFamily="34" charset="0"/>
              </a:rPr>
              <a:t>.G</a:t>
            </a:r>
            <a:r>
              <a:rPr lang="en-GB" sz="3000" dirty="0">
                <a:solidFill>
                  <a:srgbClr val="000000"/>
                </a:solidFill>
                <a:effectLst/>
                <a:latin typeface="Arial" panose="020B0604020202020204" pitchFamily="34" charset="0"/>
                <a:ea typeface="Calibri" panose="020F0502020204030204" pitchFamily="34" charset="0"/>
                <a:cs typeface="Arial" panose="020B0604020202020204" pitchFamily="34" charset="0"/>
              </a:rPr>
              <a:t>ov.UK, 2022).</a:t>
            </a:r>
            <a:r>
              <a:rPr lang="en-GB" sz="3000" kern="12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 </a:t>
            </a:r>
            <a:endParaRPr lang="en-GB" sz="3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BFA1BD1-8729-A5C5-A6B8-E2B6BF6B3129}"/>
              </a:ext>
            </a:extLst>
          </p:cNvPr>
          <p:cNvSpPr txBox="1"/>
          <p:nvPr/>
        </p:nvSpPr>
        <p:spPr>
          <a:xfrm>
            <a:off x="7149168" y="6152356"/>
            <a:ext cx="1192628"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aerng.com</a:t>
            </a:r>
          </a:p>
        </p:txBody>
      </p:sp>
    </p:spTree>
    <p:extLst>
      <p:ext uri="{BB962C8B-B14F-4D97-AF65-F5344CB8AC3E}">
        <p14:creationId xmlns:p14="http://schemas.microsoft.com/office/powerpoint/2010/main" val="3786746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Shape 103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33" name="Rectangle 1032">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E280D-865B-4506-9F0A-473614C8FFC8}"/>
              </a:ext>
            </a:extLst>
          </p:cNvPr>
          <p:cNvSpPr>
            <a:spLocks noGrp="1"/>
          </p:cNvSpPr>
          <p:nvPr>
            <p:ph type="title"/>
          </p:nvPr>
        </p:nvSpPr>
        <p:spPr>
          <a:xfrm>
            <a:off x="3680319" y="92136"/>
            <a:ext cx="3859274" cy="558603"/>
          </a:xfrm>
        </p:spPr>
        <p:txBody>
          <a:bodyPr vert="horz" lIns="91440" tIns="45720" rIns="91440" bIns="45720" rtlCol="0" anchor="b">
            <a:normAutofit/>
          </a:bodyPr>
          <a:lstStyle/>
          <a:p>
            <a:r>
              <a:rPr lang="en-US" sz="2400" b="1" kern="1200" dirty="0">
                <a:solidFill>
                  <a:schemeClr val="tx1"/>
                </a:solidFill>
                <a:effectLst/>
                <a:latin typeface="Arial" panose="020B0604020202020204" pitchFamily="34" charset="0"/>
                <a:cs typeface="Arial" panose="020B0604020202020204" pitchFamily="34" charset="0"/>
              </a:rPr>
              <a:t>Policy and Practice</a:t>
            </a:r>
          </a:p>
        </p:txBody>
      </p:sp>
      <p:sp>
        <p:nvSpPr>
          <p:cNvPr id="7" name="Content Placeholder 6">
            <a:extLst>
              <a:ext uri="{FF2B5EF4-FFF2-40B4-BE49-F238E27FC236}">
                <a16:creationId xmlns:a16="http://schemas.microsoft.com/office/drawing/2014/main" id="{1FEE7904-B472-656F-B5DA-8B8843150FE9}"/>
              </a:ext>
            </a:extLst>
          </p:cNvPr>
          <p:cNvSpPr>
            <a:spLocks noGrp="1"/>
          </p:cNvSpPr>
          <p:nvPr>
            <p:ph sz="half" idx="1"/>
          </p:nvPr>
        </p:nvSpPr>
        <p:spPr>
          <a:xfrm>
            <a:off x="1077363" y="742874"/>
            <a:ext cx="5300998" cy="5770121"/>
          </a:xfrm>
        </p:spPr>
        <p:txBody>
          <a:bodyPr vert="horz" lIns="91440" tIns="45720" rIns="91440" bIns="45720" rtlCol="0">
            <a:normAutofit/>
          </a:bodyPr>
          <a:lstStyle/>
          <a:p>
            <a:pPr>
              <a:lnSpc>
                <a:spcPct val="150000"/>
              </a:lnSpc>
            </a:pPr>
            <a:r>
              <a:rPr lang="en-US" sz="1200" dirty="0">
                <a:latin typeface="Arial" panose="020B0604020202020204" pitchFamily="34" charset="0"/>
                <a:cs typeface="Arial" panose="020B0604020202020204" pitchFamily="34" charset="0"/>
              </a:rPr>
              <a:t>T</a:t>
            </a:r>
            <a:r>
              <a:rPr lang="en-US" sz="1200" i="0" dirty="0">
                <a:effectLst/>
                <a:latin typeface="Arial" panose="020B0604020202020204" pitchFamily="34" charset="0"/>
                <a:cs typeface="Arial" panose="020B0604020202020204" pitchFamily="34" charset="0"/>
              </a:rPr>
              <a:t>he Croydon local plan 2019 to 2039 (Croydon.Gov.UK, 2021)</a:t>
            </a:r>
          </a:p>
          <a:p>
            <a:pPr>
              <a:lnSpc>
                <a:spcPct val="150000"/>
              </a:lnSpc>
            </a:pPr>
            <a:r>
              <a:rPr lang="en-US" sz="1200" i="0" dirty="0">
                <a:effectLst/>
                <a:latin typeface="Arial" panose="020B0604020202020204" pitchFamily="34" charset="0"/>
                <a:cs typeface="Arial" panose="020B0604020202020204" pitchFamily="34" charset="0"/>
              </a:rPr>
              <a:t>Regulation 19 consultation (Croydon.Gov.UK, 2021)</a:t>
            </a:r>
          </a:p>
          <a:p>
            <a:pPr fontAlgn="b">
              <a:lnSpc>
                <a:spcPct val="150000"/>
              </a:lnSpc>
              <a:spcAft>
                <a:spcPts val="800"/>
              </a:spcAft>
              <a:buSzPts val="1000"/>
              <a:tabLst>
                <a:tab pos="457200" algn="l"/>
              </a:tabLst>
            </a:pPr>
            <a:r>
              <a:rPr lang="en-US" sz="1200" dirty="0">
                <a:effectLst/>
                <a:latin typeface="Arial" panose="020B0604020202020204" pitchFamily="34" charset="0"/>
                <a:cs typeface="Arial" panose="020B0604020202020204" pitchFamily="34" charset="0"/>
              </a:rPr>
              <a:t>Under the Planning and Compulsory Purchase Act 2004 (PCPA) </a:t>
            </a:r>
            <a:r>
              <a:rPr lang="en-US" sz="1200" i="0" dirty="0">
                <a:effectLst/>
                <a:latin typeface="Arial" panose="020B0604020202020204" pitchFamily="34" charset="0"/>
                <a:cs typeface="Arial" panose="020B0604020202020204" pitchFamily="34" charset="0"/>
              </a:rPr>
              <a:t>(Croydon.Gov.UK, 2021)</a:t>
            </a:r>
            <a:endParaRPr lang="en-US" sz="1200" dirty="0">
              <a:effectLst/>
              <a:latin typeface="Arial" panose="020B0604020202020204" pitchFamily="34" charset="0"/>
              <a:cs typeface="Arial" panose="020B0604020202020204" pitchFamily="34" charset="0"/>
            </a:endParaRPr>
          </a:p>
          <a:p>
            <a:pPr fontAlgn="b">
              <a:lnSpc>
                <a:spcPct val="150000"/>
              </a:lnSpc>
              <a:spcAft>
                <a:spcPts val="800"/>
              </a:spcAft>
              <a:buSzPts val="1000"/>
              <a:tabLst>
                <a:tab pos="457200" algn="l"/>
              </a:tabLst>
            </a:pPr>
            <a:r>
              <a:rPr lang="en-US" sz="1200" i="0" dirty="0">
                <a:effectLst/>
                <a:latin typeface="Arial" panose="020B0604020202020204" pitchFamily="34" charset="0"/>
                <a:cs typeface="Arial" panose="020B0604020202020204" pitchFamily="34" charset="0"/>
              </a:rPr>
              <a:t>National Planning Policy Framework (NPPF) (Croydon.Gov.UK, 2021)</a:t>
            </a:r>
          </a:p>
          <a:p>
            <a:pPr fontAlgn="b">
              <a:lnSpc>
                <a:spcPct val="150000"/>
              </a:lnSpc>
              <a:spcAft>
                <a:spcPts val="800"/>
              </a:spcAft>
              <a:buSzPts val="1000"/>
              <a:tabLst>
                <a:tab pos="457200" algn="l"/>
              </a:tabLst>
            </a:pPr>
            <a:r>
              <a:rPr lang="en-US" sz="1200" dirty="0">
                <a:latin typeface="Arial" panose="020B0604020202020204" pitchFamily="34" charset="0"/>
                <a:cs typeface="Arial" panose="020B0604020202020204" pitchFamily="34" charset="0"/>
              </a:rPr>
              <a:t>T</a:t>
            </a:r>
            <a:r>
              <a:rPr lang="en-US" sz="1200" i="0" dirty="0">
                <a:effectLst/>
                <a:latin typeface="Arial" panose="020B0604020202020204" pitchFamily="34" charset="0"/>
                <a:cs typeface="Arial" panose="020B0604020202020204" pitchFamily="34" charset="0"/>
              </a:rPr>
              <a:t>he PCPA and the Town and Country Planning (Local Planning) (England) Regulations 2012</a:t>
            </a:r>
            <a:r>
              <a:rPr lang="en-US" sz="1200" dirty="0">
                <a:latin typeface="Arial" panose="020B0604020202020204" pitchFamily="34" charset="0"/>
                <a:cs typeface="Arial" panose="020B0604020202020204" pitchFamily="34" charset="0"/>
              </a:rPr>
              <a:t> </a:t>
            </a:r>
            <a:r>
              <a:rPr lang="en-US" sz="1200" i="0" dirty="0">
                <a:effectLst/>
                <a:latin typeface="Arial" panose="020B0604020202020204" pitchFamily="34" charset="0"/>
                <a:cs typeface="Arial" panose="020B0604020202020204" pitchFamily="34" charset="0"/>
              </a:rPr>
              <a:t>(Croydon.Gov.UK, 2021)</a:t>
            </a:r>
          </a:p>
          <a:p>
            <a:pPr fontAlgn="b">
              <a:lnSpc>
                <a:spcPct val="150000"/>
              </a:lnSpc>
              <a:spcAft>
                <a:spcPts val="800"/>
              </a:spcAft>
              <a:buSzPts val="1000"/>
              <a:tabLst>
                <a:tab pos="457200" algn="l"/>
              </a:tabLst>
            </a:pPr>
            <a:r>
              <a:rPr lang="en-US" sz="1200" dirty="0">
                <a:latin typeface="Arial" panose="020B0604020202020204" pitchFamily="34" charset="0"/>
                <a:cs typeface="Arial" panose="020B0604020202020204" pitchFamily="34" charset="0"/>
              </a:rPr>
              <a:t>Government Local Plan Guidance </a:t>
            </a:r>
            <a:r>
              <a:rPr lang="en-US" sz="1200" i="0" dirty="0">
                <a:effectLst/>
                <a:latin typeface="Arial" panose="020B0604020202020204" pitchFamily="34" charset="0"/>
                <a:cs typeface="Arial" panose="020B0604020202020204" pitchFamily="34" charset="0"/>
              </a:rPr>
              <a:t>(Croydon.Gov.UK, 2021)</a:t>
            </a:r>
            <a:endParaRPr lang="en-US" sz="1200" dirty="0">
              <a:latin typeface="Arial" panose="020B0604020202020204" pitchFamily="34" charset="0"/>
              <a:cs typeface="Arial" panose="020B0604020202020204" pitchFamily="34" charset="0"/>
            </a:endParaRPr>
          </a:p>
          <a:p>
            <a:pPr fontAlgn="b">
              <a:lnSpc>
                <a:spcPct val="150000"/>
              </a:lnSpc>
              <a:spcAft>
                <a:spcPts val="800"/>
              </a:spcAft>
              <a:buSzPts val="1000"/>
              <a:tabLst>
                <a:tab pos="457200" algn="l"/>
              </a:tabLst>
            </a:pPr>
            <a:r>
              <a:rPr lang="en-US" sz="1200" dirty="0">
                <a:effectLst/>
                <a:latin typeface="Arial" panose="020B0604020202020204" pitchFamily="34" charset="0"/>
                <a:cs typeface="Arial" panose="020B0604020202020204" pitchFamily="34" charset="0"/>
              </a:rPr>
              <a:t>Government Plan making Guidance </a:t>
            </a:r>
            <a:r>
              <a:rPr lang="en-US" sz="1200" i="0" dirty="0">
                <a:effectLst/>
                <a:latin typeface="Arial" panose="020B0604020202020204" pitchFamily="34" charset="0"/>
                <a:cs typeface="Arial" panose="020B0604020202020204" pitchFamily="34" charset="0"/>
              </a:rPr>
              <a:t>(Croydon.Gov.UK, 2021)</a:t>
            </a:r>
            <a:endParaRPr lang="en-US" sz="1200" dirty="0">
              <a:effectLst/>
              <a:latin typeface="Arial" panose="020B0604020202020204" pitchFamily="34" charset="0"/>
              <a:cs typeface="Arial" panose="020B0604020202020204" pitchFamily="34" charset="0"/>
            </a:endParaRPr>
          </a:p>
          <a:p>
            <a:pPr fontAlgn="b">
              <a:lnSpc>
                <a:spcPct val="150000"/>
              </a:lnSpc>
              <a:spcAft>
                <a:spcPts val="800"/>
              </a:spcAft>
              <a:buSzPts val="1000"/>
              <a:tabLst>
                <a:tab pos="457200" algn="l"/>
              </a:tabLst>
            </a:pPr>
            <a:r>
              <a:rPr lang="en-US" sz="1200" dirty="0">
                <a:latin typeface="Arial" panose="020B0604020202020204" pitchFamily="34" charset="0"/>
                <a:cs typeface="Arial" panose="020B0604020202020204" pitchFamily="34" charset="0"/>
              </a:rPr>
              <a:t>Planning Policy for Traveller Sites (2015)</a:t>
            </a:r>
            <a:r>
              <a:rPr lang="en-US" sz="1200" dirty="0">
                <a:effectLst/>
                <a:latin typeface="Arial" panose="020B0604020202020204" pitchFamily="34" charset="0"/>
                <a:cs typeface="Arial" panose="020B0604020202020204" pitchFamily="34" charset="0"/>
              </a:rPr>
              <a:t>  </a:t>
            </a:r>
            <a:r>
              <a:rPr lang="en-US" sz="1200" i="0" dirty="0">
                <a:effectLst/>
                <a:latin typeface="Arial" panose="020B0604020202020204" pitchFamily="34" charset="0"/>
                <a:cs typeface="Arial" panose="020B0604020202020204" pitchFamily="34" charset="0"/>
              </a:rPr>
              <a:t>(SA Report, 2022)</a:t>
            </a:r>
            <a:endParaRPr lang="en-US" sz="1200" dirty="0">
              <a:effectLst/>
              <a:latin typeface="Arial" panose="020B0604020202020204" pitchFamily="34" charset="0"/>
              <a:cs typeface="Arial" panose="020B0604020202020204" pitchFamily="34" charset="0"/>
            </a:endParaRPr>
          </a:p>
          <a:p>
            <a:pPr>
              <a:lnSpc>
                <a:spcPct val="150000"/>
              </a:lnSpc>
            </a:pPr>
            <a:r>
              <a:rPr lang="en-US" sz="1200" dirty="0">
                <a:latin typeface="Arial" panose="020B0604020202020204" pitchFamily="34" charset="0"/>
                <a:cs typeface="Arial" panose="020B0604020202020204" pitchFamily="34" charset="0"/>
              </a:rPr>
              <a:t> Adopted London Plan (2021) </a:t>
            </a:r>
            <a:r>
              <a:rPr lang="en-US" sz="1200" i="0" dirty="0">
                <a:effectLst/>
                <a:latin typeface="Arial" panose="020B0604020202020204" pitchFamily="34" charset="0"/>
                <a:cs typeface="Arial" panose="020B0604020202020204" pitchFamily="34" charset="0"/>
              </a:rPr>
              <a:t>(SA Report, 2022)</a:t>
            </a:r>
            <a:endParaRPr lang="en-US" sz="1200" dirty="0">
              <a:latin typeface="Arial" panose="020B0604020202020204" pitchFamily="34" charset="0"/>
              <a:cs typeface="Arial" panose="020B0604020202020204" pitchFamily="34" charset="0"/>
            </a:endParaRPr>
          </a:p>
          <a:p>
            <a:pPr>
              <a:lnSpc>
                <a:spcPct val="150000"/>
              </a:lnSpc>
            </a:pPr>
            <a:r>
              <a:rPr lang="en-US" sz="1200" dirty="0">
                <a:latin typeface="Arial" panose="020B0604020202020204" pitchFamily="34" charset="0"/>
                <a:cs typeface="Arial" panose="020B0604020202020204" pitchFamily="34" charset="0"/>
              </a:rPr>
              <a:t> Duty to Cooperate established by the Localism Act 2011. </a:t>
            </a:r>
            <a:r>
              <a:rPr lang="en-US" sz="1200" i="0" dirty="0">
                <a:effectLst/>
                <a:latin typeface="Arial" panose="020B0604020202020204" pitchFamily="34" charset="0"/>
                <a:cs typeface="Arial" panose="020B0604020202020204" pitchFamily="34" charset="0"/>
              </a:rPr>
              <a:t>(SA Report, 2022)</a:t>
            </a:r>
            <a:endParaRPr lang="en-US" sz="1200" dirty="0">
              <a:latin typeface="Arial" panose="020B0604020202020204" pitchFamily="34" charset="0"/>
              <a:cs typeface="Arial" panose="020B0604020202020204" pitchFamily="34" charset="0"/>
            </a:endParaRPr>
          </a:p>
          <a:p>
            <a:pPr marL="342900" lvl="0" indent="-342900" fontAlgn="b">
              <a:lnSpc>
                <a:spcPct val="110000"/>
              </a:lnSpc>
              <a:spcAft>
                <a:spcPts val="800"/>
              </a:spcAft>
              <a:buSzPts val="1000"/>
              <a:buFont typeface="Symbol" panose="05050102010706020507" pitchFamily="18" charset="2"/>
              <a:buChar char=""/>
              <a:tabLst>
                <a:tab pos="457200" algn="l"/>
              </a:tabLst>
            </a:pPr>
            <a:endParaRPr lang="en-US" sz="900" dirty="0">
              <a:effectLst/>
            </a:endParaRPr>
          </a:p>
          <a:p>
            <a:pPr marL="342900" lvl="0" indent="-342900" fontAlgn="b">
              <a:lnSpc>
                <a:spcPct val="110000"/>
              </a:lnSpc>
              <a:spcAft>
                <a:spcPts val="800"/>
              </a:spcAft>
              <a:buSzPts val="1000"/>
              <a:buFont typeface="Symbol" panose="05050102010706020507" pitchFamily="18" charset="2"/>
              <a:buChar char=""/>
              <a:tabLst>
                <a:tab pos="457200" algn="l"/>
              </a:tabLst>
            </a:pPr>
            <a:endParaRPr lang="en-US" sz="900" dirty="0">
              <a:effectLst/>
            </a:endParaRPr>
          </a:p>
          <a:p>
            <a:pPr marL="342900" lvl="0" indent="-342900" fontAlgn="b">
              <a:lnSpc>
                <a:spcPct val="110000"/>
              </a:lnSpc>
              <a:spcAft>
                <a:spcPts val="800"/>
              </a:spcAft>
              <a:buSzPts val="1000"/>
              <a:buFont typeface="Symbol" panose="05050102010706020507" pitchFamily="18" charset="2"/>
              <a:buChar char=""/>
              <a:tabLst>
                <a:tab pos="457200" algn="l"/>
              </a:tabLst>
            </a:pPr>
            <a:endParaRPr lang="en-US" sz="900" dirty="0">
              <a:effectLst/>
            </a:endParaRPr>
          </a:p>
          <a:p>
            <a:pPr>
              <a:lnSpc>
                <a:spcPct val="110000"/>
              </a:lnSpc>
            </a:pPr>
            <a:endParaRPr lang="en-US" sz="900" dirty="0"/>
          </a:p>
        </p:txBody>
      </p:sp>
      <p:sp>
        <p:nvSpPr>
          <p:cNvPr id="1035" name="Freeform: Shape 1034">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7" name="Freeform: Shape 1036">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policy">
            <a:extLst>
              <a:ext uri="{FF2B5EF4-FFF2-40B4-BE49-F238E27FC236}">
                <a16:creationId xmlns:a16="http://schemas.microsoft.com/office/drawing/2014/main" id="{9AFC97C9-0BCA-7B5B-CCCA-6B3FAC4111A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561590" y="650739"/>
            <a:ext cx="4788861" cy="573470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D6A3B76-3EDD-2263-893D-B55161DC900A}"/>
              </a:ext>
            </a:extLst>
          </p:cNvPr>
          <p:cNvSpPr txBox="1"/>
          <p:nvPr/>
        </p:nvSpPr>
        <p:spPr>
          <a:xfrm>
            <a:off x="6974542" y="6468117"/>
            <a:ext cx="1862459"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IS IShock</a:t>
            </a:r>
          </a:p>
        </p:txBody>
      </p:sp>
    </p:spTree>
    <p:extLst>
      <p:ext uri="{BB962C8B-B14F-4D97-AF65-F5344CB8AC3E}">
        <p14:creationId xmlns:p14="http://schemas.microsoft.com/office/powerpoint/2010/main" val="2593210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Freeform: Shape 2054">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57" name="Rectangle 2056">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40B900-5E62-88EA-0DCD-A00C34E02BC4}"/>
              </a:ext>
            </a:extLst>
          </p:cNvPr>
          <p:cNvSpPr>
            <a:spLocks noGrp="1"/>
          </p:cNvSpPr>
          <p:nvPr>
            <p:ph type="title"/>
          </p:nvPr>
        </p:nvSpPr>
        <p:spPr>
          <a:xfrm>
            <a:off x="1077363" y="720436"/>
            <a:ext cx="6551987" cy="721288"/>
          </a:xfrm>
        </p:spPr>
        <p:txBody>
          <a:bodyPr vert="horz" lIns="91440" tIns="45720" rIns="91440" bIns="45720" rtlCol="0" anchor="b">
            <a:normAutofit/>
          </a:bodyPr>
          <a:lstStyle/>
          <a:p>
            <a:r>
              <a:rPr lang="en-US" sz="2400" b="1" kern="1200" dirty="0">
                <a:solidFill>
                  <a:schemeClr val="tx1"/>
                </a:solidFill>
                <a:effectLst/>
                <a:latin typeface="Arial" panose="020B0604020202020204" pitchFamily="34" charset="0"/>
                <a:cs typeface="Arial" panose="020B0604020202020204" pitchFamily="34" charset="0"/>
              </a:rPr>
              <a:t>Sustainability </a:t>
            </a:r>
            <a:r>
              <a:rPr lang="en-US" sz="2400" dirty="0">
                <a:latin typeface="Arial" panose="020B0604020202020204" pitchFamily="34" charset="0"/>
                <a:cs typeface="Arial" panose="020B0604020202020204" pitchFamily="34" charset="0"/>
              </a:rPr>
              <a:t>and</a:t>
            </a:r>
            <a:r>
              <a:rPr lang="en-US" sz="2400" b="1" kern="1200" dirty="0">
                <a:solidFill>
                  <a:schemeClr val="tx1"/>
                </a:solidFill>
                <a:effectLst/>
                <a:latin typeface="Arial" panose="020B0604020202020204" pitchFamily="34" charset="0"/>
                <a:cs typeface="Arial" panose="020B0604020202020204" pitchFamily="34" charset="0"/>
              </a:rPr>
              <a:t> Croydon Future</a:t>
            </a:r>
          </a:p>
        </p:txBody>
      </p:sp>
      <p:sp>
        <p:nvSpPr>
          <p:cNvPr id="7" name="Content Placeholder 6">
            <a:extLst>
              <a:ext uri="{FF2B5EF4-FFF2-40B4-BE49-F238E27FC236}">
                <a16:creationId xmlns:a16="http://schemas.microsoft.com/office/drawing/2014/main" id="{2321EB89-E044-8169-3FCE-CCA181B00EBD}"/>
              </a:ext>
            </a:extLst>
          </p:cNvPr>
          <p:cNvSpPr>
            <a:spLocks noGrp="1"/>
          </p:cNvSpPr>
          <p:nvPr>
            <p:ph sz="half" idx="1"/>
          </p:nvPr>
        </p:nvSpPr>
        <p:spPr>
          <a:xfrm>
            <a:off x="1077364" y="1828609"/>
            <a:ext cx="4140096" cy="4858291"/>
          </a:xfrm>
        </p:spPr>
        <p:txBody>
          <a:bodyPr vert="horz" lIns="91440" tIns="45720" rIns="91440" bIns="45720" rtlCol="0">
            <a:normAutofit fontScale="85000" lnSpcReduction="10000"/>
          </a:bodyPr>
          <a:lstStyle/>
          <a:p>
            <a:pPr>
              <a:lnSpc>
                <a:spcPct val="150000"/>
              </a:lnSpc>
            </a:pPr>
            <a:r>
              <a:rPr lang="fr-FR" sz="1500" i="0" dirty="0">
                <a:solidFill>
                  <a:srgbClr val="121212"/>
                </a:solidFill>
                <a:effectLst/>
                <a:latin typeface="Arial" panose="020B0604020202020204" pitchFamily="34" charset="0"/>
                <a:cs typeface="Arial" panose="020B0604020202020204" pitchFamily="34" charset="0"/>
              </a:rPr>
              <a:t>Croydon </a:t>
            </a:r>
            <a:r>
              <a:rPr lang="fr-FR" sz="1500" i="0" dirty="0" err="1">
                <a:solidFill>
                  <a:srgbClr val="121212"/>
                </a:solidFill>
                <a:effectLst/>
                <a:latin typeface="Arial" panose="020B0604020202020204" pitchFamily="34" charset="0"/>
                <a:cs typeface="Arial" panose="020B0604020202020204" pitchFamily="34" charset="0"/>
              </a:rPr>
              <a:t>carbon</a:t>
            </a:r>
            <a:r>
              <a:rPr lang="fr-FR" sz="1500" i="0" dirty="0">
                <a:solidFill>
                  <a:srgbClr val="121212"/>
                </a:solidFill>
                <a:effectLst/>
                <a:latin typeface="Arial" panose="020B0604020202020204" pitchFamily="34" charset="0"/>
                <a:cs typeface="Arial" panose="020B0604020202020204" pitchFamily="34" charset="0"/>
              </a:rPr>
              <a:t> neutral action plan  -</a:t>
            </a:r>
            <a:r>
              <a:rPr lang="en-GB" sz="1500" dirty="0">
                <a:solidFill>
                  <a:srgbClr val="121212"/>
                </a:solidFill>
                <a:effectLst/>
                <a:latin typeface="Arial" panose="020B0604020202020204" pitchFamily="34" charset="0"/>
                <a:ea typeface="Calibri" panose="020F0502020204030204" pitchFamily="34" charset="0"/>
                <a:cs typeface="Arial" panose="020B0604020202020204" pitchFamily="34" charset="0"/>
              </a:rPr>
              <a:t> was finally approved in February 2022 </a:t>
            </a:r>
            <a:r>
              <a:rPr lang="fr-FR" sz="1500" i="0" dirty="0">
                <a:solidFill>
                  <a:srgbClr val="121212"/>
                </a:solidFill>
                <a:effectLst/>
                <a:latin typeface="Arial" panose="020B0604020202020204" pitchFamily="34" charset="0"/>
                <a:cs typeface="Arial" panose="020B0604020202020204" pitchFamily="34" charset="0"/>
              </a:rPr>
              <a:t>(Croydon.gov.uk, 2022).</a:t>
            </a:r>
          </a:p>
          <a:p>
            <a:pPr>
              <a:lnSpc>
                <a:spcPct val="150000"/>
              </a:lnSpc>
            </a:pPr>
            <a:r>
              <a:rPr lang="en-GB" sz="1500" i="0" dirty="0">
                <a:solidFill>
                  <a:srgbClr val="121212"/>
                </a:solidFill>
                <a:effectLst/>
                <a:latin typeface="Arial" panose="020B0604020202020204" pitchFamily="34" charset="0"/>
                <a:cs typeface="Arial" panose="020B0604020202020204" pitchFamily="34" charset="0"/>
              </a:rPr>
              <a:t>Climate crisis response - </a:t>
            </a:r>
            <a:r>
              <a:rPr lang="en-GB" sz="1500" dirty="0">
                <a:solidFill>
                  <a:srgbClr val="121212"/>
                </a:solidFill>
                <a:effectLst/>
                <a:latin typeface="Arial" panose="020B0604020202020204" pitchFamily="34" charset="0"/>
                <a:ea typeface="Calibri" panose="020F0502020204030204" pitchFamily="34" charset="0"/>
                <a:cs typeface="Arial" panose="020B0604020202020204" pitchFamily="34" charset="0"/>
              </a:rPr>
              <a:t>Croydon Council declared a climate emergency in July 2019. By June 2021 they issue a report of recommendations to enable the borough to develop into carbon neutral by 2030</a:t>
            </a:r>
            <a:r>
              <a:rPr lang="en-GB" sz="1500" i="0" dirty="0">
                <a:solidFill>
                  <a:srgbClr val="121212"/>
                </a:solidFill>
                <a:effectLst/>
                <a:latin typeface="Arial" panose="020B0604020202020204" pitchFamily="34" charset="0"/>
                <a:cs typeface="Arial" panose="020B0604020202020204" pitchFamily="34" charset="0"/>
              </a:rPr>
              <a:t> </a:t>
            </a:r>
            <a:r>
              <a:rPr lang="fr-FR" sz="1500" i="0" dirty="0">
                <a:solidFill>
                  <a:srgbClr val="121212"/>
                </a:solidFill>
                <a:effectLst/>
                <a:latin typeface="Arial" panose="020B0604020202020204" pitchFamily="34" charset="0"/>
                <a:cs typeface="Arial" panose="020B0604020202020204" pitchFamily="34" charset="0"/>
              </a:rPr>
              <a:t>(Croydon.gov.uk, 2022).</a:t>
            </a:r>
            <a:endParaRPr lang="fr-FR" sz="1500" dirty="0">
              <a:solidFill>
                <a:srgbClr val="121212"/>
              </a:solidFill>
              <a:latin typeface="Arial" panose="020B0604020202020204" pitchFamily="34" charset="0"/>
              <a:cs typeface="Arial" panose="020B0604020202020204" pitchFamily="34" charset="0"/>
            </a:endParaRPr>
          </a:p>
          <a:p>
            <a:pPr>
              <a:lnSpc>
                <a:spcPct val="150000"/>
              </a:lnSpc>
            </a:pPr>
            <a:r>
              <a:rPr lang="en-GB" sz="1500" i="0" dirty="0">
                <a:solidFill>
                  <a:srgbClr val="121212"/>
                </a:solidFill>
                <a:effectLst/>
                <a:latin typeface="Arial" panose="020B0604020202020204" pitchFamily="34" charset="0"/>
                <a:cs typeface="Arial" panose="020B0604020202020204" pitchFamily="34" charset="0"/>
              </a:rPr>
              <a:t>Walking  and </a:t>
            </a:r>
            <a:r>
              <a:rPr lang="en-US" sz="1500" i="0" dirty="0">
                <a:solidFill>
                  <a:srgbClr val="121212"/>
                </a:solidFill>
                <a:effectLst/>
                <a:latin typeface="Arial" panose="020B0604020202020204" pitchFamily="34" charset="0"/>
                <a:cs typeface="Arial" panose="020B0604020202020204" pitchFamily="34" charset="0"/>
              </a:rPr>
              <a:t> cycling -</a:t>
            </a:r>
            <a:r>
              <a:rPr lang="en-GB" sz="1500" dirty="0">
                <a:effectLst/>
                <a:latin typeface="Arial" panose="020B0604020202020204" pitchFamily="34" charset="0"/>
                <a:ea typeface="Calibri" panose="020F0502020204030204" pitchFamily="34" charset="0"/>
                <a:cs typeface="Arial" panose="020B0604020202020204" pitchFamily="34" charset="0"/>
              </a:rPr>
              <a:t>Most recent statistics show a considerable number of Croydon citizens who worked locally walk to work, but only a small amount cycle to work</a:t>
            </a:r>
            <a:r>
              <a:rPr lang="en-US" sz="1500" i="0" dirty="0">
                <a:solidFill>
                  <a:srgbClr val="121212"/>
                </a:solidFill>
                <a:effectLst/>
                <a:latin typeface="Arial" panose="020B0604020202020204" pitchFamily="34" charset="0"/>
                <a:cs typeface="Arial" panose="020B0604020202020204" pitchFamily="34" charset="0"/>
              </a:rPr>
              <a:t> </a:t>
            </a:r>
            <a:r>
              <a:rPr lang="fr-FR" sz="1500" i="0" dirty="0">
                <a:solidFill>
                  <a:srgbClr val="121212"/>
                </a:solidFill>
                <a:effectLst/>
                <a:latin typeface="Arial" panose="020B0604020202020204" pitchFamily="34" charset="0"/>
                <a:cs typeface="Arial" panose="020B0604020202020204" pitchFamily="34" charset="0"/>
              </a:rPr>
              <a:t>(Croydon.gov.uk, 2022).</a:t>
            </a:r>
            <a:endParaRPr lang="en-GB" sz="1500" i="0" dirty="0">
              <a:solidFill>
                <a:srgbClr val="121212"/>
              </a:solidFill>
              <a:effectLst/>
              <a:latin typeface="Arial" panose="020B0604020202020204" pitchFamily="34" charset="0"/>
              <a:cs typeface="Arial" panose="020B0604020202020204" pitchFamily="34" charset="0"/>
            </a:endParaRPr>
          </a:p>
          <a:p>
            <a:r>
              <a:rPr lang="en-GB" sz="1500" kern="12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Energy </a:t>
            </a:r>
            <a:r>
              <a:rPr lang="en-GB" sz="15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 Croydon offer local energy tips to help individuals decrease the quantity of energy used, which will save money and help the environment </a:t>
            </a:r>
            <a:r>
              <a:rPr lang="fr-FR" sz="1500" kern="1200" dirty="0">
                <a:solidFill>
                  <a:srgbClr val="121212"/>
                </a:solidFill>
                <a:effectLst/>
                <a:latin typeface="Arial" panose="020B0604020202020204" pitchFamily="34" charset="0"/>
                <a:ea typeface="Times New Roman" panose="02020603050405020304" pitchFamily="18" charset="0"/>
                <a:cs typeface="Arial" panose="020B0604020202020204" pitchFamily="34" charset="0"/>
              </a:rPr>
              <a:t>(Croydon.gov.uk, 2022).</a:t>
            </a:r>
            <a:endParaRPr lang="en-GB" sz="15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
        <p:nvSpPr>
          <p:cNvPr id="2059" name="Freeform: Shape 2058">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1" name="Freeform: Shape 2060">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Image result for sustainability and the future of Croyodn">
            <a:extLst>
              <a:ext uri="{FF2B5EF4-FFF2-40B4-BE49-F238E27FC236}">
                <a16:creationId xmlns:a16="http://schemas.microsoft.com/office/drawing/2014/main" id="{B588DFDD-5E28-220D-86C4-8CAD76272B2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6146464" y="1828609"/>
            <a:ext cx="5073168" cy="39719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78FD2B-8E8A-03C2-741E-36436179CBC1}"/>
              </a:ext>
            </a:extLst>
          </p:cNvPr>
          <p:cNvSpPr txBox="1"/>
          <p:nvPr/>
        </p:nvSpPr>
        <p:spPr>
          <a:xfrm>
            <a:off x="6709340" y="6383971"/>
            <a:ext cx="3068569"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qualitygurus.com</a:t>
            </a:r>
          </a:p>
        </p:txBody>
      </p:sp>
    </p:spTree>
    <p:extLst>
      <p:ext uri="{BB962C8B-B14F-4D97-AF65-F5344CB8AC3E}">
        <p14:creationId xmlns:p14="http://schemas.microsoft.com/office/powerpoint/2010/main" val="9161612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5D46-6CE8-E885-E235-EC8AEA0994F2}"/>
              </a:ext>
            </a:extLst>
          </p:cNvPr>
          <p:cNvSpPr>
            <a:spLocks noGrp="1"/>
          </p:cNvSpPr>
          <p:nvPr>
            <p:ph type="title"/>
          </p:nvPr>
        </p:nvSpPr>
        <p:spPr/>
        <p:txBody>
          <a:bodyPr/>
          <a:lstStyle/>
          <a:p>
            <a:r>
              <a:rPr lang="en-GB" dirty="0"/>
              <a:t>conclusion</a:t>
            </a:r>
          </a:p>
        </p:txBody>
      </p:sp>
      <p:sp>
        <p:nvSpPr>
          <p:cNvPr id="7" name="Content Placeholder 6">
            <a:extLst>
              <a:ext uri="{FF2B5EF4-FFF2-40B4-BE49-F238E27FC236}">
                <a16:creationId xmlns:a16="http://schemas.microsoft.com/office/drawing/2014/main" id="{C52BACDC-7F48-465A-D7C2-08436B8D2F9A}"/>
              </a:ext>
            </a:extLst>
          </p:cNvPr>
          <p:cNvSpPr>
            <a:spLocks noGrp="1"/>
          </p:cNvSpPr>
          <p:nvPr>
            <p:ph idx="1"/>
          </p:nvPr>
        </p:nvSpPr>
        <p:spPr/>
        <p:txBody>
          <a:bodyPr/>
          <a:lstStyle/>
          <a:p>
            <a:pPr marL="0" indent="0">
              <a:lnSpc>
                <a:spcPct val="150000"/>
              </a:lnSpc>
              <a:buNone/>
            </a:pPr>
            <a:r>
              <a:rPr lang="en-GB" sz="120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Croydon Council continues to make progress in relation to its renewal plans to get the finances for the council up going again to place the borough on a better sustainable basis.</a:t>
            </a:r>
            <a:r>
              <a:rPr lang="en-GB" sz="1200" dirty="0">
                <a:effectLst/>
                <a:latin typeface="Arial" panose="020B0604020202020204" pitchFamily="34" charset="0"/>
                <a:ea typeface="Times New Roman" panose="02020603050405020304" pitchFamily="18" charset="0"/>
                <a:cs typeface="Arial" panose="020B0604020202020204" pitchFamily="34" charset="0"/>
              </a:rPr>
              <a:t> Croydon is also working </a:t>
            </a:r>
            <a:r>
              <a:rPr lang="en-GB" sz="1200" dirty="0">
                <a:latin typeface="Arial" panose="020B0604020202020204" pitchFamily="34" charset="0"/>
                <a:ea typeface="Times New Roman" panose="02020603050405020304" pitchFamily="18" charset="0"/>
                <a:cs typeface="Arial" panose="020B0604020202020204" pitchFamily="34" charset="0"/>
              </a:rPr>
              <a:t>to achieve better housing, roads, education, greener climate, transport and to minimise crime just to name a few of the plans Croydon has and hope to achieved by 2030. Progress has been made in all areas, but</a:t>
            </a:r>
            <a:r>
              <a:rPr lang="en-GB" sz="1200" dirty="0">
                <a:effectLst/>
                <a:latin typeface="Arial" panose="020B0604020202020204" pitchFamily="34" charset="0"/>
                <a:ea typeface="Times New Roman" panose="02020603050405020304" pitchFamily="18" charset="0"/>
                <a:cs typeface="Arial" panose="020B0604020202020204" pitchFamily="34" charset="0"/>
              </a:rPr>
              <a:t> a lot more needs to be done to solve the economic challenges and Croydon is determined to get there by continuing to work together with the communities in the borough and focusing on the sustainable development goals.</a:t>
            </a:r>
          </a:p>
          <a:p>
            <a:pPr marL="0" indent="0">
              <a:buNone/>
            </a:pPr>
            <a:endParaRPr lang="en-GB" dirty="0"/>
          </a:p>
        </p:txBody>
      </p:sp>
    </p:spTree>
    <p:extLst>
      <p:ext uri="{BB962C8B-B14F-4D97-AF65-F5344CB8AC3E}">
        <p14:creationId xmlns:p14="http://schemas.microsoft.com/office/powerpoint/2010/main" val="3488225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5" name="Freeform: Shape 307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096" name="Rectangle 3080">
            <a:extLst>
              <a:ext uri="{FF2B5EF4-FFF2-40B4-BE49-F238E27FC236}">
                <a16:creationId xmlns:a16="http://schemas.microsoft.com/office/drawing/2014/main" id="{42672FEA-C1AC-4B4F-A17E-EBAA19E4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7" name="Rectangle 3082">
            <a:extLst>
              <a:ext uri="{FF2B5EF4-FFF2-40B4-BE49-F238E27FC236}">
                <a16:creationId xmlns:a16="http://schemas.microsoft.com/office/drawing/2014/main" id="{69641DCA-C5FD-4DDE-80D5-3B5D3C665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5538" y="0"/>
            <a:ext cx="4806462"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thank you images">
            <a:extLst>
              <a:ext uri="{FF2B5EF4-FFF2-40B4-BE49-F238E27FC236}">
                <a16:creationId xmlns:a16="http://schemas.microsoft.com/office/drawing/2014/main" id="{8D3FAF8D-EDF0-C26E-CB70-23036DE7F3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758" b="8426"/>
          <a:stretch/>
        </p:blipFill>
        <p:spPr bwMode="auto">
          <a:xfrm>
            <a:off x="20" y="-16820"/>
            <a:ext cx="12191980" cy="6857990"/>
          </a:xfrm>
          <a:custGeom>
            <a:avLst/>
            <a:gdLst/>
            <a:ahLst/>
            <a:cxnLst/>
            <a:rect l="l" t="t" r="r" b="b"/>
            <a:pathLst>
              <a:path w="12192000" h="6858000">
                <a:moveTo>
                  <a:pt x="0" y="0"/>
                </a:moveTo>
                <a:lnTo>
                  <a:pt x="8821662" y="0"/>
                </a:lnTo>
                <a:lnTo>
                  <a:pt x="8949933" y="3210"/>
                </a:lnTo>
                <a:cubicBezTo>
                  <a:pt x="10698561" y="90934"/>
                  <a:pt x="12101443" y="1522415"/>
                  <a:pt x="12190045" y="3308151"/>
                </a:cubicBezTo>
                <a:lnTo>
                  <a:pt x="12192000" y="3387113"/>
                </a:lnTo>
                <a:lnTo>
                  <a:pt x="12192000" y="3455897"/>
                </a:lnTo>
                <a:lnTo>
                  <a:pt x="12191851" y="3455897"/>
                </a:lnTo>
                <a:lnTo>
                  <a:pt x="12187740" y="3620171"/>
                </a:lnTo>
                <a:cubicBezTo>
                  <a:pt x="12102756" y="5314154"/>
                  <a:pt x="10756689" y="6683663"/>
                  <a:pt x="9049143" y="6848156"/>
                </a:cubicBezTo>
                <a:lnTo>
                  <a:pt x="8914113"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BB88B39-0A93-EB16-6BFA-CDD6C8953AA0}"/>
              </a:ext>
            </a:extLst>
          </p:cNvPr>
          <p:cNvSpPr txBox="1"/>
          <p:nvPr/>
        </p:nvSpPr>
        <p:spPr>
          <a:xfrm>
            <a:off x="493664" y="6333482"/>
            <a:ext cx="221026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picz.in</a:t>
            </a:r>
          </a:p>
        </p:txBody>
      </p:sp>
    </p:spTree>
    <p:extLst>
      <p:ext uri="{BB962C8B-B14F-4D97-AF65-F5344CB8AC3E}">
        <p14:creationId xmlns:p14="http://schemas.microsoft.com/office/powerpoint/2010/main" val="4248700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2269-3E38-FE98-B9B7-C4F8569C3DA5}"/>
              </a:ext>
            </a:extLst>
          </p:cNvPr>
          <p:cNvSpPr>
            <a:spLocks noGrp="1"/>
          </p:cNvSpPr>
          <p:nvPr>
            <p:ph type="title"/>
          </p:nvPr>
        </p:nvSpPr>
        <p:spPr>
          <a:xfrm>
            <a:off x="1077362" y="84148"/>
            <a:ext cx="9950103" cy="493663"/>
          </a:xfrm>
        </p:spPr>
        <p:txBody>
          <a:bodyPr>
            <a:normAutofit/>
          </a:bodyPr>
          <a:lstStyle/>
          <a:p>
            <a:r>
              <a:rPr lang="en-GB" sz="2400" dirty="0">
                <a:latin typeface="Arial" panose="020B0604020202020204" pitchFamily="34" charset="0"/>
                <a:cs typeface="Arial" panose="020B0604020202020204" pitchFamily="34" charset="0"/>
              </a:rPr>
              <a:t>References</a:t>
            </a:r>
          </a:p>
        </p:txBody>
      </p:sp>
      <p:sp>
        <p:nvSpPr>
          <p:cNvPr id="7" name="Content Placeholder 6">
            <a:extLst>
              <a:ext uri="{FF2B5EF4-FFF2-40B4-BE49-F238E27FC236}">
                <a16:creationId xmlns:a16="http://schemas.microsoft.com/office/drawing/2014/main" id="{F354CCC1-C631-E484-C98F-6E8F07AC4BEA}"/>
              </a:ext>
            </a:extLst>
          </p:cNvPr>
          <p:cNvSpPr>
            <a:spLocks noGrp="1"/>
          </p:cNvSpPr>
          <p:nvPr>
            <p:ph idx="1"/>
          </p:nvPr>
        </p:nvSpPr>
        <p:spPr>
          <a:xfrm>
            <a:off x="1077362" y="678788"/>
            <a:ext cx="9805681" cy="6179211"/>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BBC news (2018) </a:t>
            </a:r>
            <a:r>
              <a:rPr lang="en-US" sz="1100" i="0" dirty="0">
                <a:effectLst/>
                <a:latin typeface="Arial" panose="020B0604020202020204" pitchFamily="34" charset="0"/>
                <a:cs typeface="Arial" panose="020B0604020202020204" pitchFamily="34" charset="0"/>
              </a:rPr>
              <a:t>Knife crime in London: </a:t>
            </a:r>
            <a:r>
              <a:rPr lang="en-US" sz="1100" i="1" dirty="0">
                <a:effectLst/>
                <a:latin typeface="Arial" panose="020B0604020202020204" pitchFamily="34" charset="0"/>
                <a:cs typeface="Arial" panose="020B0604020202020204" pitchFamily="34" charset="0"/>
              </a:rPr>
              <a:t>How Croydon has cut the figures</a:t>
            </a:r>
            <a:r>
              <a:rPr lang="en-US" sz="1100" i="0" dirty="0">
                <a:effectLst/>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Knife crime in London: How Croydon has cut the figures - BBC News</a:t>
            </a:r>
            <a:r>
              <a:rPr lang="en-US" sz="1100" dirty="0">
                <a:latin typeface="Arial" panose="020B0604020202020204" pitchFamily="34" charset="0"/>
                <a:cs typeface="Arial" panose="020B0604020202020204" pitchFamily="34" charset="0"/>
              </a:rPr>
              <a:t>/(Accessed: 06 July 2022).</a:t>
            </a:r>
            <a:endParaRPr lang="en-US" sz="1100" i="0" dirty="0">
              <a:effectLst/>
              <a:latin typeface="Arial" panose="020B0604020202020204" pitchFamily="34" charset="0"/>
              <a:cs typeface="Arial" panose="020B0604020202020204" pitchFamily="34" charset="0"/>
            </a:endParaRPr>
          </a:p>
          <a:p>
            <a:pPr>
              <a:lnSpc>
                <a:spcPct val="150000"/>
              </a:lnSpc>
            </a:pPr>
            <a:r>
              <a:rPr lang="en-US" sz="1100" i="0" dirty="0">
                <a:effectLst/>
                <a:latin typeface="Arial" panose="020B0604020202020204" pitchFamily="34" charset="0"/>
                <a:cs typeface="Arial" panose="020B0604020202020204" pitchFamily="34" charset="0"/>
              </a:rPr>
              <a:t>Croydonbid (2022). </a:t>
            </a:r>
            <a:r>
              <a:rPr lang="en-US" sz="1100" i="1" dirty="0">
                <a:effectLst/>
                <a:latin typeface="Arial" panose="020B0604020202020204" pitchFamily="34" charset="0"/>
                <a:cs typeface="Arial" panose="020B0604020202020204" pitchFamily="34" charset="0"/>
              </a:rPr>
              <a:t>Croydon confirmed as southern economic powerhouse. </a:t>
            </a:r>
            <a:r>
              <a:rPr lang="en-US" sz="1100" i="0" dirty="0">
                <a:effectLst/>
                <a:latin typeface="Arial" panose="020B0604020202020204" pitchFamily="34" charset="0"/>
                <a:cs typeface="Arial" panose="020B0604020202020204" pitchFamily="34" charset="0"/>
              </a:rPr>
              <a:t>Available </a:t>
            </a:r>
            <a:r>
              <a:rPr lang="en-US" sz="1100" i="0" dirty="0" err="1">
                <a:effectLst/>
                <a:latin typeface="Arial" panose="020B0604020202020204" pitchFamily="34" charset="0"/>
                <a:cs typeface="Arial" panose="020B0604020202020204" pitchFamily="34" charset="0"/>
              </a:rPr>
              <a:t>at:https</a:t>
            </a:r>
            <a:r>
              <a:rPr lang="en-US" sz="1100" i="0" dirty="0">
                <a:effectLst/>
                <a:latin typeface="Arial" panose="020B0604020202020204" pitchFamily="34" charset="0"/>
                <a:cs typeface="Arial" panose="020B0604020202020204" pitchFamily="34" charset="0"/>
              </a:rPr>
              <a:t>://www.croydonbid.com/news/Croydon-confirmed=southern-economic-powerhouse/(Accessed: 05 July 2022).</a:t>
            </a:r>
          </a:p>
          <a:p>
            <a:pPr>
              <a:lnSpc>
                <a:spcPct val="150000"/>
              </a:lnSpc>
            </a:pPr>
            <a:r>
              <a:rPr lang="en-US" sz="1100" dirty="0">
                <a:latin typeface="Arial" panose="020B0604020202020204" pitchFamily="34" charset="0"/>
                <a:cs typeface="Arial" panose="020B0604020202020204" pitchFamily="34" charset="0"/>
              </a:rPr>
              <a:t>Croydon Borough Profile, (2021)</a:t>
            </a:r>
            <a:r>
              <a:rPr lang="en-GB" sz="1100" dirty="0">
                <a:latin typeface="Arial" panose="020B0604020202020204" pitchFamily="34" charset="0"/>
                <a:cs typeface="Arial" panose="020B0604020202020204" pitchFamily="34" charset="0"/>
              </a:rPr>
              <a:t>. Available at: https://www.croydonobservatory.org/wp-content/uploads/2022//01/borough-profile_Dec2021.pdf/ (Accessed: 05 July 2022).</a:t>
            </a:r>
          </a:p>
          <a:p>
            <a:pPr>
              <a:lnSpc>
                <a:spcPct val="150000"/>
              </a:lnSpc>
            </a:pPr>
            <a:r>
              <a:rPr lang="en-US" sz="1100" dirty="0">
                <a:latin typeface="Arial" panose="020B0604020202020204" pitchFamily="34" charset="0"/>
                <a:cs typeface="Arial" panose="020B0604020202020204" pitchFamily="34" charset="0"/>
              </a:rPr>
              <a:t>Croydon Borough Profile, (2022)</a:t>
            </a:r>
            <a:r>
              <a:rPr lang="en-GB" sz="1100"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GB" sz="1100" dirty="0">
                <a:latin typeface="Arial" panose="020B0604020202020204" pitchFamily="34" charset="0"/>
                <a:cs typeface="Arial" panose="020B0604020202020204" pitchFamily="34" charset="0"/>
              </a:rPr>
              <a:t>Available at: https://www.croydonobservatory.org/ </a:t>
            </a:r>
            <a:r>
              <a:rPr lang="en-GB" sz="1100" dirty="0" err="1">
                <a:latin typeface="Arial" panose="020B0604020202020204" pitchFamily="34" charset="0"/>
                <a:cs typeface="Arial" panose="020B0604020202020204" pitchFamily="34" charset="0"/>
              </a:rPr>
              <a:t>wp</a:t>
            </a:r>
            <a:r>
              <a:rPr lang="en-GB" sz="1100" dirty="0">
                <a:latin typeface="Arial" panose="020B0604020202020204" pitchFamily="34" charset="0"/>
                <a:cs typeface="Arial" panose="020B0604020202020204" pitchFamily="34" charset="0"/>
              </a:rPr>
              <a:t>-content/uploads/2022//01/borough-profile_Dec2021.pdf/ (Accessed: 05 July 2022).</a:t>
            </a:r>
          </a:p>
          <a:p>
            <a:pPr>
              <a:lnSpc>
                <a:spcPct val="150000"/>
              </a:lnSpc>
            </a:pPr>
            <a:r>
              <a:rPr lang="en-US" sz="1100" dirty="0">
                <a:latin typeface="Arial" panose="020B0604020202020204" pitchFamily="34" charset="0"/>
                <a:cs typeface="Arial" panose="020B0604020202020204" pitchFamily="34" charset="0"/>
              </a:rPr>
              <a:t>Croydon council (2022) Housing facts available at: https://www.Croydon.gov.uk/housing/find-house/housing-Croydon/(Accessed: 06 July 2022).</a:t>
            </a:r>
          </a:p>
          <a:p>
            <a:pPr>
              <a:lnSpc>
                <a:spcPct val="150000"/>
              </a:lnSpc>
            </a:pPr>
            <a:r>
              <a:rPr lang="en-GB" sz="1100" dirty="0">
                <a:latin typeface="Arial" panose="020B0604020202020204" pitchFamily="34" charset="0"/>
                <a:cs typeface="Arial" panose="020B0604020202020204" pitchFamily="34" charset="0"/>
              </a:rPr>
              <a:t>Croydon Observatory (2020). Population overview . Available at: https://www.croydonobservatory.org/population/#/view-report/(Accessed: 05 July 2022).</a:t>
            </a:r>
          </a:p>
          <a:p>
            <a:pPr>
              <a:lnSpc>
                <a:spcPct val="150000"/>
              </a:lnSpc>
            </a:pPr>
            <a:r>
              <a:rPr lang="en-GB" sz="1100" dirty="0">
                <a:latin typeface="Arial" panose="020B0604020202020204" pitchFamily="34" charset="0"/>
                <a:cs typeface="Arial" panose="020B0604020202020204" pitchFamily="34" charset="0"/>
              </a:rPr>
              <a:t>TRANSPORT VISION FOR CROYDON (2021). Available </a:t>
            </a:r>
            <a:r>
              <a:rPr lang="en-GB" sz="1100" dirty="0" err="1">
                <a:latin typeface="Arial" panose="020B0604020202020204" pitchFamily="34" charset="0"/>
                <a:cs typeface="Arial" panose="020B0604020202020204" pitchFamily="34" charset="0"/>
              </a:rPr>
              <a:t>at:https</a:t>
            </a:r>
            <a:r>
              <a:rPr lang="en-GB" sz="1100" dirty="0">
                <a:latin typeface="Arial" panose="020B0604020202020204" pitchFamily="34" charset="0"/>
                <a:cs typeface="Arial" panose="020B0604020202020204" pitchFamily="34" charset="0"/>
              </a:rPr>
              <a:t>://www.croydon.gov.uk/sites/default/files/2020-12/A%20Transport%20Vision%20for%20Croydon%20Fe</a:t>
            </a:r>
          </a:p>
          <a:p>
            <a:pPr>
              <a:lnSpc>
                <a:spcPct val="150000"/>
              </a:lnSpc>
            </a:pPr>
            <a:r>
              <a:rPr lang="en-US" sz="1100" dirty="0">
                <a:latin typeface="Arial" panose="020B0604020202020204" pitchFamily="34" charset="0"/>
                <a:cs typeface="Arial" panose="020B0604020202020204" pitchFamily="34" charset="0"/>
              </a:rPr>
              <a:t>Croydon – Transport for London (2021). Available at; https://tfl.gov.uk/info-for/boroughts=and=communities/Croydon/(Accessed:05 July 2022).</a:t>
            </a:r>
          </a:p>
          <a:p>
            <a:pPr>
              <a:lnSpc>
                <a:spcPct val="150000"/>
              </a:lnSpc>
            </a:pPr>
            <a:r>
              <a:rPr lang="en-US" sz="1100" dirty="0">
                <a:latin typeface="Arial" panose="020B0604020202020204" pitchFamily="34" charset="0"/>
                <a:cs typeface="Arial" panose="020B0604020202020204" pitchFamily="34" charset="0"/>
              </a:rPr>
              <a:t>Sustainability Appraisal (SA) of the Croydon Local Plan (2022) </a:t>
            </a:r>
            <a:r>
              <a:rPr lang="en-US" sz="1100" i="1" dirty="0">
                <a:latin typeface="Arial" panose="020B0604020202020204" pitchFamily="34" charset="0"/>
                <a:cs typeface="Arial" panose="020B0604020202020204" pitchFamily="34" charset="0"/>
              </a:rPr>
              <a:t>Partial Review SA Report January </a:t>
            </a:r>
            <a:r>
              <a:rPr lang="en-US" sz="1100" dirty="0">
                <a:latin typeface="Arial" panose="020B0604020202020204" pitchFamily="34" charset="0"/>
                <a:cs typeface="Arial" panose="020B0604020202020204" pitchFamily="34" charset="0"/>
              </a:rPr>
              <a:t> Available at: https://www.Croydon.gov.uk/(Accessed: 05July 2022).</a:t>
            </a:r>
          </a:p>
          <a:p>
            <a:pPr>
              <a:lnSpc>
                <a:spcPct val="150000"/>
              </a:lnSpc>
            </a:pPr>
            <a:r>
              <a:rPr lang="en-GB" sz="1100" b="0" i="0" dirty="0">
                <a:effectLst/>
                <a:latin typeface="Arial" panose="020B0604020202020204" pitchFamily="34" charset="0"/>
                <a:cs typeface="Arial" panose="020B0604020202020204" pitchFamily="34" charset="0"/>
              </a:rPr>
              <a:t>The Psychology Notes HQ (2022) </a:t>
            </a:r>
            <a:r>
              <a:rPr lang="en-GB" sz="1100" dirty="0">
                <a:latin typeface="Arial" panose="020B0604020202020204" pitchFamily="34" charset="0"/>
                <a:cs typeface="Arial" panose="020B0604020202020204" pitchFamily="34" charset="0"/>
              </a:rPr>
              <a:t>https://www.psychologynoteshq.com/bronfenbrenner-ecological-theor/(Accessed: </a:t>
            </a:r>
            <a:r>
              <a:rPr lang="en-GB" sz="1100" b="0" i="0" dirty="0">
                <a:effectLst/>
                <a:latin typeface="Arial" panose="020B0604020202020204" pitchFamily="34" charset="0"/>
                <a:cs typeface="Arial" panose="020B0604020202020204" pitchFamily="34" charset="0"/>
              </a:rPr>
              <a:t>06 July 2022).</a:t>
            </a:r>
          </a:p>
          <a:p>
            <a:pPr>
              <a:lnSpc>
                <a:spcPct val="150000"/>
              </a:lnSpc>
            </a:pPr>
            <a:r>
              <a:rPr lang="en-US" sz="1100" dirty="0">
                <a:latin typeface="Arial" panose="020B0604020202020204" pitchFamily="34" charset="0"/>
                <a:cs typeface="Arial" panose="020B0604020202020204" pitchFamily="34" charset="0"/>
              </a:rPr>
              <a:t> Sustainability in Croydon (2022). </a:t>
            </a:r>
            <a:r>
              <a:rPr lang="en-US" sz="1100" i="1" dirty="0">
                <a:latin typeface="Arial" panose="020B0604020202020204" pitchFamily="34" charset="0"/>
                <a:cs typeface="Arial" panose="020B0604020202020204" pitchFamily="34" charset="0"/>
              </a:rPr>
              <a:t>Croydon Council</a:t>
            </a:r>
            <a:r>
              <a:rPr lang="en-GB" sz="1100" dirty="0">
                <a:latin typeface="Arial" panose="020B0604020202020204" pitchFamily="34" charset="0"/>
                <a:cs typeface="Arial" panose="020B0604020202020204" pitchFamily="34" charset="0"/>
              </a:rPr>
              <a:t>. </a:t>
            </a:r>
            <a:r>
              <a:rPr lang="en-GB" sz="1100" b="0" i="0" strike="noStrike" dirty="0">
                <a:effectLst/>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rPr>
              <a:t>https://www.Croydon.gov.uk/environment/sustainabile=development/sustainability-Croydon/(Accessed: </a:t>
            </a:r>
            <a:r>
              <a:rPr lang="en-GB" sz="1100" b="0" i="0" strike="noStrike" dirty="0">
                <a:effectLst/>
                <a:latin typeface="Arial" panose="020B0604020202020204" pitchFamily="34" charset="0"/>
                <a:cs typeface="Arial" panose="020B0604020202020204" pitchFamily="34" charset="0"/>
              </a:rPr>
              <a:t>06 July 2022).</a:t>
            </a:r>
            <a:endParaRPr lang="en-US" sz="11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US" sz="1400" b="1" i="0" dirty="0">
              <a:solidFill>
                <a:srgbClr val="293D72"/>
              </a:solidFill>
              <a:effectLst/>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8477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AD2C7E9-70B5-FDA7-C886-13883DEDC596}"/>
              </a:ext>
            </a:extLst>
          </p:cNvPr>
          <p:cNvSpPr>
            <a:spLocks noGrp="1"/>
          </p:cNvSpPr>
          <p:nvPr>
            <p:ph idx="1"/>
          </p:nvPr>
        </p:nvSpPr>
        <p:spPr>
          <a:xfrm>
            <a:off x="1077362" y="426347"/>
            <a:ext cx="10405931" cy="6322262"/>
          </a:xfrm>
        </p:spPr>
        <p:txBody>
          <a:bodyPr>
            <a:normAutofit/>
          </a:bodyPr>
          <a:lstStyle/>
          <a:p>
            <a:pPr marL="0" indent="0">
              <a:buNone/>
            </a:pPr>
            <a:r>
              <a:rPr lang="en-GB" sz="1200" b="1" dirty="0">
                <a:latin typeface="Arial" panose="020B0604020202020204" pitchFamily="34" charset="0"/>
                <a:cs typeface="Arial" panose="020B0604020202020204" pitchFamily="34" charset="0"/>
              </a:rPr>
              <a:t>Source</a:t>
            </a:r>
          </a:p>
          <a:p>
            <a:r>
              <a:rPr lang="en-GB" sz="13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Source: aerng.com</a:t>
            </a:r>
          </a:p>
          <a:p>
            <a:r>
              <a:rPr lang="en-GB" sz="1000" dirty="0">
                <a:latin typeface="Arial" panose="020B0604020202020204" pitchFamily="34" charset="0"/>
                <a:cs typeface="Arial" panose="020B0604020202020204" pitchFamily="34" charset="0"/>
              </a:rPr>
              <a:t>Source: BBC News</a:t>
            </a:r>
          </a:p>
          <a:p>
            <a:r>
              <a:rPr lang="en-GB" sz="1000" dirty="0">
                <a:latin typeface="Arial" panose="020B0604020202020204" pitchFamily="34" charset="0"/>
                <a:cs typeface="Arial" panose="020B0604020202020204" pitchFamily="34" charset="0"/>
              </a:rPr>
              <a:t>Source: blogspot.com</a:t>
            </a:r>
          </a:p>
          <a:p>
            <a:r>
              <a:rPr lang="en-GB" sz="1000" dirty="0">
                <a:latin typeface="Arial" panose="020B0604020202020204" pitchFamily="34" charset="0"/>
                <a:cs typeface="Arial" panose="020B0604020202020204" pitchFamily="34" charset="0"/>
              </a:rPr>
              <a:t>Source: cpmg-architects.com</a:t>
            </a:r>
          </a:p>
          <a:p>
            <a:r>
              <a:rPr lang="en-GB" sz="1000" dirty="0">
                <a:latin typeface="Arial" panose="020B0604020202020204" pitchFamily="34" charset="0"/>
                <a:cs typeface="Arial" panose="020B0604020202020204" pitchFamily="34" charset="0"/>
              </a:rPr>
              <a:t>Source: croydonbid.com</a:t>
            </a:r>
          </a:p>
          <a:p>
            <a:r>
              <a:rPr lang="en-GB" sz="1000" dirty="0">
                <a:latin typeface="Arial" panose="020B0604020202020204" pitchFamily="34" charset="0"/>
                <a:cs typeface="Arial" panose="020B0604020202020204" pitchFamily="34" charset="0"/>
              </a:rPr>
              <a:t>Source: croydonobservatory.org</a:t>
            </a:r>
          </a:p>
          <a:p>
            <a:r>
              <a:rPr lang="en-GB" sz="1000" dirty="0">
                <a:latin typeface="Arial" panose="020B0604020202020204" pitchFamily="34" charset="0"/>
                <a:cs typeface="Arial" panose="020B0604020202020204" pitchFamily="34" charset="0"/>
              </a:rPr>
              <a:t>Source: eastlondonline.co.uk</a:t>
            </a:r>
          </a:p>
          <a:p>
            <a:r>
              <a:rPr lang="en-GB" sz="1000" dirty="0">
                <a:latin typeface="Arial" panose="020B0604020202020204" pitchFamily="34" charset="0"/>
                <a:cs typeface="Arial" panose="020B0604020202020204" pitchFamily="34" charset="0"/>
              </a:rPr>
              <a:t>Source: framprimary.durham.sch.uk</a:t>
            </a:r>
          </a:p>
          <a:p>
            <a:r>
              <a:rPr lang="en-GB" sz="1000" dirty="0">
                <a:latin typeface="Arial" panose="020B0604020202020204" pitchFamily="34" charset="0"/>
                <a:cs typeface="Arial" panose="020B0604020202020204" pitchFamily="34" charset="0"/>
              </a:rPr>
              <a:t>Source: fondofcare.co.uk</a:t>
            </a:r>
          </a:p>
          <a:p>
            <a:r>
              <a:rPr lang="en-GB" sz="1000" dirty="0">
                <a:latin typeface="Arial" panose="020B0604020202020204" pitchFamily="34" charset="0"/>
                <a:cs typeface="Arial" panose="020B0604020202020204" pitchFamily="34" charset="0"/>
              </a:rPr>
              <a:t>Source: https://www.bing.com/images</a:t>
            </a:r>
          </a:p>
          <a:p>
            <a:r>
              <a:rPr lang="en-GB" sz="1000" dirty="0">
                <a:latin typeface="Arial" panose="020B0604020202020204" pitchFamily="34" charset="0"/>
                <a:cs typeface="Arial" panose="020B0604020202020204" pitchFamily="34" charset="0"/>
              </a:rPr>
              <a:t>Source: IS </a:t>
            </a:r>
            <a:r>
              <a:rPr lang="en-GB" sz="1000" dirty="0" err="1">
                <a:latin typeface="Arial" panose="020B0604020202020204" pitchFamily="34" charset="0"/>
                <a:cs typeface="Arial" panose="020B0604020202020204" pitchFamily="34" charset="0"/>
              </a:rPr>
              <a:t>IShock</a:t>
            </a:r>
            <a:r>
              <a:rPr lang="en-GB" sz="1000"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Croydon local plan partial review - sustainability appraisal report 220106</a:t>
            </a:r>
            <a:endParaRPr lang="en-US"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Source: </a:t>
            </a:r>
            <a:r>
              <a:rPr lang="en-GB" sz="1000" dirty="0" err="1">
                <a:latin typeface="Arial" panose="020B0604020202020204" pitchFamily="34" charset="0"/>
                <a:cs typeface="Arial" panose="020B0604020202020204" pitchFamily="34" charset="0"/>
              </a:rPr>
              <a:t>openchatbot.community</a:t>
            </a:r>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Source: picz.in</a:t>
            </a:r>
          </a:p>
          <a:p>
            <a:r>
              <a:rPr lang="en-GB" sz="1000" dirty="0">
                <a:latin typeface="Arial" panose="020B0604020202020204" pitchFamily="34" charset="0"/>
                <a:cs typeface="Arial" panose="020B0604020202020204" pitchFamily="34" charset="0"/>
              </a:rPr>
              <a:t>Source: qs.com</a:t>
            </a:r>
          </a:p>
          <a:p>
            <a:r>
              <a:rPr lang="en-GB" sz="1000" dirty="0">
                <a:latin typeface="Arial" panose="020B0604020202020204" pitchFamily="34" charset="0"/>
                <a:cs typeface="Arial" panose="020B0604020202020204" pitchFamily="34" charset="0"/>
              </a:rPr>
              <a:t>Source: qualitygurus.com</a:t>
            </a:r>
          </a:p>
          <a:p>
            <a:r>
              <a:rPr lang="en-GB" sz="1000" dirty="0">
                <a:latin typeface="Arial" panose="020B0604020202020204" pitchFamily="34" charset="0"/>
                <a:cs typeface="Arial" panose="020B0604020202020204" pitchFamily="34" charset="0"/>
              </a:rPr>
              <a:t>Source: thelogicalindian.com</a:t>
            </a:r>
          </a:p>
          <a:p>
            <a:pPr marL="0" indent="0">
              <a:buNone/>
            </a:pP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US" dirty="0"/>
          </a:p>
          <a:p>
            <a:endParaRPr lang="en-GB" sz="1800" dirty="0">
              <a:latin typeface="Arial" panose="020B0604020202020204" pitchFamily="34" charset="0"/>
              <a:cs typeface="Arial" panose="020B0604020202020204" pitchFamily="34" charset="0"/>
            </a:endParaRPr>
          </a:p>
          <a:p>
            <a:endParaRPr lang="en-GB" dirty="0"/>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70392871"/>
      </p:ext>
    </p:extLst>
  </p:cSld>
  <p:clrMapOvr>
    <a:masterClrMapping/>
  </p:clrMapOvr>
</p:sld>
</file>

<file path=ppt/theme/theme1.xml><?xml version="1.0" encoding="utf-8"?>
<a:theme xmlns:a="http://schemas.openxmlformats.org/drawingml/2006/main" name="BlocksVTI">
  <a:themeElements>
    <a:clrScheme name="AnalogousFromRegularSeedLeftStep">
      <a:dk1>
        <a:srgbClr val="000000"/>
      </a:dk1>
      <a:lt1>
        <a:srgbClr val="FFFFFF"/>
      </a:lt1>
      <a:dk2>
        <a:srgbClr val="2A1C32"/>
      </a:dk2>
      <a:lt2>
        <a:srgbClr val="F2F0F3"/>
      </a:lt2>
      <a:accent1>
        <a:srgbClr val="4FB720"/>
      </a:accent1>
      <a:accent2>
        <a:srgbClr val="85AF13"/>
      </a:accent2>
      <a:accent3>
        <a:srgbClr val="B5A020"/>
      </a:accent3>
      <a:accent4>
        <a:srgbClr val="D56B17"/>
      </a:accent4>
      <a:accent5>
        <a:srgbClr val="E72D29"/>
      </a:accent5>
      <a:accent6>
        <a:srgbClr val="D51762"/>
      </a:accent6>
      <a:hlink>
        <a:srgbClr val="9A45C1"/>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11" ma:contentTypeDescription="Create a new document." ma:contentTypeScope="" ma:versionID="c3fd6729f5ca0286bff877600b68511c">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db87eab28f9eec2e0feacf8db49a1e79"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47748B-9AA9-48A7-BB86-AA69C1C1F0AD}">
  <ds:schemaRefs>
    <ds:schemaRef ds:uri="http://purl.org/dc/dcmitype/"/>
    <ds:schemaRef ds:uri="http://purl.org/dc/terms/"/>
    <ds:schemaRef ds:uri="http://www.w3.org/XML/1998/namespace"/>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a8d74de7-2952-40f5-912e-dc0441479ce8"/>
    <ds:schemaRef ds:uri="2dc8c000-3fb6-4aae-80f6-b33e90f8692e"/>
  </ds:schemaRefs>
</ds:datastoreItem>
</file>

<file path=customXml/itemProps2.xml><?xml version="1.0" encoding="utf-8"?>
<ds:datastoreItem xmlns:ds="http://schemas.openxmlformats.org/officeDocument/2006/customXml" ds:itemID="{488023B7-846C-4B2B-B9B5-D3C1BF230590}">
  <ds:schemaRefs>
    <ds:schemaRef ds:uri="http://schemas.microsoft.com/sharepoint/v3/contenttype/forms"/>
  </ds:schemaRefs>
</ds:datastoreItem>
</file>

<file path=customXml/itemProps3.xml><?xml version="1.0" encoding="utf-8"?>
<ds:datastoreItem xmlns:ds="http://schemas.openxmlformats.org/officeDocument/2006/customXml" ds:itemID="{6F089907-704F-439F-AFEC-6734F32B54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3987</TotalTime>
  <Words>3177</Words>
  <Application>Microsoft Office PowerPoint</Application>
  <PresentationFormat>Widescreen</PresentationFormat>
  <Paragraphs>209</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Avenir Next LT Pro</vt:lpstr>
      <vt:lpstr>Avenir Next LT Pro Light</vt:lpstr>
      <vt:lpstr>Calibri</vt:lpstr>
      <vt:lpstr>PT Sans</vt:lpstr>
      <vt:lpstr>Source Sans Pro</vt:lpstr>
      <vt:lpstr>Symbol</vt:lpstr>
      <vt:lpstr>BlocksVTI</vt:lpstr>
      <vt:lpstr>  Module: Community Care and Development Module code: BMHP6022</vt:lpstr>
      <vt:lpstr>CROYDON </vt:lpstr>
      <vt:lpstr>PowerPoint Presentation</vt:lpstr>
      <vt:lpstr>Employment</vt:lpstr>
      <vt:lpstr>PowerPoint Presentation</vt:lpstr>
      <vt:lpstr>Economy</vt:lpstr>
      <vt:lpstr>       Housing</vt:lpstr>
      <vt:lpstr>PowerPoint Presentation</vt:lpstr>
      <vt:lpstr>Social Care</vt:lpstr>
      <vt:lpstr>       Crime</vt:lpstr>
      <vt:lpstr>PowerPoint Presentation</vt:lpstr>
      <vt:lpstr>Bronfenbrenner’s Ecological Systems Theory</vt:lpstr>
      <vt:lpstr>PowerPoint Presentation</vt:lpstr>
      <vt:lpstr>Policy and Practice</vt:lpstr>
      <vt:lpstr>Sustainability and Croydon Future</vt:lpstr>
      <vt:lpstr>conclusion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Health and Social Care  Module: Community Care Development Module code: BMHP6022</dc:title>
  <dc:creator>Carlene</dc:creator>
  <cp:lastModifiedBy>Carlene Campbell (1908537)</cp:lastModifiedBy>
  <cp:revision>17</cp:revision>
  <dcterms:created xsi:type="dcterms:W3CDTF">2022-07-18T12:23:51Z</dcterms:created>
  <dcterms:modified xsi:type="dcterms:W3CDTF">2022-08-08T02:45:20Z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