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8" d="100"/>
          <a:sy n="78" d="100"/>
        </p:scale>
        <p:origin x="83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78C769-5C90-4C92-A673-C5FFDEC6D931}" type="doc">
      <dgm:prSet loTypeId="urn:microsoft.com/office/officeart/2008/layout/CircularPictureCallout" loCatId="picture" qsTypeId="urn:microsoft.com/office/officeart/2005/8/quickstyle/simple1" qsCatId="simple" csTypeId="urn:microsoft.com/office/officeart/2005/8/colors/accent1_2" csCatId="accent1" phldr="1"/>
      <dgm:spPr/>
      <dgm:t>
        <a:bodyPr/>
        <a:lstStyle/>
        <a:p>
          <a:endParaRPr lang="en-GB"/>
        </a:p>
      </dgm:t>
    </dgm:pt>
    <dgm:pt modelId="{C30E8BAF-0DF8-4C2F-9261-245CA16FE65C}" type="pres">
      <dgm:prSet presAssocID="{CE78C769-5C90-4C92-A673-C5FFDEC6D931}" presName="Name0" presStyleCnt="0">
        <dgm:presLayoutVars>
          <dgm:chMax val="7"/>
          <dgm:chPref val="7"/>
          <dgm:dir/>
        </dgm:presLayoutVars>
      </dgm:prSet>
      <dgm:spPr/>
    </dgm:pt>
    <dgm:pt modelId="{8A2A7369-4801-4292-9BB9-4F81ADC92A28}" type="pres">
      <dgm:prSet presAssocID="{CE78C769-5C90-4C92-A673-C5FFDEC6D931}" presName="Name1" presStyleCnt="0"/>
      <dgm:spPr/>
    </dgm:pt>
  </dgm:ptLst>
  <dgm:cxnLst>
    <dgm:cxn modelId="{243209E1-552D-4441-A177-FD5BE09FCFE1}" type="presOf" srcId="{CE78C769-5C90-4C92-A673-C5FFDEC6D931}" destId="{C30E8BAF-0DF8-4C2F-9261-245CA16FE65C}" srcOrd="0" destOrd="0" presId="urn:microsoft.com/office/officeart/2008/layout/CircularPictureCallout"/>
    <dgm:cxn modelId="{AA9987DE-B041-4D6E-B7F6-D11CFE9DA7C8}" type="presParOf" srcId="{C30E8BAF-0DF8-4C2F-9261-245CA16FE65C}" destId="{8A2A7369-4801-4292-9BB9-4F81ADC92A28}" srcOrd="0" destOrd="0" presId="urn:microsoft.com/office/officeart/2008/layout/CircularPictureCallou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E157C7-A2BD-41F4-B659-EF6E414EFAB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48ADEB5-8D10-4505-9FAD-24BD562C2F80}">
      <dgm:prSet/>
      <dgm:spPr/>
      <dgm:t>
        <a:bodyPr/>
        <a:lstStyle/>
        <a:p>
          <a:r>
            <a:rPr lang="en-GB" dirty="0">
              <a:latin typeface="Arial" panose="020B0604020202020204" pitchFamily="34" charset="0"/>
              <a:cs typeface="Arial" panose="020B0604020202020204" pitchFamily="34" charset="0"/>
            </a:rPr>
            <a:t>Older people’s needs are multidimensional</a:t>
          </a:r>
          <a:r>
            <a:rPr lang="en-GB" dirty="0"/>
            <a:t>:</a:t>
          </a:r>
          <a:endParaRPr lang="en-US" dirty="0"/>
        </a:p>
      </dgm:t>
    </dgm:pt>
    <dgm:pt modelId="{E39F9A90-FF62-46E3-A916-C4C9001D8F44}" type="parTrans" cxnId="{21F708C5-7B66-48D6-BE83-754BB54DA3D3}">
      <dgm:prSet/>
      <dgm:spPr/>
      <dgm:t>
        <a:bodyPr/>
        <a:lstStyle/>
        <a:p>
          <a:endParaRPr lang="en-US"/>
        </a:p>
      </dgm:t>
    </dgm:pt>
    <dgm:pt modelId="{897B62E5-1869-450E-9EF4-B434ED5316CC}" type="sibTrans" cxnId="{21F708C5-7B66-48D6-BE83-754BB54DA3D3}">
      <dgm:prSet/>
      <dgm:spPr/>
      <dgm:t>
        <a:bodyPr/>
        <a:lstStyle/>
        <a:p>
          <a:endParaRPr lang="en-US"/>
        </a:p>
      </dgm:t>
    </dgm:pt>
    <dgm:pt modelId="{FBCC7C23-F7BA-469D-B889-5D495D2A3F2F}">
      <dgm:prSet/>
      <dgm:spPr/>
      <dgm:t>
        <a:bodyPr/>
        <a:lstStyle/>
        <a:p>
          <a:r>
            <a:rPr lang="en-GB" dirty="0">
              <a:latin typeface="Arial" panose="020B0604020202020204" pitchFamily="34" charset="0"/>
              <a:cs typeface="Arial" panose="020B0604020202020204" pitchFamily="34" charset="0"/>
            </a:rPr>
            <a:t>Physical health (multimorbidity, frailty</a:t>
          </a:r>
          <a:r>
            <a:rPr lang="en-GB" dirty="0"/>
            <a:t>)</a:t>
          </a:r>
          <a:endParaRPr lang="en-US" dirty="0"/>
        </a:p>
      </dgm:t>
    </dgm:pt>
    <dgm:pt modelId="{5D316856-B553-4618-8254-17E2D9155E98}" type="parTrans" cxnId="{92F8110D-417C-42AF-9BD2-B2D4C12CF0F1}">
      <dgm:prSet/>
      <dgm:spPr/>
      <dgm:t>
        <a:bodyPr/>
        <a:lstStyle/>
        <a:p>
          <a:endParaRPr lang="en-US"/>
        </a:p>
      </dgm:t>
    </dgm:pt>
    <dgm:pt modelId="{41BB6132-E2BA-49DD-B46E-9A6F00CA3FD7}" type="sibTrans" cxnId="{92F8110D-417C-42AF-9BD2-B2D4C12CF0F1}">
      <dgm:prSet/>
      <dgm:spPr/>
      <dgm:t>
        <a:bodyPr/>
        <a:lstStyle/>
        <a:p>
          <a:endParaRPr lang="en-US"/>
        </a:p>
      </dgm:t>
    </dgm:pt>
    <dgm:pt modelId="{6963687C-91B2-4278-AF74-9762D40FC629}">
      <dgm:prSet/>
      <dgm:spPr/>
      <dgm:t>
        <a:bodyPr/>
        <a:lstStyle/>
        <a:p>
          <a:r>
            <a:rPr lang="en-GB" dirty="0">
              <a:latin typeface="Arial" panose="020B0604020202020204" pitchFamily="34" charset="0"/>
              <a:cs typeface="Arial" panose="020B0604020202020204" pitchFamily="34" charset="0"/>
            </a:rPr>
            <a:t>Mental wellbeing</a:t>
          </a:r>
          <a:endParaRPr lang="en-US" dirty="0">
            <a:latin typeface="Arial" panose="020B0604020202020204" pitchFamily="34" charset="0"/>
            <a:cs typeface="Arial" panose="020B0604020202020204" pitchFamily="34" charset="0"/>
          </a:endParaRPr>
        </a:p>
      </dgm:t>
    </dgm:pt>
    <dgm:pt modelId="{C4E9C305-A90E-461D-8E2B-9FFFE423BA47}" type="parTrans" cxnId="{ABC2F1C9-F0BE-4BD9-855A-5985CBB41E3C}">
      <dgm:prSet/>
      <dgm:spPr/>
      <dgm:t>
        <a:bodyPr/>
        <a:lstStyle/>
        <a:p>
          <a:endParaRPr lang="en-US"/>
        </a:p>
      </dgm:t>
    </dgm:pt>
    <dgm:pt modelId="{C93F2854-9D38-4599-80B2-DFED48F46B65}" type="sibTrans" cxnId="{ABC2F1C9-F0BE-4BD9-855A-5985CBB41E3C}">
      <dgm:prSet/>
      <dgm:spPr/>
      <dgm:t>
        <a:bodyPr/>
        <a:lstStyle/>
        <a:p>
          <a:endParaRPr lang="en-US"/>
        </a:p>
      </dgm:t>
    </dgm:pt>
    <dgm:pt modelId="{3B882DCE-0694-4815-9DA1-57A85CA782C2}">
      <dgm:prSet/>
      <dgm:spPr/>
      <dgm:t>
        <a:bodyPr/>
        <a:lstStyle/>
        <a:p>
          <a:r>
            <a:rPr lang="en-GB" dirty="0">
              <a:latin typeface="Arial" panose="020B0604020202020204" pitchFamily="34" charset="0"/>
              <a:cs typeface="Arial" panose="020B0604020202020204" pitchFamily="34" charset="0"/>
            </a:rPr>
            <a:t>Social connectedness</a:t>
          </a:r>
          <a:endParaRPr lang="en-US" dirty="0">
            <a:latin typeface="Arial" panose="020B0604020202020204" pitchFamily="34" charset="0"/>
            <a:cs typeface="Arial" panose="020B0604020202020204" pitchFamily="34" charset="0"/>
          </a:endParaRPr>
        </a:p>
      </dgm:t>
    </dgm:pt>
    <dgm:pt modelId="{D6F9A439-D111-4D4F-90B8-3F52E3C53079}" type="parTrans" cxnId="{CBDB1CE1-91F4-4357-B79C-07439EFD265E}">
      <dgm:prSet/>
      <dgm:spPr/>
      <dgm:t>
        <a:bodyPr/>
        <a:lstStyle/>
        <a:p>
          <a:endParaRPr lang="en-US"/>
        </a:p>
      </dgm:t>
    </dgm:pt>
    <dgm:pt modelId="{A87650F5-0170-4FA7-9D45-91F0D0C7901D}" type="sibTrans" cxnId="{CBDB1CE1-91F4-4357-B79C-07439EFD265E}">
      <dgm:prSet/>
      <dgm:spPr/>
      <dgm:t>
        <a:bodyPr/>
        <a:lstStyle/>
        <a:p>
          <a:endParaRPr lang="en-US"/>
        </a:p>
      </dgm:t>
    </dgm:pt>
    <dgm:pt modelId="{E7FA7070-E808-4D33-ACB9-B496DE353C67}">
      <dgm:prSet/>
      <dgm:spPr/>
      <dgm:t>
        <a:bodyPr/>
        <a:lstStyle/>
        <a:p>
          <a:r>
            <a:rPr lang="en-GB" dirty="0">
              <a:latin typeface="Arial" panose="020B0604020202020204" pitchFamily="34" charset="0"/>
              <a:cs typeface="Arial" panose="020B0604020202020204" pitchFamily="34" charset="0"/>
            </a:rPr>
            <a:t>Safe housing</a:t>
          </a:r>
          <a:endParaRPr lang="en-US" dirty="0">
            <a:latin typeface="Arial" panose="020B0604020202020204" pitchFamily="34" charset="0"/>
            <a:cs typeface="Arial" panose="020B0604020202020204" pitchFamily="34" charset="0"/>
          </a:endParaRPr>
        </a:p>
      </dgm:t>
    </dgm:pt>
    <dgm:pt modelId="{48A87F5F-D982-4B9C-9BF9-6EC15E6EBB59}" type="parTrans" cxnId="{AFE8B99E-7E00-4342-BC67-131BA45D66DA}">
      <dgm:prSet/>
      <dgm:spPr/>
      <dgm:t>
        <a:bodyPr/>
        <a:lstStyle/>
        <a:p>
          <a:endParaRPr lang="en-US"/>
        </a:p>
      </dgm:t>
    </dgm:pt>
    <dgm:pt modelId="{F025EA45-7261-4663-807C-FF1281CEB2BD}" type="sibTrans" cxnId="{AFE8B99E-7E00-4342-BC67-131BA45D66DA}">
      <dgm:prSet/>
      <dgm:spPr/>
      <dgm:t>
        <a:bodyPr/>
        <a:lstStyle/>
        <a:p>
          <a:endParaRPr lang="en-US"/>
        </a:p>
      </dgm:t>
    </dgm:pt>
    <dgm:pt modelId="{EA433224-A785-41BB-8B5C-9EFC99BEADEC}">
      <dgm:prSet/>
      <dgm:spPr/>
      <dgm:t>
        <a:bodyPr/>
        <a:lstStyle/>
        <a:p>
          <a:r>
            <a:rPr lang="en-GB" dirty="0">
              <a:latin typeface="Arial" panose="020B0604020202020204" pitchFamily="34" charset="0"/>
              <a:cs typeface="Arial" panose="020B0604020202020204" pitchFamily="34" charset="0"/>
            </a:rPr>
            <a:t>Financial security</a:t>
          </a:r>
          <a:endParaRPr lang="en-US" dirty="0">
            <a:latin typeface="Arial" panose="020B0604020202020204" pitchFamily="34" charset="0"/>
            <a:cs typeface="Arial" panose="020B0604020202020204" pitchFamily="34" charset="0"/>
          </a:endParaRPr>
        </a:p>
      </dgm:t>
    </dgm:pt>
    <dgm:pt modelId="{43D71302-2EAE-4909-ACEB-8BD21B316D4C}" type="parTrans" cxnId="{41C1E242-4A67-40FD-ADA5-E28C67118461}">
      <dgm:prSet/>
      <dgm:spPr/>
      <dgm:t>
        <a:bodyPr/>
        <a:lstStyle/>
        <a:p>
          <a:endParaRPr lang="en-US"/>
        </a:p>
      </dgm:t>
    </dgm:pt>
    <dgm:pt modelId="{424405B4-9F96-46D5-A03B-7A93F5C59252}" type="sibTrans" cxnId="{41C1E242-4A67-40FD-ADA5-E28C67118461}">
      <dgm:prSet/>
      <dgm:spPr/>
      <dgm:t>
        <a:bodyPr/>
        <a:lstStyle/>
        <a:p>
          <a:endParaRPr lang="en-US"/>
        </a:p>
      </dgm:t>
    </dgm:pt>
    <dgm:pt modelId="{01855B67-A596-45DC-B7D9-320567F7C055}">
      <dgm:prSet/>
      <dgm:spPr/>
      <dgm:t>
        <a:bodyPr/>
        <a:lstStyle/>
        <a:p>
          <a:r>
            <a:rPr lang="en-GB" dirty="0">
              <a:latin typeface="Arial" panose="020B0604020202020204" pitchFamily="34" charset="0"/>
              <a:cs typeface="Arial" panose="020B0604020202020204" pitchFamily="34" charset="0"/>
            </a:rPr>
            <a:t>Maintaining functional ability rather than merely treating illness is central to effective care (World Health Organization, 2015).</a:t>
          </a:r>
          <a:endParaRPr lang="en-US" dirty="0">
            <a:latin typeface="Arial" panose="020B0604020202020204" pitchFamily="34" charset="0"/>
            <a:cs typeface="Arial" panose="020B0604020202020204" pitchFamily="34" charset="0"/>
          </a:endParaRPr>
        </a:p>
      </dgm:t>
    </dgm:pt>
    <dgm:pt modelId="{2650EBA7-14C5-4306-ADAA-61927BFB5F10}" type="parTrans" cxnId="{AB864A06-8158-46CE-9160-F53D2BBDCF2F}">
      <dgm:prSet/>
      <dgm:spPr/>
      <dgm:t>
        <a:bodyPr/>
        <a:lstStyle/>
        <a:p>
          <a:endParaRPr lang="en-US"/>
        </a:p>
      </dgm:t>
    </dgm:pt>
    <dgm:pt modelId="{B1C92F3E-ABD1-4CB1-BCFC-B60B8902A86A}" type="sibTrans" cxnId="{AB864A06-8158-46CE-9160-F53D2BBDCF2F}">
      <dgm:prSet/>
      <dgm:spPr/>
      <dgm:t>
        <a:bodyPr/>
        <a:lstStyle/>
        <a:p>
          <a:endParaRPr lang="en-US"/>
        </a:p>
      </dgm:t>
    </dgm:pt>
    <dgm:pt modelId="{7DDF4AED-79BD-4415-91BD-EC0877944E11}">
      <dgm:prSet/>
      <dgm:spPr/>
      <dgm:t>
        <a:bodyPr/>
        <a:lstStyle/>
        <a:p>
          <a:r>
            <a:rPr lang="en-GB" dirty="0">
              <a:latin typeface="Arial" panose="020B0604020202020204" pitchFamily="34" charset="0"/>
              <a:cs typeface="Arial" panose="020B0604020202020204" pitchFamily="34" charset="0"/>
            </a:rPr>
            <a:t>Policy emphasis on independence must also recognise interdependence and relational care (Timonen, 2016).</a:t>
          </a:r>
          <a:endParaRPr lang="en-US" dirty="0">
            <a:latin typeface="Arial" panose="020B0604020202020204" pitchFamily="34" charset="0"/>
            <a:cs typeface="Arial" panose="020B0604020202020204" pitchFamily="34" charset="0"/>
          </a:endParaRPr>
        </a:p>
      </dgm:t>
    </dgm:pt>
    <dgm:pt modelId="{FDDDC5FB-736A-4868-8427-61F695FB3ABA}" type="parTrans" cxnId="{5D831514-3E40-49A0-9B24-789A20A4B679}">
      <dgm:prSet/>
      <dgm:spPr/>
      <dgm:t>
        <a:bodyPr/>
        <a:lstStyle/>
        <a:p>
          <a:endParaRPr lang="en-US"/>
        </a:p>
      </dgm:t>
    </dgm:pt>
    <dgm:pt modelId="{6CB7B2EB-B840-4018-8F85-BF9FA82306F6}" type="sibTrans" cxnId="{5D831514-3E40-49A0-9B24-789A20A4B679}">
      <dgm:prSet/>
      <dgm:spPr/>
      <dgm:t>
        <a:bodyPr/>
        <a:lstStyle/>
        <a:p>
          <a:endParaRPr lang="en-US"/>
        </a:p>
      </dgm:t>
    </dgm:pt>
    <dgm:pt modelId="{9AD860F5-8973-44C9-8AD4-180211B2B554}">
      <dgm:prSet/>
      <dgm:spPr/>
      <dgm:t>
        <a:bodyPr/>
        <a:lstStyle/>
        <a:p>
          <a:pPr>
            <a:buNone/>
          </a:pPr>
          <a:r>
            <a:rPr lang="en-GB" dirty="0">
              <a:latin typeface="Arial" panose="020B0604020202020204" pitchFamily="34" charset="0"/>
              <a:cs typeface="Arial" panose="020B0604020202020204" pitchFamily="34" charset="0"/>
            </a:rPr>
            <a:t>Empowerment therefore requires addressing both individual health needs and structural determinants of wellbeing.</a:t>
          </a:r>
        </a:p>
      </dgm:t>
    </dgm:pt>
    <dgm:pt modelId="{722EB58A-D8C6-4AF0-8E0C-26226275DA91}" type="parTrans" cxnId="{5EA211E8-29DA-49FE-A005-227E6AC2C240}">
      <dgm:prSet/>
      <dgm:spPr/>
      <dgm:t>
        <a:bodyPr/>
        <a:lstStyle/>
        <a:p>
          <a:endParaRPr lang="en-GB"/>
        </a:p>
      </dgm:t>
    </dgm:pt>
    <dgm:pt modelId="{6DB0F813-7084-4875-82C2-004D2C38CDAB}" type="sibTrans" cxnId="{5EA211E8-29DA-49FE-A005-227E6AC2C240}">
      <dgm:prSet/>
      <dgm:spPr/>
      <dgm:t>
        <a:bodyPr/>
        <a:lstStyle/>
        <a:p>
          <a:endParaRPr lang="en-GB"/>
        </a:p>
      </dgm:t>
    </dgm:pt>
    <dgm:pt modelId="{91C43BB2-566D-4D28-8CAF-4D345B6DE3E3}" type="pres">
      <dgm:prSet presAssocID="{56E157C7-A2BD-41F4-B659-EF6E414EFAB1}" presName="linear" presStyleCnt="0">
        <dgm:presLayoutVars>
          <dgm:animLvl val="lvl"/>
          <dgm:resizeHandles val="exact"/>
        </dgm:presLayoutVars>
      </dgm:prSet>
      <dgm:spPr/>
    </dgm:pt>
    <dgm:pt modelId="{55B12BDF-FD5A-4381-8483-A425FC957899}" type="pres">
      <dgm:prSet presAssocID="{C48ADEB5-8D10-4505-9FAD-24BD562C2F80}" presName="parentText" presStyleLbl="node1" presStyleIdx="0" presStyleCnt="9">
        <dgm:presLayoutVars>
          <dgm:chMax val="0"/>
          <dgm:bulletEnabled val="1"/>
        </dgm:presLayoutVars>
      </dgm:prSet>
      <dgm:spPr/>
    </dgm:pt>
    <dgm:pt modelId="{02039DDD-95A0-40B1-A2DF-1303FEAE0792}" type="pres">
      <dgm:prSet presAssocID="{897B62E5-1869-450E-9EF4-B434ED5316CC}" presName="spacer" presStyleCnt="0"/>
      <dgm:spPr/>
    </dgm:pt>
    <dgm:pt modelId="{DBD3FB80-6F41-41C3-8A84-5BD1D1A5D734}" type="pres">
      <dgm:prSet presAssocID="{FBCC7C23-F7BA-469D-B889-5D495D2A3F2F}" presName="parentText" presStyleLbl="node1" presStyleIdx="1" presStyleCnt="9">
        <dgm:presLayoutVars>
          <dgm:chMax val="0"/>
          <dgm:bulletEnabled val="1"/>
        </dgm:presLayoutVars>
      </dgm:prSet>
      <dgm:spPr/>
    </dgm:pt>
    <dgm:pt modelId="{D9383D3C-BE65-4235-A09B-B35730875732}" type="pres">
      <dgm:prSet presAssocID="{41BB6132-E2BA-49DD-B46E-9A6F00CA3FD7}" presName="spacer" presStyleCnt="0"/>
      <dgm:spPr/>
    </dgm:pt>
    <dgm:pt modelId="{87C31496-822A-4B59-946F-9A7B7039AF07}" type="pres">
      <dgm:prSet presAssocID="{6963687C-91B2-4278-AF74-9762D40FC629}" presName="parentText" presStyleLbl="node1" presStyleIdx="2" presStyleCnt="9">
        <dgm:presLayoutVars>
          <dgm:chMax val="0"/>
          <dgm:bulletEnabled val="1"/>
        </dgm:presLayoutVars>
      </dgm:prSet>
      <dgm:spPr/>
    </dgm:pt>
    <dgm:pt modelId="{80D0CD3D-6913-4898-9920-17378F35163D}" type="pres">
      <dgm:prSet presAssocID="{C93F2854-9D38-4599-80B2-DFED48F46B65}" presName="spacer" presStyleCnt="0"/>
      <dgm:spPr/>
    </dgm:pt>
    <dgm:pt modelId="{A99BA681-D648-4ED9-93DE-34865E2D0C42}" type="pres">
      <dgm:prSet presAssocID="{3B882DCE-0694-4815-9DA1-57A85CA782C2}" presName="parentText" presStyleLbl="node1" presStyleIdx="3" presStyleCnt="9">
        <dgm:presLayoutVars>
          <dgm:chMax val="0"/>
          <dgm:bulletEnabled val="1"/>
        </dgm:presLayoutVars>
      </dgm:prSet>
      <dgm:spPr/>
    </dgm:pt>
    <dgm:pt modelId="{109E7B2F-9EA2-498D-9151-10CCF50E02F8}" type="pres">
      <dgm:prSet presAssocID="{A87650F5-0170-4FA7-9D45-91F0D0C7901D}" presName="spacer" presStyleCnt="0"/>
      <dgm:spPr/>
    </dgm:pt>
    <dgm:pt modelId="{B09ED5ED-5081-4A30-81A6-3C860BB1FF9A}" type="pres">
      <dgm:prSet presAssocID="{E7FA7070-E808-4D33-ACB9-B496DE353C67}" presName="parentText" presStyleLbl="node1" presStyleIdx="4" presStyleCnt="9">
        <dgm:presLayoutVars>
          <dgm:chMax val="0"/>
          <dgm:bulletEnabled val="1"/>
        </dgm:presLayoutVars>
      </dgm:prSet>
      <dgm:spPr/>
    </dgm:pt>
    <dgm:pt modelId="{139749C2-B045-49FB-B258-AE01885BCA8B}" type="pres">
      <dgm:prSet presAssocID="{F025EA45-7261-4663-807C-FF1281CEB2BD}" presName="spacer" presStyleCnt="0"/>
      <dgm:spPr/>
    </dgm:pt>
    <dgm:pt modelId="{A1CDC943-3B19-4644-9E0D-6F510925F3BC}" type="pres">
      <dgm:prSet presAssocID="{EA433224-A785-41BB-8B5C-9EFC99BEADEC}" presName="parentText" presStyleLbl="node1" presStyleIdx="5" presStyleCnt="9">
        <dgm:presLayoutVars>
          <dgm:chMax val="0"/>
          <dgm:bulletEnabled val="1"/>
        </dgm:presLayoutVars>
      </dgm:prSet>
      <dgm:spPr/>
    </dgm:pt>
    <dgm:pt modelId="{07459E9F-05FC-43CB-8BFE-1D098C95784F}" type="pres">
      <dgm:prSet presAssocID="{424405B4-9F96-46D5-A03B-7A93F5C59252}" presName="spacer" presStyleCnt="0"/>
      <dgm:spPr/>
    </dgm:pt>
    <dgm:pt modelId="{879E7597-4515-48A1-96D1-53334059C172}" type="pres">
      <dgm:prSet presAssocID="{01855B67-A596-45DC-B7D9-320567F7C055}" presName="parentText" presStyleLbl="node1" presStyleIdx="6" presStyleCnt="9">
        <dgm:presLayoutVars>
          <dgm:chMax val="0"/>
          <dgm:bulletEnabled val="1"/>
        </dgm:presLayoutVars>
      </dgm:prSet>
      <dgm:spPr/>
    </dgm:pt>
    <dgm:pt modelId="{6600A01E-92B7-48DD-A14F-995702DC2C0C}" type="pres">
      <dgm:prSet presAssocID="{B1C92F3E-ABD1-4CB1-BCFC-B60B8902A86A}" presName="spacer" presStyleCnt="0"/>
      <dgm:spPr/>
    </dgm:pt>
    <dgm:pt modelId="{18233E56-2719-485F-A001-F7A6EB5E3F84}" type="pres">
      <dgm:prSet presAssocID="{7DDF4AED-79BD-4415-91BD-EC0877944E11}" presName="parentText" presStyleLbl="node1" presStyleIdx="7" presStyleCnt="9">
        <dgm:presLayoutVars>
          <dgm:chMax val="0"/>
          <dgm:bulletEnabled val="1"/>
        </dgm:presLayoutVars>
      </dgm:prSet>
      <dgm:spPr/>
    </dgm:pt>
    <dgm:pt modelId="{3598C771-0085-432E-999D-22F04143B0FF}" type="pres">
      <dgm:prSet presAssocID="{6CB7B2EB-B840-4018-8F85-BF9FA82306F6}" presName="spacer" presStyleCnt="0"/>
      <dgm:spPr/>
    </dgm:pt>
    <dgm:pt modelId="{AA46ABF9-8010-4BCB-915B-32CEF75D2AB3}" type="pres">
      <dgm:prSet presAssocID="{9AD860F5-8973-44C9-8AD4-180211B2B554}" presName="parentText" presStyleLbl="node1" presStyleIdx="8" presStyleCnt="9">
        <dgm:presLayoutVars>
          <dgm:chMax val="0"/>
          <dgm:bulletEnabled val="1"/>
        </dgm:presLayoutVars>
      </dgm:prSet>
      <dgm:spPr/>
    </dgm:pt>
  </dgm:ptLst>
  <dgm:cxnLst>
    <dgm:cxn modelId="{AB864A06-8158-46CE-9160-F53D2BBDCF2F}" srcId="{56E157C7-A2BD-41F4-B659-EF6E414EFAB1}" destId="{01855B67-A596-45DC-B7D9-320567F7C055}" srcOrd="6" destOrd="0" parTransId="{2650EBA7-14C5-4306-ADAA-61927BFB5F10}" sibTransId="{B1C92F3E-ABD1-4CB1-BCFC-B60B8902A86A}"/>
    <dgm:cxn modelId="{92F8110D-417C-42AF-9BD2-B2D4C12CF0F1}" srcId="{56E157C7-A2BD-41F4-B659-EF6E414EFAB1}" destId="{FBCC7C23-F7BA-469D-B889-5D495D2A3F2F}" srcOrd="1" destOrd="0" parTransId="{5D316856-B553-4618-8254-17E2D9155E98}" sibTransId="{41BB6132-E2BA-49DD-B46E-9A6F00CA3FD7}"/>
    <dgm:cxn modelId="{20523110-2973-4CA6-9A22-59138B393625}" type="presOf" srcId="{3B882DCE-0694-4815-9DA1-57A85CA782C2}" destId="{A99BA681-D648-4ED9-93DE-34865E2D0C42}" srcOrd="0" destOrd="0" presId="urn:microsoft.com/office/officeart/2005/8/layout/vList2"/>
    <dgm:cxn modelId="{5D831514-3E40-49A0-9B24-789A20A4B679}" srcId="{56E157C7-A2BD-41F4-B659-EF6E414EFAB1}" destId="{7DDF4AED-79BD-4415-91BD-EC0877944E11}" srcOrd="7" destOrd="0" parTransId="{FDDDC5FB-736A-4868-8427-61F695FB3ABA}" sibTransId="{6CB7B2EB-B840-4018-8F85-BF9FA82306F6}"/>
    <dgm:cxn modelId="{0C5AE53A-D51D-4B33-A1D2-00A1C4883D06}" type="presOf" srcId="{7DDF4AED-79BD-4415-91BD-EC0877944E11}" destId="{18233E56-2719-485F-A001-F7A6EB5E3F84}" srcOrd="0" destOrd="0" presId="urn:microsoft.com/office/officeart/2005/8/layout/vList2"/>
    <dgm:cxn modelId="{5CCCA83F-2AEC-44C8-8C5B-895AD74F93F5}" type="presOf" srcId="{FBCC7C23-F7BA-469D-B889-5D495D2A3F2F}" destId="{DBD3FB80-6F41-41C3-8A84-5BD1D1A5D734}" srcOrd="0" destOrd="0" presId="urn:microsoft.com/office/officeart/2005/8/layout/vList2"/>
    <dgm:cxn modelId="{41C1E242-4A67-40FD-ADA5-E28C67118461}" srcId="{56E157C7-A2BD-41F4-B659-EF6E414EFAB1}" destId="{EA433224-A785-41BB-8B5C-9EFC99BEADEC}" srcOrd="5" destOrd="0" parTransId="{43D71302-2EAE-4909-ACEB-8BD21B316D4C}" sibTransId="{424405B4-9F96-46D5-A03B-7A93F5C59252}"/>
    <dgm:cxn modelId="{1FC99A45-80ED-4982-B2B1-87229E6E843F}" type="presOf" srcId="{56E157C7-A2BD-41F4-B659-EF6E414EFAB1}" destId="{91C43BB2-566D-4D28-8CAF-4D345B6DE3E3}" srcOrd="0" destOrd="0" presId="urn:microsoft.com/office/officeart/2005/8/layout/vList2"/>
    <dgm:cxn modelId="{2F408D74-9310-4145-A60D-FEEE8F0A1AC4}" type="presOf" srcId="{01855B67-A596-45DC-B7D9-320567F7C055}" destId="{879E7597-4515-48A1-96D1-53334059C172}" srcOrd="0" destOrd="0" presId="urn:microsoft.com/office/officeart/2005/8/layout/vList2"/>
    <dgm:cxn modelId="{255D617C-8765-4079-BD36-D62FFA5F3BAC}" type="presOf" srcId="{C48ADEB5-8D10-4505-9FAD-24BD562C2F80}" destId="{55B12BDF-FD5A-4381-8483-A425FC957899}" srcOrd="0" destOrd="0" presId="urn:microsoft.com/office/officeart/2005/8/layout/vList2"/>
    <dgm:cxn modelId="{A893F284-7483-4479-9254-911947F91ECA}" type="presOf" srcId="{6963687C-91B2-4278-AF74-9762D40FC629}" destId="{87C31496-822A-4B59-946F-9A7B7039AF07}" srcOrd="0" destOrd="0" presId="urn:microsoft.com/office/officeart/2005/8/layout/vList2"/>
    <dgm:cxn modelId="{A3110C9A-D1D3-405A-889D-A52593B3CBC0}" type="presOf" srcId="{9AD860F5-8973-44C9-8AD4-180211B2B554}" destId="{AA46ABF9-8010-4BCB-915B-32CEF75D2AB3}" srcOrd="0" destOrd="0" presId="urn:microsoft.com/office/officeart/2005/8/layout/vList2"/>
    <dgm:cxn modelId="{AFE8B99E-7E00-4342-BC67-131BA45D66DA}" srcId="{56E157C7-A2BD-41F4-B659-EF6E414EFAB1}" destId="{E7FA7070-E808-4D33-ACB9-B496DE353C67}" srcOrd="4" destOrd="0" parTransId="{48A87F5F-D982-4B9C-9BF9-6EC15E6EBB59}" sibTransId="{F025EA45-7261-4663-807C-FF1281CEB2BD}"/>
    <dgm:cxn modelId="{3CC61F9F-9A8D-465F-9911-8F995FFEC1AF}" type="presOf" srcId="{EA433224-A785-41BB-8B5C-9EFC99BEADEC}" destId="{A1CDC943-3B19-4644-9E0D-6F510925F3BC}" srcOrd="0" destOrd="0" presId="urn:microsoft.com/office/officeart/2005/8/layout/vList2"/>
    <dgm:cxn modelId="{9AF24DA4-A584-41F4-976A-2FCC100345BE}" type="presOf" srcId="{E7FA7070-E808-4D33-ACB9-B496DE353C67}" destId="{B09ED5ED-5081-4A30-81A6-3C860BB1FF9A}" srcOrd="0" destOrd="0" presId="urn:microsoft.com/office/officeart/2005/8/layout/vList2"/>
    <dgm:cxn modelId="{21F708C5-7B66-48D6-BE83-754BB54DA3D3}" srcId="{56E157C7-A2BD-41F4-B659-EF6E414EFAB1}" destId="{C48ADEB5-8D10-4505-9FAD-24BD562C2F80}" srcOrd="0" destOrd="0" parTransId="{E39F9A90-FF62-46E3-A916-C4C9001D8F44}" sibTransId="{897B62E5-1869-450E-9EF4-B434ED5316CC}"/>
    <dgm:cxn modelId="{ABC2F1C9-F0BE-4BD9-855A-5985CBB41E3C}" srcId="{56E157C7-A2BD-41F4-B659-EF6E414EFAB1}" destId="{6963687C-91B2-4278-AF74-9762D40FC629}" srcOrd="2" destOrd="0" parTransId="{C4E9C305-A90E-461D-8E2B-9FFFE423BA47}" sibTransId="{C93F2854-9D38-4599-80B2-DFED48F46B65}"/>
    <dgm:cxn modelId="{CBDB1CE1-91F4-4357-B79C-07439EFD265E}" srcId="{56E157C7-A2BD-41F4-B659-EF6E414EFAB1}" destId="{3B882DCE-0694-4815-9DA1-57A85CA782C2}" srcOrd="3" destOrd="0" parTransId="{D6F9A439-D111-4D4F-90B8-3F52E3C53079}" sibTransId="{A87650F5-0170-4FA7-9D45-91F0D0C7901D}"/>
    <dgm:cxn modelId="{5EA211E8-29DA-49FE-A005-227E6AC2C240}" srcId="{56E157C7-A2BD-41F4-B659-EF6E414EFAB1}" destId="{9AD860F5-8973-44C9-8AD4-180211B2B554}" srcOrd="8" destOrd="0" parTransId="{722EB58A-D8C6-4AF0-8E0C-26226275DA91}" sibTransId="{6DB0F813-7084-4875-82C2-004D2C38CDAB}"/>
    <dgm:cxn modelId="{537A35FF-7628-4C05-932F-75D9761D9FDD}" type="presParOf" srcId="{91C43BB2-566D-4D28-8CAF-4D345B6DE3E3}" destId="{55B12BDF-FD5A-4381-8483-A425FC957899}" srcOrd="0" destOrd="0" presId="urn:microsoft.com/office/officeart/2005/8/layout/vList2"/>
    <dgm:cxn modelId="{079B0852-EBE2-4770-B35A-C3644EEA858D}" type="presParOf" srcId="{91C43BB2-566D-4D28-8CAF-4D345B6DE3E3}" destId="{02039DDD-95A0-40B1-A2DF-1303FEAE0792}" srcOrd="1" destOrd="0" presId="urn:microsoft.com/office/officeart/2005/8/layout/vList2"/>
    <dgm:cxn modelId="{89AC46B8-E074-406D-8357-2081B479E705}" type="presParOf" srcId="{91C43BB2-566D-4D28-8CAF-4D345B6DE3E3}" destId="{DBD3FB80-6F41-41C3-8A84-5BD1D1A5D734}" srcOrd="2" destOrd="0" presId="urn:microsoft.com/office/officeart/2005/8/layout/vList2"/>
    <dgm:cxn modelId="{6E92402B-1EBE-4F92-B334-7AAADE06C5FB}" type="presParOf" srcId="{91C43BB2-566D-4D28-8CAF-4D345B6DE3E3}" destId="{D9383D3C-BE65-4235-A09B-B35730875732}" srcOrd="3" destOrd="0" presId="urn:microsoft.com/office/officeart/2005/8/layout/vList2"/>
    <dgm:cxn modelId="{7F433D22-F1BD-4E60-B038-A8DCB3E67294}" type="presParOf" srcId="{91C43BB2-566D-4D28-8CAF-4D345B6DE3E3}" destId="{87C31496-822A-4B59-946F-9A7B7039AF07}" srcOrd="4" destOrd="0" presId="urn:microsoft.com/office/officeart/2005/8/layout/vList2"/>
    <dgm:cxn modelId="{871F7FC8-4C87-4DAD-B67E-1541C48C0138}" type="presParOf" srcId="{91C43BB2-566D-4D28-8CAF-4D345B6DE3E3}" destId="{80D0CD3D-6913-4898-9920-17378F35163D}" srcOrd="5" destOrd="0" presId="urn:microsoft.com/office/officeart/2005/8/layout/vList2"/>
    <dgm:cxn modelId="{86A94739-6460-4761-9B82-1E77EE679D98}" type="presParOf" srcId="{91C43BB2-566D-4D28-8CAF-4D345B6DE3E3}" destId="{A99BA681-D648-4ED9-93DE-34865E2D0C42}" srcOrd="6" destOrd="0" presId="urn:microsoft.com/office/officeart/2005/8/layout/vList2"/>
    <dgm:cxn modelId="{1924AC3B-4438-4C4E-95BD-9A7D07F79825}" type="presParOf" srcId="{91C43BB2-566D-4D28-8CAF-4D345B6DE3E3}" destId="{109E7B2F-9EA2-498D-9151-10CCF50E02F8}" srcOrd="7" destOrd="0" presId="urn:microsoft.com/office/officeart/2005/8/layout/vList2"/>
    <dgm:cxn modelId="{961E47E4-A3A4-43A4-8EEE-1E35B2CB3581}" type="presParOf" srcId="{91C43BB2-566D-4D28-8CAF-4D345B6DE3E3}" destId="{B09ED5ED-5081-4A30-81A6-3C860BB1FF9A}" srcOrd="8" destOrd="0" presId="urn:microsoft.com/office/officeart/2005/8/layout/vList2"/>
    <dgm:cxn modelId="{C5960102-C0C7-4096-8A83-CF970EFBDFAF}" type="presParOf" srcId="{91C43BB2-566D-4D28-8CAF-4D345B6DE3E3}" destId="{139749C2-B045-49FB-B258-AE01885BCA8B}" srcOrd="9" destOrd="0" presId="urn:microsoft.com/office/officeart/2005/8/layout/vList2"/>
    <dgm:cxn modelId="{C2DD1475-091B-4FF1-8935-9C934E2C8675}" type="presParOf" srcId="{91C43BB2-566D-4D28-8CAF-4D345B6DE3E3}" destId="{A1CDC943-3B19-4644-9E0D-6F510925F3BC}" srcOrd="10" destOrd="0" presId="urn:microsoft.com/office/officeart/2005/8/layout/vList2"/>
    <dgm:cxn modelId="{13BFF146-2A79-4186-88F8-D977D288CC51}" type="presParOf" srcId="{91C43BB2-566D-4D28-8CAF-4D345B6DE3E3}" destId="{07459E9F-05FC-43CB-8BFE-1D098C95784F}" srcOrd="11" destOrd="0" presId="urn:microsoft.com/office/officeart/2005/8/layout/vList2"/>
    <dgm:cxn modelId="{04C3E62A-D39D-4C53-94CC-5A2BCD06F573}" type="presParOf" srcId="{91C43BB2-566D-4D28-8CAF-4D345B6DE3E3}" destId="{879E7597-4515-48A1-96D1-53334059C172}" srcOrd="12" destOrd="0" presId="urn:microsoft.com/office/officeart/2005/8/layout/vList2"/>
    <dgm:cxn modelId="{BACD94E7-AAC2-465E-AEBF-7EDC7DEE6C67}" type="presParOf" srcId="{91C43BB2-566D-4D28-8CAF-4D345B6DE3E3}" destId="{6600A01E-92B7-48DD-A14F-995702DC2C0C}" srcOrd="13" destOrd="0" presId="urn:microsoft.com/office/officeart/2005/8/layout/vList2"/>
    <dgm:cxn modelId="{D5ADD4CD-51BF-4C88-9424-4B3A43E12D9C}" type="presParOf" srcId="{91C43BB2-566D-4D28-8CAF-4D345B6DE3E3}" destId="{18233E56-2719-485F-A001-F7A6EB5E3F84}" srcOrd="14" destOrd="0" presId="urn:microsoft.com/office/officeart/2005/8/layout/vList2"/>
    <dgm:cxn modelId="{76F71E01-B283-4FBC-90D9-1762CD9FF592}" type="presParOf" srcId="{91C43BB2-566D-4D28-8CAF-4D345B6DE3E3}" destId="{3598C771-0085-432E-999D-22F04143B0FF}" srcOrd="15" destOrd="0" presId="urn:microsoft.com/office/officeart/2005/8/layout/vList2"/>
    <dgm:cxn modelId="{F2B95F4B-2DC6-40F7-A0BF-33E5D8505E43}" type="presParOf" srcId="{91C43BB2-566D-4D28-8CAF-4D345B6DE3E3}" destId="{AA46ABF9-8010-4BCB-915B-32CEF75D2AB3}" srcOrd="1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12BDF-FD5A-4381-8483-A425FC957899}">
      <dsp:nvSpPr>
        <dsp:cNvPr id="0" name=""/>
        <dsp:cNvSpPr/>
      </dsp:nvSpPr>
      <dsp:spPr>
        <a:xfrm>
          <a:off x="0" y="110887"/>
          <a:ext cx="7335520" cy="64642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Older people’s needs are multidimensional</a:t>
          </a:r>
          <a:r>
            <a:rPr lang="en-GB" sz="1700" kern="1200" dirty="0"/>
            <a:t>:</a:t>
          </a:r>
          <a:endParaRPr lang="en-US" sz="1700" kern="1200" dirty="0"/>
        </a:p>
      </dsp:txBody>
      <dsp:txXfrm>
        <a:off x="31556" y="142443"/>
        <a:ext cx="7272408" cy="583313"/>
      </dsp:txXfrm>
    </dsp:sp>
    <dsp:sp modelId="{DBD3FB80-6F41-41C3-8A84-5BD1D1A5D734}">
      <dsp:nvSpPr>
        <dsp:cNvPr id="0" name=""/>
        <dsp:cNvSpPr/>
      </dsp:nvSpPr>
      <dsp:spPr>
        <a:xfrm>
          <a:off x="0" y="806272"/>
          <a:ext cx="7335520" cy="646425"/>
        </a:xfrm>
        <a:prstGeom prst="roundRect">
          <a:avLst/>
        </a:prstGeom>
        <a:solidFill>
          <a:schemeClr val="accent2">
            <a:hueOff val="316242"/>
            <a:satOff val="-5983"/>
            <a:lumOff val="-4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Physical health (multimorbidity, frailty</a:t>
          </a:r>
          <a:r>
            <a:rPr lang="en-GB" sz="1700" kern="1200" dirty="0"/>
            <a:t>)</a:t>
          </a:r>
          <a:endParaRPr lang="en-US" sz="1700" kern="1200" dirty="0"/>
        </a:p>
      </dsp:txBody>
      <dsp:txXfrm>
        <a:off x="31556" y="837828"/>
        <a:ext cx="7272408" cy="583313"/>
      </dsp:txXfrm>
    </dsp:sp>
    <dsp:sp modelId="{87C31496-822A-4B59-946F-9A7B7039AF07}">
      <dsp:nvSpPr>
        <dsp:cNvPr id="0" name=""/>
        <dsp:cNvSpPr/>
      </dsp:nvSpPr>
      <dsp:spPr>
        <a:xfrm>
          <a:off x="0" y="1501657"/>
          <a:ext cx="7335520" cy="646425"/>
        </a:xfrm>
        <a:prstGeom prst="roundRect">
          <a:avLst/>
        </a:prstGeom>
        <a:solidFill>
          <a:schemeClr val="accent2">
            <a:hueOff val="632483"/>
            <a:satOff val="-11966"/>
            <a:lumOff val="-83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Mental wellbeing</a:t>
          </a:r>
          <a:endParaRPr lang="en-US" sz="1700" kern="1200" dirty="0">
            <a:latin typeface="Arial" panose="020B0604020202020204" pitchFamily="34" charset="0"/>
            <a:cs typeface="Arial" panose="020B0604020202020204" pitchFamily="34" charset="0"/>
          </a:endParaRPr>
        </a:p>
      </dsp:txBody>
      <dsp:txXfrm>
        <a:off x="31556" y="1533213"/>
        <a:ext cx="7272408" cy="583313"/>
      </dsp:txXfrm>
    </dsp:sp>
    <dsp:sp modelId="{A99BA681-D648-4ED9-93DE-34865E2D0C42}">
      <dsp:nvSpPr>
        <dsp:cNvPr id="0" name=""/>
        <dsp:cNvSpPr/>
      </dsp:nvSpPr>
      <dsp:spPr>
        <a:xfrm>
          <a:off x="0" y="2197042"/>
          <a:ext cx="7335520" cy="646425"/>
        </a:xfrm>
        <a:prstGeom prst="roundRect">
          <a:avLst/>
        </a:prstGeom>
        <a:solidFill>
          <a:schemeClr val="accent2">
            <a:hueOff val="948725"/>
            <a:satOff val="-17948"/>
            <a:lumOff val="-125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Social connectedness</a:t>
          </a:r>
          <a:endParaRPr lang="en-US" sz="1700" kern="1200" dirty="0">
            <a:latin typeface="Arial" panose="020B0604020202020204" pitchFamily="34" charset="0"/>
            <a:cs typeface="Arial" panose="020B0604020202020204" pitchFamily="34" charset="0"/>
          </a:endParaRPr>
        </a:p>
      </dsp:txBody>
      <dsp:txXfrm>
        <a:off x="31556" y="2228598"/>
        <a:ext cx="7272408" cy="583313"/>
      </dsp:txXfrm>
    </dsp:sp>
    <dsp:sp modelId="{B09ED5ED-5081-4A30-81A6-3C860BB1FF9A}">
      <dsp:nvSpPr>
        <dsp:cNvPr id="0" name=""/>
        <dsp:cNvSpPr/>
      </dsp:nvSpPr>
      <dsp:spPr>
        <a:xfrm>
          <a:off x="0" y="2892427"/>
          <a:ext cx="7335520" cy="646425"/>
        </a:xfrm>
        <a:prstGeom prst="roundRect">
          <a:avLst/>
        </a:prstGeom>
        <a:solidFill>
          <a:schemeClr val="accent2">
            <a:hueOff val="1264967"/>
            <a:satOff val="-23931"/>
            <a:lumOff val="-16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Safe housing</a:t>
          </a:r>
          <a:endParaRPr lang="en-US" sz="1700" kern="1200" dirty="0">
            <a:latin typeface="Arial" panose="020B0604020202020204" pitchFamily="34" charset="0"/>
            <a:cs typeface="Arial" panose="020B0604020202020204" pitchFamily="34" charset="0"/>
          </a:endParaRPr>
        </a:p>
      </dsp:txBody>
      <dsp:txXfrm>
        <a:off x="31556" y="2923983"/>
        <a:ext cx="7272408" cy="583313"/>
      </dsp:txXfrm>
    </dsp:sp>
    <dsp:sp modelId="{A1CDC943-3B19-4644-9E0D-6F510925F3BC}">
      <dsp:nvSpPr>
        <dsp:cNvPr id="0" name=""/>
        <dsp:cNvSpPr/>
      </dsp:nvSpPr>
      <dsp:spPr>
        <a:xfrm>
          <a:off x="0" y="3587812"/>
          <a:ext cx="7335520" cy="646425"/>
        </a:xfrm>
        <a:prstGeom prst="roundRect">
          <a:avLst/>
        </a:prstGeom>
        <a:solidFill>
          <a:schemeClr val="accent2">
            <a:hueOff val="1581209"/>
            <a:satOff val="-29914"/>
            <a:lumOff val="-20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Financial security</a:t>
          </a:r>
          <a:endParaRPr lang="en-US" sz="1700" kern="1200" dirty="0">
            <a:latin typeface="Arial" panose="020B0604020202020204" pitchFamily="34" charset="0"/>
            <a:cs typeface="Arial" panose="020B0604020202020204" pitchFamily="34" charset="0"/>
          </a:endParaRPr>
        </a:p>
      </dsp:txBody>
      <dsp:txXfrm>
        <a:off x="31556" y="3619368"/>
        <a:ext cx="7272408" cy="583313"/>
      </dsp:txXfrm>
    </dsp:sp>
    <dsp:sp modelId="{879E7597-4515-48A1-96D1-53334059C172}">
      <dsp:nvSpPr>
        <dsp:cNvPr id="0" name=""/>
        <dsp:cNvSpPr/>
      </dsp:nvSpPr>
      <dsp:spPr>
        <a:xfrm>
          <a:off x="0" y="4283197"/>
          <a:ext cx="7335520" cy="646425"/>
        </a:xfrm>
        <a:prstGeom prst="roundRect">
          <a:avLst/>
        </a:prstGeom>
        <a:solidFill>
          <a:schemeClr val="accent2">
            <a:hueOff val="1897450"/>
            <a:satOff val="-35897"/>
            <a:lumOff val="-250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Maintaining functional ability rather than merely treating illness is central to effective care (World Health Organization, 2015).</a:t>
          </a:r>
          <a:endParaRPr lang="en-US" sz="1700" kern="1200" dirty="0">
            <a:latin typeface="Arial" panose="020B0604020202020204" pitchFamily="34" charset="0"/>
            <a:cs typeface="Arial" panose="020B0604020202020204" pitchFamily="34" charset="0"/>
          </a:endParaRPr>
        </a:p>
      </dsp:txBody>
      <dsp:txXfrm>
        <a:off x="31556" y="4314753"/>
        <a:ext cx="7272408" cy="583313"/>
      </dsp:txXfrm>
    </dsp:sp>
    <dsp:sp modelId="{18233E56-2719-485F-A001-F7A6EB5E3F84}">
      <dsp:nvSpPr>
        <dsp:cNvPr id="0" name=""/>
        <dsp:cNvSpPr/>
      </dsp:nvSpPr>
      <dsp:spPr>
        <a:xfrm>
          <a:off x="0" y="4978582"/>
          <a:ext cx="7335520" cy="646425"/>
        </a:xfrm>
        <a:prstGeom prst="roundRect">
          <a:avLst/>
        </a:prstGeom>
        <a:solidFill>
          <a:schemeClr val="accent2">
            <a:hueOff val="2213692"/>
            <a:satOff val="-41879"/>
            <a:lumOff val="-29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Policy emphasis on independence must also recognise interdependence and relational care (Timonen, 2016).</a:t>
          </a:r>
          <a:endParaRPr lang="en-US" sz="1700" kern="1200" dirty="0">
            <a:latin typeface="Arial" panose="020B0604020202020204" pitchFamily="34" charset="0"/>
            <a:cs typeface="Arial" panose="020B0604020202020204" pitchFamily="34" charset="0"/>
          </a:endParaRPr>
        </a:p>
      </dsp:txBody>
      <dsp:txXfrm>
        <a:off x="31556" y="5010138"/>
        <a:ext cx="7272408" cy="583313"/>
      </dsp:txXfrm>
    </dsp:sp>
    <dsp:sp modelId="{AA46ABF9-8010-4BCB-915B-32CEF75D2AB3}">
      <dsp:nvSpPr>
        <dsp:cNvPr id="0" name=""/>
        <dsp:cNvSpPr/>
      </dsp:nvSpPr>
      <dsp:spPr>
        <a:xfrm>
          <a:off x="0" y="5673967"/>
          <a:ext cx="7335520" cy="646425"/>
        </a:xfrm>
        <a:prstGeom prst="roundRect">
          <a:avLst/>
        </a:prstGeom>
        <a:solidFill>
          <a:schemeClr val="accent2">
            <a:hueOff val="2529934"/>
            <a:satOff val="-47862"/>
            <a:lumOff val="-333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Empowerment therefore requires addressing both individual health needs and structural determinants of wellbeing.</a:t>
          </a:r>
        </a:p>
      </dsp:txBody>
      <dsp:txXfrm>
        <a:off x="31556" y="5705523"/>
        <a:ext cx="7272408" cy="583313"/>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74062E-ED44-4343-8A06-D34AD26E2A8B}" type="datetimeFigureOut">
              <a:rPr lang="en-GB" smtClean="0"/>
              <a:t>27/02/2026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F8D5B8-F40B-4857-ABBE-5520D4CBC532}" type="slidenum">
              <a:rPr lang="en-GB" smtClean="0"/>
              <a:t>‹#›</a:t>
            </a:fld>
            <a:endParaRPr lang="en-GB"/>
          </a:p>
        </p:txBody>
      </p:sp>
    </p:spTree>
    <p:extLst>
      <p:ext uri="{BB962C8B-B14F-4D97-AF65-F5344CB8AC3E}">
        <p14:creationId xmlns:p14="http://schemas.microsoft.com/office/powerpoint/2010/main" val="4260515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F8D5B8-F40B-4857-ABBE-5520D4CBC532}" type="slidenum">
              <a:rPr lang="en-GB" smtClean="0"/>
              <a:t>2</a:t>
            </a:fld>
            <a:endParaRPr lang="en-GB"/>
          </a:p>
        </p:txBody>
      </p:sp>
    </p:spTree>
    <p:extLst>
      <p:ext uri="{BB962C8B-B14F-4D97-AF65-F5344CB8AC3E}">
        <p14:creationId xmlns:p14="http://schemas.microsoft.com/office/powerpoint/2010/main" val="1015248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F8D5B8-F40B-4857-ABBE-5520D4CBC532}" type="slidenum">
              <a:rPr lang="en-GB" smtClean="0"/>
              <a:t>11</a:t>
            </a:fld>
            <a:endParaRPr lang="en-GB"/>
          </a:p>
        </p:txBody>
      </p:sp>
    </p:spTree>
    <p:extLst>
      <p:ext uri="{BB962C8B-B14F-4D97-AF65-F5344CB8AC3E}">
        <p14:creationId xmlns:p14="http://schemas.microsoft.com/office/powerpoint/2010/main" val="1832261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B595D096-0B63-4913-810A-4CAB90B234E2}" type="datetimeFigureOut">
              <a:rPr lang="en-GB" smtClean="0"/>
              <a:t>27/02/2026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2881871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95D096-0B63-4913-810A-4CAB90B234E2}"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978997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B595D096-0B63-4913-810A-4CAB90B234E2}" type="datetimeFigureOut">
              <a:rPr lang="en-GB" smtClean="0"/>
              <a:t>27/02/2026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1416018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B595D096-0B63-4913-810A-4CAB90B234E2}" type="datetimeFigureOut">
              <a:rPr lang="en-GB" smtClean="0"/>
              <a:t>27/02/2026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1826449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B595D096-0B63-4913-810A-4CAB90B234E2}" type="datetimeFigureOut">
              <a:rPr lang="en-GB" smtClean="0"/>
              <a:t>27/02/2026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2008460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95D096-0B63-4913-810A-4CAB90B234E2}" type="datetimeFigureOut">
              <a:rPr lang="en-GB" smtClean="0"/>
              <a:t>27/02/2026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1668925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B595D096-0B63-4913-810A-4CAB90B234E2}" type="datetimeFigureOut">
              <a:rPr lang="en-GB" smtClean="0"/>
              <a:t>27/02/2026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1836500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95D096-0B63-4913-810A-4CAB90B234E2}"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503150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B595D096-0B63-4913-810A-4CAB90B234E2}" type="datetimeFigureOut">
              <a:rPr lang="en-GB" smtClean="0"/>
              <a:t>27/02/2026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1145175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95D096-0B63-4913-810A-4CAB90B234E2}"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3031213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B595D096-0B63-4913-810A-4CAB90B234E2}" type="datetimeFigureOut">
              <a:rPr lang="en-GB" smtClean="0"/>
              <a:t>27/02/2026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2942223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B595D096-0B63-4913-810A-4CAB90B234E2}" type="datetimeFigureOut">
              <a:rPr lang="en-GB" smtClean="0"/>
              <a:t>27/02/2026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816FE28F-DEA4-43FA-9A95-5DEE3E564C2A}" type="slidenum">
              <a:rPr lang="en-GB" smtClean="0"/>
              <a:t>‹#›</a:t>
            </a:fld>
            <a:endParaRPr lang="en-GB"/>
          </a:p>
        </p:txBody>
      </p:sp>
    </p:spTree>
    <p:extLst>
      <p:ext uri="{BB962C8B-B14F-4D97-AF65-F5344CB8AC3E}">
        <p14:creationId xmlns:p14="http://schemas.microsoft.com/office/powerpoint/2010/main" val="10762736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8.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8113A04A-104D-4474-943E-F08D367CC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C7B8B13B-100F-477D-BF8C-4E0F674680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E8827DA9-3DCA-4743-A1B9-46C3EEFA5A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50B4F698-2DE1-4BB9-BDAB-8FDEEE98B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4E5D247A-45D5-4008-95DD-151F92A816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495C0354-49FA-4184-A64C-C42144D359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825F8F3E-30F4-4D79-BBBA-D9DF889ACD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CAB4EBF0-4FA9-40ED-948D-02FF5E03B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9F670714-12CF-47C8-8D91-14A198DE56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ACDF78B2-D4A5-4311-B507-3D85C21C53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3F8D1279-65AF-4883-8269-E2CB8E50B7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18A7BDAC-6C62-4A7A-831D-24654A1DBA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E6EFC33C-2F65-451F-ADFB-4014CC586B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B43994E5-EEC9-4933-8237-C99E40B272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B11D7CFC-0A9B-4453-ABED-9E760E35C1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1F589B38-5540-4961-BFFE-E2F77CF6F7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996B2A58-5E43-42E1-8B2A-9642199E38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64553910-DD9F-4C3D-BF02-3DD16AE275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6595C7BF-AFE1-4CC5-A8AC-217BF784D6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351A7B3C-025D-4282-B39D-5B29174277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9FC7288D-61BE-4684-8408-F0C5BC5B72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3" name="Group 62">
            <a:extLst>
              <a:ext uri="{FF2B5EF4-FFF2-40B4-BE49-F238E27FC236}">
                <a16:creationId xmlns:a16="http://schemas.microsoft.com/office/drawing/2014/main" id="{E4EAF9E2-F535-4C56-ABAB-48DD8688D0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6509954" cy="4477933"/>
            <a:chOff x="807084" y="1186483"/>
            <a:chExt cx="6509954" cy="4477933"/>
          </a:xfrm>
        </p:grpSpPr>
        <p:sp>
          <p:nvSpPr>
            <p:cNvPr id="64" name="Rectangle 63">
              <a:extLst>
                <a:ext uri="{FF2B5EF4-FFF2-40B4-BE49-F238E27FC236}">
                  <a16:creationId xmlns:a16="http://schemas.microsoft.com/office/drawing/2014/main" id="{1C2055AE-60DA-46E8-90DB-4CB5089DC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846" y="1186483"/>
              <a:ext cx="6508430"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Isosceles Triangle 39">
              <a:extLst>
                <a:ext uri="{FF2B5EF4-FFF2-40B4-BE49-F238E27FC236}">
                  <a16:creationId xmlns:a16="http://schemas.microsoft.com/office/drawing/2014/main" id="{DD953787-54F8-44EA-A37E-9FA756ECF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858445"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3FF9ED56-3E39-4E5C-909A-B8CF96A46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6509954"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3C4F11D-C661-A9C3-2201-24366E04D4C8}"/>
              </a:ext>
            </a:extLst>
          </p:cNvPr>
          <p:cNvSpPr>
            <a:spLocks noGrp="1"/>
          </p:cNvSpPr>
          <p:nvPr>
            <p:ph type="ctrTitle"/>
          </p:nvPr>
        </p:nvSpPr>
        <p:spPr>
          <a:xfrm>
            <a:off x="895414" y="2075504"/>
            <a:ext cx="6337231" cy="1748729"/>
          </a:xfrm>
        </p:spPr>
        <p:txBody>
          <a:bodyPr>
            <a:normAutofit/>
          </a:bodyPr>
          <a:lstStyle/>
          <a:p>
            <a:r>
              <a:rPr lang="en-GB" sz="3800"/>
              <a:t>Empowering the Older Person:</a:t>
            </a:r>
            <a:br>
              <a:rPr lang="en-GB" sz="3800"/>
            </a:br>
            <a:r>
              <a:rPr lang="en-GB" sz="3800"/>
              <a:t>A Critical Evaluation of Care and Support Needs in the UK</a:t>
            </a:r>
          </a:p>
        </p:txBody>
      </p:sp>
      <p:sp>
        <p:nvSpPr>
          <p:cNvPr id="3" name="Subtitle 2">
            <a:extLst>
              <a:ext uri="{FF2B5EF4-FFF2-40B4-BE49-F238E27FC236}">
                <a16:creationId xmlns:a16="http://schemas.microsoft.com/office/drawing/2014/main" id="{9710E0BE-4440-2EEF-9DB0-A554A748B30F}"/>
              </a:ext>
            </a:extLst>
          </p:cNvPr>
          <p:cNvSpPr>
            <a:spLocks noGrp="1"/>
          </p:cNvSpPr>
          <p:nvPr>
            <p:ph type="subTitle" idx="1"/>
          </p:nvPr>
        </p:nvSpPr>
        <p:spPr>
          <a:xfrm>
            <a:off x="895416" y="3906266"/>
            <a:ext cx="6337230" cy="1322587"/>
          </a:xfrm>
        </p:spPr>
        <p:txBody>
          <a:bodyPr>
            <a:normAutofit/>
          </a:bodyPr>
          <a:lstStyle/>
          <a:p>
            <a:pPr>
              <a:lnSpc>
                <a:spcPct val="90000"/>
              </a:lnSpc>
            </a:pPr>
            <a:r>
              <a:rPr lang="en-GB" dirty="0"/>
              <a:t>Fateha Altafi</a:t>
            </a:r>
            <a:br>
              <a:rPr lang="en-GB" dirty="0"/>
            </a:br>
            <a:r>
              <a:rPr lang="en-GB" dirty="0"/>
              <a:t>Student ID: 2309157</a:t>
            </a:r>
            <a:br>
              <a:rPr lang="en-GB" dirty="0"/>
            </a:br>
            <a:r>
              <a:rPr lang="en-GB" dirty="0"/>
              <a:t>BSc (Hons) Health and Social Care</a:t>
            </a:r>
            <a:br>
              <a:rPr lang="en-GB" dirty="0"/>
            </a:br>
            <a:r>
              <a:rPr lang="en-GB" dirty="0"/>
              <a:t>Module: BMHP6027</a:t>
            </a:r>
            <a:br>
              <a:rPr lang="en-GB" dirty="0"/>
            </a:br>
            <a:r>
              <a:rPr lang="en-GB" dirty="0"/>
              <a:t>Lecturer: Rizwan Nadim</a:t>
            </a:r>
          </a:p>
          <a:p>
            <a:pPr>
              <a:lnSpc>
                <a:spcPct val="90000"/>
              </a:lnSpc>
            </a:pPr>
            <a:endParaRPr lang="en-GB" dirty="0"/>
          </a:p>
        </p:txBody>
      </p:sp>
      <p:sp>
        <p:nvSpPr>
          <p:cNvPr id="68" name="Rectangle 67">
            <a:extLst>
              <a:ext uri="{FF2B5EF4-FFF2-40B4-BE49-F238E27FC236}">
                <a16:creationId xmlns:a16="http://schemas.microsoft.com/office/drawing/2014/main" id="{41D85B1C-351E-49EF-BDB6-051F1B867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1304" y="-6706"/>
            <a:ext cx="4060696"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B66C8B72-97F3-9ADD-B3E5-6859177C80EC}"/>
              </a:ext>
            </a:extLst>
          </p:cNvPr>
          <p:cNvPicPr>
            <a:picLocks noChangeAspect="1"/>
          </p:cNvPicPr>
          <p:nvPr/>
        </p:nvPicPr>
        <p:blipFill>
          <a:blip r:embed="rId4"/>
          <a:srcRect l="24391" r="30498" b="-2"/>
          <a:stretch>
            <a:fillRect/>
          </a:stretch>
        </p:blipFill>
        <p:spPr>
          <a:xfrm>
            <a:off x="8454279" y="904980"/>
            <a:ext cx="3417680" cy="5057184"/>
          </a:xfrm>
          <a:prstGeom prst="rect">
            <a:avLst/>
          </a:prstGeom>
          <a:ln w="9525">
            <a:noFill/>
          </a:ln>
        </p:spPr>
      </p:pic>
      <p:pic>
        <p:nvPicPr>
          <p:cNvPr id="100" name="Audio 99">
            <a:hlinkClick r:id="" action="ppaction://media"/>
            <a:extLst>
              <a:ext uri="{FF2B5EF4-FFF2-40B4-BE49-F238E27FC236}">
                <a16:creationId xmlns:a16="http://schemas.microsoft.com/office/drawing/2014/main" id="{5E47FFBE-23E8-791B-9DE7-11C433999E9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6708408"/>
      </p:ext>
    </p:extLst>
  </p:cSld>
  <p:clrMapOvr>
    <a:masterClrMapping/>
  </p:clrMapOvr>
  <mc:AlternateContent xmlns:mc="http://schemas.openxmlformats.org/markup-compatibility/2006">
    <mc:Choice xmlns:p14="http://schemas.microsoft.com/office/powerpoint/2010/main" Requires="p14">
      <p:transition spd="slow" p14:dur="2000" advTm="33073"/>
    </mc:Choice>
    <mc:Fallback>
      <p:transition spd="slow" advTm="33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898D15-3611-E245-43C4-1A776CB387E5}"/>
              </a:ext>
            </a:extLst>
          </p:cNvPr>
          <p:cNvSpPr>
            <a:spLocks noGrp="1"/>
          </p:cNvSpPr>
          <p:nvPr>
            <p:ph type="title"/>
          </p:nvPr>
        </p:nvSpPr>
        <p:spPr>
          <a:xfrm>
            <a:off x="7874928" y="1124998"/>
            <a:ext cx="3456122" cy="4589717"/>
          </a:xfrm>
        </p:spPr>
        <p:txBody>
          <a:bodyPr>
            <a:normAutofit/>
          </a:bodyPr>
          <a:lstStyle/>
          <a:p>
            <a:pPr algn="l"/>
            <a:r>
              <a:rPr lang="en-GB" sz="480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EA934B3-D706-8900-D8C3-CA7C2CE2B4B9}"/>
              </a:ext>
            </a:extLst>
          </p:cNvPr>
          <p:cNvSpPr>
            <a:spLocks noGrp="1"/>
          </p:cNvSpPr>
          <p:nvPr>
            <p:ph idx="1"/>
          </p:nvPr>
        </p:nvSpPr>
        <p:spPr>
          <a:xfrm>
            <a:off x="475726" y="389063"/>
            <a:ext cx="6548843" cy="6258232"/>
          </a:xfrm>
        </p:spPr>
        <p:txBody>
          <a:bodyPr>
            <a:normAutofit/>
          </a:bodyPr>
          <a:lstStyle/>
          <a:p>
            <a:pPr marL="0" indent="0">
              <a:lnSpc>
                <a:spcPct val="150000"/>
              </a:lnSpc>
              <a:buNone/>
            </a:pPr>
            <a:r>
              <a:rPr lang="en-GB" sz="1600" dirty="0">
                <a:latin typeface="Arial" panose="020B0604020202020204" pitchFamily="34" charset="0"/>
                <a:cs typeface="Arial" panose="020B0604020202020204" pitchFamily="34" charset="0"/>
              </a:rPr>
              <a:t>Population ageing represents one of the most significant challenges facing UK health and social care systems. Increased life expectancy has resulted in a growing number of older people living with multimorbidity, frailty and complex support needs (Office for National Statistics, 2022). However, ageing should not be viewed solely through a biomedical lens. Contemporary policy emphasises wellbeing, independence and empowerment (Department of Health and Social Care, 2014).</a:t>
            </a:r>
          </a:p>
          <a:p>
            <a:pPr marL="0" indent="0">
              <a:lnSpc>
                <a:spcPct val="150000"/>
              </a:lnSpc>
              <a:buNone/>
            </a:pPr>
            <a:r>
              <a:rPr lang="en-GB" sz="1600" dirty="0">
                <a:latin typeface="Arial" panose="020B0604020202020204" pitchFamily="34" charset="0"/>
                <a:cs typeface="Arial" panose="020B0604020202020204" pitchFamily="34" charset="0"/>
              </a:rPr>
              <a:t>This presentation will: Define ageing, Critically evaluate care and empowerment needs, Examine UK care provisions, Apply relevant ageing theories, Analyse policy and legislation, Evaluate technological innovations, Present case studies, Offer evidence-based recommendations. This evaluation argues that while UK policy promotes empowerment, structural inequality and resource constraints continue to limit its consistent realisation in practice.</a:t>
            </a:r>
          </a:p>
          <a:p>
            <a:pPr>
              <a:lnSpc>
                <a:spcPct val="110000"/>
              </a:lnSpc>
            </a:pPr>
            <a:endParaRPr lang="en-GB" sz="1100" dirty="0"/>
          </a:p>
        </p:txBody>
      </p:sp>
      <p:graphicFrame>
        <p:nvGraphicFramePr>
          <p:cNvPr id="9" name="Diagram 8">
            <a:extLst>
              <a:ext uri="{FF2B5EF4-FFF2-40B4-BE49-F238E27FC236}">
                <a16:creationId xmlns:a16="http://schemas.microsoft.com/office/drawing/2014/main" id="{AB48097C-A6E7-7215-12E2-2037C97E65AB}"/>
              </a:ext>
            </a:extLst>
          </p:cNvPr>
          <p:cNvGraphicFramePr/>
          <p:nvPr>
            <p:extLst>
              <p:ext uri="{D42A27DB-BD31-4B8C-83A1-F6EECF244321}">
                <p14:modId xmlns:p14="http://schemas.microsoft.com/office/powerpoint/2010/main" val="988465028"/>
              </p:ext>
            </p:extLst>
          </p:nvPr>
        </p:nvGraphicFramePr>
        <p:xfrm>
          <a:off x="7409793" y="-126124"/>
          <a:ext cx="5433848" cy="76074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3" name="Audio 102">
            <a:hlinkClick r:id="" action="ppaction://media"/>
            <a:extLst>
              <a:ext uri="{FF2B5EF4-FFF2-40B4-BE49-F238E27FC236}">
                <a16:creationId xmlns:a16="http://schemas.microsoft.com/office/drawing/2014/main" id="{031774D0-6DA9-4BFE-26AE-6E043884B28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01110539"/>
      </p:ext>
    </p:extLst>
  </p:cSld>
  <p:clrMapOvr>
    <a:masterClrMapping/>
  </p:clrMapOvr>
  <mc:AlternateContent xmlns:mc="http://schemas.openxmlformats.org/markup-compatibility/2006">
    <mc:Choice xmlns:p14="http://schemas.microsoft.com/office/powerpoint/2010/main" Requires="p14">
      <p:transition spd="slow" p14:dur="2000" advTm="46536"/>
    </mc:Choice>
    <mc:Fallback>
      <p:transition spd="slow" advTm="46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DCECA6D-996A-491F-9000-A1C6DDAB3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descr="Molecular structure and periodic table on a desk">
            <a:extLst>
              <a:ext uri="{FF2B5EF4-FFF2-40B4-BE49-F238E27FC236}">
                <a16:creationId xmlns:a16="http://schemas.microsoft.com/office/drawing/2014/main" id="{159E1635-6C2A-DF4B-C274-B4BEC7FCFB40}"/>
              </a:ext>
            </a:extLst>
          </p:cNvPr>
          <p:cNvPicPr>
            <a:picLocks noChangeAspect="1"/>
          </p:cNvPicPr>
          <p:nvPr/>
        </p:nvPicPr>
        <p:blipFill>
          <a:blip r:embed="rId4"/>
          <a:srcRect r="-1" b="15728"/>
          <a:stretch>
            <a:fillRect/>
          </a:stretch>
        </p:blipFill>
        <p:spPr>
          <a:xfrm>
            <a:off x="20" y="227"/>
            <a:ext cx="12191675" cy="6858000"/>
          </a:xfrm>
          <a:prstGeom prst="rect">
            <a:avLst/>
          </a:prstGeom>
        </p:spPr>
      </p:pic>
      <p:sp>
        <p:nvSpPr>
          <p:cNvPr id="77" name="Rectangle 76">
            <a:extLst>
              <a:ext uri="{FF2B5EF4-FFF2-40B4-BE49-F238E27FC236}">
                <a16:creationId xmlns:a16="http://schemas.microsoft.com/office/drawing/2014/main" id="{71B9E7F2-705C-4516-9EC3-E4E766F29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4760" y="0"/>
            <a:ext cx="6917240" cy="6858000"/>
          </a:xfrm>
          <a:prstGeom prst="rect">
            <a:avLst/>
          </a:prstGeom>
          <a:solidFill>
            <a:srgbClr val="000001">
              <a:alpha val="8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9" name="Group 78">
            <a:extLst>
              <a:ext uri="{FF2B5EF4-FFF2-40B4-BE49-F238E27FC236}">
                <a16:creationId xmlns:a16="http://schemas.microsoft.com/office/drawing/2014/main" id="{94D407F9-E967-4A7C-ABD7-F02C785FD5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80" name="Freeform 5">
              <a:extLst>
                <a:ext uri="{FF2B5EF4-FFF2-40B4-BE49-F238E27FC236}">
                  <a16:creationId xmlns:a16="http://schemas.microsoft.com/office/drawing/2014/main" id="{3DF9C388-FC8A-45A4-A408-A212E6E13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6">
              <a:extLst>
                <a:ext uri="{FF2B5EF4-FFF2-40B4-BE49-F238E27FC236}">
                  <a16:creationId xmlns:a16="http://schemas.microsoft.com/office/drawing/2014/main" id="{F7607279-0070-4A91-B096-F20D4BE74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7">
              <a:extLst>
                <a:ext uri="{FF2B5EF4-FFF2-40B4-BE49-F238E27FC236}">
                  <a16:creationId xmlns:a16="http://schemas.microsoft.com/office/drawing/2014/main" id="{9BF3ED43-9007-484E-9C1D-149764271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8">
              <a:extLst>
                <a:ext uri="{FF2B5EF4-FFF2-40B4-BE49-F238E27FC236}">
                  <a16:creationId xmlns:a16="http://schemas.microsoft.com/office/drawing/2014/main" id="{2F1D4685-22BB-4258-9723-E205A6D086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9">
              <a:extLst>
                <a:ext uri="{FF2B5EF4-FFF2-40B4-BE49-F238E27FC236}">
                  <a16:creationId xmlns:a16="http://schemas.microsoft.com/office/drawing/2014/main" id="{ADA3DD5F-22A5-4E26-B496-48BA3C295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0">
              <a:extLst>
                <a:ext uri="{FF2B5EF4-FFF2-40B4-BE49-F238E27FC236}">
                  <a16:creationId xmlns:a16="http://schemas.microsoft.com/office/drawing/2014/main" id="{278CB988-737A-4B25-9D27-A302E2935C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1">
              <a:extLst>
                <a:ext uri="{FF2B5EF4-FFF2-40B4-BE49-F238E27FC236}">
                  <a16:creationId xmlns:a16="http://schemas.microsoft.com/office/drawing/2014/main" id="{2BD577E3-B807-4C27-827A-F67AF7717D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2">
              <a:extLst>
                <a:ext uri="{FF2B5EF4-FFF2-40B4-BE49-F238E27FC236}">
                  <a16:creationId xmlns:a16="http://schemas.microsoft.com/office/drawing/2014/main" id="{A5172FC1-C96D-49CF-94B5-C9F10E15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3">
              <a:extLst>
                <a:ext uri="{FF2B5EF4-FFF2-40B4-BE49-F238E27FC236}">
                  <a16:creationId xmlns:a16="http://schemas.microsoft.com/office/drawing/2014/main" id="{B866A937-A7D1-4172-990E-5DD1D713DA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4">
              <a:extLst>
                <a:ext uri="{FF2B5EF4-FFF2-40B4-BE49-F238E27FC236}">
                  <a16:creationId xmlns:a16="http://schemas.microsoft.com/office/drawing/2014/main" id="{96D52ADC-C82E-4210-8CE1-6FB4D8823B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5">
              <a:extLst>
                <a:ext uri="{FF2B5EF4-FFF2-40B4-BE49-F238E27FC236}">
                  <a16:creationId xmlns:a16="http://schemas.microsoft.com/office/drawing/2014/main" id="{A323351A-B9A8-4629-9C0A-6D19DE4B45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16">
              <a:extLst>
                <a:ext uri="{FF2B5EF4-FFF2-40B4-BE49-F238E27FC236}">
                  <a16:creationId xmlns:a16="http://schemas.microsoft.com/office/drawing/2014/main" id="{A533B1E1-5874-4F6E-95E1-34DD4FB7AA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17">
              <a:extLst>
                <a:ext uri="{FF2B5EF4-FFF2-40B4-BE49-F238E27FC236}">
                  <a16:creationId xmlns:a16="http://schemas.microsoft.com/office/drawing/2014/main" id="{1DEBD598-B4EF-4F00-869C-7EC7C94F3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18">
              <a:extLst>
                <a:ext uri="{FF2B5EF4-FFF2-40B4-BE49-F238E27FC236}">
                  <a16:creationId xmlns:a16="http://schemas.microsoft.com/office/drawing/2014/main" id="{C4A09323-8C8A-4684-96DD-FA95EB298B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19">
              <a:extLst>
                <a:ext uri="{FF2B5EF4-FFF2-40B4-BE49-F238E27FC236}">
                  <a16:creationId xmlns:a16="http://schemas.microsoft.com/office/drawing/2014/main" id="{67FB5D8A-E60A-498F-86EF-0E8859B39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0">
              <a:extLst>
                <a:ext uri="{FF2B5EF4-FFF2-40B4-BE49-F238E27FC236}">
                  <a16:creationId xmlns:a16="http://schemas.microsoft.com/office/drawing/2014/main" id="{A6F733EF-C4C3-4EDD-9243-0DBF15A7E2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1">
              <a:extLst>
                <a:ext uri="{FF2B5EF4-FFF2-40B4-BE49-F238E27FC236}">
                  <a16:creationId xmlns:a16="http://schemas.microsoft.com/office/drawing/2014/main" id="{2138D957-6D1F-4B4C-97A4-3051A18F21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22">
              <a:extLst>
                <a:ext uri="{FF2B5EF4-FFF2-40B4-BE49-F238E27FC236}">
                  <a16:creationId xmlns:a16="http://schemas.microsoft.com/office/drawing/2014/main" id="{16A32565-55A7-4545-BD5E-54FED7D005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23">
              <a:extLst>
                <a:ext uri="{FF2B5EF4-FFF2-40B4-BE49-F238E27FC236}">
                  <a16:creationId xmlns:a16="http://schemas.microsoft.com/office/drawing/2014/main" id="{21579139-5196-420E-9427-874C3EFBDD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24">
              <a:extLst>
                <a:ext uri="{FF2B5EF4-FFF2-40B4-BE49-F238E27FC236}">
                  <a16:creationId xmlns:a16="http://schemas.microsoft.com/office/drawing/2014/main" id="{D1B2C7F4-5F3A-49F5-A1CF-88FA1DCF6F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25">
              <a:extLst>
                <a:ext uri="{FF2B5EF4-FFF2-40B4-BE49-F238E27FC236}">
                  <a16:creationId xmlns:a16="http://schemas.microsoft.com/office/drawing/2014/main" id="{E2CE0B70-3DD1-4A22-B05B-8A70A3372D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2" name="Group 101">
            <a:extLst>
              <a:ext uri="{FF2B5EF4-FFF2-40B4-BE49-F238E27FC236}">
                <a16:creationId xmlns:a16="http://schemas.microsoft.com/office/drawing/2014/main" id="{96B6439A-6986-4ED1-9F17-A87907F277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03" name="Rectangle 102">
              <a:extLst>
                <a:ext uri="{FF2B5EF4-FFF2-40B4-BE49-F238E27FC236}">
                  <a16:creationId xmlns:a16="http://schemas.microsoft.com/office/drawing/2014/main" id="{4A416F24-F780-43FB-BC89-F41CC5802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Isosceles Triangle 22">
              <a:extLst>
                <a:ext uri="{FF2B5EF4-FFF2-40B4-BE49-F238E27FC236}">
                  <a16:creationId xmlns:a16="http://schemas.microsoft.com/office/drawing/2014/main" id="{DCD7711F-E8FC-4082-92BC-F6FCB1190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a:extLst>
                <a:ext uri="{FF2B5EF4-FFF2-40B4-BE49-F238E27FC236}">
                  <a16:creationId xmlns:a16="http://schemas.microsoft.com/office/drawing/2014/main" id="{5C39E810-7538-48FC-A39E-D8DD2EBCBF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70C82B4-7176-CF58-3FD2-6A49D6CF74D3}"/>
              </a:ext>
            </a:extLst>
          </p:cNvPr>
          <p:cNvSpPr>
            <a:spLocks noGrp="1"/>
          </p:cNvSpPr>
          <p:nvPr>
            <p:ph type="title"/>
          </p:nvPr>
        </p:nvSpPr>
        <p:spPr>
          <a:xfrm>
            <a:off x="888631" y="2358391"/>
            <a:ext cx="3498979" cy="2453676"/>
          </a:xfrm>
        </p:spPr>
        <p:txBody>
          <a:bodyPr>
            <a:normAutofit/>
          </a:bodyPr>
          <a:lstStyle/>
          <a:p>
            <a:r>
              <a:rPr lang="en-GB">
                <a:latin typeface="Arial" panose="020B0604020202020204" pitchFamily="34" charset="0"/>
                <a:cs typeface="Arial" panose="020B0604020202020204" pitchFamily="34" charset="0"/>
              </a:rPr>
              <a:t>Defining Ageing</a:t>
            </a:r>
          </a:p>
        </p:txBody>
      </p:sp>
      <p:sp>
        <p:nvSpPr>
          <p:cNvPr id="3" name="Content Placeholder 2">
            <a:extLst>
              <a:ext uri="{FF2B5EF4-FFF2-40B4-BE49-F238E27FC236}">
                <a16:creationId xmlns:a16="http://schemas.microsoft.com/office/drawing/2014/main" id="{12AEB862-7490-955C-CD62-DBBBAFB59A74}"/>
              </a:ext>
            </a:extLst>
          </p:cNvPr>
          <p:cNvSpPr>
            <a:spLocks noGrp="1"/>
          </p:cNvSpPr>
          <p:nvPr>
            <p:ph idx="1"/>
          </p:nvPr>
        </p:nvSpPr>
        <p:spPr>
          <a:xfrm>
            <a:off x="6089649" y="803186"/>
            <a:ext cx="5310672" cy="5248622"/>
          </a:xfrm>
        </p:spPr>
        <p:txBody>
          <a:bodyPr>
            <a:normAutofit/>
          </a:bodyPr>
          <a:lstStyle/>
          <a:p>
            <a:pPr marL="0" indent="0">
              <a:buNone/>
            </a:pPr>
            <a:r>
              <a:rPr lang="en-GB" dirty="0">
                <a:solidFill>
                  <a:srgbClr val="FFFFFE"/>
                </a:solidFill>
                <a:latin typeface="Arial" panose="020B0604020202020204" pitchFamily="34" charset="0"/>
                <a:cs typeface="Arial" panose="020B0604020202020204" pitchFamily="34" charset="0"/>
              </a:rPr>
              <a:t>Ageing is a multidimensional process involving biological, psychological and social change.</a:t>
            </a:r>
          </a:p>
          <a:p>
            <a:pPr marL="0" indent="0">
              <a:buNone/>
            </a:pPr>
            <a:r>
              <a:rPr lang="en-GB" dirty="0">
                <a:solidFill>
                  <a:srgbClr val="FFFFFE"/>
                </a:solidFill>
                <a:latin typeface="Arial" panose="020B0604020202020204" pitchFamily="34" charset="0"/>
                <a:cs typeface="Arial" panose="020B0604020202020204" pitchFamily="34" charset="0"/>
              </a:rPr>
              <a:t>Biological theories focus on cellular decline and physiological deterioration. However, social gerontology emphasises the interaction between individual ageing and structural inequality (Phillipson, 2013).</a:t>
            </a:r>
          </a:p>
          <a:p>
            <a:pPr marL="0" indent="0">
              <a:buNone/>
            </a:pPr>
            <a:r>
              <a:rPr lang="en-GB" dirty="0">
                <a:solidFill>
                  <a:srgbClr val="FFFFFE"/>
                </a:solidFill>
                <a:latin typeface="Arial" panose="020B0604020202020204" pitchFamily="34" charset="0"/>
                <a:cs typeface="Arial" panose="020B0604020202020204" pitchFamily="34" charset="0"/>
              </a:rPr>
              <a:t>The World Health Organization (2015) reframes ageing around </a:t>
            </a:r>
            <a:r>
              <a:rPr lang="en-GB" b="1" dirty="0">
                <a:solidFill>
                  <a:srgbClr val="FFFFFE"/>
                </a:solidFill>
                <a:latin typeface="Arial" panose="020B0604020202020204" pitchFamily="34" charset="0"/>
                <a:cs typeface="Arial" panose="020B0604020202020204" pitchFamily="34" charset="0"/>
              </a:rPr>
              <a:t>functional ability</a:t>
            </a:r>
            <a:r>
              <a:rPr lang="en-GB" dirty="0">
                <a:solidFill>
                  <a:srgbClr val="FFFFFE"/>
                </a:solidFill>
                <a:latin typeface="Arial" panose="020B0604020202020204" pitchFamily="34" charset="0"/>
                <a:cs typeface="Arial" panose="020B0604020202020204" pitchFamily="34" charset="0"/>
              </a:rPr>
              <a:t>, defined as the capability to do what one values.</a:t>
            </a:r>
          </a:p>
          <a:p>
            <a:pPr marL="0" indent="0">
              <a:buNone/>
            </a:pPr>
            <a:r>
              <a:rPr lang="en-GB" dirty="0">
                <a:solidFill>
                  <a:srgbClr val="FFFFFE"/>
                </a:solidFill>
                <a:latin typeface="Arial" panose="020B0604020202020204" pitchFamily="34" charset="0"/>
                <a:cs typeface="Arial" panose="020B0604020202020204" pitchFamily="34" charset="0"/>
              </a:rPr>
              <a:t>This shifts focus from dependency to capacity and empowerment.</a:t>
            </a:r>
          </a:p>
          <a:p>
            <a:endParaRPr lang="en-GB" dirty="0">
              <a:solidFill>
                <a:srgbClr val="FFFFFE"/>
              </a:solidFill>
              <a:latin typeface="Arial" panose="020B0604020202020204" pitchFamily="34" charset="0"/>
              <a:cs typeface="Arial" panose="020B0604020202020204" pitchFamily="34" charset="0"/>
            </a:endParaRPr>
          </a:p>
        </p:txBody>
      </p:sp>
      <p:pic>
        <p:nvPicPr>
          <p:cNvPr id="41" name="Audio 40">
            <a:hlinkClick r:id="" action="ppaction://media"/>
            <a:extLst>
              <a:ext uri="{FF2B5EF4-FFF2-40B4-BE49-F238E27FC236}">
                <a16:creationId xmlns:a16="http://schemas.microsoft.com/office/drawing/2014/main" id="{345F2003-E94A-A027-D7D8-204590612B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95458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9851"/>
    </mc:Choice>
    <mc:Fallback>
      <p:transition spd="slow" advTm="39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3"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9"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0"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1"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2"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3"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65" name="Group 64">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66" name="Rectangle 65">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67"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8" name="Rectangle 67">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FE96A63-A091-8CC4-E82A-45C5CB4D6ED9}"/>
              </a:ext>
            </a:extLst>
          </p:cNvPr>
          <p:cNvSpPr>
            <a:spLocks noGrp="1"/>
          </p:cNvSpPr>
          <p:nvPr>
            <p:ph type="title"/>
          </p:nvPr>
        </p:nvSpPr>
        <p:spPr>
          <a:xfrm>
            <a:off x="888631" y="2349925"/>
            <a:ext cx="3498979" cy="2456442"/>
          </a:xfrm>
        </p:spPr>
        <p:txBody>
          <a:bodyPr>
            <a:normAutofit/>
          </a:bodyPr>
          <a:lstStyle/>
          <a:p>
            <a:r>
              <a:rPr lang="en-GB"/>
              <a:t>Theories of Ageing</a:t>
            </a:r>
          </a:p>
        </p:txBody>
      </p:sp>
      <p:sp>
        <p:nvSpPr>
          <p:cNvPr id="3" name="Content Placeholder 2">
            <a:extLst>
              <a:ext uri="{FF2B5EF4-FFF2-40B4-BE49-F238E27FC236}">
                <a16:creationId xmlns:a16="http://schemas.microsoft.com/office/drawing/2014/main" id="{F5BD89EF-DF50-1EF6-F5E8-2E206461B7ED}"/>
              </a:ext>
            </a:extLst>
          </p:cNvPr>
          <p:cNvSpPr>
            <a:spLocks noGrp="1"/>
          </p:cNvSpPr>
          <p:nvPr>
            <p:ph idx="1"/>
          </p:nvPr>
        </p:nvSpPr>
        <p:spPr>
          <a:xfrm>
            <a:off x="5118447" y="803186"/>
            <a:ext cx="6281873" cy="5248622"/>
          </a:xfrm>
        </p:spPr>
        <p:txBody>
          <a:bodyPr>
            <a:normAutofit/>
          </a:bodyPr>
          <a:lstStyle/>
          <a:p>
            <a:pPr marL="0" indent="0">
              <a:lnSpc>
                <a:spcPct val="110000"/>
              </a:lnSpc>
              <a:buNone/>
            </a:pPr>
            <a:r>
              <a:rPr lang="en-GB" sz="1700" dirty="0">
                <a:latin typeface="Arial" panose="020B0604020202020204" pitchFamily="34" charset="0"/>
                <a:cs typeface="Arial" panose="020B0604020202020204" pitchFamily="34" charset="0"/>
              </a:rPr>
              <a:t>Understanding empowerment requires engagement with theory.</a:t>
            </a:r>
          </a:p>
          <a:p>
            <a:pPr marL="0" indent="0">
              <a:lnSpc>
                <a:spcPct val="110000"/>
              </a:lnSpc>
              <a:buNone/>
            </a:pPr>
            <a:r>
              <a:rPr lang="en-GB" sz="1700" b="1" dirty="0">
                <a:latin typeface="Arial" panose="020B0604020202020204" pitchFamily="34" charset="0"/>
                <a:cs typeface="Arial" panose="020B0604020202020204" pitchFamily="34" charset="0"/>
              </a:rPr>
              <a:t>Disengagement Theory</a:t>
            </a:r>
            <a:r>
              <a:rPr lang="en-GB" sz="1700" dirty="0">
                <a:latin typeface="Arial" panose="020B0604020202020204" pitchFamily="34" charset="0"/>
                <a:cs typeface="Arial" panose="020B0604020202020204" pitchFamily="34" charset="0"/>
              </a:rPr>
              <a:t> (Cumming and Henry, 1961) suggests withdrawal from roles is natural in later life. However, it has been criticised for legitimising exclusion.</a:t>
            </a:r>
          </a:p>
          <a:p>
            <a:pPr marL="0" indent="0">
              <a:lnSpc>
                <a:spcPct val="110000"/>
              </a:lnSpc>
              <a:buNone/>
            </a:pPr>
            <a:r>
              <a:rPr lang="en-GB" sz="1700" b="1" dirty="0">
                <a:latin typeface="Arial" panose="020B0604020202020204" pitchFamily="34" charset="0"/>
                <a:cs typeface="Arial" panose="020B0604020202020204" pitchFamily="34" charset="0"/>
              </a:rPr>
              <a:t>Activity Theory</a:t>
            </a:r>
            <a:r>
              <a:rPr lang="en-GB" sz="1700" dirty="0">
                <a:latin typeface="Arial" panose="020B0604020202020204" pitchFamily="34" charset="0"/>
                <a:cs typeface="Arial" panose="020B0604020202020204" pitchFamily="34" charset="0"/>
              </a:rPr>
              <a:t> (Havighurst, 1961) argues that continued participation promotes wellbeing. This aligns with empowerment-focused practice.</a:t>
            </a:r>
          </a:p>
          <a:p>
            <a:pPr marL="0" indent="0">
              <a:lnSpc>
                <a:spcPct val="110000"/>
              </a:lnSpc>
              <a:buNone/>
            </a:pPr>
            <a:r>
              <a:rPr lang="en-GB" sz="1700" b="1" dirty="0">
                <a:latin typeface="Arial" panose="020B0604020202020204" pitchFamily="34" charset="0"/>
                <a:cs typeface="Arial" panose="020B0604020202020204" pitchFamily="34" charset="0"/>
              </a:rPr>
              <a:t>Continuity Theory</a:t>
            </a:r>
            <a:r>
              <a:rPr lang="en-GB" sz="1700" dirty="0">
                <a:latin typeface="Arial" panose="020B0604020202020204" pitchFamily="34" charset="0"/>
                <a:cs typeface="Arial" panose="020B0604020202020204" pitchFamily="34" charset="0"/>
              </a:rPr>
              <a:t> (Atchley, 1989) proposes that maintaining identity and routines enhances adjustment to ageing.</a:t>
            </a:r>
          </a:p>
          <a:p>
            <a:pPr marL="0" indent="0">
              <a:lnSpc>
                <a:spcPct val="110000"/>
              </a:lnSpc>
              <a:buNone/>
            </a:pPr>
            <a:r>
              <a:rPr lang="en-GB" sz="1700" b="1" dirty="0">
                <a:latin typeface="Arial" panose="020B0604020202020204" pitchFamily="34" charset="0"/>
                <a:cs typeface="Arial" panose="020B0604020202020204" pitchFamily="34" charset="0"/>
              </a:rPr>
              <a:t>Life Course Theory</a:t>
            </a:r>
            <a:r>
              <a:rPr lang="en-GB" sz="1700" dirty="0">
                <a:latin typeface="Arial" panose="020B0604020202020204" pitchFamily="34" charset="0"/>
                <a:cs typeface="Arial" panose="020B0604020202020204" pitchFamily="34" charset="0"/>
              </a:rPr>
              <a:t> (Elder, 1994) highlights how cumulative inequality shapes later-life outcomes.</a:t>
            </a:r>
          </a:p>
          <a:p>
            <a:pPr marL="0" indent="0">
              <a:lnSpc>
                <a:spcPct val="110000"/>
              </a:lnSpc>
              <a:buNone/>
            </a:pPr>
            <a:r>
              <a:rPr lang="en-GB" sz="1700" dirty="0">
                <a:latin typeface="Arial" panose="020B0604020202020204" pitchFamily="34" charset="0"/>
                <a:cs typeface="Arial" panose="020B0604020202020204" pitchFamily="34" charset="0"/>
              </a:rPr>
              <a:t>Together, these theories demonstrate that ageing is socially structured rather than purely biological.</a:t>
            </a:r>
          </a:p>
          <a:p>
            <a:pPr>
              <a:lnSpc>
                <a:spcPct val="110000"/>
              </a:lnSpc>
            </a:pPr>
            <a:endParaRPr lang="en-GB" sz="1700" dirty="0"/>
          </a:p>
        </p:txBody>
      </p:sp>
      <p:pic>
        <p:nvPicPr>
          <p:cNvPr id="89" name="Audio 88">
            <a:hlinkClick r:id="" action="ppaction://media"/>
            <a:extLst>
              <a:ext uri="{FF2B5EF4-FFF2-40B4-BE49-F238E27FC236}">
                <a16:creationId xmlns:a16="http://schemas.microsoft.com/office/drawing/2014/main" id="{D1F5E87E-A0E3-4BC5-E010-88EA9328867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012752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3462"/>
    </mc:Choice>
    <mc:Fallback>
      <p:transition spd="slow" advTm="63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543DB6B-CE03-04BA-67D9-D9A1F11C3466}"/>
              </a:ext>
            </a:extLst>
          </p:cNvPr>
          <p:cNvSpPr>
            <a:spLocks noGrp="1"/>
          </p:cNvSpPr>
          <p:nvPr>
            <p:ph type="title"/>
          </p:nvPr>
        </p:nvSpPr>
        <p:spPr>
          <a:xfrm>
            <a:off x="7089569" y="132523"/>
            <a:ext cx="4123738" cy="1433323"/>
          </a:xfrm>
        </p:spPr>
        <p:txBody>
          <a:bodyPr>
            <a:normAutofit/>
          </a:bodyPr>
          <a:lstStyle/>
          <a:p>
            <a:pPr algn="l"/>
            <a:r>
              <a:rPr lang="en-GB" sz="3200" dirty="0">
                <a:solidFill>
                  <a:schemeClr val="tx2"/>
                </a:solidFill>
              </a:rPr>
              <a:t>Empowerment and Person-Centred Practice</a:t>
            </a: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BA34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0DBC3AF-7DD2-BB7E-3DAF-AAE7FE066702}"/>
              </a:ext>
            </a:extLst>
          </p:cNvPr>
          <p:cNvPicPr>
            <a:picLocks noChangeAspect="1"/>
          </p:cNvPicPr>
          <p:nvPr/>
        </p:nvPicPr>
        <p:blipFill>
          <a:blip r:embed="rId4"/>
          <a:srcRect l="13551" r="9897"/>
          <a:stretch>
            <a:fillRect/>
          </a:stretch>
        </p:blipFill>
        <p:spPr>
          <a:xfrm>
            <a:off x="972114" y="960214"/>
            <a:ext cx="5682685" cy="4919472"/>
          </a:xfrm>
          <a:prstGeom prst="rect">
            <a:avLst/>
          </a:prstGeom>
          <a:ln w="12700">
            <a:noFill/>
          </a:ln>
        </p:spPr>
      </p:pic>
      <p:sp>
        <p:nvSpPr>
          <p:cNvPr id="3" name="Content Placeholder 2">
            <a:extLst>
              <a:ext uri="{FF2B5EF4-FFF2-40B4-BE49-F238E27FC236}">
                <a16:creationId xmlns:a16="http://schemas.microsoft.com/office/drawing/2014/main" id="{83B2F9E0-BE89-03A6-7DFA-9DFFB642A30B}"/>
              </a:ext>
            </a:extLst>
          </p:cNvPr>
          <p:cNvSpPr>
            <a:spLocks noGrp="1"/>
          </p:cNvSpPr>
          <p:nvPr>
            <p:ph idx="1"/>
          </p:nvPr>
        </p:nvSpPr>
        <p:spPr>
          <a:xfrm>
            <a:off x="6861472" y="1361128"/>
            <a:ext cx="5260976" cy="4353492"/>
          </a:xfrm>
        </p:spPr>
        <p:txBody>
          <a:bodyPr>
            <a:normAutofit/>
          </a:bodyPr>
          <a:lstStyle/>
          <a:p>
            <a:pPr marL="0" indent="0">
              <a:lnSpc>
                <a:spcPct val="110000"/>
              </a:lnSpc>
              <a:buClr>
                <a:srgbClr val="BA3400"/>
              </a:buClr>
              <a:buNone/>
            </a:pPr>
            <a:r>
              <a:rPr lang="en-GB" sz="1600" dirty="0">
                <a:latin typeface="Arial" panose="020B0604020202020204" pitchFamily="34" charset="0"/>
                <a:cs typeface="Arial" panose="020B0604020202020204" pitchFamily="34" charset="0"/>
              </a:rPr>
              <a:t>Empowerment comprises participation, control, and shared decision-making (Rappaport, 1987).</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This corresponds with nursing and social work, whereby:</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A strengths-based approach (SCIE, 2021)</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individual-focused care (Kitwood, 1997)</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Approach based anti-oppression</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Still, if workplace demands, financial limitations, and eligibility rules (Lloyd, Calnan, and Cameron, 2014) limit empowerment, it might turn into only rhetorical.</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Empowerment therefore should be critically examined rather than simply taken.</a:t>
            </a:r>
            <a:endParaRPr lang="en-GB" sz="1300" dirty="0"/>
          </a:p>
        </p:txBody>
      </p:sp>
      <p:sp>
        <p:nvSpPr>
          <p:cNvPr id="8" name="TextBox 7">
            <a:extLst>
              <a:ext uri="{FF2B5EF4-FFF2-40B4-BE49-F238E27FC236}">
                <a16:creationId xmlns:a16="http://schemas.microsoft.com/office/drawing/2014/main" id="{6A6F62BA-1311-4CE4-9B6A-E06B45AB12AC}"/>
              </a:ext>
            </a:extLst>
          </p:cNvPr>
          <p:cNvSpPr txBox="1"/>
          <p:nvPr/>
        </p:nvSpPr>
        <p:spPr>
          <a:xfrm>
            <a:off x="-3307145" y="9237217"/>
            <a:ext cx="6893577" cy="432920"/>
          </a:xfrm>
          <a:prstGeom prst="rect">
            <a:avLst/>
          </a:prstGeom>
          <a:noFill/>
        </p:spPr>
        <p:txBody>
          <a:bodyPr wrap="square" rtlCol="0">
            <a:spAutoFit/>
          </a:bodyPr>
          <a:lstStyle/>
          <a:p>
            <a:endParaRPr lang="en-GB" dirty="0"/>
          </a:p>
        </p:txBody>
      </p:sp>
      <p:sp>
        <p:nvSpPr>
          <p:cNvPr id="34" name="TextBox 33">
            <a:extLst>
              <a:ext uri="{FF2B5EF4-FFF2-40B4-BE49-F238E27FC236}">
                <a16:creationId xmlns:a16="http://schemas.microsoft.com/office/drawing/2014/main" id="{32DD4CE9-49AB-2B44-0A57-3B93E3A17F8D}"/>
              </a:ext>
            </a:extLst>
          </p:cNvPr>
          <p:cNvSpPr txBox="1"/>
          <p:nvPr/>
        </p:nvSpPr>
        <p:spPr>
          <a:xfrm>
            <a:off x="437329" y="6181062"/>
            <a:ext cx="7751378" cy="498213"/>
          </a:xfrm>
          <a:prstGeom prst="rect">
            <a:avLst/>
          </a:prstGeom>
          <a:noFill/>
        </p:spPr>
        <p:txBody>
          <a:bodyPr wrap="square">
            <a:spAutoFit/>
          </a:bodyPr>
          <a:lstStyle/>
          <a:p>
            <a:pPr fontAlgn="t">
              <a:lnSpc>
                <a:spcPts val="1500"/>
              </a:lnSpc>
              <a:buNone/>
            </a:pPr>
            <a:r>
              <a:rPr lang="en-GB" b="0" i="1" dirty="0">
                <a:effectLst/>
                <a:latin typeface="Segoe UI" panose="020B0502040204020203" pitchFamily="34" charset="0"/>
              </a:rPr>
              <a:t>Figure X. AI‑generated image illustrating </a:t>
            </a:r>
            <a:r>
              <a:rPr lang="en-GB" i="1" dirty="0">
                <a:latin typeface="Segoe UI" panose="020B0502040204020203" pitchFamily="34" charset="0"/>
              </a:rPr>
              <a:t>empowerment and person centered practice in care </a:t>
            </a:r>
            <a:r>
              <a:rPr lang="en-GB" b="0" i="1" dirty="0">
                <a:effectLst/>
                <a:latin typeface="Segoe UI" panose="020B0502040204020203" pitchFamily="34" charset="0"/>
              </a:rPr>
              <a:t>(Altafi, 2026).</a:t>
            </a:r>
          </a:p>
        </p:txBody>
      </p:sp>
      <p:pic>
        <p:nvPicPr>
          <p:cNvPr id="70" name="Audio 69">
            <a:hlinkClick r:id="" action="ppaction://media"/>
            <a:extLst>
              <a:ext uri="{FF2B5EF4-FFF2-40B4-BE49-F238E27FC236}">
                <a16:creationId xmlns:a16="http://schemas.microsoft.com/office/drawing/2014/main" id="{1F50A190-3537-00BE-C9CE-0807644324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2230805"/>
      </p:ext>
    </p:extLst>
  </p:cSld>
  <p:clrMapOvr>
    <a:masterClrMapping/>
  </p:clrMapOvr>
  <mc:AlternateContent xmlns:mc="http://schemas.openxmlformats.org/markup-compatibility/2006">
    <mc:Choice xmlns:p14="http://schemas.microsoft.com/office/powerpoint/2010/main" Requires="p14">
      <p:transition spd="slow" p14:dur="2000" advTm="46130"/>
    </mc:Choice>
    <mc:Fallback>
      <p:transition spd="slow" advTm="46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3087E-AB8D-D35F-29E4-5B6CAFDC1EAA}"/>
              </a:ext>
            </a:extLst>
          </p:cNvPr>
          <p:cNvSpPr>
            <a:spLocks noGrp="1"/>
          </p:cNvSpPr>
          <p:nvPr>
            <p:ph type="title"/>
          </p:nvPr>
        </p:nvSpPr>
        <p:spPr>
          <a:xfrm>
            <a:off x="888631" y="2349925"/>
            <a:ext cx="3498979" cy="2456442"/>
          </a:xfrm>
        </p:spPr>
        <p:txBody>
          <a:bodyPr>
            <a:normAutofit/>
          </a:bodyPr>
          <a:lstStyle/>
          <a:p>
            <a:r>
              <a:rPr lang="en-GB"/>
              <a:t>Care and Support Needs of Older People</a:t>
            </a:r>
          </a:p>
        </p:txBody>
      </p:sp>
      <p:graphicFrame>
        <p:nvGraphicFramePr>
          <p:cNvPr id="5" name="Content Placeholder 2">
            <a:extLst>
              <a:ext uri="{FF2B5EF4-FFF2-40B4-BE49-F238E27FC236}">
                <a16:creationId xmlns:a16="http://schemas.microsoft.com/office/drawing/2014/main" id="{7A5339EF-008B-84D8-1EB6-B691BDC12F52}"/>
              </a:ext>
            </a:extLst>
          </p:cNvPr>
          <p:cNvGraphicFramePr>
            <a:graphicFrameLocks noGrp="1"/>
          </p:cNvGraphicFramePr>
          <p:nvPr>
            <p:ph idx="1"/>
            <p:extLst>
              <p:ext uri="{D42A27DB-BD31-4B8C-83A1-F6EECF244321}">
                <p14:modId xmlns:p14="http://schemas.microsoft.com/office/powerpoint/2010/main" val="3387268827"/>
              </p:ext>
            </p:extLst>
          </p:nvPr>
        </p:nvGraphicFramePr>
        <p:xfrm>
          <a:off x="4744720" y="172720"/>
          <a:ext cx="7335520" cy="64312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 name="Audio 19">
            <a:hlinkClick r:id="" action="ppaction://media"/>
            <a:extLst>
              <a:ext uri="{FF2B5EF4-FFF2-40B4-BE49-F238E27FC236}">
                <a16:creationId xmlns:a16="http://schemas.microsoft.com/office/drawing/2014/main" id="{1F9B2E52-3262-E450-B7FE-CA78724D28B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03788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1474"/>
    </mc:Choice>
    <mc:Fallback>
      <p:transition spd="slow" advTm="41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9"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97B7D19-C391-37F4-FD81-D9A7FA81AE3F}"/>
              </a:ext>
            </a:extLst>
          </p:cNvPr>
          <p:cNvSpPr>
            <a:spLocks noGrp="1"/>
          </p:cNvSpPr>
          <p:nvPr>
            <p:ph type="title"/>
          </p:nvPr>
        </p:nvSpPr>
        <p:spPr>
          <a:xfrm>
            <a:off x="904877" y="795527"/>
            <a:ext cx="10488547" cy="1190912"/>
          </a:xfrm>
        </p:spPr>
        <p:txBody>
          <a:bodyPr>
            <a:normAutofit/>
          </a:bodyPr>
          <a:lstStyle/>
          <a:p>
            <a:r>
              <a:rPr lang="en-GB">
                <a:solidFill>
                  <a:schemeClr val="tx2"/>
                </a:solidFill>
              </a:rPr>
              <a:t>UK Policy and Legislative Framework</a:t>
            </a:r>
          </a:p>
        </p:txBody>
      </p:sp>
      <p:sp>
        <p:nvSpPr>
          <p:cNvPr id="90" name="Rectangle 89">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B4311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269465E-0918-6135-8398-1C73BB12DE8D}"/>
              </a:ext>
            </a:extLst>
          </p:cNvPr>
          <p:cNvPicPr>
            <a:picLocks noChangeAspect="1"/>
          </p:cNvPicPr>
          <p:nvPr/>
        </p:nvPicPr>
        <p:blipFill>
          <a:blip r:embed="rId4"/>
          <a:srcRect l="7718" r="-4" b="-4"/>
          <a:stretch>
            <a:fillRect/>
          </a:stretch>
        </p:blipFill>
        <p:spPr>
          <a:xfrm>
            <a:off x="1103257" y="2416047"/>
            <a:ext cx="4626864" cy="3346704"/>
          </a:xfrm>
          <a:prstGeom prst="rect">
            <a:avLst/>
          </a:prstGeom>
          <a:ln w="12700">
            <a:noFill/>
          </a:ln>
        </p:spPr>
      </p:pic>
      <p:sp>
        <p:nvSpPr>
          <p:cNvPr id="3" name="Content Placeholder 2">
            <a:extLst>
              <a:ext uri="{FF2B5EF4-FFF2-40B4-BE49-F238E27FC236}">
                <a16:creationId xmlns:a16="http://schemas.microsoft.com/office/drawing/2014/main" id="{0F1C3E03-3728-437F-5999-7ECD673C82C7}"/>
              </a:ext>
            </a:extLst>
          </p:cNvPr>
          <p:cNvSpPr>
            <a:spLocks noGrp="1"/>
          </p:cNvSpPr>
          <p:nvPr>
            <p:ph idx="1"/>
          </p:nvPr>
        </p:nvSpPr>
        <p:spPr>
          <a:xfrm>
            <a:off x="6072560" y="1573162"/>
            <a:ext cx="5417700" cy="4758812"/>
          </a:xfrm>
        </p:spPr>
        <p:txBody>
          <a:bodyPr>
            <a:normAutofit/>
          </a:bodyPr>
          <a:lstStyle/>
          <a:p>
            <a:pPr marL="0" indent="0">
              <a:lnSpc>
                <a:spcPct val="110000"/>
              </a:lnSpc>
              <a:buClr>
                <a:srgbClr val="B43110"/>
              </a:buClr>
              <a:buNone/>
            </a:pPr>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Care Act 2014</a:t>
            </a:r>
            <a:r>
              <a:rPr lang="en-GB" dirty="0">
                <a:latin typeface="Arial" panose="020B0604020202020204" pitchFamily="34" charset="0"/>
                <a:cs typeface="Arial" panose="020B0604020202020204" pitchFamily="34" charset="0"/>
              </a:rPr>
              <a:t> places wellbeing, prevention and personalisation at the centre of adult social care (Department of Health and Social Care, 2014).</a:t>
            </a:r>
          </a:p>
          <a:p>
            <a:pPr marL="0" indent="0">
              <a:lnSpc>
                <a:spcPct val="110000"/>
              </a:lnSpc>
              <a:buClr>
                <a:srgbClr val="B43110"/>
              </a:buClr>
              <a:buNone/>
            </a:pPr>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Equality Act 2010</a:t>
            </a:r>
            <a:r>
              <a:rPr lang="en-GB" dirty="0">
                <a:latin typeface="Arial" panose="020B0604020202020204" pitchFamily="34" charset="0"/>
                <a:cs typeface="Arial" panose="020B0604020202020204" pitchFamily="34" charset="0"/>
              </a:rPr>
              <a:t> protects against age discrimination.</a:t>
            </a:r>
          </a:p>
          <a:p>
            <a:pPr marL="0" indent="0">
              <a:lnSpc>
                <a:spcPct val="110000"/>
              </a:lnSpc>
              <a:buClr>
                <a:srgbClr val="B43110"/>
              </a:buClr>
              <a:buNone/>
            </a:pPr>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NHS Long Term Plan</a:t>
            </a:r>
            <a:r>
              <a:rPr lang="en-GB" dirty="0">
                <a:latin typeface="Arial" panose="020B0604020202020204" pitchFamily="34" charset="0"/>
                <a:cs typeface="Arial" panose="020B0604020202020204" pitchFamily="34" charset="0"/>
              </a:rPr>
              <a:t> emphasises integrated care and community-based prevention (NHS England, 2019).</a:t>
            </a:r>
          </a:p>
          <a:p>
            <a:pPr marL="0" indent="0">
              <a:lnSpc>
                <a:spcPct val="110000"/>
              </a:lnSpc>
              <a:buClr>
                <a:srgbClr val="B43110"/>
              </a:buClr>
              <a:buNone/>
            </a:pPr>
            <a:r>
              <a:rPr lang="en-GB" dirty="0">
                <a:latin typeface="Arial" panose="020B0604020202020204" pitchFamily="34" charset="0"/>
                <a:cs typeface="Arial" panose="020B0604020202020204" pitchFamily="34" charset="0"/>
              </a:rPr>
              <a:t>However, policy aspirations often conflict with austerity and marketisation (Means and Smith, 2018).</a:t>
            </a:r>
          </a:p>
          <a:p>
            <a:pPr>
              <a:lnSpc>
                <a:spcPct val="110000"/>
              </a:lnSpc>
              <a:buClr>
                <a:srgbClr val="B43110"/>
              </a:buClr>
            </a:pPr>
            <a:endParaRPr lang="en-GB" sz="1500" dirty="0"/>
          </a:p>
        </p:txBody>
      </p:sp>
      <p:sp>
        <p:nvSpPr>
          <p:cNvPr id="9" name="TextBox 8">
            <a:extLst>
              <a:ext uri="{FF2B5EF4-FFF2-40B4-BE49-F238E27FC236}">
                <a16:creationId xmlns:a16="http://schemas.microsoft.com/office/drawing/2014/main" id="{CCC2A896-6C3A-A4C3-0EEA-EB40424720DB}"/>
              </a:ext>
            </a:extLst>
          </p:cNvPr>
          <p:cNvSpPr txBox="1"/>
          <p:nvPr/>
        </p:nvSpPr>
        <p:spPr>
          <a:xfrm>
            <a:off x="977361" y="6157116"/>
            <a:ext cx="6096000" cy="498213"/>
          </a:xfrm>
          <a:prstGeom prst="rect">
            <a:avLst/>
          </a:prstGeom>
          <a:noFill/>
        </p:spPr>
        <p:txBody>
          <a:bodyPr wrap="square">
            <a:spAutoFit/>
          </a:bodyPr>
          <a:lstStyle/>
          <a:p>
            <a:pPr fontAlgn="t">
              <a:lnSpc>
                <a:spcPts val="1500"/>
              </a:lnSpc>
              <a:buNone/>
            </a:pPr>
            <a:r>
              <a:rPr lang="en-GB" b="0" i="1" dirty="0">
                <a:effectLst/>
                <a:latin typeface="Segoe UI" panose="020B0502040204020203" pitchFamily="34" charset="0"/>
              </a:rPr>
              <a:t>Figure X. AI‑generated image illustrating Uk policy and legislative framework in care (Altafi, 2026).</a:t>
            </a:r>
          </a:p>
        </p:txBody>
      </p:sp>
      <p:pic>
        <p:nvPicPr>
          <p:cNvPr id="15" name="Audio 14">
            <a:hlinkClick r:id="" action="ppaction://media"/>
            <a:extLst>
              <a:ext uri="{FF2B5EF4-FFF2-40B4-BE49-F238E27FC236}">
                <a16:creationId xmlns:a16="http://schemas.microsoft.com/office/drawing/2014/main" id="{E9A85988-867A-86AB-4839-3017D7DC9E0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9194687"/>
      </p:ext>
    </p:extLst>
  </p:cSld>
  <p:clrMapOvr>
    <a:masterClrMapping/>
  </p:clrMapOvr>
  <mc:AlternateContent xmlns:mc="http://schemas.openxmlformats.org/markup-compatibility/2006">
    <mc:Choice xmlns:p14="http://schemas.microsoft.com/office/powerpoint/2010/main" Requires="p14">
      <p:transition spd="slow" p14:dur="2000" advTm="38089"/>
    </mc:Choice>
    <mc:Fallback>
      <p:transition spd="slow" advTm="38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4"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EB2D329-CD32-401F-2A83-632ABE81970B}"/>
              </a:ext>
            </a:extLst>
          </p:cNvPr>
          <p:cNvSpPr>
            <a:spLocks noGrp="1"/>
          </p:cNvSpPr>
          <p:nvPr>
            <p:ph type="title"/>
          </p:nvPr>
        </p:nvSpPr>
        <p:spPr>
          <a:xfrm>
            <a:off x="33235" y="297314"/>
            <a:ext cx="10488547" cy="1190912"/>
          </a:xfrm>
        </p:spPr>
        <p:txBody>
          <a:bodyPr>
            <a:normAutofit/>
          </a:bodyPr>
          <a:lstStyle/>
          <a:p>
            <a:r>
              <a:rPr lang="en-GB" dirty="0">
                <a:solidFill>
                  <a:schemeClr val="tx2"/>
                </a:solidFill>
              </a:rPr>
              <a:t>Evaluation of Domiciliary Care</a:t>
            </a:r>
          </a:p>
        </p:txBody>
      </p:sp>
      <p:sp>
        <p:nvSpPr>
          <p:cNvPr id="65" name="Rectangle 6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BD3C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9886302-837F-33DD-1B46-7B2A4A10076A}"/>
              </a:ext>
            </a:extLst>
          </p:cNvPr>
          <p:cNvPicPr>
            <a:picLocks noChangeAspect="1"/>
          </p:cNvPicPr>
          <p:nvPr/>
        </p:nvPicPr>
        <p:blipFill>
          <a:blip r:embed="rId4"/>
          <a:srcRect l="4534" r="3180" b="-4"/>
          <a:stretch>
            <a:fillRect/>
          </a:stretch>
        </p:blipFill>
        <p:spPr>
          <a:xfrm>
            <a:off x="1103257" y="2416047"/>
            <a:ext cx="4626864" cy="3346704"/>
          </a:xfrm>
          <a:prstGeom prst="rect">
            <a:avLst/>
          </a:prstGeom>
          <a:ln w="12700">
            <a:noFill/>
          </a:ln>
        </p:spPr>
      </p:pic>
      <p:sp>
        <p:nvSpPr>
          <p:cNvPr id="3" name="Content Placeholder 2">
            <a:extLst>
              <a:ext uri="{FF2B5EF4-FFF2-40B4-BE49-F238E27FC236}">
                <a16:creationId xmlns:a16="http://schemas.microsoft.com/office/drawing/2014/main" id="{66193DA9-4C3E-B40C-C321-395937A6B85B}"/>
              </a:ext>
            </a:extLst>
          </p:cNvPr>
          <p:cNvSpPr>
            <a:spLocks noGrp="1"/>
          </p:cNvSpPr>
          <p:nvPr>
            <p:ph idx="1"/>
          </p:nvPr>
        </p:nvSpPr>
        <p:spPr>
          <a:xfrm>
            <a:off x="5944378" y="1234925"/>
            <a:ext cx="6015847" cy="5266626"/>
          </a:xfrm>
        </p:spPr>
        <p:txBody>
          <a:bodyPr>
            <a:normAutofit lnSpcReduction="10000"/>
          </a:bodyPr>
          <a:lstStyle/>
          <a:p>
            <a:pPr marL="0" indent="0">
              <a:lnSpc>
                <a:spcPct val="110000"/>
              </a:lnSpc>
              <a:buClr>
                <a:srgbClr val="BD3C00"/>
              </a:buClr>
              <a:buNone/>
            </a:pPr>
            <a:r>
              <a:rPr lang="en-GB" sz="1600" dirty="0">
                <a:latin typeface="Arial" panose="020B0604020202020204" pitchFamily="34" charset="0"/>
                <a:cs typeface="Arial" panose="020B0604020202020204" pitchFamily="34" charset="0"/>
              </a:rPr>
              <a:t>Domiciliary care enables older people to remain at home, supporting Continuity and Activity theories.</a:t>
            </a:r>
          </a:p>
          <a:p>
            <a:pPr marL="0" indent="0">
              <a:lnSpc>
                <a:spcPct val="110000"/>
              </a:lnSpc>
              <a:buClr>
                <a:srgbClr val="BD3C00"/>
              </a:buClr>
              <a:buNone/>
            </a:pPr>
            <a:r>
              <a:rPr lang="en-GB" sz="1600" b="1" dirty="0">
                <a:latin typeface="Arial" panose="020B0604020202020204" pitchFamily="34" charset="0"/>
                <a:cs typeface="Arial" panose="020B0604020202020204" pitchFamily="34" charset="0"/>
              </a:rPr>
              <a:t>Strengths:</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Familiar environment</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Maintains social networks</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Promotes autonomy</a:t>
            </a:r>
          </a:p>
          <a:p>
            <a:pPr marL="0" indent="0">
              <a:lnSpc>
                <a:spcPct val="110000"/>
              </a:lnSpc>
              <a:buClr>
                <a:srgbClr val="BD3C00"/>
              </a:buClr>
              <a:buNone/>
            </a:pPr>
            <a:r>
              <a:rPr lang="en-GB" sz="1600" b="1" dirty="0">
                <a:latin typeface="Arial" panose="020B0604020202020204" pitchFamily="34" charset="0"/>
                <a:cs typeface="Arial" panose="020B0604020202020204" pitchFamily="34" charset="0"/>
              </a:rPr>
              <a:t>Limitations:</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Short “time-and-task” visits</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Workforce shortages</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Fragmented continuity</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Market-based commissioning may prioritise cost efficiency over relational care (Means and Smith, 2018).</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Thus, empowerment outcomes vary significantly. This highlights how marketisation may prioritise efficiency over relational continuity, potentially undermining person-centred practice.</a:t>
            </a:r>
          </a:p>
          <a:p>
            <a:pPr>
              <a:lnSpc>
                <a:spcPct val="110000"/>
              </a:lnSpc>
              <a:buClr>
                <a:srgbClr val="BD3C00"/>
              </a:buClr>
            </a:pPr>
            <a:endParaRPr lang="en-GB" sz="1400" dirty="0"/>
          </a:p>
        </p:txBody>
      </p:sp>
      <p:sp>
        <p:nvSpPr>
          <p:cNvPr id="69" name="TextBox 68">
            <a:extLst>
              <a:ext uri="{FF2B5EF4-FFF2-40B4-BE49-F238E27FC236}">
                <a16:creationId xmlns:a16="http://schemas.microsoft.com/office/drawing/2014/main" id="{95B5C94D-D0A2-9206-B4D0-66AD97BC2C11}"/>
              </a:ext>
            </a:extLst>
          </p:cNvPr>
          <p:cNvSpPr txBox="1"/>
          <p:nvPr/>
        </p:nvSpPr>
        <p:spPr>
          <a:xfrm>
            <a:off x="319790" y="6062473"/>
            <a:ext cx="6097772" cy="498213"/>
          </a:xfrm>
          <a:prstGeom prst="rect">
            <a:avLst/>
          </a:prstGeom>
          <a:noFill/>
        </p:spPr>
        <p:txBody>
          <a:bodyPr wrap="square">
            <a:spAutoFit/>
          </a:bodyPr>
          <a:lstStyle/>
          <a:p>
            <a:pPr fontAlgn="t">
              <a:lnSpc>
                <a:spcPts val="1500"/>
              </a:lnSpc>
              <a:buNone/>
            </a:pPr>
            <a:r>
              <a:rPr lang="en-GB" b="0" i="1" dirty="0">
                <a:effectLst/>
                <a:latin typeface="Segoe UI" panose="020B0502040204020203" pitchFamily="34" charset="0"/>
              </a:rPr>
              <a:t>Figure X. AI‑generated image illustrating </a:t>
            </a:r>
            <a:r>
              <a:rPr lang="en-GB" b="0" i="1" dirty="0" err="1">
                <a:effectLst/>
                <a:latin typeface="Segoe UI" panose="020B0502040204020203" pitchFamily="34" charset="0"/>
              </a:rPr>
              <a:t>evalution</a:t>
            </a:r>
            <a:r>
              <a:rPr lang="en-GB" b="0" i="1" dirty="0">
                <a:effectLst/>
                <a:latin typeface="Segoe UI" panose="020B0502040204020203" pitchFamily="34" charset="0"/>
              </a:rPr>
              <a:t> of domiciliary care (Altafi, 2026).</a:t>
            </a:r>
          </a:p>
        </p:txBody>
      </p:sp>
      <p:pic>
        <p:nvPicPr>
          <p:cNvPr id="10" name="Audio 9">
            <a:hlinkClick r:id="" action="ppaction://media"/>
            <a:extLst>
              <a:ext uri="{FF2B5EF4-FFF2-40B4-BE49-F238E27FC236}">
                <a16:creationId xmlns:a16="http://schemas.microsoft.com/office/drawing/2014/main" id="{890DCFDB-4E90-3ACF-2994-1E93D50F9D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6737453"/>
      </p:ext>
    </p:extLst>
  </p:cSld>
  <p:clrMapOvr>
    <a:masterClrMapping/>
  </p:clrMapOvr>
  <mc:AlternateContent xmlns:mc="http://schemas.openxmlformats.org/markup-compatibility/2006">
    <mc:Choice xmlns:p14="http://schemas.microsoft.com/office/powerpoint/2010/main" Requires="p14">
      <p:transition spd="slow" p14:dur="2000" advTm="34664"/>
    </mc:Choice>
    <mc:Fallback>
      <p:transition spd="slow" advTm="34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63" name="Group 6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64" name="Rectangle 6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6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6" name="Rectangle 6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6103026-C63C-FE0D-A536-41873E2AFA3B}"/>
              </a:ext>
            </a:extLst>
          </p:cNvPr>
          <p:cNvSpPr>
            <a:spLocks noGrp="1"/>
          </p:cNvSpPr>
          <p:nvPr>
            <p:ph type="title"/>
          </p:nvPr>
        </p:nvSpPr>
        <p:spPr>
          <a:xfrm>
            <a:off x="888631" y="2349925"/>
            <a:ext cx="3498979" cy="2456442"/>
          </a:xfrm>
        </p:spPr>
        <p:txBody>
          <a:bodyPr>
            <a:normAutofit/>
          </a:bodyPr>
          <a:lstStyle/>
          <a:p>
            <a:r>
              <a:rPr lang="en-GB"/>
              <a:t>Evaluation of Residential Care</a:t>
            </a:r>
          </a:p>
        </p:txBody>
      </p:sp>
      <p:sp>
        <p:nvSpPr>
          <p:cNvPr id="3" name="Content Placeholder 2">
            <a:extLst>
              <a:ext uri="{FF2B5EF4-FFF2-40B4-BE49-F238E27FC236}">
                <a16:creationId xmlns:a16="http://schemas.microsoft.com/office/drawing/2014/main" id="{3D7A95E2-9390-C877-1D12-60CDC511AE03}"/>
              </a:ext>
            </a:extLst>
          </p:cNvPr>
          <p:cNvSpPr>
            <a:spLocks noGrp="1"/>
          </p:cNvSpPr>
          <p:nvPr>
            <p:ph idx="1"/>
          </p:nvPr>
        </p:nvSpPr>
        <p:spPr>
          <a:xfrm>
            <a:off x="4660359" y="960439"/>
            <a:ext cx="6739962" cy="5479690"/>
          </a:xfrm>
        </p:spPr>
        <p:txBody>
          <a:bodyPr>
            <a:normAutofit fontScale="92500" lnSpcReduction="10000"/>
          </a:bodyPr>
          <a:lstStyle/>
          <a:p>
            <a:pPr marL="0" indent="0">
              <a:lnSpc>
                <a:spcPct val="110000"/>
              </a:lnSpc>
              <a:buNone/>
            </a:pPr>
            <a:r>
              <a:rPr lang="en-GB" dirty="0">
                <a:latin typeface="Arial" panose="020B0604020202020204" pitchFamily="34" charset="0"/>
                <a:cs typeface="Arial" panose="020B0604020202020204" pitchFamily="34" charset="0"/>
              </a:rPr>
              <a:t>Residential care provides 24-hour support for complex needs.</a:t>
            </a:r>
          </a:p>
          <a:p>
            <a:pPr marL="0" indent="0">
              <a:lnSpc>
                <a:spcPct val="110000"/>
              </a:lnSpc>
              <a:buNone/>
            </a:pPr>
            <a:r>
              <a:rPr lang="en-GB" b="1" dirty="0">
                <a:latin typeface="Arial" panose="020B0604020202020204" pitchFamily="34" charset="0"/>
                <a:cs typeface="Arial" panose="020B0604020202020204" pitchFamily="34" charset="0"/>
              </a:rPr>
              <a:t>Strengths:</a:t>
            </a:r>
          </a:p>
          <a:p>
            <a:pPr marL="0" indent="0">
              <a:lnSpc>
                <a:spcPct val="110000"/>
              </a:lnSpc>
              <a:buNone/>
            </a:pPr>
            <a:r>
              <a:rPr lang="en-GB" dirty="0">
                <a:latin typeface="Arial" panose="020B0604020202020204" pitchFamily="34" charset="0"/>
                <a:cs typeface="Arial" panose="020B0604020202020204" pitchFamily="34" charset="0"/>
              </a:rPr>
              <a:t>Safety</a:t>
            </a:r>
          </a:p>
          <a:p>
            <a:pPr marL="0" indent="0">
              <a:lnSpc>
                <a:spcPct val="110000"/>
              </a:lnSpc>
              <a:buNone/>
            </a:pPr>
            <a:r>
              <a:rPr lang="en-GB" dirty="0">
                <a:latin typeface="Arial" panose="020B0604020202020204" pitchFamily="34" charset="0"/>
                <a:cs typeface="Arial" panose="020B0604020202020204" pitchFamily="34" charset="0"/>
              </a:rPr>
              <a:t>Specialist dementia support</a:t>
            </a:r>
          </a:p>
          <a:p>
            <a:pPr marL="0" indent="0">
              <a:lnSpc>
                <a:spcPct val="110000"/>
              </a:lnSpc>
              <a:buNone/>
            </a:pPr>
            <a:r>
              <a:rPr lang="en-GB" dirty="0">
                <a:latin typeface="Arial" panose="020B0604020202020204" pitchFamily="34" charset="0"/>
                <a:cs typeface="Arial" panose="020B0604020202020204" pitchFamily="34" charset="0"/>
              </a:rPr>
              <a:t>Structured environment</a:t>
            </a:r>
          </a:p>
          <a:p>
            <a:pPr marL="0" indent="0">
              <a:lnSpc>
                <a:spcPct val="110000"/>
              </a:lnSpc>
              <a:buNone/>
            </a:pPr>
            <a:r>
              <a:rPr lang="en-GB" b="1" dirty="0">
                <a:latin typeface="Arial" panose="020B0604020202020204" pitchFamily="34" charset="0"/>
                <a:cs typeface="Arial" panose="020B0604020202020204" pitchFamily="34" charset="0"/>
              </a:rPr>
              <a:t>Limitations:</a:t>
            </a:r>
          </a:p>
          <a:p>
            <a:pPr marL="0" indent="0">
              <a:lnSpc>
                <a:spcPct val="110000"/>
              </a:lnSpc>
              <a:buNone/>
            </a:pPr>
            <a:r>
              <a:rPr lang="en-GB" dirty="0">
                <a:latin typeface="Arial" panose="020B0604020202020204" pitchFamily="34" charset="0"/>
                <a:cs typeface="Arial" panose="020B0604020202020204" pitchFamily="34" charset="0"/>
              </a:rPr>
              <a:t>Risk of institutional dependency</a:t>
            </a:r>
          </a:p>
          <a:p>
            <a:pPr marL="0" indent="0">
              <a:lnSpc>
                <a:spcPct val="110000"/>
              </a:lnSpc>
              <a:buNone/>
            </a:pPr>
            <a:r>
              <a:rPr lang="en-GB" dirty="0">
                <a:latin typeface="Arial" panose="020B0604020202020204" pitchFamily="34" charset="0"/>
                <a:cs typeface="Arial" panose="020B0604020202020204" pitchFamily="34" charset="0"/>
              </a:rPr>
              <a:t>Loss of autonomy</a:t>
            </a:r>
          </a:p>
          <a:p>
            <a:pPr marL="0" indent="0">
              <a:lnSpc>
                <a:spcPct val="110000"/>
              </a:lnSpc>
              <a:buNone/>
            </a:pPr>
            <a:r>
              <a:rPr lang="en-GB" dirty="0">
                <a:latin typeface="Arial" panose="020B0604020202020204" pitchFamily="34" charset="0"/>
                <a:cs typeface="Arial" panose="020B0604020202020204" pitchFamily="34" charset="0"/>
              </a:rPr>
              <a:t>Staffing variability</a:t>
            </a:r>
          </a:p>
          <a:p>
            <a:pPr marL="0" indent="0">
              <a:lnSpc>
                <a:spcPct val="110000"/>
              </a:lnSpc>
              <a:buNone/>
            </a:pPr>
            <a:r>
              <a:rPr lang="en-GB" dirty="0">
                <a:latin typeface="Arial" panose="020B0604020202020204" pitchFamily="34" charset="0"/>
                <a:cs typeface="Arial" panose="020B0604020202020204" pitchFamily="34" charset="0"/>
              </a:rPr>
              <a:t>Without person-centred approaches grounded in Kitwood’s (1997) theory of personhood, residential care may undermine empowerment.</a:t>
            </a:r>
          </a:p>
          <a:p>
            <a:pPr marL="0" indent="0">
              <a:lnSpc>
                <a:spcPct val="110000"/>
              </a:lnSpc>
              <a:buNone/>
            </a:pPr>
            <a:r>
              <a:rPr lang="en-GB" dirty="0">
                <a:latin typeface="Arial" panose="020B0604020202020204" pitchFamily="34" charset="0"/>
                <a:cs typeface="Arial" panose="020B0604020202020204" pitchFamily="34" charset="0"/>
              </a:rPr>
              <a:t>Therefore, empowerment within residential settings depends less on the setting itself and more on organisational culture and staffing quality.</a:t>
            </a:r>
          </a:p>
          <a:p>
            <a:pPr marL="0" indent="0">
              <a:lnSpc>
                <a:spcPct val="110000"/>
              </a:lnSpc>
              <a:buNone/>
            </a:pPr>
            <a:endParaRPr lang="en-GB" dirty="0"/>
          </a:p>
          <a:p>
            <a:pPr marL="0" indent="0">
              <a:lnSpc>
                <a:spcPct val="110000"/>
              </a:lnSpc>
              <a:buNone/>
            </a:pPr>
            <a:endParaRPr lang="en-GB" dirty="0"/>
          </a:p>
        </p:txBody>
      </p:sp>
      <p:pic>
        <p:nvPicPr>
          <p:cNvPr id="15" name="Audio 14">
            <a:hlinkClick r:id="" action="ppaction://media"/>
            <a:extLst>
              <a:ext uri="{FF2B5EF4-FFF2-40B4-BE49-F238E27FC236}">
                <a16:creationId xmlns:a16="http://schemas.microsoft.com/office/drawing/2014/main" id="{28E96067-86DF-7CFD-1907-7D3ABED326E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122893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7301"/>
    </mc:Choice>
    <mc:Fallback>
      <p:transition spd="slow" advTm="27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3E137E3-9024-B775-5375-05F8CE428EDC}"/>
              </a:ext>
            </a:extLst>
          </p:cNvPr>
          <p:cNvSpPr>
            <a:spLocks noGrp="1"/>
          </p:cNvSpPr>
          <p:nvPr>
            <p:ph type="title"/>
          </p:nvPr>
        </p:nvSpPr>
        <p:spPr>
          <a:xfrm>
            <a:off x="888631" y="2349925"/>
            <a:ext cx="3498979" cy="2456442"/>
          </a:xfrm>
        </p:spPr>
        <p:txBody>
          <a:bodyPr>
            <a:normAutofit/>
          </a:bodyPr>
          <a:lstStyle/>
          <a:p>
            <a:r>
              <a:rPr lang="en-GB"/>
              <a:t>Reablement Services</a:t>
            </a:r>
            <a:endParaRPr lang="en-GB" dirty="0"/>
          </a:p>
        </p:txBody>
      </p:sp>
      <p:sp>
        <p:nvSpPr>
          <p:cNvPr id="3" name="Content Placeholder 2">
            <a:extLst>
              <a:ext uri="{FF2B5EF4-FFF2-40B4-BE49-F238E27FC236}">
                <a16:creationId xmlns:a16="http://schemas.microsoft.com/office/drawing/2014/main" id="{5449969C-F4D5-DB5D-6337-66A00A69F1E7}"/>
              </a:ext>
            </a:extLst>
          </p:cNvPr>
          <p:cNvSpPr>
            <a:spLocks noGrp="1"/>
          </p:cNvSpPr>
          <p:nvPr>
            <p:ph idx="1"/>
          </p:nvPr>
        </p:nvSpPr>
        <p:spPr>
          <a:xfrm>
            <a:off x="4782595" y="442913"/>
            <a:ext cx="7018881" cy="6233189"/>
          </a:xfrm>
        </p:spPr>
        <p:txBody>
          <a:bodyPr>
            <a:normAutofit fontScale="85000" lnSpcReduction="10000"/>
          </a:bodyPr>
          <a:lstStyle/>
          <a:p>
            <a:pPr marL="0" indent="0">
              <a:lnSpc>
                <a:spcPct val="170000"/>
              </a:lnSpc>
              <a:buNone/>
            </a:pPr>
            <a:r>
              <a:rPr lang="en-GB" dirty="0">
                <a:latin typeface="Arial" panose="020B0604020202020204" pitchFamily="34" charset="0"/>
                <a:cs typeface="Arial" panose="020B0604020202020204" pitchFamily="34" charset="0"/>
              </a:rPr>
              <a:t>Reablement focuses on restoring independence following illness or hospital discharge, enabling older people to regain functional ability and confidence.</a:t>
            </a:r>
          </a:p>
          <a:p>
            <a:pPr marL="0" indent="0">
              <a:lnSpc>
                <a:spcPct val="170000"/>
              </a:lnSpc>
              <a:buNone/>
            </a:pPr>
            <a:r>
              <a:rPr lang="en-GB" dirty="0">
                <a:latin typeface="Arial" panose="020B0604020202020204" pitchFamily="34" charset="0"/>
                <a:cs typeface="Arial" panose="020B0604020202020204" pitchFamily="34" charset="0"/>
              </a:rPr>
              <a:t>Evidence suggests improvements in Activities of Daily Living and reduced long-term care reliance, which may delay residential care and promote autonomy (Francis et al., 2018).</a:t>
            </a:r>
          </a:p>
          <a:p>
            <a:pPr marL="0" indent="0">
              <a:lnSpc>
                <a:spcPct val="170000"/>
              </a:lnSpc>
              <a:buNone/>
            </a:pPr>
            <a:r>
              <a:rPr lang="en-GB" dirty="0">
                <a:latin typeface="Arial" panose="020B0604020202020204" pitchFamily="34" charset="0"/>
                <a:cs typeface="Arial" panose="020B0604020202020204" pitchFamily="34" charset="0"/>
              </a:rPr>
              <a:t>It reflects:</a:t>
            </a:r>
          </a:p>
          <a:p>
            <a:pPr marL="0" indent="0">
              <a:lnSpc>
                <a:spcPct val="170000"/>
              </a:lnSpc>
              <a:buNone/>
            </a:pPr>
            <a:r>
              <a:rPr lang="en-GB" b="1" dirty="0">
                <a:latin typeface="Arial" panose="020B0604020202020204" pitchFamily="34" charset="0"/>
                <a:cs typeface="Arial" panose="020B0604020202020204" pitchFamily="34" charset="0"/>
              </a:rPr>
              <a:t>Activity Theory</a:t>
            </a:r>
            <a:r>
              <a:rPr lang="en-GB" dirty="0">
                <a:latin typeface="Arial" panose="020B0604020202020204" pitchFamily="34" charset="0"/>
                <a:cs typeface="Arial" panose="020B0604020202020204" pitchFamily="34" charset="0"/>
              </a:rPr>
              <a:t> – as continued engagement in daily tasks supports wellbeing and maintains social roles rather than encouraging withdrawal.</a:t>
            </a:r>
          </a:p>
          <a:p>
            <a:pPr marL="0" indent="0">
              <a:lnSpc>
                <a:spcPct val="170000"/>
              </a:lnSpc>
              <a:buNone/>
            </a:pPr>
            <a:r>
              <a:rPr lang="en-GB" b="1" dirty="0">
                <a:latin typeface="Arial" panose="020B0604020202020204" pitchFamily="34" charset="0"/>
                <a:cs typeface="Arial" panose="020B0604020202020204" pitchFamily="34" charset="0"/>
              </a:rPr>
              <a:t>Prevention principles in the Care Act 2014</a:t>
            </a:r>
            <a:r>
              <a:rPr lang="en-GB" dirty="0">
                <a:latin typeface="Arial" panose="020B0604020202020204" pitchFamily="34" charset="0"/>
                <a:cs typeface="Arial" panose="020B0604020202020204" pitchFamily="34" charset="0"/>
              </a:rPr>
              <a:t> – by reducing long-term dependency and delaying escalation of care needs.</a:t>
            </a:r>
          </a:p>
          <a:p>
            <a:pPr marL="0" indent="0">
              <a:lnSpc>
                <a:spcPct val="170000"/>
              </a:lnSpc>
              <a:buNone/>
            </a:pPr>
            <a:r>
              <a:rPr lang="en-GB" b="1" dirty="0">
                <a:latin typeface="Arial" panose="020B0604020202020204" pitchFamily="34" charset="0"/>
                <a:cs typeface="Arial" panose="020B0604020202020204" pitchFamily="34" charset="0"/>
              </a:rPr>
              <a:t>Strengths-based assessment (SCIE, 2021)</a:t>
            </a:r>
            <a:r>
              <a:rPr lang="en-GB" dirty="0">
                <a:latin typeface="Arial" panose="020B0604020202020204" pitchFamily="34" charset="0"/>
                <a:cs typeface="Arial" panose="020B0604020202020204" pitchFamily="34" charset="0"/>
              </a:rPr>
              <a:t> – by focusing on what the individual can do, building capability instead of emphasising deficits.</a:t>
            </a:r>
          </a:p>
          <a:p>
            <a:pPr marL="0" indent="0">
              <a:lnSpc>
                <a:spcPct val="170000"/>
              </a:lnSpc>
              <a:buNone/>
            </a:pPr>
            <a:r>
              <a:rPr lang="en-GB" dirty="0">
                <a:latin typeface="Arial" panose="020B0604020202020204" pitchFamily="34" charset="0"/>
                <a:cs typeface="Arial" panose="020B0604020202020204" pitchFamily="34" charset="0"/>
              </a:rPr>
              <a:t>However, effectiveness depends on staffing levels and sustained funding, as reduced service intensity can limit long-term functional gains.</a:t>
            </a:r>
          </a:p>
          <a:p>
            <a:pPr marL="0" indent="0">
              <a:buNone/>
            </a:pPr>
            <a:endParaRPr lang="en-GB" dirty="0"/>
          </a:p>
        </p:txBody>
      </p:sp>
      <p:pic>
        <p:nvPicPr>
          <p:cNvPr id="58" name="Audio 57">
            <a:hlinkClick r:id="" action="ppaction://media"/>
            <a:extLst>
              <a:ext uri="{FF2B5EF4-FFF2-40B4-BE49-F238E27FC236}">
                <a16:creationId xmlns:a16="http://schemas.microsoft.com/office/drawing/2014/main" id="{E93A01B4-77E9-5E3C-F9F3-422B896B8EF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9090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4415"/>
    </mc:Choice>
    <mc:Fallback>
      <p:transition spd="slow" advTm="44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3"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82C7243-7CC0-BDC7-BD0A-98DDFD3F4DC0}"/>
              </a:ext>
            </a:extLst>
          </p:cNvPr>
          <p:cNvSpPr>
            <a:spLocks noGrp="1"/>
          </p:cNvSpPr>
          <p:nvPr>
            <p:ph type="title"/>
          </p:nvPr>
        </p:nvSpPr>
        <p:spPr>
          <a:xfrm>
            <a:off x="846964" y="334026"/>
            <a:ext cx="10488547" cy="1190912"/>
          </a:xfrm>
        </p:spPr>
        <p:txBody>
          <a:bodyPr>
            <a:normAutofit/>
          </a:bodyPr>
          <a:lstStyle/>
          <a:p>
            <a:r>
              <a:rPr lang="en-GB" dirty="0">
                <a:solidFill>
                  <a:schemeClr val="tx2"/>
                </a:solidFill>
              </a:rPr>
              <a:t>Technological Innovations in Care</a:t>
            </a:r>
          </a:p>
        </p:txBody>
      </p:sp>
      <p:sp>
        <p:nvSpPr>
          <p:cNvPr id="65" name="Rectangle 6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B625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AFF85C6-1E07-DBF6-3C58-63B49A1726F9}"/>
              </a:ext>
            </a:extLst>
          </p:cNvPr>
          <p:cNvPicPr>
            <a:picLocks noChangeAspect="1"/>
          </p:cNvPicPr>
          <p:nvPr/>
        </p:nvPicPr>
        <p:blipFill>
          <a:blip r:embed="rId5"/>
          <a:stretch>
            <a:fillRect/>
          </a:stretch>
        </p:blipFill>
        <p:spPr>
          <a:xfrm>
            <a:off x="1103257" y="2545183"/>
            <a:ext cx="4626864" cy="3088431"/>
          </a:xfrm>
          <a:prstGeom prst="rect">
            <a:avLst/>
          </a:prstGeom>
          <a:ln w="12700">
            <a:noFill/>
          </a:ln>
        </p:spPr>
      </p:pic>
      <p:sp>
        <p:nvSpPr>
          <p:cNvPr id="3" name="Content Placeholder 2">
            <a:extLst>
              <a:ext uri="{FF2B5EF4-FFF2-40B4-BE49-F238E27FC236}">
                <a16:creationId xmlns:a16="http://schemas.microsoft.com/office/drawing/2014/main" id="{240ECCDA-CC55-452E-8462-05A59D1606FD}"/>
              </a:ext>
            </a:extLst>
          </p:cNvPr>
          <p:cNvSpPr>
            <a:spLocks noGrp="1"/>
          </p:cNvSpPr>
          <p:nvPr>
            <p:ph idx="1"/>
          </p:nvPr>
        </p:nvSpPr>
        <p:spPr>
          <a:xfrm>
            <a:off x="6122414" y="1435988"/>
            <a:ext cx="5843214" cy="4857274"/>
          </a:xfrm>
        </p:spPr>
        <p:txBody>
          <a:bodyPr>
            <a:normAutofit fontScale="92500"/>
          </a:bodyPr>
          <a:lstStyle/>
          <a:p>
            <a:pPr marL="0" indent="0">
              <a:lnSpc>
                <a:spcPct val="110000"/>
              </a:lnSpc>
              <a:buClr>
                <a:srgbClr val="B62500"/>
              </a:buClr>
              <a:buNone/>
            </a:pPr>
            <a:r>
              <a:rPr lang="en-GB" dirty="0">
                <a:latin typeface="Arial" panose="020B0604020202020204" pitchFamily="34" charset="0"/>
                <a:cs typeface="Arial" panose="020B0604020202020204" pitchFamily="34" charset="0"/>
              </a:rPr>
              <a:t>Technology is increasingly central to ageing policy.</a:t>
            </a:r>
          </a:p>
          <a:p>
            <a:pPr marL="0" indent="0">
              <a:lnSpc>
                <a:spcPct val="110000"/>
              </a:lnSpc>
              <a:buClr>
                <a:srgbClr val="B62500"/>
              </a:buClr>
              <a:buNone/>
            </a:pPr>
            <a:r>
              <a:rPr lang="en-GB" dirty="0">
                <a:latin typeface="Arial" panose="020B0604020202020204" pitchFamily="34" charset="0"/>
                <a:cs typeface="Arial" panose="020B0604020202020204" pitchFamily="34" charset="0"/>
              </a:rPr>
              <a:t>Examples include: Telecare and fall detectors, Remote health monitoring</a:t>
            </a:r>
          </a:p>
          <a:p>
            <a:pPr marL="0" indent="0">
              <a:lnSpc>
                <a:spcPct val="110000"/>
              </a:lnSpc>
              <a:buClr>
                <a:srgbClr val="B62500"/>
              </a:buClr>
              <a:buNone/>
            </a:pPr>
            <a:r>
              <a:rPr lang="en-GB" dirty="0">
                <a:latin typeface="Arial" panose="020B0604020202020204" pitchFamily="34" charset="0"/>
                <a:cs typeface="Arial" panose="020B0604020202020204" pitchFamily="34" charset="0"/>
              </a:rPr>
              <a:t>Medication prompts, Assistive robotics, Telecare can delay institutional </a:t>
            </a:r>
          </a:p>
          <a:p>
            <a:pPr marL="0" indent="0">
              <a:lnSpc>
                <a:spcPct val="110000"/>
              </a:lnSpc>
              <a:buClr>
                <a:srgbClr val="B62500"/>
              </a:buClr>
              <a:buNone/>
            </a:pPr>
            <a:r>
              <a:rPr lang="en-GB" dirty="0">
                <a:latin typeface="Arial" panose="020B0604020202020204" pitchFamily="34" charset="0"/>
                <a:cs typeface="Arial" panose="020B0604020202020204" pitchFamily="34" charset="0"/>
              </a:rPr>
              <a:t>admission (NHS England, 2019).</a:t>
            </a:r>
          </a:p>
          <a:p>
            <a:pPr marL="0" indent="0">
              <a:lnSpc>
                <a:spcPct val="110000"/>
              </a:lnSpc>
              <a:buClr>
                <a:srgbClr val="B62500"/>
              </a:buClr>
              <a:buNone/>
            </a:pPr>
            <a:r>
              <a:rPr lang="en-GB" dirty="0">
                <a:latin typeface="Arial" panose="020B0604020202020204" pitchFamily="34" charset="0"/>
                <a:cs typeface="Arial" panose="020B0604020202020204" pitchFamily="34" charset="0"/>
              </a:rPr>
              <a:t>However, ethical concerns include: Surveillance, Consent</a:t>
            </a:r>
          </a:p>
          <a:p>
            <a:pPr marL="0" indent="0">
              <a:lnSpc>
                <a:spcPct val="110000"/>
              </a:lnSpc>
              <a:buClr>
                <a:srgbClr val="B62500"/>
              </a:buClr>
              <a:buNone/>
            </a:pPr>
            <a:r>
              <a:rPr lang="en-GB" dirty="0">
                <a:latin typeface="Arial" panose="020B0604020202020204" pitchFamily="34" charset="0"/>
                <a:cs typeface="Arial" panose="020B0604020202020204" pitchFamily="34" charset="0"/>
              </a:rPr>
              <a:t>Data privacy, Reduced human contact.</a:t>
            </a:r>
          </a:p>
          <a:p>
            <a:pPr marL="0" indent="0">
              <a:lnSpc>
                <a:spcPct val="150000"/>
              </a:lnSpc>
              <a:buClr>
                <a:srgbClr val="B62500"/>
              </a:buClr>
              <a:buNone/>
            </a:pPr>
            <a:r>
              <a:rPr lang="en-GB" dirty="0">
                <a:latin typeface="Arial" panose="020B0604020202020204" pitchFamily="34" charset="0"/>
                <a:cs typeface="Arial" panose="020B0604020202020204" pitchFamily="34" charset="0"/>
              </a:rPr>
              <a:t>Technology should </a:t>
            </a:r>
            <a:r>
              <a:rPr lang="en-GB" sz="2000" dirty="0">
                <a:latin typeface="Arial" panose="020B0604020202020204" pitchFamily="34" charset="0"/>
                <a:cs typeface="Arial" panose="020B0604020202020204" pitchFamily="34" charset="0"/>
              </a:rPr>
              <a:t>complement</a:t>
            </a:r>
            <a:r>
              <a:rPr lang="en-GB" dirty="0">
                <a:latin typeface="Arial" panose="020B0604020202020204" pitchFamily="34" charset="0"/>
                <a:cs typeface="Arial" panose="020B0604020202020204" pitchFamily="34" charset="0"/>
              </a:rPr>
              <a:t>, not replace, relational care. Without careful implementation, technological innovation risks reinforcing a task-oriented model of care rather than enhancing autonomy.</a:t>
            </a:r>
            <a:endParaRPr lang="en-GB" sz="900" dirty="0"/>
          </a:p>
        </p:txBody>
      </p:sp>
      <p:sp>
        <p:nvSpPr>
          <p:cNvPr id="9" name="TextBox 8">
            <a:extLst>
              <a:ext uri="{FF2B5EF4-FFF2-40B4-BE49-F238E27FC236}">
                <a16:creationId xmlns:a16="http://schemas.microsoft.com/office/drawing/2014/main" id="{CCA9D9F7-5C96-C330-71D2-73AF6BD9848E}"/>
              </a:ext>
            </a:extLst>
          </p:cNvPr>
          <p:cNvSpPr txBox="1"/>
          <p:nvPr/>
        </p:nvSpPr>
        <p:spPr>
          <a:xfrm>
            <a:off x="753085" y="6109996"/>
            <a:ext cx="5338153" cy="498213"/>
          </a:xfrm>
          <a:prstGeom prst="rect">
            <a:avLst/>
          </a:prstGeom>
          <a:noFill/>
        </p:spPr>
        <p:txBody>
          <a:bodyPr wrap="square">
            <a:spAutoFit/>
          </a:bodyPr>
          <a:lstStyle/>
          <a:p>
            <a:pPr fontAlgn="t">
              <a:lnSpc>
                <a:spcPts val="1500"/>
              </a:lnSpc>
              <a:buNone/>
            </a:pPr>
            <a:r>
              <a:rPr lang="en-GB" b="0" i="1" dirty="0">
                <a:effectLst/>
                <a:latin typeface="Segoe UI" panose="020B0502040204020203" pitchFamily="34" charset="0"/>
              </a:rPr>
              <a:t>Figure X. AI‑generated image illustrating technological innovations in care(Altafi, 2026).</a:t>
            </a:r>
          </a:p>
        </p:txBody>
      </p:sp>
      <p:pic>
        <p:nvPicPr>
          <p:cNvPr id="66" name="Audio 65">
            <a:hlinkClick r:id="" action="ppaction://media"/>
            <a:extLst>
              <a:ext uri="{FF2B5EF4-FFF2-40B4-BE49-F238E27FC236}">
                <a16:creationId xmlns:a16="http://schemas.microsoft.com/office/drawing/2014/main" id="{AFAC7DE6-E552-F540-E168-A668AC47838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451085"/>
      </p:ext>
    </p:extLst>
  </p:cSld>
  <p:clrMapOvr>
    <a:masterClrMapping/>
  </p:clrMapOvr>
  <mc:AlternateContent xmlns:mc="http://schemas.openxmlformats.org/markup-compatibility/2006">
    <mc:Choice xmlns:p14="http://schemas.microsoft.com/office/powerpoint/2010/main" Requires="p14">
      <p:transition spd="slow" p14:dur="2000" advTm="28229"/>
    </mc:Choice>
    <mc:Fallback>
      <p:transition spd="slow" advTm="28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8"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69"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0"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2"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3"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4"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5"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6"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7"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8"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9"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0"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2" name="Title 1">
            <a:extLst>
              <a:ext uri="{FF2B5EF4-FFF2-40B4-BE49-F238E27FC236}">
                <a16:creationId xmlns:a16="http://schemas.microsoft.com/office/drawing/2014/main" id="{7B685750-8F35-57F6-C734-61B193C3CEA2}"/>
              </a:ext>
            </a:extLst>
          </p:cNvPr>
          <p:cNvSpPr>
            <a:spLocks noGrp="1"/>
          </p:cNvSpPr>
          <p:nvPr>
            <p:ph type="title"/>
          </p:nvPr>
        </p:nvSpPr>
        <p:spPr>
          <a:xfrm>
            <a:off x="636589" y="1360955"/>
            <a:ext cx="4433252" cy="4692356"/>
          </a:xfrm>
        </p:spPr>
        <p:txBody>
          <a:bodyPr anchor="t">
            <a:normAutofit/>
          </a:bodyPr>
          <a:lstStyle/>
          <a:p>
            <a:pPr algn="l"/>
            <a:r>
              <a:rPr lang="en-GB" sz="4800" dirty="0">
                <a:solidFill>
                  <a:schemeClr val="accent1"/>
                </a:solidFill>
                <a:latin typeface="Arial" panose="020B0604020202020204" pitchFamily="34" charset="0"/>
                <a:cs typeface="Arial" panose="020B0604020202020204" pitchFamily="34" charset="0"/>
              </a:rPr>
              <a:t>Digital Exclusion as a barrier to empowerment</a:t>
            </a:r>
          </a:p>
        </p:txBody>
      </p:sp>
      <p:sp>
        <p:nvSpPr>
          <p:cNvPr id="89" name="Isosceles Triangle 88">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7553" y="1375241"/>
            <a:ext cx="17568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7" name="Content Placeholder 6">
            <a:extLst>
              <a:ext uri="{FF2B5EF4-FFF2-40B4-BE49-F238E27FC236}">
                <a16:creationId xmlns:a16="http://schemas.microsoft.com/office/drawing/2014/main" id="{BF7FE6A7-EC10-723D-5F96-4BFD7E6C95E7}"/>
              </a:ext>
            </a:extLst>
          </p:cNvPr>
          <p:cNvSpPr>
            <a:spLocks noGrp="1"/>
          </p:cNvSpPr>
          <p:nvPr>
            <p:ph idx="1"/>
          </p:nvPr>
        </p:nvSpPr>
        <p:spPr>
          <a:xfrm>
            <a:off x="4710857" y="827088"/>
            <a:ext cx="6790581" cy="5318125"/>
          </a:xfrm>
        </p:spPr>
        <p:txBody>
          <a:bodyPr anchor="t">
            <a:normAutofit/>
          </a:bodyPr>
          <a:lstStyle/>
          <a:p>
            <a:pPr marL="0" indent="0">
              <a:buNone/>
            </a:pPr>
            <a:r>
              <a:rPr lang="en-GB" sz="1700" dirty="0">
                <a:latin typeface="Arial" panose="020B0604020202020204" pitchFamily="34" charset="0"/>
                <a:cs typeface="Arial" panose="020B0604020202020204" pitchFamily="34" charset="0"/>
              </a:rPr>
              <a:t>Digital health expansion aims to improve efficiency and access. However, older adults without internet access or digital literacy may struggle to book appointments, access online services or manage their own health (Age UK, 2023).</a:t>
            </a:r>
          </a:p>
          <a:p>
            <a:pPr marL="0" indent="0">
              <a:buNone/>
            </a:pPr>
            <a:r>
              <a:rPr lang="en-GB" sz="1700" dirty="0">
                <a:latin typeface="Arial" panose="020B0604020202020204" pitchFamily="34" charset="0"/>
                <a:cs typeface="Arial" panose="020B0604020202020204" pitchFamily="34" charset="0"/>
              </a:rPr>
              <a:t>This exclusion is strongly linked to socioeconomic inequality, meaning those already disadvantaged are more likely to be left behind (Office for National Statistics, 2022).</a:t>
            </a:r>
          </a:p>
          <a:p>
            <a:pPr marL="0" indent="0">
              <a:buNone/>
            </a:pPr>
            <a:r>
              <a:rPr lang="en-GB" sz="1700" dirty="0">
                <a:latin typeface="Arial" panose="020B0604020202020204" pitchFamily="34" charset="0"/>
                <a:cs typeface="Arial" panose="020B0604020202020204" pitchFamily="34" charset="0"/>
              </a:rPr>
              <a:t>As a result, digital transformation can unintentionally widen health inequalities and reduce autonomy, unless alternative access routes remain available.</a:t>
            </a:r>
          </a:p>
          <a:p>
            <a:pPr marL="0" indent="0">
              <a:buNone/>
            </a:pPr>
            <a:r>
              <a:rPr lang="en-GB" sz="1700" dirty="0">
                <a:latin typeface="Arial" panose="020B0604020202020204" pitchFamily="34" charset="0"/>
                <a:cs typeface="Arial" panose="020B0604020202020204" pitchFamily="34" charset="0"/>
              </a:rPr>
              <a:t>Therefore, empowerment requires inclusive service design so that digital innovation increases choice rather than creating new barriers.</a:t>
            </a:r>
          </a:p>
          <a:p>
            <a:endParaRPr lang="en-GB" sz="1700" dirty="0">
              <a:latin typeface="Arial" panose="020B0604020202020204" pitchFamily="34" charset="0"/>
              <a:cs typeface="Arial" panose="020B0604020202020204" pitchFamily="34" charset="0"/>
            </a:endParaRPr>
          </a:p>
        </p:txBody>
      </p:sp>
      <p:pic>
        <p:nvPicPr>
          <p:cNvPr id="49" name="Audio 48">
            <a:hlinkClick r:id="" action="ppaction://media"/>
            <a:extLst>
              <a:ext uri="{FF2B5EF4-FFF2-40B4-BE49-F238E27FC236}">
                <a16:creationId xmlns:a16="http://schemas.microsoft.com/office/drawing/2014/main" id="{F9F5CBE6-E840-E3B6-94E9-D6F1517822E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4767724"/>
      </p:ext>
    </p:extLst>
  </p:cSld>
  <p:clrMapOvr>
    <a:masterClrMapping/>
  </p:clrMapOvr>
  <mc:AlternateContent xmlns:mc="http://schemas.openxmlformats.org/markup-compatibility/2006">
    <mc:Choice xmlns:p14="http://schemas.microsoft.com/office/powerpoint/2010/main" Requires="p14">
      <p:transition spd="slow" p14:dur="2000" advTm="33286"/>
    </mc:Choice>
    <mc:Fallback>
      <p:transition spd="slow" advTm="33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Freeform: Shape 41">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6C5D56-0455-112B-C9C9-98763CB1C84C}"/>
              </a:ext>
            </a:extLst>
          </p:cNvPr>
          <p:cNvSpPr>
            <a:spLocks noGrp="1"/>
          </p:cNvSpPr>
          <p:nvPr>
            <p:ph type="title"/>
          </p:nvPr>
        </p:nvSpPr>
        <p:spPr>
          <a:xfrm>
            <a:off x="807720" y="2349925"/>
            <a:ext cx="2441894" cy="2456442"/>
          </a:xfrm>
        </p:spPr>
        <p:txBody>
          <a:bodyPr>
            <a:normAutofit/>
          </a:bodyPr>
          <a:lstStyle/>
          <a:p>
            <a:pPr algn="l"/>
            <a:r>
              <a:rPr lang="en-GB" sz="3000"/>
              <a:t>Case Study 1: Hogeweyk Dementia Village (Netherlands)</a:t>
            </a:r>
          </a:p>
        </p:txBody>
      </p:sp>
      <p:sp>
        <p:nvSpPr>
          <p:cNvPr id="3" name="Content Placeholder 2">
            <a:extLst>
              <a:ext uri="{FF2B5EF4-FFF2-40B4-BE49-F238E27FC236}">
                <a16:creationId xmlns:a16="http://schemas.microsoft.com/office/drawing/2014/main" id="{AF25668B-0DB4-58ED-AFEF-09585B3ED281}"/>
              </a:ext>
            </a:extLst>
          </p:cNvPr>
          <p:cNvSpPr>
            <a:spLocks noGrp="1"/>
          </p:cNvSpPr>
          <p:nvPr>
            <p:ph idx="1"/>
          </p:nvPr>
        </p:nvSpPr>
        <p:spPr>
          <a:xfrm>
            <a:off x="5417174" y="470915"/>
            <a:ext cx="6115664" cy="6568981"/>
          </a:xfrm>
        </p:spPr>
        <p:txBody>
          <a:bodyPr>
            <a:normAutofit/>
          </a:bodyPr>
          <a:lstStyle/>
          <a:p>
            <a:pPr marL="0" indent="0">
              <a:lnSpc>
                <a:spcPct val="110000"/>
              </a:lnSpc>
              <a:buNone/>
            </a:pPr>
            <a:r>
              <a:rPr lang="en-GB" sz="1400" b="1" dirty="0" err="1">
                <a:latin typeface="Arial" panose="020B0604020202020204" pitchFamily="34" charset="0"/>
                <a:cs typeface="Arial" panose="020B0604020202020204" pitchFamily="34" charset="0"/>
              </a:rPr>
              <a:t>Hogeweyk</a:t>
            </a:r>
            <a:r>
              <a:rPr lang="en-GB" sz="1400" b="1" dirty="0">
                <a:latin typeface="Arial" panose="020B0604020202020204" pitchFamily="34" charset="0"/>
                <a:cs typeface="Arial" panose="020B0604020202020204" pitchFamily="34" charset="0"/>
              </a:rPr>
              <a:t> is a purpose-built dementia village designed to promote normalised living.</a:t>
            </a:r>
          </a:p>
          <a:p>
            <a:pPr marL="0" indent="0">
              <a:lnSpc>
                <a:spcPct val="110000"/>
              </a:lnSpc>
              <a:buNone/>
            </a:pPr>
            <a:r>
              <a:rPr lang="en-GB" sz="1400" b="1" dirty="0">
                <a:latin typeface="Arial" panose="020B0604020202020204" pitchFamily="34" charset="0"/>
                <a:cs typeface="Arial" panose="020B0604020202020204" pitchFamily="34" charset="0"/>
              </a:rPr>
              <a:t>Features:</a:t>
            </a:r>
          </a:p>
          <a:p>
            <a:pPr marL="0" indent="0">
              <a:lnSpc>
                <a:spcPct val="110000"/>
              </a:lnSpc>
              <a:buNone/>
            </a:pPr>
            <a:r>
              <a:rPr lang="en-GB" sz="1400" dirty="0">
                <a:latin typeface="Arial" panose="020B0604020202020204" pitchFamily="34" charset="0"/>
                <a:cs typeface="Arial" panose="020B0604020202020204" pitchFamily="34" charset="0"/>
              </a:rPr>
              <a:t>Small household units</a:t>
            </a:r>
          </a:p>
          <a:p>
            <a:pPr marL="0" indent="0">
              <a:lnSpc>
                <a:spcPct val="110000"/>
              </a:lnSpc>
              <a:buNone/>
            </a:pPr>
            <a:r>
              <a:rPr lang="en-GB" sz="1400" dirty="0">
                <a:latin typeface="Arial" panose="020B0604020202020204" pitchFamily="34" charset="0"/>
                <a:cs typeface="Arial" panose="020B0604020202020204" pitchFamily="34" charset="0"/>
              </a:rPr>
              <a:t>Lifestyle-based environments</a:t>
            </a:r>
          </a:p>
          <a:p>
            <a:pPr marL="0" indent="0">
              <a:lnSpc>
                <a:spcPct val="110000"/>
              </a:lnSpc>
              <a:buNone/>
            </a:pPr>
            <a:r>
              <a:rPr lang="en-GB" sz="1400" dirty="0">
                <a:latin typeface="Arial" panose="020B0604020202020204" pitchFamily="34" charset="0"/>
                <a:cs typeface="Arial" panose="020B0604020202020204" pitchFamily="34" charset="0"/>
              </a:rPr>
              <a:t>Person-centred staff training</a:t>
            </a:r>
          </a:p>
          <a:p>
            <a:pPr marL="0" indent="0">
              <a:lnSpc>
                <a:spcPct val="110000"/>
              </a:lnSpc>
              <a:buNone/>
            </a:pPr>
            <a:r>
              <a:rPr lang="en-GB" sz="1400" dirty="0">
                <a:latin typeface="Arial" panose="020B0604020202020204" pitchFamily="34" charset="0"/>
                <a:cs typeface="Arial" panose="020B0604020202020204" pitchFamily="34" charset="0"/>
              </a:rPr>
              <a:t>Linked to </a:t>
            </a:r>
            <a:r>
              <a:rPr lang="en-GB" sz="1400" dirty="0" err="1">
                <a:latin typeface="Arial" panose="020B0604020202020204" pitchFamily="34" charset="0"/>
                <a:cs typeface="Arial" panose="020B0604020202020204" pitchFamily="34" charset="0"/>
              </a:rPr>
              <a:t>Kitwood’s</a:t>
            </a:r>
            <a:r>
              <a:rPr lang="en-GB" sz="1400" dirty="0">
                <a:latin typeface="Arial" panose="020B0604020202020204" pitchFamily="34" charset="0"/>
                <a:cs typeface="Arial" panose="020B0604020202020204" pitchFamily="34" charset="0"/>
              </a:rPr>
              <a:t> (1997) personhood theory and Continuity Theory.</a:t>
            </a:r>
          </a:p>
          <a:p>
            <a:pPr marL="0" indent="0">
              <a:lnSpc>
                <a:spcPct val="110000"/>
              </a:lnSpc>
              <a:buNone/>
            </a:pPr>
            <a:r>
              <a:rPr lang="en-GB" sz="1400" b="1" dirty="0">
                <a:latin typeface="Arial" panose="020B0604020202020204" pitchFamily="34" charset="0"/>
                <a:cs typeface="Arial" panose="020B0604020202020204" pitchFamily="34" charset="0"/>
              </a:rPr>
              <a:t>Outcomes:</a:t>
            </a:r>
          </a:p>
          <a:p>
            <a:pPr marL="0" indent="0">
              <a:lnSpc>
                <a:spcPct val="110000"/>
              </a:lnSpc>
              <a:buNone/>
            </a:pPr>
            <a:r>
              <a:rPr lang="en-GB" sz="1400" dirty="0">
                <a:latin typeface="Arial" panose="020B0604020202020204" pitchFamily="34" charset="0"/>
                <a:cs typeface="Arial" panose="020B0604020202020204" pitchFamily="34" charset="0"/>
              </a:rPr>
              <a:t>Enhanced quality of life</a:t>
            </a:r>
          </a:p>
          <a:p>
            <a:pPr marL="0" indent="0">
              <a:lnSpc>
                <a:spcPct val="110000"/>
              </a:lnSpc>
              <a:buNone/>
            </a:pPr>
            <a:r>
              <a:rPr lang="en-GB" sz="1400" dirty="0">
                <a:latin typeface="Arial" panose="020B0604020202020204" pitchFamily="34" charset="0"/>
                <a:cs typeface="Arial" panose="020B0604020202020204" pitchFamily="34" charset="0"/>
              </a:rPr>
              <a:t>Increased social engagement</a:t>
            </a:r>
          </a:p>
          <a:p>
            <a:pPr marL="0" indent="0">
              <a:lnSpc>
                <a:spcPct val="110000"/>
              </a:lnSpc>
              <a:buNone/>
            </a:pPr>
            <a:r>
              <a:rPr lang="en-GB" sz="1400" dirty="0">
                <a:latin typeface="Arial" panose="020B0604020202020204" pitchFamily="34" charset="0"/>
                <a:cs typeface="Arial" panose="020B0604020202020204" pitchFamily="34" charset="0"/>
              </a:rPr>
              <a:t>Reduced medication use</a:t>
            </a:r>
          </a:p>
          <a:p>
            <a:pPr marL="0" indent="0">
              <a:lnSpc>
                <a:spcPct val="110000"/>
              </a:lnSpc>
              <a:buNone/>
            </a:pPr>
            <a:r>
              <a:rPr lang="en-GB" sz="1400" b="1" dirty="0">
                <a:latin typeface="Arial" panose="020B0604020202020204" pitchFamily="34" charset="0"/>
                <a:cs typeface="Arial" panose="020B0604020202020204" pitchFamily="34" charset="0"/>
              </a:rPr>
              <a:t>Limitation:</a:t>
            </a:r>
          </a:p>
          <a:p>
            <a:pPr marL="0" indent="0">
              <a:lnSpc>
                <a:spcPct val="110000"/>
              </a:lnSpc>
              <a:buNone/>
            </a:pPr>
            <a:r>
              <a:rPr lang="en-GB" sz="1400" dirty="0">
                <a:latin typeface="Arial" panose="020B0604020202020204" pitchFamily="34" charset="0"/>
                <a:cs typeface="Arial" panose="020B0604020202020204" pitchFamily="34" charset="0"/>
              </a:rPr>
              <a:t>High cost</a:t>
            </a:r>
          </a:p>
          <a:p>
            <a:pPr marL="0" indent="0">
              <a:lnSpc>
                <a:spcPct val="110000"/>
              </a:lnSpc>
              <a:buNone/>
            </a:pPr>
            <a:r>
              <a:rPr lang="en-GB" sz="1400" dirty="0">
                <a:latin typeface="Arial" panose="020B0604020202020204" pitchFamily="34" charset="0"/>
                <a:cs typeface="Arial" panose="020B0604020202020204" pitchFamily="34" charset="0"/>
              </a:rPr>
              <a:t>Difficult scalability within UK funding constraints</a:t>
            </a:r>
          </a:p>
          <a:p>
            <a:pPr marL="0" indent="0">
              <a:lnSpc>
                <a:spcPct val="110000"/>
              </a:lnSpc>
              <a:buNone/>
            </a:pPr>
            <a:r>
              <a:rPr lang="en-GB" sz="1400" dirty="0">
                <a:latin typeface="Arial" panose="020B0604020202020204" pitchFamily="34" charset="0"/>
                <a:cs typeface="Arial" panose="020B0604020202020204" pitchFamily="34" charset="0"/>
              </a:rPr>
              <a:t>While Hogeweyk demonstrates how environmental design can enhance autonomy and dignity, its high cost raises questions about equity and scalability within publicly funded systems.</a:t>
            </a:r>
          </a:p>
          <a:p>
            <a:pPr>
              <a:lnSpc>
                <a:spcPct val="110000"/>
              </a:lnSpc>
            </a:pPr>
            <a:endParaRPr lang="en-GB" sz="1400" dirty="0"/>
          </a:p>
        </p:txBody>
      </p:sp>
      <p:pic>
        <p:nvPicPr>
          <p:cNvPr id="48" name="Audio 47">
            <a:hlinkClick r:id="" action="ppaction://media"/>
            <a:extLst>
              <a:ext uri="{FF2B5EF4-FFF2-40B4-BE49-F238E27FC236}">
                <a16:creationId xmlns:a16="http://schemas.microsoft.com/office/drawing/2014/main" id="{FF3A279F-6198-9236-C481-1A55F3BE785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75476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9321"/>
    </mc:Choice>
    <mc:Fallback>
      <p:transition spd="slow" advTm="39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Freeform: Shape 41">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216434-6462-77E3-8291-C6096C53D457}"/>
              </a:ext>
            </a:extLst>
          </p:cNvPr>
          <p:cNvSpPr>
            <a:spLocks noGrp="1"/>
          </p:cNvSpPr>
          <p:nvPr>
            <p:ph type="title"/>
          </p:nvPr>
        </p:nvSpPr>
        <p:spPr>
          <a:xfrm>
            <a:off x="807720" y="2349925"/>
            <a:ext cx="2441894" cy="2456442"/>
          </a:xfrm>
        </p:spPr>
        <p:txBody>
          <a:bodyPr>
            <a:normAutofit/>
          </a:bodyPr>
          <a:lstStyle/>
          <a:p>
            <a:pPr algn="l"/>
            <a:r>
              <a:rPr lang="en-GB" sz="3200"/>
              <a:t>Case Study 2: English Reablement Programme</a:t>
            </a:r>
          </a:p>
        </p:txBody>
      </p:sp>
      <p:sp>
        <p:nvSpPr>
          <p:cNvPr id="3" name="Content Placeholder 2">
            <a:extLst>
              <a:ext uri="{FF2B5EF4-FFF2-40B4-BE49-F238E27FC236}">
                <a16:creationId xmlns:a16="http://schemas.microsoft.com/office/drawing/2014/main" id="{439C7172-FA34-36B5-4F5B-A0FE46580E2D}"/>
              </a:ext>
            </a:extLst>
          </p:cNvPr>
          <p:cNvSpPr>
            <a:spLocks noGrp="1"/>
          </p:cNvSpPr>
          <p:nvPr>
            <p:ph idx="1"/>
          </p:nvPr>
        </p:nvSpPr>
        <p:spPr>
          <a:xfrm>
            <a:off x="4846319" y="1111249"/>
            <a:ext cx="6554001" cy="4635503"/>
          </a:xfrm>
        </p:spPr>
        <p:txBody>
          <a:bodyPr>
            <a:normAutofit/>
          </a:bodyPr>
          <a:lstStyle/>
          <a:p>
            <a:pPr marL="0" indent="0">
              <a:buNone/>
            </a:pPr>
            <a:r>
              <a:rPr lang="en-GB" b="1" dirty="0">
                <a:latin typeface="Arial" panose="020B0604020202020204" pitchFamily="34" charset="0"/>
                <a:cs typeface="Arial" panose="020B0604020202020204" pitchFamily="34" charset="0"/>
              </a:rPr>
              <a:t>A local authority reablement service evaluated by Francis et al. (2018) showed:</a:t>
            </a:r>
          </a:p>
          <a:p>
            <a:pPr marL="0" indent="0">
              <a:buNone/>
            </a:pPr>
            <a:r>
              <a:rPr lang="en-GB" dirty="0">
                <a:latin typeface="Arial" panose="020B0604020202020204" pitchFamily="34" charset="0"/>
                <a:cs typeface="Arial" panose="020B0604020202020204" pitchFamily="34" charset="0"/>
              </a:rPr>
              <a:t>Improved functional outcomes</a:t>
            </a:r>
          </a:p>
          <a:p>
            <a:pPr marL="0" indent="0">
              <a:buNone/>
            </a:pPr>
            <a:r>
              <a:rPr lang="en-GB" dirty="0">
                <a:latin typeface="Arial" panose="020B0604020202020204" pitchFamily="34" charset="0"/>
                <a:cs typeface="Arial" panose="020B0604020202020204" pitchFamily="34" charset="0"/>
              </a:rPr>
              <a:t>Reduced long-term care dependency</a:t>
            </a:r>
          </a:p>
          <a:p>
            <a:pPr marL="0" indent="0">
              <a:buNone/>
            </a:pPr>
            <a:r>
              <a:rPr lang="en-GB" dirty="0">
                <a:latin typeface="Arial" panose="020B0604020202020204" pitchFamily="34" charset="0"/>
                <a:cs typeface="Arial" panose="020B0604020202020204" pitchFamily="34" charset="0"/>
              </a:rPr>
              <a:t>The programme aligned with Care Act prevention principles.</a:t>
            </a:r>
          </a:p>
          <a:p>
            <a:pPr marL="0" indent="0">
              <a:buNone/>
            </a:pPr>
            <a:r>
              <a:rPr lang="en-GB" dirty="0">
                <a:latin typeface="Arial" panose="020B0604020202020204" pitchFamily="34" charset="0"/>
                <a:cs typeface="Arial" panose="020B0604020202020204" pitchFamily="34" charset="0"/>
              </a:rPr>
              <a:t>However, results varied depending on local resource allocation, highlighting structural inequality.</a:t>
            </a:r>
          </a:p>
          <a:p>
            <a:pPr marL="0" indent="0">
              <a:buNone/>
            </a:pPr>
            <a:r>
              <a:rPr lang="en-GB" dirty="0">
                <a:latin typeface="Arial" panose="020B0604020202020204" pitchFamily="34" charset="0"/>
                <a:cs typeface="Arial" panose="020B0604020202020204" pitchFamily="34" charset="0"/>
              </a:rPr>
              <a:t>This suggests that empowerment outcomes are influenced not only by intervention design but also by broader resource distribution.</a:t>
            </a:r>
          </a:p>
          <a:p>
            <a:endParaRPr lang="en-GB" dirty="0"/>
          </a:p>
        </p:txBody>
      </p:sp>
      <p:pic>
        <p:nvPicPr>
          <p:cNvPr id="23" name="Audio 22">
            <a:hlinkClick r:id="" action="ppaction://media"/>
            <a:extLst>
              <a:ext uri="{FF2B5EF4-FFF2-40B4-BE49-F238E27FC236}">
                <a16:creationId xmlns:a16="http://schemas.microsoft.com/office/drawing/2014/main" id="{A868CB38-5161-AAA0-0851-7FE6F699027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8505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7106"/>
    </mc:Choice>
    <mc:Fallback>
      <p:transition spd="slow" advTm="27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AE5EB3-FB4E-D52F-9221-77582DA60364}"/>
              </a:ext>
            </a:extLst>
          </p:cNvPr>
          <p:cNvSpPr>
            <a:spLocks noGrp="1"/>
          </p:cNvSpPr>
          <p:nvPr>
            <p:ph type="title"/>
          </p:nvPr>
        </p:nvSpPr>
        <p:spPr>
          <a:xfrm>
            <a:off x="2880485" y="841375"/>
            <a:ext cx="6230857" cy="1230570"/>
          </a:xfrm>
        </p:spPr>
        <p:txBody>
          <a:bodyPr anchor="t">
            <a:normAutofit/>
          </a:bodyPr>
          <a:lstStyle/>
          <a:p>
            <a:pPr algn="l"/>
            <a:r>
              <a:rPr lang="en-GB" sz="3600" dirty="0">
                <a:solidFill>
                  <a:schemeClr val="accent1"/>
                </a:solidFill>
              </a:rPr>
              <a:t>Challenges to Independence</a:t>
            </a: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ED2E8E1-1A03-637A-AE71-3EB29EAA56A1}"/>
              </a:ext>
            </a:extLst>
          </p:cNvPr>
          <p:cNvSpPr>
            <a:spLocks noGrp="1"/>
          </p:cNvSpPr>
          <p:nvPr>
            <p:ph idx="1"/>
          </p:nvPr>
        </p:nvSpPr>
        <p:spPr>
          <a:xfrm>
            <a:off x="2788852" y="1661652"/>
            <a:ext cx="7358834" cy="4402598"/>
          </a:xfrm>
        </p:spPr>
        <p:txBody>
          <a:bodyPr anchor="t">
            <a:normAutofit/>
          </a:bodyPr>
          <a:lstStyle/>
          <a:p>
            <a:pPr marL="0" indent="0">
              <a:lnSpc>
                <a:spcPct val="150000"/>
              </a:lnSpc>
              <a:buNone/>
            </a:pPr>
            <a:r>
              <a:rPr lang="en-GB" dirty="0">
                <a:latin typeface="Arial" panose="020B0604020202020204" pitchFamily="34" charset="0"/>
                <a:cs typeface="Arial" panose="020B0604020202020204" pitchFamily="34" charset="0"/>
              </a:rPr>
              <a:t>Older people face:</a:t>
            </a:r>
          </a:p>
          <a:p>
            <a:pPr marL="0" indent="0">
              <a:lnSpc>
                <a:spcPct val="150000"/>
              </a:lnSpc>
              <a:buNone/>
            </a:pPr>
            <a:r>
              <a:rPr lang="en-GB" dirty="0">
                <a:latin typeface="Arial" panose="020B0604020202020204" pitchFamily="34" charset="0"/>
                <a:cs typeface="Arial" panose="020B0604020202020204" pitchFamily="34" charset="0"/>
              </a:rPr>
              <a:t>Multimorbidity and frailty (Phillipson, 2013), Poverty and housing inequality, Reduced transport access, Social isolation, Ageism.</a:t>
            </a:r>
          </a:p>
          <a:p>
            <a:pPr marL="0" indent="0">
              <a:lnSpc>
                <a:spcPct val="150000"/>
              </a:lnSpc>
              <a:buNone/>
            </a:pPr>
            <a:r>
              <a:rPr lang="en-GB" dirty="0">
                <a:latin typeface="Arial" panose="020B0604020202020204" pitchFamily="34" charset="0"/>
                <a:cs typeface="Arial" panose="020B0604020202020204" pitchFamily="34" charset="0"/>
              </a:rPr>
              <a:t>Cumulative inequality across the life course shapes later vulnerability (Elder, 1994).</a:t>
            </a:r>
          </a:p>
          <a:p>
            <a:pPr marL="0" indent="0">
              <a:lnSpc>
                <a:spcPct val="150000"/>
              </a:lnSpc>
              <a:buNone/>
            </a:pPr>
            <a:r>
              <a:rPr lang="en-GB" dirty="0">
                <a:latin typeface="Arial" panose="020B0604020202020204" pitchFamily="34" charset="0"/>
                <a:cs typeface="Arial" panose="020B0604020202020204" pitchFamily="34" charset="0"/>
              </a:rPr>
              <a:t>Ageism can lead to paternalistic practice, undermining autonomy (Timonen, 2016).</a:t>
            </a:r>
          </a:p>
          <a:p>
            <a:pPr>
              <a:lnSpc>
                <a:spcPct val="110000"/>
              </a:lnSpc>
            </a:pPr>
            <a:endParaRPr lang="en-GB" dirty="0"/>
          </a:p>
        </p:txBody>
      </p:sp>
      <p:pic>
        <p:nvPicPr>
          <p:cNvPr id="54" name="Audio 53">
            <a:hlinkClick r:id="" action="ppaction://media"/>
            <a:extLst>
              <a:ext uri="{FF2B5EF4-FFF2-40B4-BE49-F238E27FC236}">
                <a16:creationId xmlns:a16="http://schemas.microsoft.com/office/drawing/2014/main" id="{CC5B551B-2A57-BFAE-CA88-1A1BBC898B9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4800775"/>
      </p:ext>
    </p:extLst>
  </p:cSld>
  <p:clrMapOvr>
    <a:masterClrMapping/>
  </p:clrMapOvr>
  <mc:AlternateContent xmlns:mc="http://schemas.openxmlformats.org/markup-compatibility/2006">
    <mc:Choice xmlns:p14="http://schemas.microsoft.com/office/powerpoint/2010/main" Requires="p14">
      <p:transition spd="slow" p14:dur="2000" advTm="35829"/>
    </mc:Choice>
    <mc:Fallback>
      <p:transition spd="slow" advTm="35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DCECA6D-996A-491F-9000-A1C6DDAB3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EB4FF195-D3DD-E85E-8EF6-51D7F0A09EF8}"/>
              </a:ext>
            </a:extLst>
          </p:cNvPr>
          <p:cNvPicPr>
            <a:picLocks noChangeAspect="1"/>
          </p:cNvPicPr>
          <p:nvPr/>
        </p:nvPicPr>
        <p:blipFill>
          <a:blip r:embed="rId4"/>
          <a:srcRect t="24998" r="-1" b="-1"/>
          <a:stretch>
            <a:fillRect/>
          </a:stretch>
        </p:blipFill>
        <p:spPr>
          <a:xfrm>
            <a:off x="20" y="227"/>
            <a:ext cx="12191675" cy="6858000"/>
          </a:xfrm>
          <a:prstGeom prst="rect">
            <a:avLst/>
          </a:prstGeom>
        </p:spPr>
      </p:pic>
      <p:sp>
        <p:nvSpPr>
          <p:cNvPr id="45" name="Rectangle 44">
            <a:extLst>
              <a:ext uri="{FF2B5EF4-FFF2-40B4-BE49-F238E27FC236}">
                <a16:creationId xmlns:a16="http://schemas.microsoft.com/office/drawing/2014/main" id="{71B9E7F2-705C-4516-9EC3-E4E766F29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4760" y="0"/>
            <a:ext cx="6917240" cy="6858000"/>
          </a:xfrm>
          <a:prstGeom prst="rect">
            <a:avLst/>
          </a:prstGeom>
          <a:solidFill>
            <a:srgbClr val="000001">
              <a:alpha val="8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94D407F9-E967-4A7C-ABD7-F02C785FD5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8" name="Freeform 5">
              <a:extLst>
                <a:ext uri="{FF2B5EF4-FFF2-40B4-BE49-F238E27FC236}">
                  <a16:creationId xmlns:a16="http://schemas.microsoft.com/office/drawing/2014/main" id="{3DF9C388-FC8A-45A4-A408-A212E6E13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6">
              <a:extLst>
                <a:ext uri="{FF2B5EF4-FFF2-40B4-BE49-F238E27FC236}">
                  <a16:creationId xmlns:a16="http://schemas.microsoft.com/office/drawing/2014/main" id="{F7607279-0070-4A91-B096-F20D4BE74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7">
              <a:extLst>
                <a:ext uri="{FF2B5EF4-FFF2-40B4-BE49-F238E27FC236}">
                  <a16:creationId xmlns:a16="http://schemas.microsoft.com/office/drawing/2014/main" id="{9BF3ED43-9007-484E-9C1D-149764271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8">
              <a:extLst>
                <a:ext uri="{FF2B5EF4-FFF2-40B4-BE49-F238E27FC236}">
                  <a16:creationId xmlns:a16="http://schemas.microsoft.com/office/drawing/2014/main" id="{2F1D4685-22BB-4258-9723-E205A6D086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9">
              <a:extLst>
                <a:ext uri="{FF2B5EF4-FFF2-40B4-BE49-F238E27FC236}">
                  <a16:creationId xmlns:a16="http://schemas.microsoft.com/office/drawing/2014/main" id="{ADA3DD5F-22A5-4E26-B496-48BA3C295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278CB988-737A-4B25-9D27-A302E2935C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1">
              <a:extLst>
                <a:ext uri="{FF2B5EF4-FFF2-40B4-BE49-F238E27FC236}">
                  <a16:creationId xmlns:a16="http://schemas.microsoft.com/office/drawing/2014/main" id="{2BD577E3-B807-4C27-827A-F67AF7717D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2">
              <a:extLst>
                <a:ext uri="{FF2B5EF4-FFF2-40B4-BE49-F238E27FC236}">
                  <a16:creationId xmlns:a16="http://schemas.microsoft.com/office/drawing/2014/main" id="{A5172FC1-C96D-49CF-94B5-C9F10E15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3">
              <a:extLst>
                <a:ext uri="{FF2B5EF4-FFF2-40B4-BE49-F238E27FC236}">
                  <a16:creationId xmlns:a16="http://schemas.microsoft.com/office/drawing/2014/main" id="{B866A937-A7D1-4172-990E-5DD1D713DA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4">
              <a:extLst>
                <a:ext uri="{FF2B5EF4-FFF2-40B4-BE49-F238E27FC236}">
                  <a16:creationId xmlns:a16="http://schemas.microsoft.com/office/drawing/2014/main" id="{96D52ADC-C82E-4210-8CE1-6FB4D8823B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5">
              <a:extLst>
                <a:ext uri="{FF2B5EF4-FFF2-40B4-BE49-F238E27FC236}">
                  <a16:creationId xmlns:a16="http://schemas.microsoft.com/office/drawing/2014/main" id="{A323351A-B9A8-4629-9C0A-6D19DE4B45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6">
              <a:extLst>
                <a:ext uri="{FF2B5EF4-FFF2-40B4-BE49-F238E27FC236}">
                  <a16:creationId xmlns:a16="http://schemas.microsoft.com/office/drawing/2014/main" id="{A533B1E1-5874-4F6E-95E1-34DD4FB7AA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7">
              <a:extLst>
                <a:ext uri="{FF2B5EF4-FFF2-40B4-BE49-F238E27FC236}">
                  <a16:creationId xmlns:a16="http://schemas.microsoft.com/office/drawing/2014/main" id="{1DEBD598-B4EF-4F00-869C-7EC7C94F3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8">
              <a:extLst>
                <a:ext uri="{FF2B5EF4-FFF2-40B4-BE49-F238E27FC236}">
                  <a16:creationId xmlns:a16="http://schemas.microsoft.com/office/drawing/2014/main" id="{C4A09323-8C8A-4684-96DD-FA95EB298B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19">
              <a:extLst>
                <a:ext uri="{FF2B5EF4-FFF2-40B4-BE49-F238E27FC236}">
                  <a16:creationId xmlns:a16="http://schemas.microsoft.com/office/drawing/2014/main" id="{67FB5D8A-E60A-498F-86EF-0E8859B39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0">
              <a:extLst>
                <a:ext uri="{FF2B5EF4-FFF2-40B4-BE49-F238E27FC236}">
                  <a16:creationId xmlns:a16="http://schemas.microsoft.com/office/drawing/2014/main" id="{A6F733EF-C4C3-4EDD-9243-0DBF15A7E2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1">
              <a:extLst>
                <a:ext uri="{FF2B5EF4-FFF2-40B4-BE49-F238E27FC236}">
                  <a16:creationId xmlns:a16="http://schemas.microsoft.com/office/drawing/2014/main" id="{2138D957-6D1F-4B4C-97A4-3051A18F21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2">
              <a:extLst>
                <a:ext uri="{FF2B5EF4-FFF2-40B4-BE49-F238E27FC236}">
                  <a16:creationId xmlns:a16="http://schemas.microsoft.com/office/drawing/2014/main" id="{16A32565-55A7-4545-BD5E-54FED7D005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21579139-5196-420E-9427-874C3EFBDD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4">
              <a:extLst>
                <a:ext uri="{FF2B5EF4-FFF2-40B4-BE49-F238E27FC236}">
                  <a16:creationId xmlns:a16="http://schemas.microsoft.com/office/drawing/2014/main" id="{D1B2C7F4-5F3A-49F5-A1CF-88FA1DCF6F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25">
              <a:extLst>
                <a:ext uri="{FF2B5EF4-FFF2-40B4-BE49-F238E27FC236}">
                  <a16:creationId xmlns:a16="http://schemas.microsoft.com/office/drawing/2014/main" id="{E2CE0B70-3DD1-4A22-B05B-8A70A3372D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70" name="Group 69">
            <a:extLst>
              <a:ext uri="{FF2B5EF4-FFF2-40B4-BE49-F238E27FC236}">
                <a16:creationId xmlns:a16="http://schemas.microsoft.com/office/drawing/2014/main" id="{96B6439A-6986-4ED1-9F17-A87907F277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1" name="Rectangle 70">
              <a:extLst>
                <a:ext uri="{FF2B5EF4-FFF2-40B4-BE49-F238E27FC236}">
                  <a16:creationId xmlns:a16="http://schemas.microsoft.com/office/drawing/2014/main" id="{4A416F24-F780-43FB-BC89-F41CC5802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Isosceles Triangle 22">
              <a:extLst>
                <a:ext uri="{FF2B5EF4-FFF2-40B4-BE49-F238E27FC236}">
                  <a16:creationId xmlns:a16="http://schemas.microsoft.com/office/drawing/2014/main" id="{DCD7711F-E8FC-4082-92BC-F6FCB1190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39E810-7538-48FC-A39E-D8DD2EBCBF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2003403-6C7D-7076-F444-F0DEB3F1E1A2}"/>
              </a:ext>
            </a:extLst>
          </p:cNvPr>
          <p:cNvSpPr>
            <a:spLocks noGrp="1"/>
          </p:cNvSpPr>
          <p:nvPr>
            <p:ph type="title"/>
          </p:nvPr>
        </p:nvSpPr>
        <p:spPr>
          <a:xfrm>
            <a:off x="888631" y="2358391"/>
            <a:ext cx="3498979" cy="2453676"/>
          </a:xfrm>
        </p:spPr>
        <p:txBody>
          <a:bodyPr>
            <a:normAutofit/>
          </a:bodyPr>
          <a:lstStyle/>
          <a:p>
            <a:r>
              <a:rPr lang="en-GB"/>
              <a:t>Critical Evaluation</a:t>
            </a:r>
          </a:p>
        </p:txBody>
      </p:sp>
      <p:sp>
        <p:nvSpPr>
          <p:cNvPr id="3" name="Content Placeholder 2">
            <a:extLst>
              <a:ext uri="{FF2B5EF4-FFF2-40B4-BE49-F238E27FC236}">
                <a16:creationId xmlns:a16="http://schemas.microsoft.com/office/drawing/2014/main" id="{012AC2F7-E837-B412-1D81-959BE951E61B}"/>
              </a:ext>
            </a:extLst>
          </p:cNvPr>
          <p:cNvSpPr>
            <a:spLocks noGrp="1"/>
          </p:cNvSpPr>
          <p:nvPr>
            <p:ph idx="1"/>
          </p:nvPr>
        </p:nvSpPr>
        <p:spPr>
          <a:xfrm>
            <a:off x="6089648" y="803186"/>
            <a:ext cx="5411789" cy="5381304"/>
          </a:xfrm>
        </p:spPr>
        <p:txBody>
          <a:bodyPr>
            <a:normAutofit/>
          </a:bodyPr>
          <a:lstStyle/>
          <a:p>
            <a:pPr marL="0" indent="0">
              <a:lnSpc>
                <a:spcPct val="150000"/>
              </a:lnSpc>
              <a:buNone/>
            </a:pPr>
            <a:r>
              <a:rPr lang="en-GB" dirty="0">
                <a:solidFill>
                  <a:srgbClr val="FFFFFE"/>
                </a:solidFill>
                <a:latin typeface="Arial" panose="020B0604020202020204" pitchFamily="34" charset="0"/>
                <a:cs typeface="Arial" panose="020B0604020202020204" pitchFamily="34" charset="0"/>
              </a:rPr>
              <a:t>While UK policy promotes empowerment and independence, structural constraints limit implementation.</a:t>
            </a:r>
          </a:p>
          <a:p>
            <a:pPr marL="0" indent="0">
              <a:lnSpc>
                <a:spcPct val="150000"/>
              </a:lnSpc>
              <a:buNone/>
            </a:pPr>
            <a:r>
              <a:rPr lang="en-GB" dirty="0">
                <a:solidFill>
                  <a:srgbClr val="FFFFFE"/>
                </a:solidFill>
                <a:latin typeface="Arial" panose="020B0604020202020204" pitchFamily="34" charset="0"/>
                <a:cs typeface="Arial" panose="020B0604020202020204" pitchFamily="34" charset="0"/>
              </a:rPr>
              <a:t>There is tension between:</a:t>
            </a:r>
          </a:p>
          <a:p>
            <a:pPr marL="0" indent="0">
              <a:lnSpc>
                <a:spcPct val="150000"/>
              </a:lnSpc>
              <a:buNone/>
            </a:pPr>
            <a:r>
              <a:rPr lang="en-GB" dirty="0">
                <a:solidFill>
                  <a:srgbClr val="FFFFFE"/>
                </a:solidFill>
                <a:latin typeface="Arial" panose="020B0604020202020204" pitchFamily="34" charset="0"/>
                <a:cs typeface="Arial" panose="020B0604020202020204" pitchFamily="34" charset="0"/>
              </a:rPr>
              <a:t>Individual responsibility vs structural inequality, Prevention rhetoric vs reactive funding, Digital innovation vs exclusion.</a:t>
            </a:r>
          </a:p>
          <a:p>
            <a:pPr marL="0" indent="0">
              <a:lnSpc>
                <a:spcPct val="150000"/>
              </a:lnSpc>
              <a:buNone/>
            </a:pPr>
            <a:r>
              <a:rPr lang="en-GB" dirty="0">
                <a:solidFill>
                  <a:srgbClr val="FFFFFE"/>
                </a:solidFill>
                <a:latin typeface="Arial" panose="020B0604020202020204" pitchFamily="34" charset="0"/>
                <a:cs typeface="Arial" panose="020B0604020202020204" pitchFamily="34" charset="0"/>
              </a:rPr>
              <a:t>Genuine empowerment requires structural investment, workforce stability and policy coherence, rather than relying solely on individual resilience.</a:t>
            </a:r>
          </a:p>
          <a:p>
            <a:pPr marL="0" indent="0">
              <a:buNone/>
            </a:pPr>
            <a:endParaRPr lang="en-GB" dirty="0">
              <a:solidFill>
                <a:srgbClr val="FFFFFE"/>
              </a:solidFill>
              <a:latin typeface="Arial" panose="020B0604020202020204" pitchFamily="34" charset="0"/>
              <a:cs typeface="Arial" panose="020B0604020202020204" pitchFamily="34" charset="0"/>
            </a:endParaRPr>
          </a:p>
        </p:txBody>
      </p:sp>
      <p:pic>
        <p:nvPicPr>
          <p:cNvPr id="29" name="Audio 28">
            <a:hlinkClick r:id="" action="ppaction://media"/>
            <a:extLst>
              <a:ext uri="{FF2B5EF4-FFF2-40B4-BE49-F238E27FC236}">
                <a16:creationId xmlns:a16="http://schemas.microsoft.com/office/drawing/2014/main" id="{260A9D94-0D63-B759-43B1-02A04F72E4F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51975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6925"/>
    </mc:Choice>
    <mc:Fallback>
      <p:transition spd="slow" advTm="26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2F57DED-494D-63B2-EA2E-54D82B3CD1C7}"/>
              </a:ext>
            </a:extLst>
          </p:cNvPr>
          <p:cNvSpPr>
            <a:spLocks noGrp="1"/>
          </p:cNvSpPr>
          <p:nvPr>
            <p:ph type="title"/>
          </p:nvPr>
        </p:nvSpPr>
        <p:spPr>
          <a:xfrm>
            <a:off x="888631" y="2349925"/>
            <a:ext cx="3498979" cy="2456442"/>
          </a:xfrm>
        </p:spPr>
        <p:txBody>
          <a:bodyPr>
            <a:normAutofit/>
          </a:bodyPr>
          <a:lstStyle/>
          <a:p>
            <a:r>
              <a:rPr lang="en-GB" sz="3400"/>
              <a:t>Recommendations for Improvement</a:t>
            </a:r>
          </a:p>
        </p:txBody>
      </p:sp>
      <p:sp>
        <p:nvSpPr>
          <p:cNvPr id="7" name="Content Placeholder 2">
            <a:extLst>
              <a:ext uri="{FF2B5EF4-FFF2-40B4-BE49-F238E27FC236}">
                <a16:creationId xmlns:a16="http://schemas.microsoft.com/office/drawing/2014/main" id="{A19BF307-A529-8188-227B-21DD15024405}"/>
              </a:ext>
            </a:extLst>
          </p:cNvPr>
          <p:cNvSpPr>
            <a:spLocks noGrp="1"/>
          </p:cNvSpPr>
          <p:nvPr>
            <p:ph idx="1"/>
          </p:nvPr>
        </p:nvSpPr>
        <p:spPr>
          <a:xfrm>
            <a:off x="5118447" y="803186"/>
            <a:ext cx="6281873" cy="5248622"/>
          </a:xfrm>
        </p:spPr>
        <p:txBody>
          <a:bodyPr>
            <a:normAutofit/>
          </a:bodyPr>
          <a:lstStyle/>
          <a:p>
            <a:pPr marL="0" indent="0">
              <a:buNone/>
            </a:pPr>
            <a:r>
              <a:rPr lang="en-GB" dirty="0">
                <a:latin typeface="Arial" panose="020B0604020202020204" pitchFamily="34" charset="0"/>
                <a:cs typeface="Arial" panose="020B0604020202020204" pitchFamily="34" charset="0"/>
              </a:rPr>
              <a:t>Increase sustained funding for community prevention services (NHS England, 2019).</a:t>
            </a:r>
          </a:p>
          <a:p>
            <a:pPr marL="0" indent="0">
              <a:buNone/>
            </a:pPr>
            <a:r>
              <a:rPr lang="en-GB" dirty="0">
                <a:latin typeface="Arial" panose="020B0604020202020204" pitchFamily="34" charset="0"/>
                <a:cs typeface="Arial" panose="020B0604020202020204" pitchFamily="34" charset="0"/>
              </a:rPr>
              <a:t>Strengthen workforce pay, training and retention.</a:t>
            </a:r>
          </a:p>
          <a:p>
            <a:pPr marL="0" indent="0">
              <a:buNone/>
            </a:pPr>
            <a:r>
              <a:rPr lang="en-GB" dirty="0">
                <a:latin typeface="Arial" panose="020B0604020202020204" pitchFamily="34" charset="0"/>
                <a:cs typeface="Arial" panose="020B0604020202020204" pitchFamily="34" charset="0"/>
              </a:rPr>
              <a:t>Embed strengths-based practice across professional education (SCIE, 2021).</a:t>
            </a:r>
          </a:p>
          <a:p>
            <a:pPr marL="0" indent="0">
              <a:buNone/>
            </a:pPr>
            <a:r>
              <a:rPr lang="en-GB" dirty="0">
                <a:latin typeface="Arial" panose="020B0604020202020204" pitchFamily="34" charset="0"/>
                <a:cs typeface="Arial" panose="020B0604020202020204" pitchFamily="34" charset="0"/>
              </a:rPr>
              <a:t>Improve integration across health, social care and housing (Means and Smith, 2018).</a:t>
            </a:r>
          </a:p>
          <a:p>
            <a:pPr marL="0" indent="0">
              <a:buNone/>
            </a:pPr>
            <a:r>
              <a:rPr lang="en-GB" dirty="0">
                <a:latin typeface="Arial" panose="020B0604020202020204" pitchFamily="34" charset="0"/>
                <a:cs typeface="Arial" panose="020B0604020202020204" pitchFamily="34" charset="0"/>
              </a:rPr>
              <a:t>Address digital exclusion through inclusive policy (Age UK, 2023).</a:t>
            </a:r>
          </a:p>
          <a:p>
            <a:pPr marL="0" indent="0">
              <a:buNone/>
            </a:pPr>
            <a:r>
              <a:rPr lang="en-GB" dirty="0">
                <a:latin typeface="Arial" panose="020B0604020202020204" pitchFamily="34" charset="0"/>
                <a:cs typeface="Arial" panose="020B0604020202020204" pitchFamily="34" charset="0"/>
              </a:rPr>
              <a:t>Challenge ageism through reflective and anti-oppressive practice.</a:t>
            </a:r>
          </a:p>
          <a:p>
            <a:pPr marL="0" indent="0">
              <a:buNone/>
            </a:pPr>
            <a:r>
              <a:rPr lang="en-GB" dirty="0">
                <a:latin typeface="Arial" panose="020B0604020202020204" pitchFamily="34" charset="0"/>
                <a:cs typeface="Arial" panose="020B0604020202020204" pitchFamily="34" charset="0"/>
              </a:rPr>
              <a:t>Barriers include fiscal constraints and workforce shortages, requiring national policy reform.</a:t>
            </a:r>
          </a:p>
          <a:p>
            <a:endParaRPr lang="en-GB" dirty="0"/>
          </a:p>
        </p:txBody>
      </p:sp>
      <p:pic>
        <p:nvPicPr>
          <p:cNvPr id="74" name="Audio 73">
            <a:hlinkClick r:id="" action="ppaction://media"/>
            <a:extLst>
              <a:ext uri="{FF2B5EF4-FFF2-40B4-BE49-F238E27FC236}">
                <a16:creationId xmlns:a16="http://schemas.microsoft.com/office/drawing/2014/main" id="{432801D1-F7F4-6A92-A33D-04FC0C2D62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94412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7227"/>
    </mc:Choice>
    <mc:Fallback>
      <p:transition spd="slow" advTm="27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75908B-DB12-448E-BB28-EEF9109D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B0624BB8-3833-B469-0394-4D41521641B9}"/>
              </a:ext>
            </a:extLst>
          </p:cNvPr>
          <p:cNvPicPr>
            <a:picLocks noChangeAspect="1"/>
          </p:cNvPicPr>
          <p:nvPr/>
        </p:nvPicPr>
        <p:blipFill>
          <a:blip r:embed="rId4"/>
          <a:srcRect t="21051" r="-1" b="-1"/>
          <a:stretch>
            <a:fillRect/>
          </a:stretch>
        </p:blipFill>
        <p:spPr>
          <a:xfrm>
            <a:off x="20" y="227"/>
            <a:ext cx="12191675" cy="6858000"/>
          </a:xfrm>
          <a:prstGeom prst="rect">
            <a:avLst/>
          </a:prstGeom>
        </p:spPr>
      </p:pic>
      <p:sp>
        <p:nvSpPr>
          <p:cNvPr id="75" name="Rectangle 74">
            <a:extLst>
              <a:ext uri="{FF2B5EF4-FFF2-40B4-BE49-F238E27FC236}">
                <a16:creationId xmlns:a16="http://schemas.microsoft.com/office/drawing/2014/main" id="{97817EE6-E8A2-47DB-A2A5-B29A73AFC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48" y="0"/>
            <a:ext cx="6102351" cy="6858000"/>
          </a:xfrm>
          <a:prstGeom prst="rect">
            <a:avLst/>
          </a:prstGeom>
          <a:solidFill>
            <a:srgbClr val="00000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06781405-5A6A-4C3A-BD95-B204EE040F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8" name="Freeform 5">
              <a:extLst>
                <a:ext uri="{FF2B5EF4-FFF2-40B4-BE49-F238E27FC236}">
                  <a16:creationId xmlns:a16="http://schemas.microsoft.com/office/drawing/2014/main" id="{677AB4B2-F02C-4DD7-80E3-6B9000773A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6">
              <a:extLst>
                <a:ext uri="{FF2B5EF4-FFF2-40B4-BE49-F238E27FC236}">
                  <a16:creationId xmlns:a16="http://schemas.microsoft.com/office/drawing/2014/main" id="{DD1BCAFC-D239-4C93-950C-E3563B91D0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7">
              <a:extLst>
                <a:ext uri="{FF2B5EF4-FFF2-40B4-BE49-F238E27FC236}">
                  <a16:creationId xmlns:a16="http://schemas.microsoft.com/office/drawing/2014/main" id="{D138769D-C64C-4316-9EFB-5087B17DFF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8">
              <a:extLst>
                <a:ext uri="{FF2B5EF4-FFF2-40B4-BE49-F238E27FC236}">
                  <a16:creationId xmlns:a16="http://schemas.microsoft.com/office/drawing/2014/main" id="{14D781CD-9207-40CF-AFB2-5F590A3198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9">
              <a:extLst>
                <a:ext uri="{FF2B5EF4-FFF2-40B4-BE49-F238E27FC236}">
                  <a16:creationId xmlns:a16="http://schemas.microsoft.com/office/drawing/2014/main" id="{A4C20FA6-02F3-4B9E-BC2E-EF84B79C4A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0">
              <a:extLst>
                <a:ext uri="{FF2B5EF4-FFF2-40B4-BE49-F238E27FC236}">
                  <a16:creationId xmlns:a16="http://schemas.microsoft.com/office/drawing/2014/main" id="{3E18794B-E4CC-4531-8318-C360F4DC1F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1">
              <a:extLst>
                <a:ext uri="{FF2B5EF4-FFF2-40B4-BE49-F238E27FC236}">
                  <a16:creationId xmlns:a16="http://schemas.microsoft.com/office/drawing/2014/main" id="{0C1A613A-560C-43FC-A8D2-14D4E22DA3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2">
              <a:extLst>
                <a:ext uri="{FF2B5EF4-FFF2-40B4-BE49-F238E27FC236}">
                  <a16:creationId xmlns:a16="http://schemas.microsoft.com/office/drawing/2014/main" id="{F1E49780-92DB-4284-A256-C52904AF00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3">
              <a:extLst>
                <a:ext uri="{FF2B5EF4-FFF2-40B4-BE49-F238E27FC236}">
                  <a16:creationId xmlns:a16="http://schemas.microsoft.com/office/drawing/2014/main" id="{A779B7B4-C3CF-41CD-9091-D5ECA112EF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4">
              <a:extLst>
                <a:ext uri="{FF2B5EF4-FFF2-40B4-BE49-F238E27FC236}">
                  <a16:creationId xmlns:a16="http://schemas.microsoft.com/office/drawing/2014/main" id="{47147151-E013-4967-90A8-784C1C4426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5">
              <a:extLst>
                <a:ext uri="{FF2B5EF4-FFF2-40B4-BE49-F238E27FC236}">
                  <a16:creationId xmlns:a16="http://schemas.microsoft.com/office/drawing/2014/main" id="{963559EC-D5D8-4D5A-BD6B-A6833F3156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6">
              <a:extLst>
                <a:ext uri="{FF2B5EF4-FFF2-40B4-BE49-F238E27FC236}">
                  <a16:creationId xmlns:a16="http://schemas.microsoft.com/office/drawing/2014/main" id="{43D25C4B-B69A-4C31-BCD9-B49288BEB9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7">
              <a:extLst>
                <a:ext uri="{FF2B5EF4-FFF2-40B4-BE49-F238E27FC236}">
                  <a16:creationId xmlns:a16="http://schemas.microsoft.com/office/drawing/2014/main" id="{547D2034-1660-46A9-8A88-81B47753EF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18">
              <a:extLst>
                <a:ext uri="{FF2B5EF4-FFF2-40B4-BE49-F238E27FC236}">
                  <a16:creationId xmlns:a16="http://schemas.microsoft.com/office/drawing/2014/main" id="{4B70E7B6-CC9C-487F-B87F-AAC943687D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19">
              <a:extLst>
                <a:ext uri="{FF2B5EF4-FFF2-40B4-BE49-F238E27FC236}">
                  <a16:creationId xmlns:a16="http://schemas.microsoft.com/office/drawing/2014/main" id="{344D0B3F-5CD6-4C74-9474-CE5B0DFF22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0">
              <a:extLst>
                <a:ext uri="{FF2B5EF4-FFF2-40B4-BE49-F238E27FC236}">
                  <a16:creationId xmlns:a16="http://schemas.microsoft.com/office/drawing/2014/main" id="{0ADBAD08-2FA6-4951-A635-1C248DAB3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1">
              <a:extLst>
                <a:ext uri="{FF2B5EF4-FFF2-40B4-BE49-F238E27FC236}">
                  <a16:creationId xmlns:a16="http://schemas.microsoft.com/office/drawing/2014/main" id="{5CCE5554-F9A8-4EF1-B49D-ACA76AE8E9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2">
              <a:extLst>
                <a:ext uri="{FF2B5EF4-FFF2-40B4-BE49-F238E27FC236}">
                  <a16:creationId xmlns:a16="http://schemas.microsoft.com/office/drawing/2014/main" id="{2A306EB9-C3A7-4678-90B1-54547C46D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3">
              <a:extLst>
                <a:ext uri="{FF2B5EF4-FFF2-40B4-BE49-F238E27FC236}">
                  <a16:creationId xmlns:a16="http://schemas.microsoft.com/office/drawing/2014/main" id="{CFD63CAB-BED9-4720-8600-9D19DB5B94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24">
              <a:extLst>
                <a:ext uri="{FF2B5EF4-FFF2-40B4-BE49-F238E27FC236}">
                  <a16:creationId xmlns:a16="http://schemas.microsoft.com/office/drawing/2014/main" id="{C4550DFD-117D-4AF9-9CDD-9F6F268C4D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25">
              <a:extLst>
                <a:ext uri="{FF2B5EF4-FFF2-40B4-BE49-F238E27FC236}">
                  <a16:creationId xmlns:a16="http://schemas.microsoft.com/office/drawing/2014/main" id="{85874B45-D021-4E50-B5FE-8D3D84EE0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0" name="Group 99">
            <a:extLst>
              <a:ext uri="{FF2B5EF4-FFF2-40B4-BE49-F238E27FC236}">
                <a16:creationId xmlns:a16="http://schemas.microsoft.com/office/drawing/2014/main" id="{B82325B8-6EBB-48D6-93D5-EBCB308B03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156" y="1699589"/>
            <a:ext cx="3675191" cy="3470421"/>
            <a:chOff x="697168" y="1816768"/>
            <a:chExt cx="3675191" cy="3470421"/>
          </a:xfrm>
        </p:grpSpPr>
        <p:sp>
          <p:nvSpPr>
            <p:cNvPr id="101" name="Rectangle 100">
              <a:extLst>
                <a:ext uri="{FF2B5EF4-FFF2-40B4-BE49-F238E27FC236}">
                  <a16:creationId xmlns:a16="http://schemas.microsoft.com/office/drawing/2014/main" id="{ACE125ED-26E1-41DF-9BC1-78C8444FF7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168" y="1816768"/>
              <a:ext cx="3675191"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Isosceles Triangle 22">
              <a:extLst>
                <a:ext uri="{FF2B5EF4-FFF2-40B4-BE49-F238E27FC236}">
                  <a16:creationId xmlns:a16="http://schemas.microsoft.com/office/drawing/2014/main" id="{C5322F88-4D81-46B3-909E-B81C35878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CC2B6A9F-6B65-4E20-B2D1-6B0F76F9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BF357B7-5CF2-853C-11E2-B11C0E6125B0}"/>
              </a:ext>
            </a:extLst>
          </p:cNvPr>
          <p:cNvSpPr>
            <a:spLocks noGrp="1"/>
          </p:cNvSpPr>
          <p:nvPr>
            <p:ph type="title"/>
          </p:nvPr>
        </p:nvSpPr>
        <p:spPr>
          <a:xfrm>
            <a:off x="1282620" y="2358391"/>
            <a:ext cx="3498979" cy="2453676"/>
          </a:xfrm>
        </p:spPr>
        <p:txBody>
          <a:bodyPr>
            <a:normAutofit/>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0C94184F-A9AC-D6C4-D457-F2596349FA4C}"/>
              </a:ext>
            </a:extLst>
          </p:cNvPr>
          <p:cNvSpPr>
            <a:spLocks noGrp="1"/>
          </p:cNvSpPr>
          <p:nvPr>
            <p:ph idx="1"/>
          </p:nvPr>
        </p:nvSpPr>
        <p:spPr>
          <a:xfrm>
            <a:off x="6678611" y="520392"/>
            <a:ext cx="4721709" cy="5499357"/>
          </a:xfrm>
        </p:spPr>
        <p:txBody>
          <a:bodyPr>
            <a:normAutofit/>
          </a:bodyPr>
          <a:lstStyle/>
          <a:p>
            <a:pPr marL="0" indent="0">
              <a:lnSpc>
                <a:spcPct val="150000"/>
              </a:lnSpc>
              <a:buClr>
                <a:srgbClr val="EBF233"/>
              </a:buClr>
              <a:buNone/>
            </a:pPr>
            <a:r>
              <a:rPr lang="en-GB" sz="1600" dirty="0">
                <a:solidFill>
                  <a:srgbClr val="FFFFFE"/>
                </a:solidFill>
                <a:latin typeface="Arial" panose="020B0604020202020204" pitchFamily="34" charset="0"/>
                <a:cs typeface="Arial" panose="020B0604020202020204" pitchFamily="34" charset="0"/>
              </a:rPr>
              <a:t>Empowering older people requires more than promoting independence.</a:t>
            </a:r>
          </a:p>
          <a:p>
            <a:pPr marL="0" indent="0">
              <a:lnSpc>
                <a:spcPct val="150000"/>
              </a:lnSpc>
              <a:buClr>
                <a:srgbClr val="EBF233"/>
              </a:buClr>
              <a:buNone/>
            </a:pPr>
            <a:r>
              <a:rPr lang="en-GB" sz="1600" dirty="0">
                <a:solidFill>
                  <a:srgbClr val="FFFFFE"/>
                </a:solidFill>
                <a:latin typeface="Arial" panose="020B0604020202020204" pitchFamily="34" charset="0"/>
                <a:cs typeface="Arial" panose="020B0604020202020204" pitchFamily="34" charset="0"/>
              </a:rPr>
              <a:t>Critical engagement with theory demonstrates that ageing is socially structured and shaped by cumulative inequality. Although UK legislation promotes wellbeing and prevention, gaps remain between policy and practice.</a:t>
            </a:r>
          </a:p>
          <a:p>
            <a:pPr marL="0" indent="0">
              <a:lnSpc>
                <a:spcPct val="150000"/>
              </a:lnSpc>
              <a:buClr>
                <a:srgbClr val="EBF233"/>
              </a:buClr>
              <a:buNone/>
            </a:pPr>
            <a:r>
              <a:rPr lang="en-GB" sz="1600" dirty="0">
                <a:solidFill>
                  <a:srgbClr val="FFFFFE"/>
                </a:solidFill>
                <a:latin typeface="Arial" panose="020B0604020202020204" pitchFamily="34" charset="0"/>
                <a:cs typeface="Arial" panose="020B0604020202020204" pitchFamily="34" charset="0"/>
              </a:rPr>
              <a:t>Future progress depends on:</a:t>
            </a:r>
          </a:p>
          <a:p>
            <a:pPr marL="0" indent="0">
              <a:lnSpc>
                <a:spcPct val="150000"/>
              </a:lnSpc>
              <a:buClr>
                <a:srgbClr val="EBF233"/>
              </a:buClr>
              <a:buNone/>
            </a:pPr>
            <a:r>
              <a:rPr lang="en-GB" sz="1600" dirty="0">
                <a:solidFill>
                  <a:srgbClr val="FFFFFE"/>
                </a:solidFill>
                <a:latin typeface="Arial" panose="020B0604020202020204" pitchFamily="34" charset="0"/>
                <a:cs typeface="Arial" panose="020B0604020202020204" pitchFamily="34" charset="0"/>
              </a:rPr>
              <a:t>Adequate resourcing, Integration, Anti-ageist practice, Recognition of interdependence, Empowerment must be lived, not merely legislated.</a:t>
            </a:r>
          </a:p>
          <a:p>
            <a:pPr>
              <a:lnSpc>
                <a:spcPct val="110000"/>
              </a:lnSpc>
              <a:buClr>
                <a:srgbClr val="EBF233"/>
              </a:buClr>
            </a:pPr>
            <a:endParaRPr lang="en-GB" sz="1600" dirty="0">
              <a:solidFill>
                <a:srgbClr val="FFFFFE"/>
              </a:solidFill>
            </a:endParaRPr>
          </a:p>
        </p:txBody>
      </p:sp>
      <p:pic>
        <p:nvPicPr>
          <p:cNvPr id="54" name="Audio 53">
            <a:hlinkClick r:id="" action="ppaction://media"/>
            <a:extLst>
              <a:ext uri="{FF2B5EF4-FFF2-40B4-BE49-F238E27FC236}">
                <a16:creationId xmlns:a16="http://schemas.microsoft.com/office/drawing/2014/main" id="{A36B4814-7396-CEEF-FB80-25DE2D54F7C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902704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3599"/>
    </mc:Choice>
    <mc:Fallback>
      <p:transition spd="slow" advTm="33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4"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9"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0"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1"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2"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3"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4"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useBgFill="1">
        <p:nvSpPr>
          <p:cNvPr id="66" name="Rectangle 65">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25B0D-2BD3-5D82-B284-B8BBF7248C44}"/>
              </a:ext>
            </a:extLst>
          </p:cNvPr>
          <p:cNvSpPr>
            <a:spLocks noGrp="1"/>
          </p:cNvSpPr>
          <p:nvPr>
            <p:ph type="title"/>
          </p:nvPr>
        </p:nvSpPr>
        <p:spPr>
          <a:xfrm>
            <a:off x="3257591" y="-23146"/>
            <a:ext cx="6230857" cy="1230570"/>
          </a:xfrm>
        </p:spPr>
        <p:txBody>
          <a:bodyPr anchor="t">
            <a:normAutofit/>
          </a:bodyPr>
          <a:lstStyle/>
          <a:p>
            <a:pPr algn="l"/>
            <a:r>
              <a:rPr lang="en-GB" dirty="0">
                <a:solidFill>
                  <a:schemeClr val="accent1"/>
                </a:solidFill>
                <a:latin typeface="Arial" panose="020B0604020202020204" pitchFamily="34" charset="0"/>
                <a:cs typeface="Arial" panose="020B0604020202020204" pitchFamily="34" charset="0"/>
              </a:rPr>
              <a:t>REFERENCES</a:t>
            </a:r>
          </a:p>
        </p:txBody>
      </p:sp>
      <p:sp>
        <p:nvSpPr>
          <p:cNvPr id="68" name="Isosceles Triangle 67">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D534BB5B-2164-9AAC-2685-C7990F935A78}"/>
              </a:ext>
            </a:extLst>
          </p:cNvPr>
          <p:cNvSpPr>
            <a:spLocks noGrp="1"/>
          </p:cNvSpPr>
          <p:nvPr>
            <p:ph idx="1"/>
          </p:nvPr>
        </p:nvSpPr>
        <p:spPr>
          <a:xfrm>
            <a:off x="2377727" y="552451"/>
            <a:ext cx="9447562" cy="5892800"/>
          </a:xfrm>
        </p:spPr>
        <p:txBody>
          <a:bodyPr anchor="t">
            <a:normAutofit/>
          </a:bodyPr>
          <a:lstStyle/>
          <a:p>
            <a:pPr>
              <a:lnSpc>
                <a:spcPct val="110000"/>
              </a:lnSpc>
            </a:pPr>
            <a:endParaRPr lang="en-GB" sz="1200" dirty="0">
              <a:latin typeface="Arial" panose="020B0604020202020204" pitchFamily="34" charset="0"/>
              <a:cs typeface="Arial" panose="020B0604020202020204" pitchFamily="34" charset="0"/>
            </a:endParaRPr>
          </a:p>
          <a:p>
            <a:pPr marL="0" indent="0">
              <a:lnSpc>
                <a:spcPct val="110000"/>
              </a:lnSpc>
              <a:buNone/>
            </a:pPr>
            <a:r>
              <a:rPr lang="en-GB" sz="1400" dirty="0">
                <a:latin typeface="Arial" panose="020B0604020202020204" pitchFamily="34" charset="0"/>
                <a:cs typeface="Arial" panose="020B0604020202020204" pitchFamily="34" charset="0"/>
              </a:rPr>
              <a:t>Age UK (2023) </a:t>
            </a:r>
            <a:r>
              <a:rPr lang="en-GB" sz="1400" i="1" dirty="0">
                <a:latin typeface="Arial" panose="020B0604020202020204" pitchFamily="34" charset="0"/>
                <a:cs typeface="Arial" panose="020B0604020202020204" pitchFamily="34" charset="0"/>
              </a:rPr>
              <a:t>Loneliness and older people</a:t>
            </a:r>
            <a:r>
              <a:rPr lang="en-GB" sz="1400" dirty="0">
                <a:latin typeface="Arial" panose="020B0604020202020204" pitchFamily="34" charset="0"/>
                <a:cs typeface="Arial" panose="020B0604020202020204" pitchFamily="34" charset="0"/>
              </a:rPr>
              <a:t>. London: Age UK.</a:t>
            </a:r>
          </a:p>
          <a:p>
            <a:pPr marL="0" indent="0">
              <a:lnSpc>
                <a:spcPct val="110000"/>
              </a:lnSpc>
              <a:buNone/>
            </a:pPr>
            <a:r>
              <a:rPr lang="en-GB" sz="1400" dirty="0">
                <a:latin typeface="Arial" panose="020B0604020202020204" pitchFamily="34" charset="0"/>
                <a:cs typeface="Arial" panose="020B0604020202020204" pitchFamily="34" charset="0"/>
              </a:rPr>
              <a:t>Altafi, F.(2026) </a:t>
            </a:r>
            <a:r>
              <a:rPr lang="en-GB" sz="1400" i="1" dirty="0">
                <a:latin typeface="Arial" panose="020B0604020202020204" pitchFamily="34" charset="0"/>
                <a:cs typeface="Arial" panose="020B0604020202020204" pitchFamily="34" charset="0"/>
              </a:rPr>
              <a:t>AI generated image illustrating empowerment and person centered practice in care. Created using Microsoft Copilot, 23 February.</a:t>
            </a:r>
          </a:p>
          <a:p>
            <a:pPr marL="0" indent="0">
              <a:lnSpc>
                <a:spcPct val="110000"/>
              </a:lnSpc>
              <a:buNone/>
            </a:pPr>
            <a:r>
              <a:rPr lang="en-GB" sz="1400" dirty="0">
                <a:latin typeface="Arial" panose="020B0604020202020204" pitchFamily="34" charset="0"/>
                <a:cs typeface="Arial" panose="020B0604020202020204" pitchFamily="34" charset="0"/>
              </a:rPr>
              <a:t>Altafi, F.(2026) </a:t>
            </a:r>
            <a:r>
              <a:rPr lang="en-GB" sz="1400" i="1" dirty="0">
                <a:latin typeface="Arial" panose="020B0604020202020204" pitchFamily="34" charset="0"/>
                <a:cs typeface="Arial" panose="020B0604020202020204" pitchFamily="34" charset="0"/>
              </a:rPr>
              <a:t>AI generated image illustrating evaluation of domiciliary care. Created using Microsoft Copilot, 23 February.</a:t>
            </a:r>
          </a:p>
          <a:p>
            <a:pPr marL="0" indent="0">
              <a:lnSpc>
                <a:spcPct val="110000"/>
              </a:lnSpc>
              <a:buNone/>
            </a:pPr>
            <a:r>
              <a:rPr lang="en-GB" sz="1400" dirty="0">
                <a:latin typeface="Arial" panose="020B0604020202020204" pitchFamily="34" charset="0"/>
                <a:cs typeface="Arial" panose="020B0604020202020204" pitchFamily="34" charset="0"/>
              </a:rPr>
              <a:t>Altafi, F.(2026) </a:t>
            </a:r>
            <a:r>
              <a:rPr lang="en-GB" sz="1400" i="1" dirty="0">
                <a:latin typeface="Arial" panose="020B0604020202020204" pitchFamily="34" charset="0"/>
                <a:cs typeface="Arial" panose="020B0604020202020204" pitchFamily="34" charset="0"/>
              </a:rPr>
              <a:t>AI generated image illustrating technological innovations in care. Created using Microsoft Copilot, 23 February.</a:t>
            </a:r>
          </a:p>
          <a:p>
            <a:pPr marL="0" indent="0">
              <a:lnSpc>
                <a:spcPct val="110000"/>
              </a:lnSpc>
              <a:buNone/>
            </a:pPr>
            <a:r>
              <a:rPr lang="en-GB" sz="1400" dirty="0">
                <a:latin typeface="Arial" panose="020B0604020202020204" pitchFamily="34" charset="0"/>
                <a:cs typeface="Arial" panose="020B0604020202020204" pitchFamily="34" charset="0"/>
              </a:rPr>
              <a:t>Altafi, F.(2026) </a:t>
            </a:r>
            <a:r>
              <a:rPr lang="en-GB" sz="1400" i="1" dirty="0">
                <a:latin typeface="Arial" panose="020B0604020202020204" pitchFamily="34" charset="0"/>
                <a:cs typeface="Arial" panose="020B0604020202020204" pitchFamily="34" charset="0"/>
              </a:rPr>
              <a:t>AI generated image illustrating Uk policy and legislative framework in care . Created using Microsoft Copilot, 23 February.</a:t>
            </a:r>
          </a:p>
          <a:p>
            <a:pPr marL="0" indent="0">
              <a:lnSpc>
                <a:spcPct val="110000"/>
              </a:lnSpc>
              <a:buNone/>
            </a:pPr>
            <a:r>
              <a:rPr lang="en-GB" sz="1400" dirty="0">
                <a:latin typeface="Arial" panose="020B0604020202020204" pitchFamily="34" charset="0"/>
                <a:cs typeface="Arial" panose="020B0604020202020204" pitchFamily="34" charset="0"/>
              </a:rPr>
              <a:t>Atchley, R.C. (1989) ‘A continuity theory of normal aging’, </a:t>
            </a:r>
            <a:r>
              <a:rPr lang="en-GB" sz="1400" i="1" dirty="0">
                <a:latin typeface="Arial" panose="020B0604020202020204" pitchFamily="34" charset="0"/>
                <a:cs typeface="Arial" panose="020B0604020202020204" pitchFamily="34" charset="0"/>
              </a:rPr>
              <a:t>The Gerontologist</a:t>
            </a:r>
            <a:r>
              <a:rPr lang="en-GB" sz="1400" dirty="0">
                <a:latin typeface="Arial" panose="020B0604020202020204" pitchFamily="34" charset="0"/>
                <a:cs typeface="Arial" panose="020B0604020202020204" pitchFamily="34" charset="0"/>
              </a:rPr>
              <a:t>, 29(2), pp. 183–190.</a:t>
            </a:r>
          </a:p>
          <a:p>
            <a:pPr marL="0" indent="0">
              <a:lnSpc>
                <a:spcPct val="110000"/>
              </a:lnSpc>
              <a:buNone/>
            </a:pPr>
            <a:r>
              <a:rPr lang="en-GB" sz="1400" dirty="0">
                <a:latin typeface="Arial" panose="020B0604020202020204" pitchFamily="34" charset="0"/>
                <a:cs typeface="Arial" panose="020B0604020202020204" pitchFamily="34" charset="0"/>
              </a:rPr>
              <a:t>Cumming, E. and Henry, W.E. (1961) </a:t>
            </a:r>
            <a:r>
              <a:rPr lang="en-GB" sz="1400" i="1" dirty="0">
                <a:latin typeface="Arial" panose="020B0604020202020204" pitchFamily="34" charset="0"/>
                <a:cs typeface="Arial" panose="020B0604020202020204" pitchFamily="34" charset="0"/>
              </a:rPr>
              <a:t>Growing old: The process of disengagement</a:t>
            </a:r>
            <a:r>
              <a:rPr lang="en-GB" sz="1400" dirty="0">
                <a:latin typeface="Arial" panose="020B0604020202020204" pitchFamily="34" charset="0"/>
                <a:cs typeface="Arial" panose="020B0604020202020204" pitchFamily="34" charset="0"/>
              </a:rPr>
              <a:t>. New York: Basic Books.</a:t>
            </a:r>
          </a:p>
          <a:p>
            <a:pPr marL="0" indent="0">
              <a:lnSpc>
                <a:spcPct val="110000"/>
              </a:lnSpc>
              <a:buNone/>
            </a:pPr>
            <a:r>
              <a:rPr lang="en-GB" sz="1400" dirty="0">
                <a:latin typeface="Arial" panose="020B0604020202020204" pitchFamily="34" charset="0"/>
                <a:cs typeface="Arial" panose="020B0604020202020204" pitchFamily="34" charset="0"/>
              </a:rPr>
              <a:t>Department of Health (2012) </a:t>
            </a:r>
            <a:r>
              <a:rPr lang="en-GB" sz="1400" i="1" dirty="0">
                <a:latin typeface="Arial" panose="020B0604020202020204" pitchFamily="34" charset="0"/>
                <a:cs typeface="Arial" panose="020B0604020202020204" pitchFamily="34" charset="0"/>
              </a:rPr>
              <a:t>Caring for our future: Reforming care and support</a:t>
            </a:r>
            <a:r>
              <a:rPr lang="en-GB" sz="1400" dirty="0">
                <a:latin typeface="Arial" panose="020B0604020202020204" pitchFamily="34" charset="0"/>
                <a:cs typeface="Arial" panose="020B0604020202020204" pitchFamily="34" charset="0"/>
              </a:rPr>
              <a:t>. London: Department of Health.</a:t>
            </a:r>
          </a:p>
          <a:p>
            <a:pPr marL="0" indent="0">
              <a:lnSpc>
                <a:spcPct val="110000"/>
              </a:lnSpc>
              <a:buNone/>
            </a:pPr>
            <a:r>
              <a:rPr lang="en-GB" sz="1400" dirty="0">
                <a:latin typeface="Arial" panose="020B0604020202020204" pitchFamily="34" charset="0"/>
                <a:cs typeface="Arial" panose="020B0604020202020204" pitchFamily="34" charset="0"/>
              </a:rPr>
              <a:t>Department of Health and Social Care (2014) </a:t>
            </a:r>
            <a:r>
              <a:rPr lang="en-GB" sz="1400" i="1" dirty="0">
                <a:latin typeface="Arial" panose="020B0604020202020204" pitchFamily="34" charset="0"/>
                <a:cs typeface="Arial" panose="020B0604020202020204" pitchFamily="34" charset="0"/>
              </a:rPr>
              <a:t>Care Act 2014</a:t>
            </a:r>
            <a:r>
              <a:rPr lang="en-GB" sz="1400" dirty="0">
                <a:latin typeface="Arial" panose="020B0604020202020204" pitchFamily="34" charset="0"/>
                <a:cs typeface="Arial" panose="020B0604020202020204" pitchFamily="34" charset="0"/>
              </a:rPr>
              <a:t>. London: HMSO.</a:t>
            </a:r>
          </a:p>
          <a:p>
            <a:pPr marL="0" indent="0">
              <a:lnSpc>
                <a:spcPct val="110000"/>
              </a:lnSpc>
              <a:buNone/>
            </a:pPr>
            <a:r>
              <a:rPr lang="en-GB" sz="1400" dirty="0">
                <a:latin typeface="Arial" panose="020B0604020202020204" pitchFamily="34" charset="0"/>
                <a:cs typeface="Arial" panose="020B0604020202020204" pitchFamily="34" charset="0"/>
              </a:rPr>
              <a:t>Elder, G.H. (1994) ‘Time, human agency and social change’, </a:t>
            </a:r>
            <a:r>
              <a:rPr lang="en-GB" sz="1400" i="1" dirty="0">
                <a:latin typeface="Arial" panose="020B0604020202020204" pitchFamily="34" charset="0"/>
                <a:cs typeface="Arial" panose="020B0604020202020204" pitchFamily="34" charset="0"/>
              </a:rPr>
              <a:t>Social Psychology Quarterly</a:t>
            </a:r>
            <a:r>
              <a:rPr lang="en-GB" sz="1400" dirty="0">
                <a:latin typeface="Arial" panose="020B0604020202020204" pitchFamily="34" charset="0"/>
                <a:cs typeface="Arial" panose="020B0604020202020204" pitchFamily="34" charset="0"/>
              </a:rPr>
              <a:t>, 57(1), pp. 4–15.</a:t>
            </a:r>
          </a:p>
          <a:p>
            <a:pPr marL="0" indent="0">
              <a:lnSpc>
                <a:spcPct val="110000"/>
              </a:lnSpc>
              <a:buNone/>
            </a:pPr>
            <a:r>
              <a:rPr lang="en-GB" sz="1400" dirty="0">
                <a:latin typeface="Arial" panose="020B0604020202020204" pitchFamily="34" charset="0"/>
                <a:cs typeface="Arial" panose="020B0604020202020204" pitchFamily="34" charset="0"/>
              </a:rPr>
              <a:t>Francis, J., Fisher, M., Rutter, D. and Bishop, D. (2018) ‘Reablement: a systematic review of outcomes’, </a:t>
            </a:r>
            <a:r>
              <a:rPr lang="en-GB" sz="1400" i="1" dirty="0">
                <a:latin typeface="Arial" panose="020B0604020202020204" pitchFamily="34" charset="0"/>
                <a:cs typeface="Arial" panose="020B0604020202020204" pitchFamily="34" charset="0"/>
              </a:rPr>
              <a:t>Health &amp; Social Care in the Community</a:t>
            </a:r>
            <a:r>
              <a:rPr lang="en-GB" sz="1400" dirty="0">
                <a:latin typeface="Arial" panose="020B0604020202020204" pitchFamily="34" charset="0"/>
                <a:cs typeface="Arial" panose="020B0604020202020204" pitchFamily="34" charset="0"/>
              </a:rPr>
              <a:t>, 26(4), pp. 1–13.</a:t>
            </a:r>
          </a:p>
          <a:p>
            <a:pPr>
              <a:lnSpc>
                <a:spcPct val="110000"/>
              </a:lnSpc>
            </a:pPr>
            <a:endParaRPr lang="en-GB" sz="1200" dirty="0"/>
          </a:p>
          <a:p>
            <a:pPr>
              <a:lnSpc>
                <a:spcPct val="110000"/>
              </a:lnSpc>
            </a:pPr>
            <a:endParaRPr lang="en-GB" sz="1200" dirty="0"/>
          </a:p>
        </p:txBody>
      </p:sp>
    </p:spTree>
    <p:extLst>
      <p:ext uri="{BB962C8B-B14F-4D97-AF65-F5344CB8AC3E}">
        <p14:creationId xmlns:p14="http://schemas.microsoft.com/office/powerpoint/2010/main" val="4183167678"/>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4"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5"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6"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7"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8"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9"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0"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useBgFill="1">
        <p:nvSpPr>
          <p:cNvPr id="96" name="Rectangle 95">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Isosceles Triangle 97">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72E57EA4-7C70-FF97-5AEA-75DCB3834894}"/>
              </a:ext>
            </a:extLst>
          </p:cNvPr>
          <p:cNvSpPr>
            <a:spLocks noGrp="1"/>
          </p:cNvSpPr>
          <p:nvPr>
            <p:ph idx="1"/>
          </p:nvPr>
        </p:nvSpPr>
        <p:spPr>
          <a:xfrm>
            <a:off x="2495447" y="266700"/>
            <a:ext cx="8646041" cy="6042477"/>
          </a:xfrm>
        </p:spPr>
        <p:txBody>
          <a:bodyPr anchor="t">
            <a:normAutofit lnSpcReduction="10000"/>
          </a:bodyPr>
          <a:lstStyle/>
          <a:p>
            <a:pPr marL="0" indent="0">
              <a:lnSpc>
                <a:spcPct val="110000"/>
              </a:lnSpc>
              <a:buNone/>
            </a:pPr>
            <a:r>
              <a:rPr lang="en-GB" sz="1400" dirty="0">
                <a:latin typeface="Arial" panose="020B0604020202020204" pitchFamily="34" charset="0"/>
                <a:cs typeface="Arial" panose="020B0604020202020204" pitchFamily="34" charset="0"/>
              </a:rPr>
              <a:t>Glasby, J. and Littlechild, R. (2016) </a:t>
            </a:r>
            <a:r>
              <a:rPr lang="en-GB" sz="1400" i="1" dirty="0">
                <a:latin typeface="Arial" panose="020B0604020202020204" pitchFamily="34" charset="0"/>
                <a:cs typeface="Arial" panose="020B0604020202020204" pitchFamily="34" charset="0"/>
              </a:rPr>
              <a:t>Direct payments and personalisation</a:t>
            </a:r>
            <a:r>
              <a:rPr lang="en-GB" sz="1400" dirty="0">
                <a:latin typeface="Arial" panose="020B0604020202020204" pitchFamily="34" charset="0"/>
                <a:cs typeface="Arial" panose="020B0604020202020204" pitchFamily="34" charset="0"/>
              </a:rPr>
              <a:t>. 2nd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Bristol: Policy Press.</a:t>
            </a:r>
          </a:p>
          <a:p>
            <a:pPr marL="0" indent="0">
              <a:lnSpc>
                <a:spcPct val="110000"/>
              </a:lnSpc>
              <a:buNone/>
            </a:pPr>
            <a:r>
              <a:rPr lang="en-GB" sz="1400" dirty="0">
                <a:latin typeface="Arial" panose="020B0604020202020204" pitchFamily="34" charset="0"/>
                <a:cs typeface="Arial" panose="020B0604020202020204" pitchFamily="34" charset="0"/>
              </a:rPr>
              <a:t>Havighurst, R.J. (1961) ‘Successful aging’, </a:t>
            </a:r>
            <a:r>
              <a:rPr lang="en-GB" sz="1400" i="1" dirty="0">
                <a:latin typeface="Arial" panose="020B0604020202020204" pitchFamily="34" charset="0"/>
                <a:cs typeface="Arial" panose="020B0604020202020204" pitchFamily="34" charset="0"/>
              </a:rPr>
              <a:t>The Gerontologist</a:t>
            </a:r>
            <a:r>
              <a:rPr lang="en-GB" sz="1400" dirty="0">
                <a:latin typeface="Arial" panose="020B0604020202020204" pitchFamily="34" charset="0"/>
                <a:cs typeface="Arial" panose="020B0604020202020204" pitchFamily="34" charset="0"/>
              </a:rPr>
              <a:t>, 1(1), pp. 8–13.</a:t>
            </a:r>
          </a:p>
          <a:p>
            <a:pPr marL="0" indent="0">
              <a:lnSpc>
                <a:spcPct val="110000"/>
              </a:lnSpc>
              <a:buNone/>
            </a:pPr>
            <a:r>
              <a:rPr lang="en-GB" sz="1400" dirty="0" err="1">
                <a:latin typeface="Arial" panose="020B0604020202020204" pitchFamily="34" charset="0"/>
                <a:cs typeface="Arial" panose="020B0604020202020204" pitchFamily="34" charset="0"/>
              </a:rPr>
              <a:t>Kitwood</a:t>
            </a:r>
            <a:r>
              <a:rPr lang="en-GB" sz="1400" dirty="0">
                <a:latin typeface="Arial" panose="020B0604020202020204" pitchFamily="34" charset="0"/>
                <a:cs typeface="Arial" panose="020B0604020202020204" pitchFamily="34" charset="0"/>
              </a:rPr>
              <a:t>, T. (1997) </a:t>
            </a:r>
            <a:r>
              <a:rPr lang="en-GB" sz="1400" i="1" dirty="0">
                <a:latin typeface="Arial" panose="020B0604020202020204" pitchFamily="34" charset="0"/>
                <a:cs typeface="Arial" panose="020B0604020202020204" pitchFamily="34" charset="0"/>
              </a:rPr>
              <a:t>Dementia reconsidered: The person comes first</a:t>
            </a:r>
            <a:r>
              <a:rPr lang="en-GB" sz="1400" dirty="0">
                <a:latin typeface="Arial" panose="020B0604020202020204" pitchFamily="34" charset="0"/>
                <a:cs typeface="Arial" panose="020B0604020202020204" pitchFamily="34" charset="0"/>
              </a:rPr>
              <a:t>. Buckingham: Open University Press.</a:t>
            </a:r>
          </a:p>
          <a:p>
            <a:pPr marL="0" indent="0">
              <a:lnSpc>
                <a:spcPct val="110000"/>
              </a:lnSpc>
              <a:buNone/>
            </a:pPr>
            <a:r>
              <a:rPr lang="en-GB" sz="1400" dirty="0">
                <a:latin typeface="Arial" panose="020B0604020202020204" pitchFamily="34" charset="0"/>
                <a:cs typeface="Arial" panose="020B0604020202020204" pitchFamily="34" charset="0"/>
              </a:rPr>
              <a:t>Lloyd, L., Calnan, M. and Cameron, A. (2014) ‘Identity, older people and the use of personal budgets’, </a:t>
            </a:r>
            <a:r>
              <a:rPr lang="en-GB" sz="1400" i="1" dirty="0">
                <a:latin typeface="Arial" panose="020B0604020202020204" pitchFamily="34" charset="0"/>
                <a:cs typeface="Arial" panose="020B0604020202020204" pitchFamily="34" charset="0"/>
              </a:rPr>
              <a:t>Ageing &amp; Society</a:t>
            </a:r>
            <a:r>
              <a:rPr lang="en-GB" sz="1400" dirty="0">
                <a:latin typeface="Arial" panose="020B0604020202020204" pitchFamily="34" charset="0"/>
                <a:cs typeface="Arial" panose="020B0604020202020204" pitchFamily="34" charset="0"/>
              </a:rPr>
              <a:t>, 34(5), pp. 1–22.</a:t>
            </a:r>
          </a:p>
          <a:p>
            <a:pPr marL="0" indent="0">
              <a:lnSpc>
                <a:spcPct val="110000"/>
              </a:lnSpc>
              <a:buNone/>
            </a:pPr>
            <a:r>
              <a:rPr lang="en-GB" sz="1400" dirty="0">
                <a:latin typeface="Arial" panose="020B0604020202020204" pitchFamily="34" charset="0"/>
                <a:cs typeface="Arial" panose="020B0604020202020204" pitchFamily="34" charset="0"/>
              </a:rPr>
              <a:t>Martin, P., Kelly, N., Kahana, B., Kahana, E., Willcox, B., Willcox, D. and Poon, L. (2015) ‘Defining successful aging’, </a:t>
            </a:r>
            <a:r>
              <a:rPr lang="en-GB" sz="1400" i="1" dirty="0">
                <a:latin typeface="Arial" panose="020B0604020202020204" pitchFamily="34" charset="0"/>
                <a:cs typeface="Arial" panose="020B0604020202020204" pitchFamily="34" charset="0"/>
              </a:rPr>
              <a:t>The Gerontologist</a:t>
            </a:r>
            <a:r>
              <a:rPr lang="en-GB" sz="1400" dirty="0">
                <a:latin typeface="Arial" panose="020B0604020202020204" pitchFamily="34" charset="0"/>
                <a:cs typeface="Arial" panose="020B0604020202020204" pitchFamily="34" charset="0"/>
              </a:rPr>
              <a:t>, 55(1), pp. 14–25.</a:t>
            </a:r>
          </a:p>
          <a:p>
            <a:pPr marL="0" indent="0">
              <a:lnSpc>
                <a:spcPct val="110000"/>
              </a:lnSpc>
              <a:buNone/>
            </a:pPr>
            <a:r>
              <a:rPr lang="en-GB" sz="1400" dirty="0">
                <a:latin typeface="Arial" panose="020B0604020202020204" pitchFamily="34" charset="0"/>
                <a:cs typeface="Arial" panose="020B0604020202020204" pitchFamily="34" charset="0"/>
              </a:rPr>
              <a:t>Means, R. and Smith, R. (2018) </a:t>
            </a:r>
            <a:r>
              <a:rPr lang="en-GB" sz="1400" i="1" dirty="0">
                <a:latin typeface="Arial" panose="020B0604020202020204" pitchFamily="34" charset="0"/>
                <a:cs typeface="Arial" panose="020B0604020202020204" pitchFamily="34" charset="0"/>
              </a:rPr>
              <a:t>From community care to marketisation: Caring for older people in England</a:t>
            </a:r>
            <a:r>
              <a:rPr lang="en-GB" sz="1400" dirty="0">
                <a:latin typeface="Arial" panose="020B0604020202020204" pitchFamily="34" charset="0"/>
                <a:cs typeface="Arial" panose="020B0604020202020204" pitchFamily="34" charset="0"/>
              </a:rPr>
              <a:t>. Bristol: Policy Press.</a:t>
            </a:r>
          </a:p>
          <a:p>
            <a:pPr marL="0" indent="0">
              <a:lnSpc>
                <a:spcPct val="110000"/>
              </a:lnSpc>
              <a:buNone/>
            </a:pPr>
            <a:r>
              <a:rPr lang="en-GB" sz="1400" dirty="0">
                <a:latin typeface="Arial" panose="020B0604020202020204" pitchFamily="34" charset="0"/>
                <a:cs typeface="Arial" panose="020B0604020202020204" pitchFamily="34" charset="0"/>
              </a:rPr>
              <a:t>NHS England (2019) </a:t>
            </a:r>
            <a:r>
              <a:rPr lang="en-GB" sz="1400" i="1" dirty="0">
                <a:latin typeface="Arial" panose="020B0604020202020204" pitchFamily="34" charset="0"/>
                <a:cs typeface="Arial" panose="020B0604020202020204" pitchFamily="34" charset="0"/>
              </a:rPr>
              <a:t>The NHS Long Term Plan</a:t>
            </a:r>
            <a:r>
              <a:rPr lang="en-GB" sz="1400" dirty="0">
                <a:latin typeface="Arial" panose="020B0604020202020204" pitchFamily="34" charset="0"/>
                <a:cs typeface="Arial" panose="020B0604020202020204" pitchFamily="34" charset="0"/>
              </a:rPr>
              <a:t>. London: NHS England.</a:t>
            </a:r>
          </a:p>
          <a:p>
            <a:pPr marL="0" indent="0">
              <a:lnSpc>
                <a:spcPct val="110000"/>
              </a:lnSpc>
              <a:buNone/>
            </a:pPr>
            <a:r>
              <a:rPr lang="en-GB" sz="1400" dirty="0">
                <a:latin typeface="Arial" panose="020B0604020202020204" pitchFamily="34" charset="0"/>
                <a:cs typeface="Arial" panose="020B0604020202020204" pitchFamily="34" charset="0"/>
              </a:rPr>
              <a:t>Office for National Statistics (2022) </a:t>
            </a:r>
            <a:r>
              <a:rPr lang="en-GB" sz="1400" i="1" dirty="0">
                <a:latin typeface="Arial" panose="020B0604020202020204" pitchFamily="34" charset="0"/>
                <a:cs typeface="Arial" panose="020B0604020202020204" pitchFamily="34" charset="0"/>
              </a:rPr>
              <a:t>Living longer: Ageing in the UK</a:t>
            </a:r>
            <a:r>
              <a:rPr lang="en-GB" sz="1400" dirty="0">
                <a:latin typeface="Arial" panose="020B0604020202020204" pitchFamily="34" charset="0"/>
                <a:cs typeface="Arial" panose="020B0604020202020204" pitchFamily="34" charset="0"/>
              </a:rPr>
              <a:t>. London: ONS.</a:t>
            </a:r>
          </a:p>
          <a:p>
            <a:pPr marL="0" indent="0">
              <a:buNone/>
            </a:pPr>
            <a:r>
              <a:rPr lang="en-GB" sz="1400" dirty="0">
                <a:latin typeface="Arial" panose="020B0604020202020204" pitchFamily="34" charset="0"/>
                <a:cs typeface="Arial" panose="020B0604020202020204" pitchFamily="34" charset="0"/>
              </a:rPr>
              <a:t>Phillipson, C. (2013) </a:t>
            </a:r>
            <a:r>
              <a:rPr lang="en-GB" sz="1400" i="1" dirty="0">
                <a:latin typeface="Arial" panose="020B0604020202020204" pitchFamily="34" charset="0"/>
                <a:cs typeface="Arial" panose="020B0604020202020204" pitchFamily="34" charset="0"/>
              </a:rPr>
              <a:t>Ageing</a:t>
            </a:r>
            <a:r>
              <a:rPr lang="en-GB" sz="1400" dirty="0">
                <a:latin typeface="Arial" panose="020B0604020202020204" pitchFamily="34" charset="0"/>
                <a:cs typeface="Arial" panose="020B0604020202020204" pitchFamily="34" charset="0"/>
              </a:rPr>
              <a:t>. Cambridge: Polity Press.</a:t>
            </a:r>
          </a:p>
          <a:p>
            <a:pPr marL="0" indent="0">
              <a:buNone/>
            </a:pPr>
            <a:r>
              <a:rPr lang="en-GB" sz="1400" dirty="0">
                <a:latin typeface="Arial" panose="020B0604020202020204" pitchFamily="34" charset="0"/>
                <a:cs typeface="Arial" panose="020B0604020202020204" pitchFamily="34" charset="0"/>
              </a:rPr>
              <a:t>Rappaport, J. (1987) ‘Terms of empowerment’, </a:t>
            </a:r>
            <a:r>
              <a:rPr lang="en-GB" sz="1400" i="1" dirty="0">
                <a:latin typeface="Arial" panose="020B0604020202020204" pitchFamily="34" charset="0"/>
                <a:cs typeface="Arial" panose="020B0604020202020204" pitchFamily="34" charset="0"/>
              </a:rPr>
              <a:t>American Journal of Community Psychology</a:t>
            </a:r>
            <a:r>
              <a:rPr lang="en-GB" sz="1400" dirty="0">
                <a:latin typeface="Arial" panose="020B0604020202020204" pitchFamily="34" charset="0"/>
                <a:cs typeface="Arial" panose="020B0604020202020204" pitchFamily="34" charset="0"/>
              </a:rPr>
              <a:t>, 15(2), pp. 121–148.</a:t>
            </a:r>
          </a:p>
          <a:p>
            <a:pPr marL="0" indent="0">
              <a:buNone/>
            </a:pPr>
            <a:r>
              <a:rPr lang="en-GB" sz="1400" dirty="0">
                <a:latin typeface="Arial" panose="020B0604020202020204" pitchFamily="34" charset="0"/>
                <a:cs typeface="Arial" panose="020B0604020202020204" pitchFamily="34" charset="0"/>
              </a:rPr>
              <a:t>Social Care Institute for Excellence (SCIE) (2021) </a:t>
            </a:r>
            <a:r>
              <a:rPr lang="en-GB" sz="1400" i="1" dirty="0">
                <a:latin typeface="Arial" panose="020B0604020202020204" pitchFamily="34" charset="0"/>
                <a:cs typeface="Arial" panose="020B0604020202020204" pitchFamily="34" charset="0"/>
              </a:rPr>
              <a:t>Strengths-based approaches in adult social care</a:t>
            </a:r>
            <a:r>
              <a:rPr lang="en-GB" sz="1400" dirty="0">
                <a:latin typeface="Arial" panose="020B0604020202020204" pitchFamily="34" charset="0"/>
                <a:cs typeface="Arial" panose="020B0604020202020204" pitchFamily="34" charset="0"/>
              </a:rPr>
              <a:t>. London: SCIE.</a:t>
            </a:r>
          </a:p>
          <a:p>
            <a:pPr marL="0" indent="0">
              <a:buNone/>
            </a:pPr>
            <a:r>
              <a:rPr lang="en-GB" sz="1400" dirty="0">
                <a:latin typeface="Arial" panose="020B0604020202020204" pitchFamily="34" charset="0"/>
                <a:cs typeface="Arial" panose="020B0604020202020204" pitchFamily="34" charset="0"/>
              </a:rPr>
              <a:t>Timonen, V. (2016) </a:t>
            </a:r>
            <a:r>
              <a:rPr lang="en-GB" sz="1400" i="1" dirty="0">
                <a:latin typeface="Arial" panose="020B0604020202020204" pitchFamily="34" charset="0"/>
                <a:cs typeface="Arial" panose="020B0604020202020204" pitchFamily="34" charset="0"/>
              </a:rPr>
              <a:t>Beyond successful and active ageing: A theory of model ageing</a:t>
            </a:r>
            <a:r>
              <a:rPr lang="en-GB" sz="1400" dirty="0">
                <a:latin typeface="Arial" panose="020B0604020202020204" pitchFamily="34" charset="0"/>
                <a:cs typeface="Arial" panose="020B0604020202020204" pitchFamily="34" charset="0"/>
              </a:rPr>
              <a:t>. Bristol: Policy Press.</a:t>
            </a:r>
          </a:p>
          <a:p>
            <a:pPr marL="0" indent="0">
              <a:buNone/>
            </a:pPr>
            <a:r>
              <a:rPr lang="en-GB" sz="1400" dirty="0">
                <a:latin typeface="Arial" panose="020B0604020202020204" pitchFamily="34" charset="0"/>
                <a:cs typeface="Arial" panose="020B0604020202020204" pitchFamily="34" charset="0"/>
              </a:rPr>
              <a:t>World Health Organization (2015) </a:t>
            </a:r>
            <a:r>
              <a:rPr lang="en-GB" sz="1400" i="1" dirty="0">
                <a:latin typeface="Arial" panose="020B0604020202020204" pitchFamily="34" charset="0"/>
                <a:cs typeface="Arial" panose="020B0604020202020204" pitchFamily="34" charset="0"/>
              </a:rPr>
              <a:t>World report on ageing and health</a:t>
            </a:r>
            <a:r>
              <a:rPr lang="en-GB" sz="1400" dirty="0">
                <a:latin typeface="Arial" panose="020B0604020202020204" pitchFamily="34" charset="0"/>
                <a:cs typeface="Arial" panose="020B0604020202020204" pitchFamily="34" charset="0"/>
              </a:rPr>
              <a:t>. Geneva: WHO.</a:t>
            </a:r>
          </a:p>
          <a:p>
            <a:pPr marL="0" indent="0">
              <a:buNone/>
            </a:pPr>
            <a:r>
              <a:rPr lang="en-GB" sz="1400" dirty="0">
                <a:latin typeface="Arial" panose="020B0604020202020204" pitchFamily="34" charset="0"/>
                <a:cs typeface="Arial" panose="020B0604020202020204" pitchFamily="34" charset="0"/>
              </a:rPr>
              <a:t>World Health Organization (2020) </a:t>
            </a:r>
            <a:r>
              <a:rPr lang="en-GB" sz="1400" i="1" dirty="0">
                <a:latin typeface="Arial" panose="020B0604020202020204" pitchFamily="34" charset="0"/>
                <a:cs typeface="Arial" panose="020B0604020202020204" pitchFamily="34" charset="0"/>
              </a:rPr>
              <a:t>Decade of Healthy Ageing 2021–2030</a:t>
            </a:r>
            <a:r>
              <a:rPr lang="en-GB" sz="1400" dirty="0">
                <a:latin typeface="Arial" panose="020B0604020202020204" pitchFamily="34" charset="0"/>
                <a:cs typeface="Arial" panose="020B0604020202020204" pitchFamily="34" charset="0"/>
              </a:rPr>
              <a:t>. Geneva: WHO.</a:t>
            </a:r>
          </a:p>
          <a:p>
            <a:pPr>
              <a:lnSpc>
                <a:spcPct val="110000"/>
              </a:lnSpc>
            </a:pPr>
            <a:endParaRPr lang="en-GB" sz="1400" dirty="0">
              <a:latin typeface="Arial" panose="020B0604020202020204" pitchFamily="34" charset="0"/>
              <a:cs typeface="Arial" panose="020B0604020202020204" pitchFamily="34" charset="0"/>
            </a:endParaRPr>
          </a:p>
          <a:p>
            <a:pPr>
              <a:lnSpc>
                <a:spcPct val="110000"/>
              </a:lnSpc>
            </a:pPr>
            <a:endParaRPr lang="en-GB" sz="1400" dirty="0"/>
          </a:p>
        </p:txBody>
      </p:sp>
    </p:spTree>
    <p:extLst>
      <p:ext uri="{BB962C8B-B14F-4D97-AF65-F5344CB8AC3E}">
        <p14:creationId xmlns:p14="http://schemas.microsoft.com/office/powerpoint/2010/main" val="3654664069"/>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TM16401371[[fn=Atlas]]</Template>
  <TotalTime>719</TotalTime>
  <Words>2218</Words>
  <Application>Microsoft Office PowerPoint</Application>
  <PresentationFormat>Widescreen</PresentationFormat>
  <Paragraphs>163</Paragraphs>
  <Slides>20</Slides>
  <Notes>2</Notes>
  <HiddenSlides>0</HiddenSlides>
  <MMClips>18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Arial</vt:lpstr>
      <vt:lpstr>Calibri Light</vt:lpstr>
      <vt:lpstr>Rockwell</vt:lpstr>
      <vt:lpstr>Segoe UI</vt:lpstr>
      <vt:lpstr>Wingdings</vt:lpstr>
      <vt:lpstr>Atlas</vt:lpstr>
      <vt:lpstr>Empowering the Older Person: A Critical Evaluation of Care and Support Needs in the UK</vt:lpstr>
      <vt:lpstr>Introduction</vt:lpstr>
      <vt:lpstr>Defining Ageing</vt:lpstr>
      <vt:lpstr>Theories of Ageing</vt:lpstr>
      <vt:lpstr>Empowerment and Person-Centred Practice</vt:lpstr>
      <vt:lpstr>Care and Support Needs of Older People</vt:lpstr>
      <vt:lpstr>UK Policy and Legislative Framework</vt:lpstr>
      <vt:lpstr>Evaluation of Domiciliary Care</vt:lpstr>
      <vt:lpstr>Evaluation of Residential Care</vt:lpstr>
      <vt:lpstr>Reablement Services</vt:lpstr>
      <vt:lpstr>Technological Innovations in Care</vt:lpstr>
      <vt:lpstr>Digital Exclusion as a barrier to empowerment</vt:lpstr>
      <vt:lpstr>Case Study 1: Hogeweyk Dementia Village (Netherlands)</vt:lpstr>
      <vt:lpstr>Case Study 2: English Reablement Programme</vt:lpstr>
      <vt:lpstr>Challenges to Independence</vt:lpstr>
      <vt:lpstr>Critical Evaluation</vt:lpstr>
      <vt:lpstr>Recommendations for Improvement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Fateha Altafi (2309157)</dc:creator>
  <cp:lastModifiedBy>Fateha Altafi (2309157)</cp:lastModifiedBy>
  <cp:revision>33</cp:revision>
  <dcterms:created xsi:type="dcterms:W3CDTF">2026-02-23T19:24:33Z</dcterms:created>
  <dcterms:modified xsi:type="dcterms:W3CDTF">2026-02-27T20:06:18Z</dcterms:modified>
</cp:coreProperties>
</file>