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9" r:id="rId1"/>
  </p:sldMasterIdLst>
  <p:notesMasterIdLst>
    <p:notesMasterId r:id="rId19"/>
  </p:notesMasterIdLst>
  <p:handoutMasterIdLst>
    <p:handoutMasterId r:id="rId20"/>
  </p:handoutMasterIdLst>
  <p:sldIdLst>
    <p:sldId id="406" r:id="rId2"/>
    <p:sldId id="392" r:id="rId3"/>
    <p:sldId id="393" r:id="rId4"/>
    <p:sldId id="394" r:id="rId5"/>
    <p:sldId id="397" r:id="rId6"/>
    <p:sldId id="286" r:id="rId7"/>
    <p:sldId id="398" r:id="rId8"/>
    <p:sldId id="400" r:id="rId9"/>
    <p:sldId id="399" r:id="rId10"/>
    <p:sldId id="402" r:id="rId11"/>
    <p:sldId id="403" r:id="rId12"/>
    <p:sldId id="404" r:id="rId13"/>
    <p:sldId id="401" r:id="rId14"/>
    <p:sldId id="405" r:id="rId15"/>
    <p:sldId id="407" r:id="rId16"/>
    <p:sldId id="409" r:id="rId17"/>
    <p:sldId id="408" r:id="rId18"/>
  </p:sldIdLst>
  <p:sldSz cx="9144000" cy="6858000" type="screen4x3"/>
  <p:notesSz cx="6796088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 showAnimation="0">
    <p:present/>
    <p:sldAll/>
    <p:penClr>
      <a:schemeClr val="tx1"/>
    </p:penClr>
  </p:showPr>
  <p:clrMru>
    <a:srgbClr val="00CC00"/>
    <a:srgbClr val="66FF33"/>
    <a:srgbClr val="99FF33"/>
    <a:srgbClr val="66FF66"/>
    <a:srgbClr val="800080"/>
    <a:srgbClr val="FFFF00"/>
    <a:srgbClr val="000099"/>
    <a:srgbClr val="FF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50" d="100"/>
          <a:sy n="50" d="100"/>
        </p:scale>
        <p:origin x="-906" y="-444"/>
      </p:cViewPr>
      <p:guideLst>
        <p:guide orient="horz" pos="2160"/>
        <p:guide pos="2880"/>
      </p:guideLst>
    </p:cSldViewPr>
  </p:slideViewPr>
  <p:outlineViewPr>
    <p:cViewPr>
      <p:scale>
        <a:sx n="50" d="100"/>
        <a:sy n="50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3654"/>
    </p:cViewPr>
  </p:sorterViewPr>
  <p:notesViewPr>
    <p:cSldViewPr>
      <p:cViewPr>
        <p:scale>
          <a:sx n="75" d="100"/>
          <a:sy n="75" d="100"/>
        </p:scale>
        <p:origin x="-660" y="1824"/>
      </p:cViewPr>
      <p:guideLst>
        <p:guide orient="horz" pos="3127"/>
        <p:guide pos="2141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4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993" tIns="44996" rIns="89993" bIns="44996" numCol="1" anchor="t" anchorCtr="0" compatLnSpc="1">
            <a:prstTxWarp prst="textNoShape">
              <a:avLst/>
            </a:prstTxWarp>
          </a:bodyPr>
          <a:lstStyle>
            <a:lvl1pPr defTabSz="900113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7938" y="0"/>
            <a:ext cx="2974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993" tIns="44996" rIns="89993" bIns="44996" numCol="1" anchor="t" anchorCtr="0" compatLnSpc="1">
            <a:prstTxWarp prst="textNoShape">
              <a:avLst/>
            </a:prstTxWarp>
          </a:bodyPr>
          <a:lstStyle>
            <a:lvl1pPr algn="r" defTabSz="900113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29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39275"/>
            <a:ext cx="2974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993" tIns="44996" rIns="89993" bIns="44996" numCol="1" anchor="b" anchorCtr="0" compatLnSpc="1">
            <a:prstTxWarp prst="textNoShape">
              <a:avLst/>
            </a:prstTxWarp>
          </a:bodyPr>
          <a:lstStyle>
            <a:lvl1pPr defTabSz="900113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29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7938" y="9439275"/>
            <a:ext cx="2974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993" tIns="44996" rIns="89993" bIns="44996" numCol="1" anchor="b" anchorCtr="0" compatLnSpc="1">
            <a:prstTxWarp prst="textNoShape">
              <a:avLst/>
            </a:prstTxWarp>
          </a:bodyPr>
          <a:lstStyle>
            <a:lvl1pPr algn="r" defTabSz="900113">
              <a:defRPr sz="1200" smtClean="0"/>
            </a:lvl1pPr>
          </a:lstStyle>
          <a:p>
            <a:pPr>
              <a:defRPr/>
            </a:pPr>
            <a:fld id="{CD1DF754-1523-47D7-9F6C-8F58AD9EA48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4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973" tIns="44987" rIns="89973" bIns="44987" numCol="1" anchor="t" anchorCtr="0" compatLnSpc="1">
            <a:prstTxWarp prst="textNoShape">
              <a:avLst/>
            </a:prstTxWarp>
          </a:bodyPr>
          <a:lstStyle>
            <a:lvl1pPr defTabSz="898525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17938" y="0"/>
            <a:ext cx="2974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973" tIns="44987" rIns="89973" bIns="44987" numCol="1" anchor="t" anchorCtr="0" compatLnSpc="1">
            <a:prstTxWarp prst="textNoShape">
              <a:avLst/>
            </a:prstTxWarp>
          </a:bodyPr>
          <a:lstStyle>
            <a:lvl1pPr algn="r" defTabSz="898525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0484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949325" y="769938"/>
            <a:ext cx="4908550" cy="3681412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5988" y="4679950"/>
            <a:ext cx="4960937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973" tIns="44987" rIns="89973" bIns="4498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1229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9275"/>
            <a:ext cx="2974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973" tIns="44987" rIns="89973" bIns="44987" numCol="1" anchor="b" anchorCtr="0" compatLnSpc="1">
            <a:prstTxWarp prst="textNoShape">
              <a:avLst/>
            </a:prstTxWarp>
          </a:bodyPr>
          <a:lstStyle>
            <a:lvl1pPr defTabSz="898525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29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7938" y="9439275"/>
            <a:ext cx="2974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9973" tIns="44987" rIns="89973" bIns="44987" numCol="1" anchor="b" anchorCtr="0" compatLnSpc="1">
            <a:prstTxWarp prst="textNoShape">
              <a:avLst/>
            </a:prstTxWarp>
          </a:bodyPr>
          <a:lstStyle>
            <a:lvl1pPr algn="r" defTabSz="898525">
              <a:defRPr sz="1200" smtClean="0"/>
            </a:lvl1pPr>
          </a:lstStyle>
          <a:p>
            <a:pPr>
              <a:defRPr/>
            </a:pPr>
            <a:fld id="{96590DF5-C2D9-4D18-B77B-2D5EA8934AF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84912CC-6854-4479-B3FB-7F4C95802125}" type="slidenum">
              <a:rPr lang="en-US"/>
              <a:pPr/>
              <a:t>6</a:t>
            </a:fld>
            <a:endParaRPr lang="en-US"/>
          </a:p>
        </p:txBody>
      </p:sp>
      <p:sp>
        <p:nvSpPr>
          <p:cNvPr id="2150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sz="1400" smtClean="0"/>
          </a:p>
          <a:p>
            <a:endParaRPr lang="en-US" sz="1400" smtClean="0"/>
          </a:p>
          <a:p>
            <a:r>
              <a:rPr lang="en-US" sz="1400" smtClean="0"/>
              <a:t>Including Rio principles.</a:t>
            </a:r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14400" y="1905000"/>
            <a:ext cx="7721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Sustainable Building and Construction within the European Union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33600" y="3886200"/>
            <a:ext cx="6400800" cy="177165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>
                <a:latin typeface="Arial Black" pitchFamily="34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711200" y="6229350"/>
            <a:ext cx="1930400" cy="5143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spcBef>
                <a:spcPct val="50000"/>
              </a:spcBef>
              <a:defRPr sz="1400" smtClean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49600" y="6229350"/>
            <a:ext cx="2844800" cy="5143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spcBef>
                <a:spcPct val="50000"/>
              </a:spcBef>
              <a:defRPr sz="1400" smtClean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604000" y="6229350"/>
            <a:ext cx="1828800" cy="51435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5E574E"/>
                </a:solidFill>
              </a:defRPr>
            </a:lvl1pPr>
          </a:lstStyle>
          <a:p>
            <a:pPr>
              <a:defRPr/>
            </a:pPr>
            <a:fld id="{09DBCFF1-AC1E-40DB-8F06-F71365238B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 advClick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 advClick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85950"/>
            <a:ext cx="4013200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2800" y="1885950"/>
            <a:ext cx="4013200" cy="41719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 advClick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 advClick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  <p:transition advClick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advClick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 advClick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ransition advClick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 advClick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91300" y="228600"/>
            <a:ext cx="2044700" cy="58293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5981700" cy="58293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  <p:transition advClick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>
          <a:outerShdw dist="107763" dir="2700000" algn="ctr" rotWithShape="0">
            <a:srgbClr val="000000"/>
          </a:outerShdw>
        </a:effectLst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228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85950"/>
            <a:ext cx="81788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pic>
        <p:nvPicPr>
          <p:cNvPr id="1028" name="Picture 7" descr="paint"/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C0C0C0"/>
              </a:clrFrom>
              <a:clrTo>
                <a:srgbClr val="C0C0C0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4400" y="1314450"/>
            <a:ext cx="8229600" cy="38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6" name="Text Box 8"/>
          <p:cNvSpPr txBox="1">
            <a:spLocks noChangeArrowheads="1"/>
          </p:cNvSpPr>
          <p:nvPr/>
        </p:nvSpPr>
        <p:spPr bwMode="auto">
          <a:xfrm>
            <a:off x="1219200" y="6324600"/>
            <a:ext cx="6934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  <a:defRPr/>
            </a:pPr>
            <a:r>
              <a:rPr lang="en-US" sz="1400">
                <a:solidFill>
                  <a:srgbClr val="000099"/>
                </a:solidFill>
              </a:rPr>
              <a:t>DIVISION OF TECHNOLOGY, INDUSTRY AND ECONOMICS</a:t>
            </a:r>
            <a:endParaRPr lang="en-US" sz="1600">
              <a:solidFill>
                <a:srgbClr val="000099"/>
              </a:solidFill>
            </a:endParaRPr>
          </a:p>
        </p:txBody>
      </p:sp>
      <p:pic>
        <p:nvPicPr>
          <p:cNvPr id="1030" name="Picture 11" descr="UNEP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1600200" y="6248400"/>
            <a:ext cx="327025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12" descr="UNEP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228600" y="228600"/>
            <a:ext cx="8382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63" name="Text Box 15"/>
          <p:cNvSpPr txBox="1">
            <a:spLocks noChangeArrowheads="1"/>
          </p:cNvSpPr>
          <p:nvPr/>
        </p:nvSpPr>
        <p:spPr bwMode="auto">
          <a:xfrm>
            <a:off x="7162800" y="6545263"/>
            <a:ext cx="1752600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endParaRPr lang="en-US" sz="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 autoUpdateAnimBg="0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20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20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20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20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499"/>
                          </p:stCondLst>
                        </p:cTn>
                        <p:tgtEl>
                          <p:spTgt spid="205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CC00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CC00"/>
          </a:solidFill>
          <a:latin typeface="Tahom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CC00"/>
          </a:solidFill>
          <a:latin typeface="Tahom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CC00"/>
          </a:solidFill>
          <a:latin typeface="Tahom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CC00"/>
          </a:solidFill>
          <a:latin typeface="Tahoma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CC00"/>
          </a:solidFill>
          <a:latin typeface="Tahoma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CC00"/>
          </a:solidFill>
          <a:latin typeface="Tahoma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CC00"/>
          </a:solidFill>
          <a:latin typeface="Tahoma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rgbClr val="00CC00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0099"/>
        </a:buClr>
        <a:buFont typeface="Monotype Sorts" pitchFamily="2" charset="2"/>
        <a:buChar char="v"/>
        <a:defRPr kumimoji="1"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Font typeface="Wingdings" pitchFamily="2" charset="2"/>
        <a:buChar char="§"/>
        <a:defRPr kumimoji="1"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Font typeface="Wingdings" pitchFamily="2" charset="2"/>
        <a:buChar char="§"/>
        <a:defRPr kumimoji="1"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Font typeface="Wingdings" pitchFamily="2" charset="2"/>
        <a:buChar char="§"/>
        <a:defRPr kumimoji="1"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Font typeface="Wingdings" pitchFamily="2" charset="2"/>
        <a:buChar char="§"/>
        <a:defRPr kumimoji="1"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Font typeface="Wingdings" pitchFamily="2" charset="2"/>
        <a:buChar char="§"/>
        <a:defRPr kumimoji="1"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Font typeface="Wingdings" pitchFamily="2" charset="2"/>
        <a:buChar char="§"/>
        <a:defRPr kumimoji="1"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Font typeface="Wingdings" pitchFamily="2" charset="2"/>
        <a:buChar char="§"/>
        <a:defRPr kumimoji="1"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rgbClr val="FFCC00"/>
        </a:buClr>
        <a:buFont typeface="Wingdings" pitchFamily="2" charset="2"/>
        <a:buChar char="§"/>
        <a:defRPr kumimoji="1"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.wav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66800" y="1981200"/>
            <a:ext cx="7721600" cy="1143000"/>
          </a:xfrm>
        </p:spPr>
        <p:txBody>
          <a:bodyPr/>
          <a:lstStyle/>
          <a:p>
            <a:r>
              <a:rPr lang="en-US" smtClean="0"/>
              <a:t>Sustainable Building and Construction within the European Union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 smtClean="0"/>
          </a:p>
        </p:txBody>
      </p:sp>
    </p:spTree>
  </p:cSld>
  <p:clrMapOvr>
    <a:masterClrMapping/>
  </p:clrMapOvr>
  <p:transition advClick="0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smtClean="0"/>
              <a:t>Drivers for SBC within EU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US" smtClean="0"/>
              <a:t>Integration of social and environmental protection into EU policies is mandatory</a:t>
            </a:r>
          </a:p>
          <a:p>
            <a:pPr>
              <a:buFont typeface="Wingdings" pitchFamily="2" charset="2"/>
              <a:buChar char="v"/>
            </a:pPr>
            <a:r>
              <a:rPr lang="en-US" smtClean="0"/>
              <a:t>Effects on employment</a:t>
            </a:r>
          </a:p>
          <a:p>
            <a:pPr lvl="1"/>
            <a:r>
              <a:rPr lang="en-US" smtClean="0"/>
              <a:t>Europe’s largest employer</a:t>
            </a:r>
          </a:p>
          <a:p>
            <a:pPr lvl="1"/>
            <a:r>
              <a:rPr lang="en-GB" smtClean="0">
                <a:latin typeface="Arial" charset="0"/>
              </a:rPr>
              <a:t>Multiplier effect</a:t>
            </a:r>
          </a:p>
          <a:p>
            <a:pPr lvl="2"/>
            <a:r>
              <a:rPr lang="en-GB" smtClean="0">
                <a:latin typeface="Arial" charset="0"/>
              </a:rPr>
              <a:t>One job </a:t>
            </a:r>
            <a:r>
              <a:rPr lang="en-GB" smtClean="0">
                <a:latin typeface="Arial" charset="0"/>
                <a:sym typeface="Wingdings" pitchFamily="2" charset="2"/>
              </a:rPr>
              <a:t> 2 jobs in economy as a whole</a:t>
            </a:r>
          </a:p>
        </p:txBody>
      </p:sp>
    </p:spTree>
  </p:cSld>
  <p:clrMapOvr>
    <a:masterClrMapping/>
  </p:clrMapOvr>
  <p:transition advClick="0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Process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Development of Action Plan</a:t>
            </a:r>
          </a:p>
          <a:p>
            <a:pPr lvl="1"/>
            <a:r>
              <a:rPr lang="en-US" smtClean="0"/>
              <a:t>Tripartite </a:t>
            </a:r>
          </a:p>
          <a:p>
            <a:pPr lvl="2"/>
            <a:r>
              <a:rPr lang="en-US" smtClean="0"/>
              <a:t>EC, Member States, Construction industry</a:t>
            </a:r>
          </a:p>
          <a:p>
            <a:pPr lvl="1"/>
            <a:r>
              <a:rPr lang="en-US" smtClean="0"/>
              <a:t>Focus</a:t>
            </a:r>
          </a:p>
          <a:p>
            <a:pPr lvl="2"/>
            <a:r>
              <a:rPr lang="en-US" smtClean="0"/>
              <a:t>priority actions for improving competitiveness of the construction industry</a:t>
            </a:r>
          </a:p>
          <a:p>
            <a:pPr>
              <a:buFont typeface="Wingdings" pitchFamily="2" charset="2"/>
              <a:buChar char="v"/>
            </a:pPr>
            <a:r>
              <a:rPr lang="en-US" smtClean="0"/>
              <a:t>Agreed to May 1999</a:t>
            </a:r>
          </a:p>
          <a:p>
            <a:pPr>
              <a:buFont typeface="Wingdings" pitchFamily="2" charset="2"/>
              <a:buChar char="v"/>
            </a:pPr>
            <a:endParaRPr lang="en-US" smtClean="0"/>
          </a:p>
        </p:txBody>
      </p:sp>
    </p:spTree>
  </p:cSld>
  <p:clrMapOvr>
    <a:masterClrMapping/>
  </p:clrMapOvr>
  <p:transition advClick="0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Structure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US" sz="2800" smtClean="0"/>
              <a:t>Goal: </a:t>
            </a:r>
          </a:p>
          <a:p>
            <a:pPr lvl="1"/>
            <a:r>
              <a:rPr lang="en-US" sz="2400" smtClean="0"/>
              <a:t>create an “Agenda for Sustainable Construction in Europe”</a:t>
            </a:r>
          </a:p>
          <a:p>
            <a:pPr lvl="2"/>
            <a:r>
              <a:rPr lang="en-US" sz="2000" smtClean="0"/>
              <a:t>promote European agenda</a:t>
            </a:r>
          </a:p>
          <a:p>
            <a:pPr lvl="2"/>
            <a:r>
              <a:rPr lang="en-US" sz="2000" smtClean="0"/>
              <a:t>minimize disparate, un-coordinated development plans</a:t>
            </a:r>
          </a:p>
          <a:p>
            <a:pPr>
              <a:buFont typeface="Wingdings" pitchFamily="2" charset="2"/>
              <a:buChar char="v"/>
            </a:pPr>
            <a:r>
              <a:rPr lang="en-US" sz="2800" smtClean="0"/>
              <a:t>Objective:</a:t>
            </a:r>
          </a:p>
          <a:p>
            <a:pPr lvl="1"/>
            <a:r>
              <a:rPr lang="en-US" sz="2400" smtClean="0"/>
              <a:t>develop a strategy for the use and promotion of:</a:t>
            </a:r>
          </a:p>
          <a:p>
            <a:pPr lvl="2"/>
            <a:r>
              <a:rPr lang="en-US" sz="2000" smtClean="0"/>
              <a:t>environmentally friendly construction materials</a:t>
            </a:r>
          </a:p>
          <a:p>
            <a:pPr lvl="2"/>
            <a:r>
              <a:rPr lang="en-US" sz="2000" smtClean="0"/>
              <a:t>energy efficiency in buildings</a:t>
            </a:r>
          </a:p>
          <a:p>
            <a:pPr lvl="2"/>
            <a:r>
              <a:rPr lang="en-US" sz="2000" smtClean="0"/>
              <a:t>construction and demolition waste management</a:t>
            </a:r>
          </a:p>
        </p:txBody>
      </p:sp>
    </p:spTree>
  </p:cSld>
  <p:clrMapOvr>
    <a:masterClrMapping/>
  </p:clrMapOvr>
  <p:transition advClick="0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Strategy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800" smtClean="0"/>
              <a:t>Implementing two-pronged approach to ensure: </a:t>
            </a:r>
          </a:p>
          <a:p>
            <a:pPr lvl="1"/>
            <a:r>
              <a:rPr lang="en-US" sz="2400" smtClean="0"/>
              <a:t>highly competitive construction industry</a:t>
            </a:r>
          </a:p>
          <a:p>
            <a:pPr lvl="1"/>
            <a:r>
              <a:rPr lang="en-US" sz="2400" smtClean="0"/>
              <a:t>environmentally focused strategies for sector</a:t>
            </a:r>
          </a:p>
          <a:p>
            <a:pPr>
              <a:buFont typeface="Wingdings" pitchFamily="2" charset="2"/>
              <a:buChar char="v"/>
            </a:pPr>
            <a:r>
              <a:rPr lang="en-US" sz="2800" smtClean="0"/>
              <a:t>Understanding complex relationship between:</a:t>
            </a:r>
          </a:p>
          <a:p>
            <a:pPr lvl="2"/>
            <a:r>
              <a:rPr lang="en-US" sz="2000" smtClean="0"/>
              <a:t>construction activities</a:t>
            </a:r>
          </a:p>
          <a:p>
            <a:pPr lvl="2"/>
            <a:r>
              <a:rPr lang="en-US" sz="2000" smtClean="0"/>
              <a:t>built environment</a:t>
            </a:r>
          </a:p>
          <a:p>
            <a:pPr lvl="2"/>
            <a:r>
              <a:rPr lang="en-US" sz="2000" smtClean="0"/>
              <a:t>sustainable development </a:t>
            </a:r>
          </a:p>
          <a:p>
            <a:r>
              <a:rPr lang="en-US" sz="2800" smtClean="0"/>
              <a:t>Ensuring multi-stakeholder involvement</a:t>
            </a:r>
          </a:p>
          <a:p>
            <a:pPr>
              <a:buFont typeface="Wingdings" pitchFamily="2" charset="2"/>
              <a:buChar char="v"/>
            </a:pPr>
            <a:r>
              <a:rPr lang="en-US" sz="2800" smtClean="0"/>
              <a:t>Acknowledging importance of social aspects</a:t>
            </a:r>
          </a:p>
        </p:txBody>
      </p:sp>
    </p:spTree>
  </p:cSld>
  <p:clrMapOvr>
    <a:masterClrMapping/>
  </p:clrMapOvr>
  <p:transition advClick="0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1295400" y="0"/>
            <a:ext cx="7620000" cy="1143000"/>
          </a:xfrm>
        </p:spPr>
        <p:txBody>
          <a:bodyPr/>
          <a:lstStyle/>
          <a:p>
            <a:r>
              <a:rPr lang="en-GB" smtClean="0"/>
              <a:t>Key Directives promoting SBC</a:t>
            </a:r>
            <a:endParaRPr lang="en-US" sz="3600" smtClean="0"/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178800" cy="4419600"/>
          </a:xfrm>
        </p:spPr>
        <p:txBody>
          <a:bodyPr/>
          <a:lstStyle/>
          <a:p>
            <a:r>
              <a:rPr lang="en-GB" sz="2800" smtClean="0">
                <a:latin typeface="Arial" charset="0"/>
              </a:rPr>
              <a:t>Energy Performance of Buildings</a:t>
            </a:r>
          </a:p>
          <a:p>
            <a:pPr lvl="1"/>
            <a:r>
              <a:rPr lang="en-GB" sz="2400" smtClean="0">
                <a:latin typeface="Arial" charset="0"/>
              </a:rPr>
              <a:t>Drivers:</a:t>
            </a:r>
          </a:p>
          <a:p>
            <a:pPr lvl="2"/>
            <a:r>
              <a:rPr lang="en-GB" sz="2000" smtClean="0">
                <a:latin typeface="Arial" charset="0"/>
              </a:rPr>
              <a:t>Meet EU obligation under Kyoto Protocol</a:t>
            </a:r>
          </a:p>
          <a:p>
            <a:pPr lvl="2"/>
            <a:r>
              <a:rPr lang="en-GB" sz="2000" smtClean="0">
                <a:latin typeface="Arial" charset="0"/>
              </a:rPr>
              <a:t>Improve long-term energy supply security</a:t>
            </a:r>
          </a:p>
          <a:p>
            <a:pPr lvl="1"/>
            <a:r>
              <a:rPr lang="en-GB" sz="2400" smtClean="0">
                <a:latin typeface="Arial" charset="0"/>
              </a:rPr>
              <a:t>Applicable to new and existing buildings</a:t>
            </a:r>
          </a:p>
          <a:p>
            <a:pPr lvl="1"/>
            <a:r>
              <a:rPr lang="en-GB" sz="2400" smtClean="0">
                <a:latin typeface="Arial" charset="0"/>
              </a:rPr>
              <a:t>Requirements: </a:t>
            </a:r>
          </a:p>
          <a:p>
            <a:pPr lvl="2"/>
            <a:r>
              <a:rPr lang="en-GB" sz="2000" smtClean="0">
                <a:latin typeface="Arial" charset="0"/>
              </a:rPr>
              <a:t>development of building energy performance methodology</a:t>
            </a:r>
          </a:p>
          <a:p>
            <a:pPr lvl="2"/>
            <a:r>
              <a:rPr lang="en-GB" sz="2000" smtClean="0">
                <a:latin typeface="Arial" charset="0"/>
              </a:rPr>
              <a:t>application of minimal energy performance requirements</a:t>
            </a:r>
          </a:p>
          <a:p>
            <a:pPr lvl="2"/>
            <a:r>
              <a:rPr lang="en-GB" sz="2000" smtClean="0">
                <a:latin typeface="Arial" charset="0"/>
              </a:rPr>
              <a:t>implementation of certification and inspections</a:t>
            </a: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" fill="hold"/>
                                        <p:tgtEl>
                                          <p:spTgt spid="88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" fill="hold"/>
                                        <p:tgtEl>
                                          <p:spTgt spid="880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75"/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75"/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75"/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75"/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75"/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75"/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75"/>
                                        <p:tgtEl>
                                          <p:spTgt spid="880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75"/>
                                        <p:tgtEl>
                                          <p:spTgt spid="880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75"/>
                                        <p:tgtEl>
                                          <p:spTgt spid="880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6" grpId="0" build="p" autoUpdateAnimBg="0"/>
      <p:bldP spid="8806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1066800" y="0"/>
            <a:ext cx="7772400" cy="1143000"/>
          </a:xfrm>
        </p:spPr>
        <p:txBody>
          <a:bodyPr/>
          <a:lstStyle/>
          <a:p>
            <a:r>
              <a:rPr lang="en-GB" smtClean="0"/>
              <a:t>Key Directives promoting SBC</a:t>
            </a:r>
            <a:endParaRPr lang="en-US" smtClean="0"/>
          </a:p>
        </p:txBody>
      </p:sp>
      <p:sp>
        <p:nvSpPr>
          <p:cNvPr id="921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395288" y="1700213"/>
            <a:ext cx="8178800" cy="4171950"/>
          </a:xfrm>
        </p:spPr>
        <p:txBody>
          <a:bodyPr/>
          <a:lstStyle/>
          <a:p>
            <a:r>
              <a:rPr lang="en-US" sz="2800" smtClean="0"/>
              <a:t>Construction Products	</a:t>
            </a:r>
          </a:p>
          <a:p>
            <a:pPr lvl="1"/>
            <a:r>
              <a:rPr lang="en-US" sz="2400" smtClean="0"/>
              <a:t>Driver:</a:t>
            </a:r>
          </a:p>
          <a:p>
            <a:pPr lvl="2"/>
            <a:r>
              <a:rPr lang="en-US" sz="2000" smtClean="0"/>
              <a:t>Need to harmonize standards at EU level for construction products</a:t>
            </a:r>
          </a:p>
          <a:p>
            <a:pPr lvl="1"/>
            <a:r>
              <a:rPr lang="en-US" sz="2400" smtClean="0"/>
              <a:t>Applicable to over 300 products from not less than 45 families of products</a:t>
            </a:r>
          </a:p>
          <a:p>
            <a:pPr lvl="1"/>
            <a:r>
              <a:rPr lang="en-US" sz="2400" smtClean="0"/>
              <a:t>Requirements:</a:t>
            </a:r>
          </a:p>
          <a:p>
            <a:pPr lvl="2"/>
            <a:r>
              <a:rPr lang="en-US" sz="2000" smtClean="0"/>
              <a:t>Products and result of application of products are assessed according to:</a:t>
            </a:r>
          </a:p>
          <a:p>
            <a:pPr lvl="3"/>
            <a:r>
              <a:rPr lang="en-US" sz="1800" smtClean="0"/>
              <a:t>building safety, health, durability, energy economy, protection of environment, economic considerations</a:t>
            </a:r>
          </a:p>
        </p:txBody>
      </p:sp>
    </p:spTree>
  </p:cSld>
  <p:clrMapOvr>
    <a:masterClrMapping/>
  </p:clrMapOvr>
  <p:transition advClick="0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228600"/>
            <a:ext cx="7772400" cy="1143000"/>
          </a:xfrm>
        </p:spPr>
        <p:txBody>
          <a:bodyPr/>
          <a:lstStyle/>
          <a:p>
            <a:r>
              <a:rPr lang="en-GB" smtClean="0"/>
              <a:t>Key Directives promoting SBC</a:t>
            </a:r>
            <a:endParaRPr lang="en-US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EC Landfill </a:t>
            </a:r>
          </a:p>
          <a:p>
            <a:pPr lvl="1"/>
            <a:r>
              <a:rPr lang="en-US" smtClean="0"/>
              <a:t>Drivers:</a:t>
            </a:r>
          </a:p>
          <a:p>
            <a:pPr lvl="2"/>
            <a:r>
              <a:rPr lang="en-US" smtClean="0"/>
              <a:t>Reduction of available and appropriate land</a:t>
            </a:r>
          </a:p>
          <a:p>
            <a:pPr lvl="2"/>
            <a:r>
              <a:rPr lang="en-US" smtClean="0"/>
              <a:t>Increased cost of disposal</a:t>
            </a:r>
          </a:p>
          <a:p>
            <a:pPr lvl="1"/>
            <a:r>
              <a:rPr lang="en-US" smtClean="0"/>
              <a:t>Outlines operational and technical requirements on waste and landfill</a:t>
            </a:r>
          </a:p>
        </p:txBody>
      </p:sp>
    </p:spTree>
  </p:cSld>
  <p:clrMapOvr>
    <a:masterClrMapping/>
  </p:clrMapOvr>
  <p:transition advClick="0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Other EU Initiatives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Expert Group of the Urban Environment</a:t>
            </a:r>
          </a:p>
          <a:p>
            <a:pPr lvl="1"/>
            <a:r>
              <a:rPr lang="en-US" smtClean="0"/>
              <a:t>Working Groups:</a:t>
            </a:r>
          </a:p>
          <a:p>
            <a:pPr lvl="2"/>
            <a:r>
              <a:rPr lang="en-US" smtClean="0"/>
              <a:t>sustainable construction methods and techniques</a:t>
            </a:r>
          </a:p>
          <a:p>
            <a:pPr lvl="2"/>
            <a:r>
              <a:rPr lang="en-US" smtClean="0"/>
              <a:t>sustainable urban transport</a:t>
            </a:r>
          </a:p>
          <a:p>
            <a:pPr lvl="2"/>
            <a:r>
              <a:rPr lang="en-US" smtClean="0"/>
              <a:t>urban management and sustainable construction</a:t>
            </a:r>
          </a:p>
          <a:p>
            <a:r>
              <a:rPr lang="en-US" smtClean="0"/>
              <a:t>Development of agenda for sustainable construction</a:t>
            </a:r>
          </a:p>
          <a:p>
            <a:endParaRPr lang="en-US" smtClean="0"/>
          </a:p>
        </p:txBody>
      </p:sp>
    </p:spTree>
  </p:cSld>
  <p:clrMapOvr>
    <a:masterClrMapping/>
  </p:clrMapOvr>
  <p:transition advClick="0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Other EU Initiatives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dirty="0" smtClean="0"/>
              <a:t>E-CORE: </a:t>
            </a:r>
            <a:r>
              <a:rPr lang="en-US" i="1" dirty="0" smtClean="0"/>
              <a:t>E</a:t>
            </a:r>
            <a:r>
              <a:rPr lang="en-US" dirty="0" smtClean="0"/>
              <a:t>uropean </a:t>
            </a:r>
            <a:r>
              <a:rPr lang="en-US" i="1" dirty="0" smtClean="0"/>
              <a:t>C</a:t>
            </a:r>
            <a:r>
              <a:rPr lang="en-US" dirty="0" smtClean="0"/>
              <a:t>onstruction </a:t>
            </a:r>
            <a:r>
              <a:rPr lang="en-US" i="1" dirty="0" smtClean="0"/>
              <a:t>R</a:t>
            </a:r>
            <a:r>
              <a:rPr lang="en-US" dirty="0" smtClean="0"/>
              <a:t>esearch Network: </a:t>
            </a:r>
          </a:p>
          <a:p>
            <a:pPr lvl="1">
              <a:lnSpc>
                <a:spcPct val="90000"/>
              </a:lnSpc>
            </a:pPr>
            <a:r>
              <a:rPr lang="en-US" dirty="0" smtClean="0"/>
              <a:t>"umbrella network" to specifically address environmental and sustainability issues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Examples of established networks:</a:t>
            </a:r>
          </a:p>
          <a:p>
            <a:pPr lvl="1">
              <a:lnSpc>
                <a:spcPct val="90000"/>
              </a:lnSpc>
            </a:pPr>
            <a:r>
              <a:rPr lang="en-US" dirty="0" smtClean="0"/>
              <a:t>ETN Recy.net - The use of recycled materials as aggregates in the construction industry</a:t>
            </a:r>
          </a:p>
          <a:p>
            <a:pPr lvl="1">
              <a:lnSpc>
                <a:spcPct val="90000"/>
              </a:lnSpc>
            </a:pPr>
            <a:r>
              <a:rPr lang="en-US" dirty="0" smtClean="0"/>
              <a:t>PRESCO - practical recommendations for sustainable construction</a:t>
            </a:r>
          </a:p>
        </p:txBody>
      </p:sp>
    </p:spTree>
  </p:cSld>
  <p:clrMapOvr>
    <a:masterClrMapping/>
  </p:clrMapOvr>
  <p:transition advClick="0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E-CORE contd.</a:t>
            </a:r>
          </a:p>
        </p:txBody>
      </p:sp>
      <p:sp>
        <p:nvSpPr>
          <p:cNvPr id="13315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482600" y="1676400"/>
            <a:ext cx="8178800" cy="4171950"/>
          </a:xfrm>
        </p:spPr>
        <p:txBody>
          <a:bodyPr/>
          <a:lstStyle/>
          <a:p>
            <a:pPr lvl="1">
              <a:lnSpc>
                <a:spcPct val="90000"/>
              </a:lnSpc>
            </a:pPr>
            <a:r>
              <a:rPr lang="en-US" smtClean="0"/>
              <a:t>DURANET - supports the development and application of performance based durability design and assessment of concrete structures</a:t>
            </a:r>
          </a:p>
          <a:p>
            <a:pPr lvl="1">
              <a:lnSpc>
                <a:spcPct val="90000"/>
              </a:lnSpc>
            </a:pPr>
            <a:r>
              <a:rPr lang="en-US" smtClean="0"/>
              <a:t>TENSINET - upgrading the built environment in Europe through tensile structures</a:t>
            </a:r>
          </a:p>
          <a:p>
            <a:pPr lvl="1">
              <a:lnSpc>
                <a:spcPct val="90000"/>
              </a:lnSpc>
            </a:pPr>
            <a:r>
              <a:rPr lang="en-US" smtClean="0"/>
              <a:t>ENERBUILD - energy in the built environment.</a:t>
            </a:r>
          </a:p>
          <a:p>
            <a:pPr lvl="1">
              <a:lnSpc>
                <a:spcPct val="90000"/>
              </a:lnSpc>
            </a:pPr>
            <a:r>
              <a:rPr lang="en-US" smtClean="0"/>
              <a:t>CRISP - construction and city related sustainability indicators</a:t>
            </a:r>
          </a:p>
        </p:txBody>
      </p:sp>
    </p:spTree>
  </p:cSld>
  <p:clrMapOvr>
    <a:masterClrMapping/>
  </p:clrMapOvr>
  <p:transition advClick="0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E-CORE contd.</a:t>
            </a:r>
          </a:p>
        </p:txBody>
      </p:sp>
      <p:sp>
        <p:nvSpPr>
          <p:cNvPr id="1433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Proposed networks:</a:t>
            </a:r>
            <a:endParaRPr lang="en-US" i="1" smtClean="0"/>
          </a:p>
          <a:p>
            <a:pPr lvl="1"/>
            <a:r>
              <a:rPr lang="en-US" smtClean="0"/>
              <a:t>PeBBu: performance based building</a:t>
            </a:r>
          </a:p>
          <a:p>
            <a:pPr lvl="1"/>
            <a:r>
              <a:rPr lang="en-US" smtClean="0"/>
              <a:t>LIFETIME: lifetime engineering of buildings and civil infrastructures</a:t>
            </a:r>
          </a:p>
        </p:txBody>
      </p:sp>
    </p:spTree>
  </p:cSld>
  <p:clrMapOvr>
    <a:masterClrMapping/>
  </p:clrMapOvr>
  <p:transition advClick="0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Other European Initiatives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mtClean="0"/>
              <a:t>“Rethinking Construction”</a:t>
            </a:r>
          </a:p>
          <a:p>
            <a:pPr lvl="1"/>
            <a:r>
              <a:rPr lang="en-US" smtClean="0"/>
              <a:t>UK government initiative composed of industry, government, clients</a:t>
            </a:r>
          </a:p>
          <a:p>
            <a:pPr lvl="1"/>
            <a:r>
              <a:rPr lang="en-US" smtClean="0"/>
              <a:t>Focus - improving UK construction performance</a:t>
            </a:r>
          </a:p>
          <a:p>
            <a:pPr lvl="1"/>
            <a:r>
              <a:rPr lang="en-US" smtClean="0"/>
              <a:t>Showcases innovations in products and performance</a:t>
            </a:r>
          </a:p>
          <a:p>
            <a:pPr lvl="1"/>
            <a:r>
              <a:rPr lang="en-US" smtClean="0"/>
              <a:t>Highlights best practices</a:t>
            </a:r>
          </a:p>
        </p:txBody>
      </p:sp>
    </p:spTree>
  </p:cSld>
  <p:clrMapOvr>
    <a:masterClrMapping/>
  </p:clrMapOvr>
  <p:transition advClick="0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Other European Initiatives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800" smtClean="0"/>
              <a:t>“Environmental Technology in Construction”</a:t>
            </a:r>
          </a:p>
          <a:p>
            <a:pPr lvl="1">
              <a:lnSpc>
                <a:spcPct val="90000"/>
              </a:lnSpc>
            </a:pPr>
            <a:r>
              <a:rPr lang="en-US" sz="2400" smtClean="0"/>
              <a:t>Finnish government initiative composed of Finnish enterprises, institutions, and research institutes</a:t>
            </a:r>
          </a:p>
          <a:p>
            <a:pPr lvl="1">
              <a:lnSpc>
                <a:spcPct val="90000"/>
              </a:lnSpc>
            </a:pPr>
            <a:r>
              <a:rPr lang="en-US" sz="2400" smtClean="0"/>
              <a:t>Focus - ecologically sustainable construction via development of construction methods and techniques, products and services</a:t>
            </a:r>
          </a:p>
          <a:p>
            <a:pPr lvl="1">
              <a:lnSpc>
                <a:spcPct val="90000"/>
              </a:lnSpc>
            </a:pPr>
            <a:r>
              <a:rPr lang="en-US" sz="2400" smtClean="0"/>
              <a:t>Key area: environmental assessment to verify sustainability </a:t>
            </a:r>
          </a:p>
          <a:p>
            <a:pPr lvl="1">
              <a:lnSpc>
                <a:spcPct val="90000"/>
              </a:lnSpc>
            </a:pPr>
            <a:r>
              <a:rPr lang="en-US" sz="2400" smtClean="0"/>
              <a:t>Next step: construction and facility management sector to jointly defined environmental goals and indicators</a:t>
            </a:r>
          </a:p>
        </p:txBody>
      </p:sp>
    </p:spTree>
  </p:cSld>
  <p:clrMapOvr>
    <a:masterClrMapping/>
  </p:clrMapOvr>
  <p:transition advClick="0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Other European Initiatives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800" smtClean="0"/>
              <a:t>EU “Environmental Technology Action Plan”</a:t>
            </a:r>
          </a:p>
          <a:p>
            <a:pPr lvl="1"/>
            <a:r>
              <a:rPr lang="en-US" sz="2400" smtClean="0"/>
              <a:t>The stimulation of and development of new technologies for the building and construction sectors is a </a:t>
            </a:r>
            <a:r>
              <a:rPr lang="en-US" sz="2400" u="sng" smtClean="0"/>
              <a:t>priority area.</a:t>
            </a:r>
          </a:p>
          <a:p>
            <a:r>
              <a:rPr lang="en-US" sz="2800" smtClean="0"/>
              <a:t>EU Sixth Framework and Asia Pro Eco Programmes</a:t>
            </a:r>
          </a:p>
          <a:p>
            <a:pPr lvl="1"/>
            <a:r>
              <a:rPr lang="en-US" sz="2400" smtClean="0"/>
              <a:t>Sustainable Building and Construction is an area for receipt funding and prioritization </a:t>
            </a:r>
          </a:p>
          <a:p>
            <a:pPr lvl="1"/>
            <a:endParaRPr lang="en-US" u="sng" smtClean="0"/>
          </a:p>
        </p:txBody>
      </p:sp>
    </p:spTree>
  </p:cSld>
  <p:clrMapOvr>
    <a:masterClrMapping/>
  </p:clrMapOvr>
  <p:transition advClick="0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/>
          <p:cNvSpPr>
            <a:spLocks noChangeArrowheads="1"/>
          </p:cNvSpPr>
          <p:nvPr/>
        </p:nvSpPr>
        <p:spPr bwMode="auto">
          <a:xfrm>
            <a:off x="762000" y="1905000"/>
            <a:ext cx="77724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ctr"/>
            <a:r>
              <a:rPr kumimoji="1" lang="en-AU" sz="4400">
                <a:solidFill>
                  <a:srgbClr val="00CC00"/>
                </a:solidFill>
                <a:latin typeface="Tahoma" pitchFamily="34" charset="0"/>
              </a:rPr>
              <a:t>Thank you for your attention!</a:t>
            </a:r>
            <a:br>
              <a:rPr kumimoji="1" lang="en-AU" sz="4400">
                <a:solidFill>
                  <a:srgbClr val="00CC00"/>
                </a:solidFill>
                <a:latin typeface="Tahoma" pitchFamily="34" charset="0"/>
              </a:rPr>
            </a:br>
            <a:r>
              <a:rPr kumimoji="1" lang="en-AU" sz="4400">
                <a:solidFill>
                  <a:srgbClr val="00CC00"/>
                </a:solidFill>
                <a:latin typeface="Tahoma" pitchFamily="34" charset="0"/>
              </a:rPr>
              <a:t/>
            </a:r>
            <a:br>
              <a:rPr kumimoji="1" lang="en-AU" sz="4400">
                <a:solidFill>
                  <a:srgbClr val="00CC00"/>
                </a:solidFill>
                <a:latin typeface="Tahoma" pitchFamily="34" charset="0"/>
              </a:rPr>
            </a:br>
            <a:r>
              <a:rPr kumimoji="1" lang="en-AU" sz="4400">
                <a:solidFill>
                  <a:srgbClr val="00CC00"/>
                </a:solidFill>
                <a:latin typeface="Tahoma" pitchFamily="34" charset="0"/>
              </a:rPr>
              <a:t/>
            </a:r>
            <a:br>
              <a:rPr kumimoji="1" lang="en-AU" sz="4400">
                <a:solidFill>
                  <a:srgbClr val="00CC00"/>
                </a:solidFill>
                <a:latin typeface="Tahoma" pitchFamily="34" charset="0"/>
              </a:rPr>
            </a:br>
            <a:r>
              <a:rPr kumimoji="1" lang="en-AU" sz="4000">
                <a:latin typeface="Tahoma" pitchFamily="34" charset="0"/>
              </a:rPr>
              <a:t>Website: www.uneptie.fr</a:t>
            </a:r>
          </a:p>
        </p:txBody>
      </p:sp>
    </p:spTree>
  </p:cSld>
  <p:clrMapOvr>
    <a:masterClrMapping/>
  </p:clrMapOvr>
  <p:transition advClick="0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371600"/>
            <a:ext cx="7772400" cy="3657600"/>
          </a:xfrm>
        </p:spPr>
        <p:txBody>
          <a:bodyPr/>
          <a:lstStyle/>
          <a:p>
            <a:r>
              <a:rPr lang="en-AU" smtClean="0"/>
              <a:t>Thank you for your attention!</a:t>
            </a:r>
            <a:br>
              <a:rPr lang="en-AU" smtClean="0"/>
            </a:br>
            <a:r>
              <a:rPr lang="en-AU" smtClean="0"/>
              <a:t/>
            </a:r>
            <a:br>
              <a:rPr lang="en-AU" smtClean="0"/>
            </a:br>
            <a:r>
              <a:rPr lang="en-AU" smtClean="0"/>
              <a:t/>
            </a:r>
            <a:br>
              <a:rPr lang="en-AU" smtClean="0"/>
            </a:br>
            <a:r>
              <a:rPr lang="en-AU" smtClean="0">
                <a:solidFill>
                  <a:schemeClr val="tx1"/>
                </a:solidFill>
              </a:rPr>
              <a:t>IETC Website: www.unep.or.jp</a:t>
            </a: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Default Design">
  <a:themeElements>
    <a:clrScheme name="Default Design 3">
      <a:dk1>
        <a:srgbClr val="000000"/>
      </a:dk1>
      <a:lt1>
        <a:srgbClr val="FFFFFF"/>
      </a:lt1>
      <a:dk2>
        <a:srgbClr val="000000"/>
      </a:dk2>
      <a:lt2>
        <a:srgbClr val="393939"/>
      </a:lt2>
      <a:accent1>
        <a:srgbClr val="CBCBCB"/>
      </a:accent1>
      <a:accent2>
        <a:srgbClr val="868686"/>
      </a:accent2>
      <a:accent3>
        <a:srgbClr val="FFFFFF"/>
      </a:accent3>
      <a:accent4>
        <a:srgbClr val="000000"/>
      </a:accent4>
      <a:accent5>
        <a:srgbClr val="E2E2E2"/>
      </a:accent5>
      <a:accent6>
        <a:srgbClr val="797979"/>
      </a:accent6>
      <a:hlink>
        <a:srgbClr val="4D4D4D"/>
      </a:hlink>
      <a:folHlink>
        <a:srgbClr val="EAEAEA"/>
      </a:folHlink>
    </a:clrScheme>
    <a:fontScheme name="Default Desig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5E574E"/>
        </a:dk1>
        <a:lt1>
          <a:srgbClr val="FFFFCC"/>
        </a:lt1>
        <a:dk2>
          <a:srgbClr val="0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AA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996633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800000"/>
        </a:dk2>
        <a:lt2>
          <a:srgbClr val="5E574E"/>
        </a:lt2>
        <a:accent1>
          <a:srgbClr val="FF66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FFB8AA"/>
        </a:accent5>
        <a:accent6>
          <a:srgbClr val="E7B900"/>
        </a:accent6>
        <a:hlink>
          <a:srgbClr val="FF0000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66"/>
        </a:dk1>
        <a:lt1>
          <a:srgbClr val="FFFFFF"/>
        </a:lt1>
        <a:dk2>
          <a:srgbClr val="0000FF"/>
        </a:dk2>
        <a:lt2>
          <a:srgbClr val="000000"/>
        </a:lt2>
        <a:accent1>
          <a:srgbClr val="0066FF"/>
        </a:accent1>
        <a:accent2>
          <a:srgbClr val="33CCCC"/>
        </a:accent2>
        <a:accent3>
          <a:srgbClr val="FFFFFF"/>
        </a:accent3>
        <a:accent4>
          <a:srgbClr val="000056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66"/>
        </a:dk2>
        <a:lt2>
          <a:srgbClr val="FFCC00"/>
        </a:lt2>
        <a:accent1>
          <a:srgbClr val="0066FF"/>
        </a:accent1>
        <a:accent2>
          <a:srgbClr val="33CCCC"/>
        </a:accent2>
        <a:accent3>
          <a:srgbClr val="AAAAB8"/>
        </a:accent3>
        <a:accent4>
          <a:srgbClr val="DADADA"/>
        </a:accent4>
        <a:accent5>
          <a:srgbClr val="AAB8FF"/>
        </a:accent5>
        <a:accent6>
          <a:srgbClr val="2DB9B9"/>
        </a:accent6>
        <a:hlink>
          <a:srgbClr val="FF00FF"/>
        </a:hlink>
        <a:folHlink>
          <a:srgbClr val="9933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E574E"/>
        </a:dk1>
        <a:lt1>
          <a:srgbClr val="FFFFCC"/>
        </a:lt1>
        <a:dk2>
          <a:srgbClr val="800000"/>
        </a:dk2>
        <a:lt2>
          <a:srgbClr val="FFCC00"/>
        </a:lt2>
        <a:accent1>
          <a:srgbClr val="CC9900"/>
        </a:accent1>
        <a:accent2>
          <a:srgbClr val="FF6600"/>
        </a:accent2>
        <a:accent3>
          <a:srgbClr val="C0AAAA"/>
        </a:accent3>
        <a:accent4>
          <a:srgbClr val="DADAAE"/>
        </a:accent4>
        <a:accent5>
          <a:srgbClr val="E2CAAA"/>
        </a:accent5>
        <a:accent6>
          <a:srgbClr val="E75C00"/>
        </a:accent6>
        <a:hlink>
          <a:srgbClr val="FF00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4551</TotalTime>
  <Words>534</Words>
  <Application>Microsoft PowerPoint</Application>
  <PresentationFormat>On-screen Show (4:3)</PresentationFormat>
  <Paragraphs>103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Tahoma</vt:lpstr>
      <vt:lpstr>Monotype Sorts</vt:lpstr>
      <vt:lpstr>Wingdings</vt:lpstr>
      <vt:lpstr>Arial Black</vt:lpstr>
      <vt:lpstr>Default Design</vt:lpstr>
      <vt:lpstr>Sustainable Building and Construction within the European Union</vt:lpstr>
      <vt:lpstr>Drivers for SBC within EU</vt:lpstr>
      <vt:lpstr>Process</vt:lpstr>
      <vt:lpstr>Structure</vt:lpstr>
      <vt:lpstr>Strategy</vt:lpstr>
      <vt:lpstr>Key Directives promoting SBC</vt:lpstr>
      <vt:lpstr>Key Directives promoting SBC</vt:lpstr>
      <vt:lpstr>Key Directives promoting SBC</vt:lpstr>
      <vt:lpstr>Other EU Initiatives</vt:lpstr>
      <vt:lpstr>Other EU Initiatives</vt:lpstr>
      <vt:lpstr>E-CORE contd.</vt:lpstr>
      <vt:lpstr>E-CORE contd.</vt:lpstr>
      <vt:lpstr>Other European Initiatives</vt:lpstr>
      <vt:lpstr>Other European Initiatives</vt:lpstr>
      <vt:lpstr>Other European Initiatives</vt:lpstr>
      <vt:lpstr>Slide 16</vt:lpstr>
      <vt:lpstr>Thank you for your attention!   IETC Website: www.unep.or.jp</vt:lpstr>
    </vt:vector>
  </TitlesOfParts>
  <Company>UNEP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Laura E. Williamson</dc:creator>
  <cp:lastModifiedBy>bus-lr</cp:lastModifiedBy>
  <cp:revision>245</cp:revision>
  <cp:lastPrinted>2001-12-18T17:18:48Z</cp:lastPrinted>
  <dcterms:created xsi:type="dcterms:W3CDTF">1999-01-27T17:26:14Z</dcterms:created>
  <dcterms:modified xsi:type="dcterms:W3CDTF">2012-12-03T10:56:39Z</dcterms:modified>
</cp:coreProperties>
</file>