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36"/>
  </p:notesMasterIdLst>
  <p:sldIdLst>
    <p:sldId id="256" r:id="rId2"/>
    <p:sldId id="288" r:id="rId3"/>
    <p:sldId id="257" r:id="rId4"/>
    <p:sldId id="320" r:id="rId5"/>
    <p:sldId id="321" r:id="rId6"/>
    <p:sldId id="314" r:id="rId7"/>
    <p:sldId id="318" r:id="rId8"/>
    <p:sldId id="317" r:id="rId9"/>
    <p:sldId id="315" r:id="rId10"/>
    <p:sldId id="316" r:id="rId11"/>
    <p:sldId id="319" r:id="rId12"/>
    <p:sldId id="289" r:id="rId13"/>
    <p:sldId id="297" r:id="rId14"/>
    <p:sldId id="313" r:id="rId15"/>
    <p:sldId id="298" r:id="rId16"/>
    <p:sldId id="264" r:id="rId17"/>
    <p:sldId id="265" r:id="rId18"/>
    <p:sldId id="290" r:id="rId19"/>
    <p:sldId id="291" r:id="rId20"/>
    <p:sldId id="294" r:id="rId21"/>
    <p:sldId id="296" r:id="rId22"/>
    <p:sldId id="292" r:id="rId23"/>
    <p:sldId id="295" r:id="rId24"/>
    <p:sldId id="299" r:id="rId25"/>
    <p:sldId id="293" r:id="rId26"/>
    <p:sldId id="306" r:id="rId27"/>
    <p:sldId id="311" r:id="rId28"/>
    <p:sldId id="307" r:id="rId29"/>
    <p:sldId id="308" r:id="rId30"/>
    <p:sldId id="301" r:id="rId31"/>
    <p:sldId id="302" r:id="rId32"/>
    <p:sldId id="303" r:id="rId33"/>
    <p:sldId id="304" r:id="rId34"/>
    <p:sldId id="279"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p:cViewPr varScale="1">
        <p:scale>
          <a:sx n="84" d="100"/>
          <a:sy n="84" d="100"/>
        </p:scale>
        <p:origin x="1426" y="8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587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CF99A5-1315-4FED-A46E-2CC373971805}" type="doc">
      <dgm:prSet loTypeId="urn:microsoft.com/office/officeart/2005/8/layout/cycle7" loCatId="cycle" qsTypeId="urn:microsoft.com/office/officeart/2005/8/quickstyle/3d2" qsCatId="3D" csTypeId="urn:microsoft.com/office/officeart/2005/8/colors/colorful1" csCatId="colorful" phldr="1"/>
      <dgm:spPr/>
      <dgm:t>
        <a:bodyPr/>
        <a:lstStyle/>
        <a:p>
          <a:endParaRPr lang="en-GB"/>
        </a:p>
      </dgm:t>
    </dgm:pt>
    <dgm:pt modelId="{5F1EF80A-EF5D-4255-9A5A-D304144062CE}">
      <dgm:prSet phldrT="[Text]"/>
      <dgm:spPr/>
      <dgm:t>
        <a:bodyPr/>
        <a:lstStyle/>
        <a:p>
          <a:r>
            <a:rPr lang="en-GB" dirty="0"/>
            <a:t>Thesis</a:t>
          </a:r>
        </a:p>
      </dgm:t>
    </dgm:pt>
    <dgm:pt modelId="{305692A8-3B46-4804-BABA-093E43D2CFE7}" type="parTrans" cxnId="{79E4F21F-5110-4083-A644-E7D15A01C7E7}">
      <dgm:prSet/>
      <dgm:spPr/>
      <dgm:t>
        <a:bodyPr/>
        <a:lstStyle/>
        <a:p>
          <a:endParaRPr lang="en-GB"/>
        </a:p>
      </dgm:t>
    </dgm:pt>
    <dgm:pt modelId="{C4978716-A32E-4CFC-B934-663C125EBCFC}" type="sibTrans" cxnId="{79E4F21F-5110-4083-A644-E7D15A01C7E7}">
      <dgm:prSet/>
      <dgm:spPr/>
      <dgm:t>
        <a:bodyPr/>
        <a:lstStyle/>
        <a:p>
          <a:endParaRPr lang="en-GB"/>
        </a:p>
      </dgm:t>
    </dgm:pt>
    <dgm:pt modelId="{D7A3A019-5391-4244-BCA6-72E0CCEF97F2}">
      <dgm:prSet phldrT="[Text]"/>
      <dgm:spPr/>
      <dgm:t>
        <a:bodyPr/>
        <a:lstStyle/>
        <a:p>
          <a:r>
            <a:rPr lang="en-GB" dirty="0"/>
            <a:t>Antithesis</a:t>
          </a:r>
        </a:p>
      </dgm:t>
    </dgm:pt>
    <dgm:pt modelId="{E133F868-5A8C-444F-BB1A-99A30543F028}" type="parTrans" cxnId="{CE90F1FF-76B0-496F-A588-A11C9752477B}">
      <dgm:prSet/>
      <dgm:spPr/>
      <dgm:t>
        <a:bodyPr/>
        <a:lstStyle/>
        <a:p>
          <a:endParaRPr lang="en-GB"/>
        </a:p>
      </dgm:t>
    </dgm:pt>
    <dgm:pt modelId="{534ADECC-B89C-45CA-B501-B27843D4656C}" type="sibTrans" cxnId="{CE90F1FF-76B0-496F-A588-A11C9752477B}">
      <dgm:prSet/>
      <dgm:spPr/>
      <dgm:t>
        <a:bodyPr/>
        <a:lstStyle/>
        <a:p>
          <a:endParaRPr lang="en-GB"/>
        </a:p>
      </dgm:t>
    </dgm:pt>
    <dgm:pt modelId="{56E935EC-CCC5-4D44-BD0B-AAC391630C7F}">
      <dgm:prSet phldrT="[Text]"/>
      <dgm:spPr/>
      <dgm:t>
        <a:bodyPr/>
        <a:lstStyle/>
        <a:p>
          <a:r>
            <a:rPr lang="en-GB" dirty="0"/>
            <a:t>Synthesis</a:t>
          </a:r>
        </a:p>
      </dgm:t>
    </dgm:pt>
    <dgm:pt modelId="{A0866156-8741-46A8-B90C-7A4D186ED34C}" type="parTrans" cxnId="{C5555090-0DDC-4F4E-9C6B-72C197CA4E05}">
      <dgm:prSet/>
      <dgm:spPr/>
      <dgm:t>
        <a:bodyPr/>
        <a:lstStyle/>
        <a:p>
          <a:endParaRPr lang="en-GB"/>
        </a:p>
      </dgm:t>
    </dgm:pt>
    <dgm:pt modelId="{7D84983E-7B22-4B6D-91D9-BC9DCD1BFEDB}" type="sibTrans" cxnId="{C5555090-0DDC-4F4E-9C6B-72C197CA4E05}">
      <dgm:prSet/>
      <dgm:spPr/>
      <dgm:t>
        <a:bodyPr/>
        <a:lstStyle/>
        <a:p>
          <a:endParaRPr lang="en-GB"/>
        </a:p>
      </dgm:t>
    </dgm:pt>
    <dgm:pt modelId="{9FF4B254-F190-4D91-9E0D-9FCE0E0270F0}" type="pres">
      <dgm:prSet presAssocID="{24CF99A5-1315-4FED-A46E-2CC373971805}" presName="Name0" presStyleCnt="0">
        <dgm:presLayoutVars>
          <dgm:dir/>
          <dgm:resizeHandles val="exact"/>
        </dgm:presLayoutVars>
      </dgm:prSet>
      <dgm:spPr/>
      <dgm:t>
        <a:bodyPr/>
        <a:lstStyle/>
        <a:p>
          <a:endParaRPr lang="en-GB"/>
        </a:p>
      </dgm:t>
    </dgm:pt>
    <dgm:pt modelId="{49707736-0B8A-4351-9AC2-2ACE3D4B3DD5}" type="pres">
      <dgm:prSet presAssocID="{5F1EF80A-EF5D-4255-9A5A-D304144062CE}" presName="node" presStyleLbl="node1" presStyleIdx="0" presStyleCnt="3">
        <dgm:presLayoutVars>
          <dgm:bulletEnabled val="1"/>
        </dgm:presLayoutVars>
      </dgm:prSet>
      <dgm:spPr/>
      <dgm:t>
        <a:bodyPr/>
        <a:lstStyle/>
        <a:p>
          <a:endParaRPr lang="en-GB"/>
        </a:p>
      </dgm:t>
    </dgm:pt>
    <dgm:pt modelId="{772C3202-59E2-45C3-832A-B780F693A275}" type="pres">
      <dgm:prSet presAssocID="{C4978716-A32E-4CFC-B934-663C125EBCFC}" presName="sibTrans" presStyleLbl="sibTrans2D1" presStyleIdx="0" presStyleCnt="3"/>
      <dgm:spPr/>
      <dgm:t>
        <a:bodyPr/>
        <a:lstStyle/>
        <a:p>
          <a:endParaRPr lang="en-GB"/>
        </a:p>
      </dgm:t>
    </dgm:pt>
    <dgm:pt modelId="{8039E0E2-D598-4C77-ABCF-90B46DA8CFF0}" type="pres">
      <dgm:prSet presAssocID="{C4978716-A32E-4CFC-B934-663C125EBCFC}" presName="connectorText" presStyleLbl="sibTrans2D1" presStyleIdx="0" presStyleCnt="3"/>
      <dgm:spPr/>
      <dgm:t>
        <a:bodyPr/>
        <a:lstStyle/>
        <a:p>
          <a:endParaRPr lang="en-GB"/>
        </a:p>
      </dgm:t>
    </dgm:pt>
    <dgm:pt modelId="{6719A26E-1C70-43BA-AACB-550DABFD965A}" type="pres">
      <dgm:prSet presAssocID="{D7A3A019-5391-4244-BCA6-72E0CCEF97F2}" presName="node" presStyleLbl="node1" presStyleIdx="1" presStyleCnt="3">
        <dgm:presLayoutVars>
          <dgm:bulletEnabled val="1"/>
        </dgm:presLayoutVars>
      </dgm:prSet>
      <dgm:spPr/>
      <dgm:t>
        <a:bodyPr/>
        <a:lstStyle/>
        <a:p>
          <a:endParaRPr lang="en-GB"/>
        </a:p>
      </dgm:t>
    </dgm:pt>
    <dgm:pt modelId="{3231F85D-078F-4F3F-85AA-6DED4587D2D6}" type="pres">
      <dgm:prSet presAssocID="{534ADECC-B89C-45CA-B501-B27843D4656C}" presName="sibTrans" presStyleLbl="sibTrans2D1" presStyleIdx="1" presStyleCnt="3"/>
      <dgm:spPr/>
      <dgm:t>
        <a:bodyPr/>
        <a:lstStyle/>
        <a:p>
          <a:endParaRPr lang="en-GB"/>
        </a:p>
      </dgm:t>
    </dgm:pt>
    <dgm:pt modelId="{E70E89EA-CAA3-443A-9D7B-1F949ABB7360}" type="pres">
      <dgm:prSet presAssocID="{534ADECC-B89C-45CA-B501-B27843D4656C}" presName="connectorText" presStyleLbl="sibTrans2D1" presStyleIdx="1" presStyleCnt="3"/>
      <dgm:spPr/>
      <dgm:t>
        <a:bodyPr/>
        <a:lstStyle/>
        <a:p>
          <a:endParaRPr lang="en-GB"/>
        </a:p>
      </dgm:t>
    </dgm:pt>
    <dgm:pt modelId="{4885B8FA-3231-460A-AF0E-87B719614030}" type="pres">
      <dgm:prSet presAssocID="{56E935EC-CCC5-4D44-BD0B-AAC391630C7F}" presName="node" presStyleLbl="node1" presStyleIdx="2" presStyleCnt="3">
        <dgm:presLayoutVars>
          <dgm:bulletEnabled val="1"/>
        </dgm:presLayoutVars>
      </dgm:prSet>
      <dgm:spPr/>
      <dgm:t>
        <a:bodyPr/>
        <a:lstStyle/>
        <a:p>
          <a:endParaRPr lang="en-GB"/>
        </a:p>
      </dgm:t>
    </dgm:pt>
    <dgm:pt modelId="{A096C47E-0904-4B84-B801-CF1E3C39960A}" type="pres">
      <dgm:prSet presAssocID="{7D84983E-7B22-4B6D-91D9-BC9DCD1BFEDB}" presName="sibTrans" presStyleLbl="sibTrans2D1" presStyleIdx="2" presStyleCnt="3"/>
      <dgm:spPr/>
      <dgm:t>
        <a:bodyPr/>
        <a:lstStyle/>
        <a:p>
          <a:endParaRPr lang="en-GB"/>
        </a:p>
      </dgm:t>
    </dgm:pt>
    <dgm:pt modelId="{B540A514-9C3A-4D7A-9229-7DE3AE023EE5}" type="pres">
      <dgm:prSet presAssocID="{7D84983E-7B22-4B6D-91D9-BC9DCD1BFEDB}" presName="connectorText" presStyleLbl="sibTrans2D1" presStyleIdx="2" presStyleCnt="3"/>
      <dgm:spPr/>
      <dgm:t>
        <a:bodyPr/>
        <a:lstStyle/>
        <a:p>
          <a:endParaRPr lang="en-GB"/>
        </a:p>
      </dgm:t>
    </dgm:pt>
  </dgm:ptLst>
  <dgm:cxnLst>
    <dgm:cxn modelId="{555D9DEF-FA54-4AC4-B398-85948B5124B2}" type="presOf" srcId="{534ADECC-B89C-45CA-B501-B27843D4656C}" destId="{E70E89EA-CAA3-443A-9D7B-1F949ABB7360}" srcOrd="1" destOrd="0" presId="urn:microsoft.com/office/officeart/2005/8/layout/cycle7"/>
    <dgm:cxn modelId="{B08B8485-45CC-4D90-A64B-63868319008E}" type="presOf" srcId="{56E935EC-CCC5-4D44-BD0B-AAC391630C7F}" destId="{4885B8FA-3231-460A-AF0E-87B719614030}" srcOrd="0" destOrd="0" presId="urn:microsoft.com/office/officeart/2005/8/layout/cycle7"/>
    <dgm:cxn modelId="{79E4F21F-5110-4083-A644-E7D15A01C7E7}" srcId="{24CF99A5-1315-4FED-A46E-2CC373971805}" destId="{5F1EF80A-EF5D-4255-9A5A-D304144062CE}" srcOrd="0" destOrd="0" parTransId="{305692A8-3B46-4804-BABA-093E43D2CFE7}" sibTransId="{C4978716-A32E-4CFC-B934-663C125EBCFC}"/>
    <dgm:cxn modelId="{17FC7F7E-8F15-4C01-959F-41F235226208}" type="presOf" srcId="{D7A3A019-5391-4244-BCA6-72E0CCEF97F2}" destId="{6719A26E-1C70-43BA-AACB-550DABFD965A}" srcOrd="0" destOrd="0" presId="urn:microsoft.com/office/officeart/2005/8/layout/cycle7"/>
    <dgm:cxn modelId="{9A6C875A-263D-4AF9-AAF0-1C37A51C1213}" type="presOf" srcId="{5F1EF80A-EF5D-4255-9A5A-D304144062CE}" destId="{49707736-0B8A-4351-9AC2-2ACE3D4B3DD5}" srcOrd="0" destOrd="0" presId="urn:microsoft.com/office/officeart/2005/8/layout/cycle7"/>
    <dgm:cxn modelId="{502800C2-4A75-400D-B3D2-C4F50D4B7718}" type="presOf" srcId="{C4978716-A32E-4CFC-B934-663C125EBCFC}" destId="{8039E0E2-D598-4C77-ABCF-90B46DA8CFF0}" srcOrd="1" destOrd="0" presId="urn:microsoft.com/office/officeart/2005/8/layout/cycle7"/>
    <dgm:cxn modelId="{A311B2C3-ECF1-4643-8910-A40EB9B54A1C}" type="presOf" srcId="{C4978716-A32E-4CFC-B934-663C125EBCFC}" destId="{772C3202-59E2-45C3-832A-B780F693A275}" srcOrd="0" destOrd="0" presId="urn:microsoft.com/office/officeart/2005/8/layout/cycle7"/>
    <dgm:cxn modelId="{1307505C-5B57-4463-887A-2061B8C47C8E}" type="presOf" srcId="{24CF99A5-1315-4FED-A46E-2CC373971805}" destId="{9FF4B254-F190-4D91-9E0D-9FCE0E0270F0}" srcOrd="0" destOrd="0" presId="urn:microsoft.com/office/officeart/2005/8/layout/cycle7"/>
    <dgm:cxn modelId="{81348D68-9C4A-490D-A0C9-60F1BA923611}" type="presOf" srcId="{7D84983E-7B22-4B6D-91D9-BC9DCD1BFEDB}" destId="{A096C47E-0904-4B84-B801-CF1E3C39960A}" srcOrd="0" destOrd="0" presId="urn:microsoft.com/office/officeart/2005/8/layout/cycle7"/>
    <dgm:cxn modelId="{20B9F8AB-301E-4566-9E87-4A0B0EAD4C8B}" type="presOf" srcId="{534ADECC-B89C-45CA-B501-B27843D4656C}" destId="{3231F85D-078F-4F3F-85AA-6DED4587D2D6}" srcOrd="0" destOrd="0" presId="urn:microsoft.com/office/officeart/2005/8/layout/cycle7"/>
    <dgm:cxn modelId="{7E935F54-67BA-4C0C-BE8D-FA4296A93E54}" type="presOf" srcId="{7D84983E-7B22-4B6D-91D9-BC9DCD1BFEDB}" destId="{B540A514-9C3A-4D7A-9229-7DE3AE023EE5}" srcOrd="1" destOrd="0" presId="urn:microsoft.com/office/officeart/2005/8/layout/cycle7"/>
    <dgm:cxn modelId="{CE90F1FF-76B0-496F-A588-A11C9752477B}" srcId="{24CF99A5-1315-4FED-A46E-2CC373971805}" destId="{D7A3A019-5391-4244-BCA6-72E0CCEF97F2}" srcOrd="1" destOrd="0" parTransId="{E133F868-5A8C-444F-BB1A-99A30543F028}" sibTransId="{534ADECC-B89C-45CA-B501-B27843D4656C}"/>
    <dgm:cxn modelId="{C5555090-0DDC-4F4E-9C6B-72C197CA4E05}" srcId="{24CF99A5-1315-4FED-A46E-2CC373971805}" destId="{56E935EC-CCC5-4D44-BD0B-AAC391630C7F}" srcOrd="2" destOrd="0" parTransId="{A0866156-8741-46A8-B90C-7A4D186ED34C}" sibTransId="{7D84983E-7B22-4B6D-91D9-BC9DCD1BFEDB}"/>
    <dgm:cxn modelId="{6081FDB9-4635-4E37-941B-BF36C67E07DB}" type="presParOf" srcId="{9FF4B254-F190-4D91-9E0D-9FCE0E0270F0}" destId="{49707736-0B8A-4351-9AC2-2ACE3D4B3DD5}" srcOrd="0" destOrd="0" presId="urn:microsoft.com/office/officeart/2005/8/layout/cycle7"/>
    <dgm:cxn modelId="{14A3E80E-5674-4DAA-AB1D-D666648FDB64}" type="presParOf" srcId="{9FF4B254-F190-4D91-9E0D-9FCE0E0270F0}" destId="{772C3202-59E2-45C3-832A-B780F693A275}" srcOrd="1" destOrd="0" presId="urn:microsoft.com/office/officeart/2005/8/layout/cycle7"/>
    <dgm:cxn modelId="{8E7E1AD7-AF4F-48C9-99F7-6E2BA808D203}" type="presParOf" srcId="{772C3202-59E2-45C3-832A-B780F693A275}" destId="{8039E0E2-D598-4C77-ABCF-90B46DA8CFF0}" srcOrd="0" destOrd="0" presId="urn:microsoft.com/office/officeart/2005/8/layout/cycle7"/>
    <dgm:cxn modelId="{463973DC-35F8-4078-B6AA-857C795B6C65}" type="presParOf" srcId="{9FF4B254-F190-4D91-9E0D-9FCE0E0270F0}" destId="{6719A26E-1C70-43BA-AACB-550DABFD965A}" srcOrd="2" destOrd="0" presId="urn:microsoft.com/office/officeart/2005/8/layout/cycle7"/>
    <dgm:cxn modelId="{633CAE1C-05B5-4156-95A9-B0021AD07E38}" type="presParOf" srcId="{9FF4B254-F190-4D91-9E0D-9FCE0E0270F0}" destId="{3231F85D-078F-4F3F-85AA-6DED4587D2D6}" srcOrd="3" destOrd="0" presId="urn:microsoft.com/office/officeart/2005/8/layout/cycle7"/>
    <dgm:cxn modelId="{F402CA05-59DA-497E-BB59-EEF9DC04EAD2}" type="presParOf" srcId="{3231F85D-078F-4F3F-85AA-6DED4587D2D6}" destId="{E70E89EA-CAA3-443A-9D7B-1F949ABB7360}" srcOrd="0" destOrd="0" presId="urn:microsoft.com/office/officeart/2005/8/layout/cycle7"/>
    <dgm:cxn modelId="{C89E7216-8105-46DF-AF47-956B500F6793}" type="presParOf" srcId="{9FF4B254-F190-4D91-9E0D-9FCE0E0270F0}" destId="{4885B8FA-3231-460A-AF0E-87B719614030}" srcOrd="4" destOrd="0" presId="urn:microsoft.com/office/officeart/2005/8/layout/cycle7"/>
    <dgm:cxn modelId="{42CBDBDE-5B50-4289-8468-C2360432FA42}" type="presParOf" srcId="{9FF4B254-F190-4D91-9E0D-9FCE0E0270F0}" destId="{A096C47E-0904-4B84-B801-CF1E3C39960A}" srcOrd="5" destOrd="0" presId="urn:microsoft.com/office/officeart/2005/8/layout/cycle7"/>
    <dgm:cxn modelId="{4E859A39-8486-4048-9756-C43773FC404E}" type="presParOf" srcId="{A096C47E-0904-4B84-B801-CF1E3C39960A}" destId="{B540A514-9C3A-4D7A-9229-7DE3AE023EE5}"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A79E91-073A-4A19-810E-5B19C473DA07}" type="doc">
      <dgm:prSet loTypeId="urn:microsoft.com/office/officeart/2005/8/layout/cycle8" loCatId="cycle" qsTypeId="urn:microsoft.com/office/officeart/2005/8/quickstyle/3d1" qsCatId="3D" csTypeId="urn:microsoft.com/office/officeart/2005/8/colors/colorful1" csCatId="colorful" phldr="1"/>
      <dgm:spPr/>
    </dgm:pt>
    <dgm:pt modelId="{14556CF3-5FFB-4290-8880-D603AB77A0CA}">
      <dgm:prSet phldrT="[Text]" custT="1"/>
      <dgm:spPr/>
      <dgm:t>
        <a:bodyPr/>
        <a:lstStyle/>
        <a:p>
          <a:r>
            <a:rPr lang="en-GB" sz="2400" b="1" dirty="0"/>
            <a:t>Disequilibrium</a:t>
          </a:r>
        </a:p>
      </dgm:t>
    </dgm:pt>
    <dgm:pt modelId="{5D866EA7-A3E8-479F-9AC1-BF0E9E300551}" type="parTrans" cxnId="{0AD82218-E064-456C-8CD1-AF29030E30E1}">
      <dgm:prSet/>
      <dgm:spPr/>
      <dgm:t>
        <a:bodyPr/>
        <a:lstStyle/>
        <a:p>
          <a:endParaRPr lang="en-GB"/>
        </a:p>
      </dgm:t>
    </dgm:pt>
    <dgm:pt modelId="{6CDFCC10-6FA1-428A-9EA8-23D5E62B0523}" type="sibTrans" cxnId="{0AD82218-E064-456C-8CD1-AF29030E30E1}">
      <dgm:prSet/>
      <dgm:spPr/>
      <dgm:t>
        <a:bodyPr/>
        <a:lstStyle/>
        <a:p>
          <a:endParaRPr lang="en-GB"/>
        </a:p>
      </dgm:t>
    </dgm:pt>
    <dgm:pt modelId="{4FEED1D6-0A2D-4D1A-89A2-594F8092382E}">
      <dgm:prSet phldrT="[Text]" custT="1"/>
      <dgm:spPr/>
      <dgm:t>
        <a:bodyPr/>
        <a:lstStyle/>
        <a:p>
          <a:r>
            <a:rPr lang="en-GB" sz="2400" b="1" dirty="0"/>
            <a:t>Resolution</a:t>
          </a:r>
        </a:p>
      </dgm:t>
    </dgm:pt>
    <dgm:pt modelId="{4FB11E43-84C0-45C7-8A17-4CF8AB467259}" type="parTrans" cxnId="{1D4D1D3C-B7BB-4AB7-B1D4-E3544C6F896C}">
      <dgm:prSet/>
      <dgm:spPr/>
      <dgm:t>
        <a:bodyPr/>
        <a:lstStyle/>
        <a:p>
          <a:endParaRPr lang="en-GB"/>
        </a:p>
      </dgm:t>
    </dgm:pt>
    <dgm:pt modelId="{6F3DDD69-D082-46FE-AB56-D42D3814B06C}" type="sibTrans" cxnId="{1D4D1D3C-B7BB-4AB7-B1D4-E3544C6F896C}">
      <dgm:prSet/>
      <dgm:spPr/>
      <dgm:t>
        <a:bodyPr/>
        <a:lstStyle/>
        <a:p>
          <a:endParaRPr lang="en-GB"/>
        </a:p>
      </dgm:t>
    </dgm:pt>
    <dgm:pt modelId="{2A04A961-4FBA-4F48-B097-F3BE6FBA6A96}">
      <dgm:prSet phldrT="[Text]" custT="1"/>
      <dgm:spPr/>
      <dgm:t>
        <a:bodyPr/>
        <a:lstStyle/>
        <a:p>
          <a:r>
            <a:rPr lang="en-GB" sz="2400" b="1" dirty="0"/>
            <a:t>Balance</a:t>
          </a:r>
        </a:p>
      </dgm:t>
    </dgm:pt>
    <dgm:pt modelId="{15DB3803-B75B-45A1-BDA1-1BE3CA43B769}" type="parTrans" cxnId="{1B7E3CD2-6EE5-448C-AC5B-4689DE42D6C5}">
      <dgm:prSet/>
      <dgm:spPr/>
      <dgm:t>
        <a:bodyPr/>
        <a:lstStyle/>
        <a:p>
          <a:endParaRPr lang="en-GB"/>
        </a:p>
      </dgm:t>
    </dgm:pt>
    <dgm:pt modelId="{E2F99BA1-8D6E-498A-B167-6849BE9B38F9}" type="sibTrans" cxnId="{1B7E3CD2-6EE5-448C-AC5B-4689DE42D6C5}">
      <dgm:prSet/>
      <dgm:spPr/>
      <dgm:t>
        <a:bodyPr/>
        <a:lstStyle/>
        <a:p>
          <a:endParaRPr lang="en-GB"/>
        </a:p>
      </dgm:t>
    </dgm:pt>
    <dgm:pt modelId="{BD366C9B-3B00-48A0-B6C0-FBCB936EECCB}" type="pres">
      <dgm:prSet presAssocID="{B2A79E91-073A-4A19-810E-5B19C473DA07}" presName="compositeShape" presStyleCnt="0">
        <dgm:presLayoutVars>
          <dgm:chMax val="7"/>
          <dgm:dir/>
          <dgm:resizeHandles val="exact"/>
        </dgm:presLayoutVars>
      </dgm:prSet>
      <dgm:spPr/>
    </dgm:pt>
    <dgm:pt modelId="{41E979E6-035C-4756-8DDD-049540D5D17D}" type="pres">
      <dgm:prSet presAssocID="{B2A79E91-073A-4A19-810E-5B19C473DA07}" presName="wedge1" presStyleLbl="node1" presStyleIdx="0" presStyleCnt="3"/>
      <dgm:spPr/>
      <dgm:t>
        <a:bodyPr/>
        <a:lstStyle/>
        <a:p>
          <a:endParaRPr lang="en-GB"/>
        </a:p>
      </dgm:t>
    </dgm:pt>
    <dgm:pt modelId="{07417127-FDB4-4106-8263-A8B8DC29318E}" type="pres">
      <dgm:prSet presAssocID="{B2A79E91-073A-4A19-810E-5B19C473DA07}" presName="dummy1a" presStyleCnt="0"/>
      <dgm:spPr/>
    </dgm:pt>
    <dgm:pt modelId="{A7475D85-E692-48CE-B6D3-9B6370730E4E}" type="pres">
      <dgm:prSet presAssocID="{B2A79E91-073A-4A19-810E-5B19C473DA07}" presName="dummy1b" presStyleCnt="0"/>
      <dgm:spPr/>
    </dgm:pt>
    <dgm:pt modelId="{EA06EC5B-3CAE-447F-BE63-88A0A81E5AED}" type="pres">
      <dgm:prSet presAssocID="{B2A79E91-073A-4A19-810E-5B19C473DA07}" presName="wedge1Tx" presStyleLbl="node1" presStyleIdx="0" presStyleCnt="3">
        <dgm:presLayoutVars>
          <dgm:chMax val="0"/>
          <dgm:chPref val="0"/>
          <dgm:bulletEnabled val="1"/>
        </dgm:presLayoutVars>
      </dgm:prSet>
      <dgm:spPr/>
      <dgm:t>
        <a:bodyPr/>
        <a:lstStyle/>
        <a:p>
          <a:endParaRPr lang="en-GB"/>
        </a:p>
      </dgm:t>
    </dgm:pt>
    <dgm:pt modelId="{F004031B-0AE4-4CC7-B90B-8FFB0BD4FC60}" type="pres">
      <dgm:prSet presAssocID="{B2A79E91-073A-4A19-810E-5B19C473DA07}" presName="wedge2" presStyleLbl="node1" presStyleIdx="1" presStyleCnt="3"/>
      <dgm:spPr/>
      <dgm:t>
        <a:bodyPr/>
        <a:lstStyle/>
        <a:p>
          <a:endParaRPr lang="en-GB"/>
        </a:p>
      </dgm:t>
    </dgm:pt>
    <dgm:pt modelId="{485083FF-8FEF-4B73-B90D-F085FB7A8D9C}" type="pres">
      <dgm:prSet presAssocID="{B2A79E91-073A-4A19-810E-5B19C473DA07}" presName="dummy2a" presStyleCnt="0"/>
      <dgm:spPr/>
    </dgm:pt>
    <dgm:pt modelId="{C67644B5-0724-4E71-A382-04057F6F7F5B}" type="pres">
      <dgm:prSet presAssocID="{B2A79E91-073A-4A19-810E-5B19C473DA07}" presName="dummy2b" presStyleCnt="0"/>
      <dgm:spPr/>
    </dgm:pt>
    <dgm:pt modelId="{07AC9687-C3F9-4419-9332-DB806D0FF7B6}" type="pres">
      <dgm:prSet presAssocID="{B2A79E91-073A-4A19-810E-5B19C473DA07}" presName="wedge2Tx" presStyleLbl="node1" presStyleIdx="1" presStyleCnt="3">
        <dgm:presLayoutVars>
          <dgm:chMax val="0"/>
          <dgm:chPref val="0"/>
          <dgm:bulletEnabled val="1"/>
        </dgm:presLayoutVars>
      </dgm:prSet>
      <dgm:spPr/>
      <dgm:t>
        <a:bodyPr/>
        <a:lstStyle/>
        <a:p>
          <a:endParaRPr lang="en-GB"/>
        </a:p>
      </dgm:t>
    </dgm:pt>
    <dgm:pt modelId="{1182FFBB-24B6-4507-BC29-8BD569DDE5A7}" type="pres">
      <dgm:prSet presAssocID="{B2A79E91-073A-4A19-810E-5B19C473DA07}" presName="wedge3" presStyleLbl="node1" presStyleIdx="2" presStyleCnt="3" custScaleX="105125"/>
      <dgm:spPr/>
      <dgm:t>
        <a:bodyPr/>
        <a:lstStyle/>
        <a:p>
          <a:endParaRPr lang="en-GB"/>
        </a:p>
      </dgm:t>
    </dgm:pt>
    <dgm:pt modelId="{D8A236D2-EE05-49FF-96B6-1D28AD9771AF}" type="pres">
      <dgm:prSet presAssocID="{B2A79E91-073A-4A19-810E-5B19C473DA07}" presName="dummy3a" presStyleCnt="0"/>
      <dgm:spPr/>
    </dgm:pt>
    <dgm:pt modelId="{6801CEE4-2CE6-413A-BA87-FF48CDF67C5F}" type="pres">
      <dgm:prSet presAssocID="{B2A79E91-073A-4A19-810E-5B19C473DA07}" presName="dummy3b" presStyleCnt="0"/>
      <dgm:spPr/>
    </dgm:pt>
    <dgm:pt modelId="{F4FDFC55-790A-4CC6-B692-E88892F7EC80}" type="pres">
      <dgm:prSet presAssocID="{B2A79E91-073A-4A19-810E-5B19C473DA07}" presName="wedge3Tx" presStyleLbl="node1" presStyleIdx="2" presStyleCnt="3">
        <dgm:presLayoutVars>
          <dgm:chMax val="0"/>
          <dgm:chPref val="0"/>
          <dgm:bulletEnabled val="1"/>
        </dgm:presLayoutVars>
      </dgm:prSet>
      <dgm:spPr/>
      <dgm:t>
        <a:bodyPr/>
        <a:lstStyle/>
        <a:p>
          <a:endParaRPr lang="en-GB"/>
        </a:p>
      </dgm:t>
    </dgm:pt>
    <dgm:pt modelId="{E4A9B1C2-1C44-41C2-BF60-7226B56E6B96}" type="pres">
      <dgm:prSet presAssocID="{6CDFCC10-6FA1-428A-9EA8-23D5E62B0523}" presName="arrowWedge1" presStyleLbl="fgSibTrans2D1" presStyleIdx="0" presStyleCnt="3"/>
      <dgm:spPr/>
    </dgm:pt>
    <dgm:pt modelId="{9D7213C0-3240-4275-B357-65047384D5CC}" type="pres">
      <dgm:prSet presAssocID="{6F3DDD69-D082-46FE-AB56-D42D3814B06C}" presName="arrowWedge2" presStyleLbl="fgSibTrans2D1" presStyleIdx="1" presStyleCnt="3"/>
      <dgm:spPr/>
    </dgm:pt>
    <dgm:pt modelId="{E2687EC1-7C9C-4AE9-A623-A9D1F0CD3C6D}" type="pres">
      <dgm:prSet presAssocID="{E2F99BA1-8D6E-498A-B167-6849BE9B38F9}" presName="arrowWedge3" presStyleLbl="fgSibTrans2D1" presStyleIdx="2" presStyleCnt="3"/>
      <dgm:spPr/>
    </dgm:pt>
  </dgm:ptLst>
  <dgm:cxnLst>
    <dgm:cxn modelId="{D1FD1E3E-CF67-4120-B485-52D7361BBF1D}" type="presOf" srcId="{14556CF3-5FFB-4290-8880-D603AB77A0CA}" destId="{41E979E6-035C-4756-8DDD-049540D5D17D}" srcOrd="0" destOrd="0" presId="urn:microsoft.com/office/officeart/2005/8/layout/cycle8"/>
    <dgm:cxn modelId="{1D4D1D3C-B7BB-4AB7-B1D4-E3544C6F896C}" srcId="{B2A79E91-073A-4A19-810E-5B19C473DA07}" destId="{4FEED1D6-0A2D-4D1A-89A2-594F8092382E}" srcOrd="1" destOrd="0" parTransId="{4FB11E43-84C0-45C7-8A17-4CF8AB467259}" sibTransId="{6F3DDD69-D082-46FE-AB56-D42D3814B06C}"/>
    <dgm:cxn modelId="{AE2A78BE-0434-47ED-A42E-C44E7141909F}" type="presOf" srcId="{B2A79E91-073A-4A19-810E-5B19C473DA07}" destId="{BD366C9B-3B00-48A0-B6C0-FBCB936EECCB}" srcOrd="0" destOrd="0" presId="urn:microsoft.com/office/officeart/2005/8/layout/cycle8"/>
    <dgm:cxn modelId="{0AD82218-E064-456C-8CD1-AF29030E30E1}" srcId="{B2A79E91-073A-4A19-810E-5B19C473DA07}" destId="{14556CF3-5FFB-4290-8880-D603AB77A0CA}" srcOrd="0" destOrd="0" parTransId="{5D866EA7-A3E8-479F-9AC1-BF0E9E300551}" sibTransId="{6CDFCC10-6FA1-428A-9EA8-23D5E62B0523}"/>
    <dgm:cxn modelId="{6C28037C-43FA-45B5-8549-F6EC65AFCD0D}" type="presOf" srcId="{2A04A961-4FBA-4F48-B097-F3BE6FBA6A96}" destId="{F4FDFC55-790A-4CC6-B692-E88892F7EC80}" srcOrd="1" destOrd="0" presId="urn:microsoft.com/office/officeart/2005/8/layout/cycle8"/>
    <dgm:cxn modelId="{DAC02951-C70D-4BF5-96DE-E96A4B053D30}" type="presOf" srcId="{14556CF3-5FFB-4290-8880-D603AB77A0CA}" destId="{EA06EC5B-3CAE-447F-BE63-88A0A81E5AED}" srcOrd="1" destOrd="0" presId="urn:microsoft.com/office/officeart/2005/8/layout/cycle8"/>
    <dgm:cxn modelId="{7CEA3C28-18B0-45D4-9F2F-4E925C254A0A}" type="presOf" srcId="{4FEED1D6-0A2D-4D1A-89A2-594F8092382E}" destId="{F004031B-0AE4-4CC7-B90B-8FFB0BD4FC60}" srcOrd="0" destOrd="0" presId="urn:microsoft.com/office/officeart/2005/8/layout/cycle8"/>
    <dgm:cxn modelId="{2045665E-D55C-40A3-9F7B-8E20CB8E10E1}" type="presOf" srcId="{4FEED1D6-0A2D-4D1A-89A2-594F8092382E}" destId="{07AC9687-C3F9-4419-9332-DB806D0FF7B6}" srcOrd="1" destOrd="0" presId="urn:microsoft.com/office/officeart/2005/8/layout/cycle8"/>
    <dgm:cxn modelId="{FFF99857-805B-44AA-8EED-CA9D90637E5F}" type="presOf" srcId="{2A04A961-4FBA-4F48-B097-F3BE6FBA6A96}" destId="{1182FFBB-24B6-4507-BC29-8BD569DDE5A7}" srcOrd="0" destOrd="0" presId="urn:microsoft.com/office/officeart/2005/8/layout/cycle8"/>
    <dgm:cxn modelId="{1B7E3CD2-6EE5-448C-AC5B-4689DE42D6C5}" srcId="{B2A79E91-073A-4A19-810E-5B19C473DA07}" destId="{2A04A961-4FBA-4F48-B097-F3BE6FBA6A96}" srcOrd="2" destOrd="0" parTransId="{15DB3803-B75B-45A1-BDA1-1BE3CA43B769}" sibTransId="{E2F99BA1-8D6E-498A-B167-6849BE9B38F9}"/>
    <dgm:cxn modelId="{C436FFF7-0E0F-4842-812D-12221439AC39}" type="presParOf" srcId="{BD366C9B-3B00-48A0-B6C0-FBCB936EECCB}" destId="{41E979E6-035C-4756-8DDD-049540D5D17D}" srcOrd="0" destOrd="0" presId="urn:microsoft.com/office/officeart/2005/8/layout/cycle8"/>
    <dgm:cxn modelId="{955F9278-B464-4D3B-B248-8352AF6B5F88}" type="presParOf" srcId="{BD366C9B-3B00-48A0-B6C0-FBCB936EECCB}" destId="{07417127-FDB4-4106-8263-A8B8DC29318E}" srcOrd="1" destOrd="0" presId="urn:microsoft.com/office/officeart/2005/8/layout/cycle8"/>
    <dgm:cxn modelId="{3168EBF3-7FBB-46BE-B36D-B4D27F44E908}" type="presParOf" srcId="{BD366C9B-3B00-48A0-B6C0-FBCB936EECCB}" destId="{A7475D85-E692-48CE-B6D3-9B6370730E4E}" srcOrd="2" destOrd="0" presId="urn:microsoft.com/office/officeart/2005/8/layout/cycle8"/>
    <dgm:cxn modelId="{B6FFE610-2FEF-4094-930D-2BB33CB2C107}" type="presParOf" srcId="{BD366C9B-3B00-48A0-B6C0-FBCB936EECCB}" destId="{EA06EC5B-3CAE-447F-BE63-88A0A81E5AED}" srcOrd="3" destOrd="0" presId="urn:microsoft.com/office/officeart/2005/8/layout/cycle8"/>
    <dgm:cxn modelId="{6193B9B4-C1B2-473B-85CC-5E7910D9D2F9}" type="presParOf" srcId="{BD366C9B-3B00-48A0-B6C0-FBCB936EECCB}" destId="{F004031B-0AE4-4CC7-B90B-8FFB0BD4FC60}" srcOrd="4" destOrd="0" presId="urn:microsoft.com/office/officeart/2005/8/layout/cycle8"/>
    <dgm:cxn modelId="{49B60747-288B-46A3-8C93-0CB2546B6EE2}" type="presParOf" srcId="{BD366C9B-3B00-48A0-B6C0-FBCB936EECCB}" destId="{485083FF-8FEF-4B73-B90D-F085FB7A8D9C}" srcOrd="5" destOrd="0" presId="urn:microsoft.com/office/officeart/2005/8/layout/cycle8"/>
    <dgm:cxn modelId="{66D1C75C-108B-4B40-AE7B-101631E97B3B}" type="presParOf" srcId="{BD366C9B-3B00-48A0-B6C0-FBCB936EECCB}" destId="{C67644B5-0724-4E71-A382-04057F6F7F5B}" srcOrd="6" destOrd="0" presId="urn:microsoft.com/office/officeart/2005/8/layout/cycle8"/>
    <dgm:cxn modelId="{D64694ED-23C4-4D2D-8880-C9AEA661D2BD}" type="presParOf" srcId="{BD366C9B-3B00-48A0-B6C0-FBCB936EECCB}" destId="{07AC9687-C3F9-4419-9332-DB806D0FF7B6}" srcOrd="7" destOrd="0" presId="urn:microsoft.com/office/officeart/2005/8/layout/cycle8"/>
    <dgm:cxn modelId="{C6C50D38-50AB-42C5-85AA-B01735310FE3}" type="presParOf" srcId="{BD366C9B-3B00-48A0-B6C0-FBCB936EECCB}" destId="{1182FFBB-24B6-4507-BC29-8BD569DDE5A7}" srcOrd="8" destOrd="0" presId="urn:microsoft.com/office/officeart/2005/8/layout/cycle8"/>
    <dgm:cxn modelId="{8D84B9AC-5CD0-4B84-9F6F-DEF1E837CC0D}" type="presParOf" srcId="{BD366C9B-3B00-48A0-B6C0-FBCB936EECCB}" destId="{D8A236D2-EE05-49FF-96B6-1D28AD9771AF}" srcOrd="9" destOrd="0" presId="urn:microsoft.com/office/officeart/2005/8/layout/cycle8"/>
    <dgm:cxn modelId="{5012F9A6-4D4A-49C4-95B9-DCA1C1695388}" type="presParOf" srcId="{BD366C9B-3B00-48A0-B6C0-FBCB936EECCB}" destId="{6801CEE4-2CE6-413A-BA87-FF48CDF67C5F}" srcOrd="10" destOrd="0" presId="urn:microsoft.com/office/officeart/2005/8/layout/cycle8"/>
    <dgm:cxn modelId="{8D34A1C9-9B02-4FB1-ACD8-532E30D5BECA}" type="presParOf" srcId="{BD366C9B-3B00-48A0-B6C0-FBCB936EECCB}" destId="{F4FDFC55-790A-4CC6-B692-E88892F7EC80}" srcOrd="11" destOrd="0" presId="urn:microsoft.com/office/officeart/2005/8/layout/cycle8"/>
    <dgm:cxn modelId="{FC7865E1-10AD-41E7-9488-695FF53F3475}" type="presParOf" srcId="{BD366C9B-3B00-48A0-B6C0-FBCB936EECCB}" destId="{E4A9B1C2-1C44-41C2-BF60-7226B56E6B96}" srcOrd="12" destOrd="0" presId="urn:microsoft.com/office/officeart/2005/8/layout/cycle8"/>
    <dgm:cxn modelId="{B811BDD4-9033-494A-ABBF-64E83C19A5DD}" type="presParOf" srcId="{BD366C9B-3B00-48A0-B6C0-FBCB936EECCB}" destId="{9D7213C0-3240-4275-B357-65047384D5CC}" srcOrd="13" destOrd="0" presId="urn:microsoft.com/office/officeart/2005/8/layout/cycle8"/>
    <dgm:cxn modelId="{C3B1AD88-C2C9-4619-96BC-E6D3A365FED8}" type="presParOf" srcId="{BD366C9B-3B00-48A0-B6C0-FBCB936EECCB}" destId="{E2687EC1-7C9C-4AE9-A623-A9D1F0CD3C6D}"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F2A044B-C3DD-4373-A235-41C3F035587C}" type="doc">
      <dgm:prSet loTypeId="urn:microsoft.com/office/officeart/2005/8/layout/list1" loCatId="list" qsTypeId="urn:microsoft.com/office/officeart/2005/8/quickstyle/simple1" qsCatId="simple" csTypeId="urn:microsoft.com/office/officeart/2005/8/colors/accent0_3" csCatId="mainScheme" phldr="1"/>
      <dgm:spPr/>
      <dgm:t>
        <a:bodyPr/>
        <a:lstStyle/>
        <a:p>
          <a:endParaRPr lang="en-GB"/>
        </a:p>
      </dgm:t>
    </dgm:pt>
    <dgm:pt modelId="{E7F4266D-BE7F-4C01-AC9F-F2FC5DD73B2A}">
      <dgm:prSet phldrT="[Text]"/>
      <dgm:spPr/>
      <dgm:t>
        <a:bodyPr/>
        <a:lstStyle/>
        <a:p>
          <a:r>
            <a:rPr lang="en-GB" dirty="0"/>
            <a:t>Individual level</a:t>
          </a:r>
        </a:p>
      </dgm:t>
    </dgm:pt>
    <dgm:pt modelId="{F4522E62-408C-4956-B4B3-E7491EEF8A83}" type="parTrans" cxnId="{7975DBB1-73D2-4B8F-910F-AC125D87D12E}">
      <dgm:prSet/>
      <dgm:spPr/>
      <dgm:t>
        <a:bodyPr/>
        <a:lstStyle/>
        <a:p>
          <a:endParaRPr lang="en-GB"/>
        </a:p>
      </dgm:t>
    </dgm:pt>
    <dgm:pt modelId="{DB99A5E3-FECF-4661-8868-486913642F60}" type="sibTrans" cxnId="{7975DBB1-73D2-4B8F-910F-AC125D87D12E}">
      <dgm:prSet/>
      <dgm:spPr/>
      <dgm:t>
        <a:bodyPr/>
        <a:lstStyle/>
        <a:p>
          <a:endParaRPr lang="en-GB"/>
        </a:p>
      </dgm:t>
    </dgm:pt>
    <dgm:pt modelId="{23E43DC1-2CF5-4823-A8E9-807BFF847195}">
      <dgm:prSet phldrT="[Text]"/>
      <dgm:spPr/>
      <dgm:t>
        <a:bodyPr/>
        <a:lstStyle/>
        <a:p>
          <a:r>
            <a:rPr lang="en-GB" dirty="0"/>
            <a:t>Economic level</a:t>
          </a:r>
        </a:p>
      </dgm:t>
    </dgm:pt>
    <dgm:pt modelId="{4CA59237-2A53-4603-B3A3-BC75F628C765}" type="parTrans" cxnId="{0F930B2E-2D51-4AEE-B0D9-874B7C882AF4}">
      <dgm:prSet/>
      <dgm:spPr/>
      <dgm:t>
        <a:bodyPr/>
        <a:lstStyle/>
        <a:p>
          <a:endParaRPr lang="en-GB"/>
        </a:p>
      </dgm:t>
    </dgm:pt>
    <dgm:pt modelId="{56366645-18E0-4BD1-BE91-5FA3E96D8C71}" type="sibTrans" cxnId="{0F930B2E-2D51-4AEE-B0D9-874B7C882AF4}">
      <dgm:prSet/>
      <dgm:spPr/>
      <dgm:t>
        <a:bodyPr/>
        <a:lstStyle/>
        <a:p>
          <a:endParaRPr lang="en-GB"/>
        </a:p>
      </dgm:t>
    </dgm:pt>
    <dgm:pt modelId="{DB187A6C-66C1-4B05-B72E-A4C0B1066C51}">
      <dgm:prSet phldrT="[Text]"/>
      <dgm:spPr/>
      <dgm:t>
        <a:bodyPr/>
        <a:lstStyle/>
        <a:p>
          <a:r>
            <a:rPr lang="en-GB" dirty="0"/>
            <a:t>Society level</a:t>
          </a:r>
        </a:p>
      </dgm:t>
    </dgm:pt>
    <dgm:pt modelId="{C7EDA4DC-8153-47B9-9488-862FDD9ECA03}" type="parTrans" cxnId="{3AD18244-182D-4370-8128-FB134BD05D95}">
      <dgm:prSet/>
      <dgm:spPr/>
      <dgm:t>
        <a:bodyPr/>
        <a:lstStyle/>
        <a:p>
          <a:endParaRPr lang="en-GB"/>
        </a:p>
      </dgm:t>
    </dgm:pt>
    <dgm:pt modelId="{AB40C94E-4DAF-408B-A60E-FA45200E1F01}" type="sibTrans" cxnId="{3AD18244-182D-4370-8128-FB134BD05D95}">
      <dgm:prSet/>
      <dgm:spPr/>
      <dgm:t>
        <a:bodyPr/>
        <a:lstStyle/>
        <a:p>
          <a:endParaRPr lang="en-GB"/>
        </a:p>
      </dgm:t>
    </dgm:pt>
    <dgm:pt modelId="{2D3AE60D-8E75-40A8-B220-5876C5DE2707}" type="pres">
      <dgm:prSet presAssocID="{8F2A044B-C3DD-4373-A235-41C3F035587C}" presName="linear" presStyleCnt="0">
        <dgm:presLayoutVars>
          <dgm:dir/>
          <dgm:animLvl val="lvl"/>
          <dgm:resizeHandles val="exact"/>
        </dgm:presLayoutVars>
      </dgm:prSet>
      <dgm:spPr/>
      <dgm:t>
        <a:bodyPr/>
        <a:lstStyle/>
        <a:p>
          <a:endParaRPr lang="en-GB"/>
        </a:p>
      </dgm:t>
    </dgm:pt>
    <dgm:pt modelId="{B883948B-F697-48E7-8E95-E96BCFB46C66}" type="pres">
      <dgm:prSet presAssocID="{E7F4266D-BE7F-4C01-AC9F-F2FC5DD73B2A}" presName="parentLin" presStyleCnt="0"/>
      <dgm:spPr/>
    </dgm:pt>
    <dgm:pt modelId="{D3B821B2-0C6A-4299-B167-4E424F401418}" type="pres">
      <dgm:prSet presAssocID="{E7F4266D-BE7F-4C01-AC9F-F2FC5DD73B2A}" presName="parentLeftMargin" presStyleLbl="node1" presStyleIdx="0" presStyleCnt="3"/>
      <dgm:spPr/>
      <dgm:t>
        <a:bodyPr/>
        <a:lstStyle/>
        <a:p>
          <a:endParaRPr lang="en-GB"/>
        </a:p>
      </dgm:t>
    </dgm:pt>
    <dgm:pt modelId="{759D69FB-ABF0-4462-90CE-4CD28D5B786B}" type="pres">
      <dgm:prSet presAssocID="{E7F4266D-BE7F-4C01-AC9F-F2FC5DD73B2A}" presName="parentText" presStyleLbl="node1" presStyleIdx="0" presStyleCnt="3">
        <dgm:presLayoutVars>
          <dgm:chMax val="0"/>
          <dgm:bulletEnabled val="1"/>
        </dgm:presLayoutVars>
      </dgm:prSet>
      <dgm:spPr/>
      <dgm:t>
        <a:bodyPr/>
        <a:lstStyle/>
        <a:p>
          <a:endParaRPr lang="en-GB"/>
        </a:p>
      </dgm:t>
    </dgm:pt>
    <dgm:pt modelId="{542DBB8C-E530-472C-A11C-9466951CB872}" type="pres">
      <dgm:prSet presAssocID="{E7F4266D-BE7F-4C01-AC9F-F2FC5DD73B2A}" presName="negativeSpace" presStyleCnt="0"/>
      <dgm:spPr/>
    </dgm:pt>
    <dgm:pt modelId="{F2A7BF1B-BB3F-4321-A9CE-2B87AEEA6194}" type="pres">
      <dgm:prSet presAssocID="{E7F4266D-BE7F-4C01-AC9F-F2FC5DD73B2A}" presName="childText" presStyleLbl="conFgAcc1" presStyleIdx="0" presStyleCnt="3">
        <dgm:presLayoutVars>
          <dgm:bulletEnabled val="1"/>
        </dgm:presLayoutVars>
      </dgm:prSet>
      <dgm:spPr/>
    </dgm:pt>
    <dgm:pt modelId="{BB4FE5C7-B2DA-40A0-BEC7-30DDC1ABD996}" type="pres">
      <dgm:prSet presAssocID="{DB99A5E3-FECF-4661-8868-486913642F60}" presName="spaceBetweenRectangles" presStyleCnt="0"/>
      <dgm:spPr/>
    </dgm:pt>
    <dgm:pt modelId="{50C67E17-B604-48E5-B356-21327CF25E9C}" type="pres">
      <dgm:prSet presAssocID="{23E43DC1-2CF5-4823-A8E9-807BFF847195}" presName="parentLin" presStyleCnt="0"/>
      <dgm:spPr/>
    </dgm:pt>
    <dgm:pt modelId="{ABDE20CA-0192-468E-9F53-1BEA15552C66}" type="pres">
      <dgm:prSet presAssocID="{23E43DC1-2CF5-4823-A8E9-807BFF847195}" presName="parentLeftMargin" presStyleLbl="node1" presStyleIdx="0" presStyleCnt="3"/>
      <dgm:spPr/>
      <dgm:t>
        <a:bodyPr/>
        <a:lstStyle/>
        <a:p>
          <a:endParaRPr lang="en-GB"/>
        </a:p>
      </dgm:t>
    </dgm:pt>
    <dgm:pt modelId="{833070F6-82D6-4282-ADEA-427C0149DB94}" type="pres">
      <dgm:prSet presAssocID="{23E43DC1-2CF5-4823-A8E9-807BFF847195}" presName="parentText" presStyleLbl="node1" presStyleIdx="1" presStyleCnt="3">
        <dgm:presLayoutVars>
          <dgm:chMax val="0"/>
          <dgm:bulletEnabled val="1"/>
        </dgm:presLayoutVars>
      </dgm:prSet>
      <dgm:spPr/>
      <dgm:t>
        <a:bodyPr/>
        <a:lstStyle/>
        <a:p>
          <a:endParaRPr lang="en-GB"/>
        </a:p>
      </dgm:t>
    </dgm:pt>
    <dgm:pt modelId="{CBCB0F90-374A-44C9-AD50-E3B701627A18}" type="pres">
      <dgm:prSet presAssocID="{23E43DC1-2CF5-4823-A8E9-807BFF847195}" presName="negativeSpace" presStyleCnt="0"/>
      <dgm:spPr/>
    </dgm:pt>
    <dgm:pt modelId="{0F1CD38D-F2B2-4924-BF47-19884036C3EE}" type="pres">
      <dgm:prSet presAssocID="{23E43DC1-2CF5-4823-A8E9-807BFF847195}" presName="childText" presStyleLbl="conFgAcc1" presStyleIdx="1" presStyleCnt="3">
        <dgm:presLayoutVars>
          <dgm:bulletEnabled val="1"/>
        </dgm:presLayoutVars>
      </dgm:prSet>
      <dgm:spPr/>
    </dgm:pt>
    <dgm:pt modelId="{B8A47CB3-5D2A-4F4A-8496-2175C8C2578D}" type="pres">
      <dgm:prSet presAssocID="{56366645-18E0-4BD1-BE91-5FA3E96D8C71}" presName="spaceBetweenRectangles" presStyleCnt="0"/>
      <dgm:spPr/>
    </dgm:pt>
    <dgm:pt modelId="{B297828A-8EDC-45D4-8DA7-CBAA6A9CF37E}" type="pres">
      <dgm:prSet presAssocID="{DB187A6C-66C1-4B05-B72E-A4C0B1066C51}" presName="parentLin" presStyleCnt="0"/>
      <dgm:spPr/>
    </dgm:pt>
    <dgm:pt modelId="{03B7D86E-F775-4BF5-ACEB-8827691E3855}" type="pres">
      <dgm:prSet presAssocID="{DB187A6C-66C1-4B05-B72E-A4C0B1066C51}" presName="parentLeftMargin" presStyleLbl="node1" presStyleIdx="1" presStyleCnt="3"/>
      <dgm:spPr/>
      <dgm:t>
        <a:bodyPr/>
        <a:lstStyle/>
        <a:p>
          <a:endParaRPr lang="en-GB"/>
        </a:p>
      </dgm:t>
    </dgm:pt>
    <dgm:pt modelId="{0779CAA6-DA2C-4626-A629-0D0D72D4EC78}" type="pres">
      <dgm:prSet presAssocID="{DB187A6C-66C1-4B05-B72E-A4C0B1066C51}" presName="parentText" presStyleLbl="node1" presStyleIdx="2" presStyleCnt="3">
        <dgm:presLayoutVars>
          <dgm:chMax val="0"/>
          <dgm:bulletEnabled val="1"/>
        </dgm:presLayoutVars>
      </dgm:prSet>
      <dgm:spPr/>
      <dgm:t>
        <a:bodyPr/>
        <a:lstStyle/>
        <a:p>
          <a:endParaRPr lang="en-GB"/>
        </a:p>
      </dgm:t>
    </dgm:pt>
    <dgm:pt modelId="{C42CC4AA-11D8-4285-BDB5-4482C2671B43}" type="pres">
      <dgm:prSet presAssocID="{DB187A6C-66C1-4B05-B72E-A4C0B1066C51}" presName="negativeSpace" presStyleCnt="0"/>
      <dgm:spPr/>
    </dgm:pt>
    <dgm:pt modelId="{964BDF80-8FCE-4449-8003-B6026358C9B0}" type="pres">
      <dgm:prSet presAssocID="{DB187A6C-66C1-4B05-B72E-A4C0B1066C51}" presName="childText" presStyleLbl="conFgAcc1" presStyleIdx="2" presStyleCnt="3">
        <dgm:presLayoutVars>
          <dgm:bulletEnabled val="1"/>
        </dgm:presLayoutVars>
      </dgm:prSet>
      <dgm:spPr/>
    </dgm:pt>
  </dgm:ptLst>
  <dgm:cxnLst>
    <dgm:cxn modelId="{8B2096FC-1126-4050-9D9E-9B36C6B0B9C4}" type="presOf" srcId="{E7F4266D-BE7F-4C01-AC9F-F2FC5DD73B2A}" destId="{759D69FB-ABF0-4462-90CE-4CD28D5B786B}" srcOrd="1" destOrd="0" presId="urn:microsoft.com/office/officeart/2005/8/layout/list1"/>
    <dgm:cxn modelId="{67CE58DF-DA79-4EA7-BAC6-BD310082CA3A}" type="presOf" srcId="{8F2A044B-C3DD-4373-A235-41C3F035587C}" destId="{2D3AE60D-8E75-40A8-B220-5876C5DE2707}" srcOrd="0" destOrd="0" presId="urn:microsoft.com/office/officeart/2005/8/layout/list1"/>
    <dgm:cxn modelId="{3AD18244-182D-4370-8128-FB134BD05D95}" srcId="{8F2A044B-C3DD-4373-A235-41C3F035587C}" destId="{DB187A6C-66C1-4B05-B72E-A4C0B1066C51}" srcOrd="2" destOrd="0" parTransId="{C7EDA4DC-8153-47B9-9488-862FDD9ECA03}" sibTransId="{AB40C94E-4DAF-408B-A60E-FA45200E1F01}"/>
    <dgm:cxn modelId="{3335F02A-9968-48D7-9115-1005609E7EDD}" type="presOf" srcId="{23E43DC1-2CF5-4823-A8E9-807BFF847195}" destId="{833070F6-82D6-4282-ADEA-427C0149DB94}" srcOrd="1" destOrd="0" presId="urn:microsoft.com/office/officeart/2005/8/layout/list1"/>
    <dgm:cxn modelId="{7975DBB1-73D2-4B8F-910F-AC125D87D12E}" srcId="{8F2A044B-C3DD-4373-A235-41C3F035587C}" destId="{E7F4266D-BE7F-4C01-AC9F-F2FC5DD73B2A}" srcOrd="0" destOrd="0" parTransId="{F4522E62-408C-4956-B4B3-E7491EEF8A83}" sibTransId="{DB99A5E3-FECF-4661-8868-486913642F60}"/>
    <dgm:cxn modelId="{CC2A9AC4-C21A-46C2-9168-19BAA6529145}" type="presOf" srcId="{E7F4266D-BE7F-4C01-AC9F-F2FC5DD73B2A}" destId="{D3B821B2-0C6A-4299-B167-4E424F401418}" srcOrd="0" destOrd="0" presId="urn:microsoft.com/office/officeart/2005/8/layout/list1"/>
    <dgm:cxn modelId="{AB40E95A-B5D3-4BA2-8F4E-6563AC7728FF}" type="presOf" srcId="{DB187A6C-66C1-4B05-B72E-A4C0B1066C51}" destId="{03B7D86E-F775-4BF5-ACEB-8827691E3855}" srcOrd="0" destOrd="0" presId="urn:microsoft.com/office/officeart/2005/8/layout/list1"/>
    <dgm:cxn modelId="{0F930B2E-2D51-4AEE-B0D9-874B7C882AF4}" srcId="{8F2A044B-C3DD-4373-A235-41C3F035587C}" destId="{23E43DC1-2CF5-4823-A8E9-807BFF847195}" srcOrd="1" destOrd="0" parTransId="{4CA59237-2A53-4603-B3A3-BC75F628C765}" sibTransId="{56366645-18E0-4BD1-BE91-5FA3E96D8C71}"/>
    <dgm:cxn modelId="{30FFF634-DCAF-4E68-8E1F-C0FF9EB6CA6B}" type="presOf" srcId="{DB187A6C-66C1-4B05-B72E-A4C0B1066C51}" destId="{0779CAA6-DA2C-4626-A629-0D0D72D4EC78}" srcOrd="1" destOrd="0" presId="urn:microsoft.com/office/officeart/2005/8/layout/list1"/>
    <dgm:cxn modelId="{AFEF8E16-5E56-420C-B08F-EDD33303B1A2}" type="presOf" srcId="{23E43DC1-2CF5-4823-A8E9-807BFF847195}" destId="{ABDE20CA-0192-468E-9F53-1BEA15552C66}" srcOrd="0" destOrd="0" presId="urn:microsoft.com/office/officeart/2005/8/layout/list1"/>
    <dgm:cxn modelId="{F5ECE99C-ECA7-429E-A4E6-7DE389091BD1}" type="presParOf" srcId="{2D3AE60D-8E75-40A8-B220-5876C5DE2707}" destId="{B883948B-F697-48E7-8E95-E96BCFB46C66}" srcOrd="0" destOrd="0" presId="urn:microsoft.com/office/officeart/2005/8/layout/list1"/>
    <dgm:cxn modelId="{F6B2670E-12EB-4111-BFC4-01620076D274}" type="presParOf" srcId="{B883948B-F697-48E7-8E95-E96BCFB46C66}" destId="{D3B821B2-0C6A-4299-B167-4E424F401418}" srcOrd="0" destOrd="0" presId="urn:microsoft.com/office/officeart/2005/8/layout/list1"/>
    <dgm:cxn modelId="{BE6ACE18-1110-4AE4-879F-7FBEF0DF64E9}" type="presParOf" srcId="{B883948B-F697-48E7-8E95-E96BCFB46C66}" destId="{759D69FB-ABF0-4462-90CE-4CD28D5B786B}" srcOrd="1" destOrd="0" presId="urn:microsoft.com/office/officeart/2005/8/layout/list1"/>
    <dgm:cxn modelId="{673685A0-0CC6-43B4-8C13-39A43BCA170D}" type="presParOf" srcId="{2D3AE60D-8E75-40A8-B220-5876C5DE2707}" destId="{542DBB8C-E530-472C-A11C-9466951CB872}" srcOrd="1" destOrd="0" presId="urn:microsoft.com/office/officeart/2005/8/layout/list1"/>
    <dgm:cxn modelId="{9E1D3B55-B8A0-4263-A75E-ACA1CD155F69}" type="presParOf" srcId="{2D3AE60D-8E75-40A8-B220-5876C5DE2707}" destId="{F2A7BF1B-BB3F-4321-A9CE-2B87AEEA6194}" srcOrd="2" destOrd="0" presId="urn:microsoft.com/office/officeart/2005/8/layout/list1"/>
    <dgm:cxn modelId="{3D1DF4DB-EE0A-4808-9E60-E23BDD3FB6DF}" type="presParOf" srcId="{2D3AE60D-8E75-40A8-B220-5876C5DE2707}" destId="{BB4FE5C7-B2DA-40A0-BEC7-30DDC1ABD996}" srcOrd="3" destOrd="0" presId="urn:microsoft.com/office/officeart/2005/8/layout/list1"/>
    <dgm:cxn modelId="{6CC50BC5-E42E-42BE-8522-115BB2B79D1F}" type="presParOf" srcId="{2D3AE60D-8E75-40A8-B220-5876C5DE2707}" destId="{50C67E17-B604-48E5-B356-21327CF25E9C}" srcOrd="4" destOrd="0" presId="urn:microsoft.com/office/officeart/2005/8/layout/list1"/>
    <dgm:cxn modelId="{CA5A1480-BEDD-4F88-A8EB-48406ACF7B0B}" type="presParOf" srcId="{50C67E17-B604-48E5-B356-21327CF25E9C}" destId="{ABDE20CA-0192-468E-9F53-1BEA15552C66}" srcOrd="0" destOrd="0" presId="urn:microsoft.com/office/officeart/2005/8/layout/list1"/>
    <dgm:cxn modelId="{C9F58D8F-F324-44D5-9896-409F475641C9}" type="presParOf" srcId="{50C67E17-B604-48E5-B356-21327CF25E9C}" destId="{833070F6-82D6-4282-ADEA-427C0149DB94}" srcOrd="1" destOrd="0" presId="urn:microsoft.com/office/officeart/2005/8/layout/list1"/>
    <dgm:cxn modelId="{42271B35-C480-43B3-8D86-7604A8A528FB}" type="presParOf" srcId="{2D3AE60D-8E75-40A8-B220-5876C5DE2707}" destId="{CBCB0F90-374A-44C9-AD50-E3B701627A18}" srcOrd="5" destOrd="0" presId="urn:microsoft.com/office/officeart/2005/8/layout/list1"/>
    <dgm:cxn modelId="{CB7E239B-29D5-403A-A505-CA5FFC4E34FF}" type="presParOf" srcId="{2D3AE60D-8E75-40A8-B220-5876C5DE2707}" destId="{0F1CD38D-F2B2-4924-BF47-19884036C3EE}" srcOrd="6" destOrd="0" presId="urn:microsoft.com/office/officeart/2005/8/layout/list1"/>
    <dgm:cxn modelId="{715DB05C-083B-4C5D-8B40-A580126448A6}" type="presParOf" srcId="{2D3AE60D-8E75-40A8-B220-5876C5DE2707}" destId="{B8A47CB3-5D2A-4F4A-8496-2175C8C2578D}" srcOrd="7" destOrd="0" presId="urn:microsoft.com/office/officeart/2005/8/layout/list1"/>
    <dgm:cxn modelId="{F472A885-B676-47E7-AEBC-A5C78075E862}" type="presParOf" srcId="{2D3AE60D-8E75-40A8-B220-5876C5DE2707}" destId="{B297828A-8EDC-45D4-8DA7-CBAA6A9CF37E}" srcOrd="8" destOrd="0" presId="urn:microsoft.com/office/officeart/2005/8/layout/list1"/>
    <dgm:cxn modelId="{6CD6A3C0-93E4-4FFB-A437-39D81D779CE6}" type="presParOf" srcId="{B297828A-8EDC-45D4-8DA7-CBAA6A9CF37E}" destId="{03B7D86E-F775-4BF5-ACEB-8827691E3855}" srcOrd="0" destOrd="0" presId="urn:microsoft.com/office/officeart/2005/8/layout/list1"/>
    <dgm:cxn modelId="{CA55CD9B-F78E-49EB-9929-DBA2FD90B141}" type="presParOf" srcId="{B297828A-8EDC-45D4-8DA7-CBAA6A9CF37E}" destId="{0779CAA6-DA2C-4626-A629-0D0D72D4EC78}" srcOrd="1" destOrd="0" presId="urn:microsoft.com/office/officeart/2005/8/layout/list1"/>
    <dgm:cxn modelId="{7E3238F3-0253-49E3-A2F4-011CD80477F7}" type="presParOf" srcId="{2D3AE60D-8E75-40A8-B220-5876C5DE2707}" destId="{C42CC4AA-11D8-4285-BDB5-4482C2671B43}" srcOrd="9" destOrd="0" presId="urn:microsoft.com/office/officeart/2005/8/layout/list1"/>
    <dgm:cxn modelId="{B30805A9-01A2-4F68-8927-F0F0F15EA337}" type="presParOf" srcId="{2D3AE60D-8E75-40A8-B220-5876C5DE2707}" destId="{964BDF80-8FCE-4449-8003-B6026358C9B0}"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A7BF1B-BB3F-4321-A9CE-2B87AEEA6194}">
      <dsp:nvSpPr>
        <dsp:cNvPr id="0" name=""/>
        <dsp:cNvSpPr/>
      </dsp:nvSpPr>
      <dsp:spPr>
        <a:xfrm>
          <a:off x="0" y="543261"/>
          <a:ext cx="8229600" cy="8568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59D69FB-ABF0-4462-90CE-4CD28D5B786B}">
      <dsp:nvSpPr>
        <dsp:cNvPr id="0" name=""/>
        <dsp:cNvSpPr/>
      </dsp:nvSpPr>
      <dsp:spPr>
        <a:xfrm>
          <a:off x="411480" y="41421"/>
          <a:ext cx="5760720" cy="100368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lvl="0" algn="l" defTabSz="1511300">
            <a:lnSpc>
              <a:spcPct val="90000"/>
            </a:lnSpc>
            <a:spcBef>
              <a:spcPct val="0"/>
            </a:spcBef>
            <a:spcAft>
              <a:spcPct val="35000"/>
            </a:spcAft>
          </a:pPr>
          <a:r>
            <a:rPr lang="en-GB" sz="3400" kern="1200" dirty="0"/>
            <a:t>Individual level</a:t>
          </a:r>
        </a:p>
      </dsp:txBody>
      <dsp:txXfrm>
        <a:off x="460476" y="90417"/>
        <a:ext cx="5662728" cy="905688"/>
      </dsp:txXfrm>
    </dsp:sp>
    <dsp:sp modelId="{0F1CD38D-F2B2-4924-BF47-19884036C3EE}">
      <dsp:nvSpPr>
        <dsp:cNvPr id="0" name=""/>
        <dsp:cNvSpPr/>
      </dsp:nvSpPr>
      <dsp:spPr>
        <a:xfrm>
          <a:off x="0" y="2085501"/>
          <a:ext cx="8229600" cy="8568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33070F6-82D6-4282-ADEA-427C0149DB94}">
      <dsp:nvSpPr>
        <dsp:cNvPr id="0" name=""/>
        <dsp:cNvSpPr/>
      </dsp:nvSpPr>
      <dsp:spPr>
        <a:xfrm>
          <a:off x="411480" y="1583661"/>
          <a:ext cx="5760720" cy="100368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lvl="0" algn="l" defTabSz="1511300">
            <a:lnSpc>
              <a:spcPct val="90000"/>
            </a:lnSpc>
            <a:spcBef>
              <a:spcPct val="0"/>
            </a:spcBef>
            <a:spcAft>
              <a:spcPct val="35000"/>
            </a:spcAft>
          </a:pPr>
          <a:r>
            <a:rPr lang="en-GB" sz="3400" kern="1200" dirty="0"/>
            <a:t>Economic level</a:t>
          </a:r>
        </a:p>
      </dsp:txBody>
      <dsp:txXfrm>
        <a:off x="460476" y="1632657"/>
        <a:ext cx="5662728" cy="905688"/>
      </dsp:txXfrm>
    </dsp:sp>
    <dsp:sp modelId="{964BDF80-8FCE-4449-8003-B6026358C9B0}">
      <dsp:nvSpPr>
        <dsp:cNvPr id="0" name=""/>
        <dsp:cNvSpPr/>
      </dsp:nvSpPr>
      <dsp:spPr>
        <a:xfrm>
          <a:off x="0" y="3627741"/>
          <a:ext cx="8229600" cy="856800"/>
        </a:xfrm>
        <a:prstGeom prst="rect">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779CAA6-DA2C-4626-A629-0D0D72D4EC78}">
      <dsp:nvSpPr>
        <dsp:cNvPr id="0" name=""/>
        <dsp:cNvSpPr/>
      </dsp:nvSpPr>
      <dsp:spPr>
        <a:xfrm>
          <a:off x="411480" y="3125901"/>
          <a:ext cx="5760720" cy="100368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7742" tIns="0" rIns="217742" bIns="0" numCol="1" spcCol="1270" anchor="ctr" anchorCtr="0">
          <a:noAutofit/>
        </a:bodyPr>
        <a:lstStyle/>
        <a:p>
          <a:pPr lvl="0" algn="l" defTabSz="1511300">
            <a:lnSpc>
              <a:spcPct val="90000"/>
            </a:lnSpc>
            <a:spcBef>
              <a:spcPct val="0"/>
            </a:spcBef>
            <a:spcAft>
              <a:spcPct val="35000"/>
            </a:spcAft>
          </a:pPr>
          <a:r>
            <a:rPr lang="en-GB" sz="3400" kern="1200" dirty="0"/>
            <a:t>Society level</a:t>
          </a:r>
        </a:p>
      </dsp:txBody>
      <dsp:txXfrm>
        <a:off x="460476" y="3174897"/>
        <a:ext cx="5662728" cy="905688"/>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6F743A-4846-455C-8913-57BA11F05394}" type="datetimeFigureOut">
              <a:rPr lang="en-GB" smtClean="0"/>
              <a:t>22/10/2018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239C22D-0655-40B9-A707-9E1F36C90DA2}" type="slidenum">
              <a:rPr lang="en-GB" smtClean="0"/>
              <a:t>‹#›</a:t>
            </a:fld>
            <a:endParaRPr lang="en-GB"/>
          </a:p>
        </p:txBody>
      </p:sp>
    </p:spTree>
    <p:extLst>
      <p:ext uri="{BB962C8B-B14F-4D97-AF65-F5344CB8AC3E}">
        <p14:creationId xmlns:p14="http://schemas.microsoft.com/office/powerpoint/2010/main" val="2025954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27808D0-B4CC-4EA8-AEBB-9CF530157BC3}" type="datetime1">
              <a:rPr lang="en-US" smtClean="0"/>
              <a:t>10/22/2018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AB05674-C930-47D6-8996-C24C20BBED72}" type="datetime1">
              <a:rPr lang="en-US" smtClean="0"/>
              <a:t>10/22/2018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FBC85B-1F99-48BB-B269-7412D945FB89}" type="datetime1">
              <a:rPr lang="en-US" smtClean="0"/>
              <a:t>10/22/2018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FD2F8E0-0B12-4DA0-896F-7C96865F31AC}" type="datetime1">
              <a:rPr lang="en-US" smtClean="0"/>
              <a:t>10/22/2018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111B844-7D3F-4C6D-BE33-35B450DB7E53}" type="datetime1">
              <a:rPr lang="en-US" smtClean="0"/>
              <a:t>10/22/2018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66A705A-755B-4C87-8EA4-8B0AB75AFA2E}" type="datetime1">
              <a:rPr lang="en-US" smtClean="0"/>
              <a:t>10/22/2018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AAC283-03C7-47F3-A6D6-5CF110259396}" type="datetime1">
              <a:rPr lang="en-US" smtClean="0"/>
              <a:t>10/22/2018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804EF9-787D-4C54-8C9C-0691A3627D75}" type="datetime1">
              <a:rPr lang="en-US" smtClean="0"/>
              <a:t>10/22/2018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37B239-E441-440C-A310-CE4A1940CEE0}" type="datetime1">
              <a:rPr lang="en-US" smtClean="0"/>
              <a:t>10/22/2018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2336EF5-A0B5-44DF-8B5C-09C1ED7B9EF9}" type="datetime1">
              <a:rPr lang="en-US" smtClean="0"/>
              <a:t>10/22/2018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5B9A04B-2FA2-4865-B621-0DA68BE8315C}" type="datetime1">
              <a:rPr lang="en-US" smtClean="0"/>
              <a:t>10/22/2018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FE3352-FC17-4B8A-BFE1-90B5D37DE54E}" type="datetime1">
              <a:rPr lang="en-US" smtClean="0"/>
              <a:t>10/22/2018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arliament.uk/about/living-heritage/transformingsociety/electionsvoting/chartists/overview/chartistmovement/" TargetMode="External"/><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www.bl.uk/collection-items/report-on-child-labour-1842"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marxists.org/archive/marx/works/1847/communist-league/" TargetMode="External"/><Relationship Id="rId2" Type="http://schemas.openxmlformats.org/officeDocument/2006/relationships/image" Target="../media/image14.png"/><Relationship Id="rId1" Type="http://schemas.openxmlformats.org/officeDocument/2006/relationships/slideLayout" Target="../slideLayouts/slideLayout4.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hyperlink" Target="https://www.marxists.org/archive/marx/works/1847/communist-league/" TargetMode="External"/><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2.xml"/><Relationship Id="rId4" Type="http://schemas.openxmlformats.org/officeDocument/2006/relationships/image" Target="../media/image22.jpg"/></Relationships>
</file>

<file path=ppt/slides/_rels/slide31.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2.xml"/><Relationship Id="rId4" Type="http://schemas.openxmlformats.org/officeDocument/2006/relationships/image" Target="../media/image25.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24128" y="2204864"/>
            <a:ext cx="2664296" cy="2259682"/>
          </a:xfrm>
        </p:spPr>
        <p:txBody>
          <a:bodyPr>
            <a:normAutofit/>
          </a:bodyPr>
          <a:lstStyle/>
          <a:p>
            <a:r>
              <a:rPr lang="en-GB" dirty="0"/>
              <a:t>Karl Marx</a:t>
            </a:r>
            <a:br>
              <a:rPr lang="en-GB" dirty="0"/>
            </a:br>
            <a:r>
              <a:rPr lang="en-GB" dirty="0"/>
              <a:t/>
            </a:r>
            <a:br>
              <a:rPr lang="en-GB" dirty="0"/>
            </a:br>
            <a:r>
              <a:rPr lang="en-GB" dirty="0"/>
              <a:t>1818-1883</a:t>
            </a:r>
          </a:p>
        </p:txBody>
      </p:sp>
      <p:pic>
        <p:nvPicPr>
          <p:cNvPr id="5" name="Picture 4"/>
          <p:cNvPicPr>
            <a:picLocks noChangeAspect="1"/>
          </p:cNvPicPr>
          <p:nvPr/>
        </p:nvPicPr>
        <p:blipFill>
          <a:blip r:embed="rId2"/>
          <a:stretch>
            <a:fillRect/>
          </a:stretch>
        </p:blipFill>
        <p:spPr>
          <a:xfrm>
            <a:off x="0" y="-17512"/>
            <a:ext cx="4827970" cy="687551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870"/>
            <a:ext cx="8229600" cy="1066130"/>
          </a:xfrm>
        </p:spPr>
        <p:txBody>
          <a:bodyPr>
            <a:noAutofit/>
          </a:bodyPr>
          <a:lstStyle/>
          <a:p>
            <a:pPr algn="l"/>
            <a:r>
              <a:rPr lang="en-GB" sz="6000" dirty="0"/>
              <a:t>Marx</a:t>
            </a:r>
          </a:p>
        </p:txBody>
      </p:sp>
      <p:sp>
        <p:nvSpPr>
          <p:cNvPr id="3" name="Content Placeholder 2"/>
          <p:cNvSpPr>
            <a:spLocks noGrp="1"/>
          </p:cNvSpPr>
          <p:nvPr>
            <p:ph idx="1"/>
          </p:nvPr>
        </p:nvSpPr>
        <p:spPr>
          <a:xfrm>
            <a:off x="628651" y="1143000"/>
            <a:ext cx="5162550" cy="5033963"/>
          </a:xfrm>
        </p:spPr>
        <p:txBody>
          <a:bodyPr>
            <a:normAutofit/>
          </a:bodyPr>
          <a:lstStyle/>
          <a:p>
            <a:r>
              <a:rPr lang="en-GB" dirty="0"/>
              <a:t>1818: born in Trier, Germany into a prosperous middle-class family</a:t>
            </a:r>
          </a:p>
          <a:p>
            <a:r>
              <a:rPr lang="en-GB" dirty="0"/>
              <a:t>1835: went to study law in Bonn, then Berlin in 1836</a:t>
            </a:r>
          </a:p>
          <a:p>
            <a:r>
              <a:rPr lang="en-GB" dirty="0"/>
              <a:t>1841: completed his PhD</a:t>
            </a:r>
          </a:p>
          <a:p>
            <a:r>
              <a:rPr lang="en-GB" dirty="0"/>
              <a:t>Study saw him develop an interest in </a:t>
            </a:r>
            <a:r>
              <a:rPr lang="en-GB" b="1" dirty="0"/>
              <a:t>radical socialist ideas and politics</a:t>
            </a:r>
          </a:p>
        </p:txBody>
      </p:sp>
      <p:pic>
        <p:nvPicPr>
          <p:cNvPr id="5" name="Picture 4"/>
          <p:cNvPicPr>
            <a:picLocks noChangeAspect="1"/>
          </p:cNvPicPr>
          <p:nvPr/>
        </p:nvPicPr>
        <p:blipFill>
          <a:blip r:embed="rId2"/>
          <a:stretch>
            <a:fillRect/>
          </a:stretch>
        </p:blipFill>
        <p:spPr>
          <a:xfrm>
            <a:off x="6300192" y="1556792"/>
            <a:ext cx="2592288" cy="3667817"/>
          </a:xfrm>
          <a:prstGeom prst="rect">
            <a:avLst/>
          </a:prstGeom>
        </p:spPr>
      </p:pic>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a:t>
            </a:fld>
            <a:endParaRPr lang="en-US">
              <a:solidFill>
                <a:prstClr val="black">
                  <a:tint val="75000"/>
                </a:prstClr>
              </a:solidFill>
            </a:endParaRPr>
          </a:p>
        </p:txBody>
      </p:sp>
    </p:spTree>
    <p:extLst>
      <p:ext uri="{BB962C8B-B14F-4D97-AF65-F5344CB8AC3E}">
        <p14:creationId xmlns:p14="http://schemas.microsoft.com/office/powerpoint/2010/main" val="3861515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90600"/>
          </a:xfrm>
        </p:spPr>
        <p:txBody>
          <a:bodyPr>
            <a:noAutofit/>
          </a:bodyPr>
          <a:lstStyle/>
          <a:p>
            <a:pPr algn="l"/>
            <a:r>
              <a:rPr lang="en-GB" sz="6000" dirty="0"/>
              <a:t>Marx</a:t>
            </a:r>
          </a:p>
        </p:txBody>
      </p:sp>
      <p:sp>
        <p:nvSpPr>
          <p:cNvPr id="3" name="Content Placeholder 2"/>
          <p:cNvSpPr>
            <a:spLocks noGrp="1"/>
          </p:cNvSpPr>
          <p:nvPr>
            <p:ph idx="1"/>
          </p:nvPr>
        </p:nvSpPr>
        <p:spPr>
          <a:xfrm>
            <a:off x="457200" y="1268760"/>
            <a:ext cx="5388918" cy="5256584"/>
          </a:xfrm>
        </p:spPr>
        <p:txBody>
          <a:bodyPr>
            <a:noAutofit/>
          </a:bodyPr>
          <a:lstStyle/>
          <a:p>
            <a:r>
              <a:rPr lang="en-GB" dirty="0"/>
              <a:t>1843: Marx moved to Paris, studied political economy</a:t>
            </a:r>
          </a:p>
          <a:p>
            <a:r>
              <a:rPr lang="en-GB" dirty="0"/>
              <a:t>Social and political questions became more interesting</a:t>
            </a:r>
          </a:p>
          <a:p>
            <a:r>
              <a:rPr lang="en-GB" dirty="0"/>
              <a:t>1845: read Frederick Engels’ </a:t>
            </a:r>
            <a:r>
              <a:rPr lang="en-GB" i="1" dirty="0"/>
              <a:t>The Condition of the Working </a:t>
            </a:r>
            <a:r>
              <a:rPr lang="en-GB" i="1" dirty="0" smtClean="0"/>
              <a:t>Class </a:t>
            </a:r>
            <a:r>
              <a:rPr lang="en-GB" dirty="0"/>
              <a:t>thereby becoming aware of </a:t>
            </a:r>
            <a:r>
              <a:rPr lang="en-GB" b="1" dirty="0"/>
              <a:t>the misery endured by the industrial worker</a:t>
            </a:r>
          </a:p>
        </p:txBody>
      </p:sp>
      <p:pic>
        <p:nvPicPr>
          <p:cNvPr id="5" name="Picture 4"/>
          <p:cNvPicPr>
            <a:picLocks noChangeAspect="1"/>
          </p:cNvPicPr>
          <p:nvPr/>
        </p:nvPicPr>
        <p:blipFill>
          <a:blip r:embed="rId2"/>
          <a:stretch>
            <a:fillRect/>
          </a:stretch>
        </p:blipFill>
        <p:spPr>
          <a:xfrm>
            <a:off x="6072486" y="188640"/>
            <a:ext cx="2592288" cy="3667817"/>
          </a:xfrm>
          <a:prstGeom prst="rect">
            <a:avLst/>
          </a:prstGeom>
        </p:spPr>
      </p:pic>
      <p:sp>
        <p:nvSpPr>
          <p:cNvPr id="4" name="Slide Number Placeholder 3"/>
          <p:cNvSpPr>
            <a:spLocks noGrp="1"/>
          </p:cNvSpPr>
          <p:nvPr>
            <p:ph type="sldNum" sz="quarter" idx="12"/>
          </p:nvPr>
        </p:nvSpPr>
        <p:spPr/>
        <p:txBody>
          <a:bodyPr/>
          <a:lstStyle/>
          <a:p>
            <a:fld id="{B6F15528-21DE-4FAA-801E-634DDDAF4B2B}" type="slidenum">
              <a:rPr lang="en-US" smtClean="0"/>
              <a:pPr/>
              <a:t>3</a:t>
            </a:fld>
            <a:endParaRPr lang="en-US"/>
          </a:p>
        </p:txBody>
      </p:sp>
      <p:pic>
        <p:nvPicPr>
          <p:cNvPr id="7" name="Picture 6"/>
          <p:cNvPicPr>
            <a:picLocks noChangeAspect="1"/>
          </p:cNvPicPr>
          <p:nvPr/>
        </p:nvPicPr>
        <p:blipFill>
          <a:blip r:embed="rId3"/>
          <a:stretch>
            <a:fillRect/>
          </a:stretch>
        </p:blipFill>
        <p:spPr>
          <a:xfrm>
            <a:off x="6050460" y="2773450"/>
            <a:ext cx="2636340" cy="3961713"/>
          </a:xfrm>
          <a:prstGeom prst="rect">
            <a:avLst/>
          </a:prstGeom>
        </p:spPr>
      </p:pic>
    </p:spTree>
    <p:extLst>
      <p:ext uri="{BB962C8B-B14F-4D97-AF65-F5344CB8AC3E}">
        <p14:creationId xmlns:p14="http://schemas.microsoft.com/office/powerpoint/2010/main" val="3894987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0"/>
            <a:ext cx="8229600" cy="1124744"/>
          </a:xfrm>
        </p:spPr>
        <p:txBody>
          <a:bodyPr>
            <a:normAutofit/>
          </a:bodyPr>
          <a:lstStyle/>
          <a:p>
            <a:pPr algn="r"/>
            <a:r>
              <a:rPr lang="en-GB" sz="6000" dirty="0" smtClean="0"/>
              <a:t>Chartism 1838-48</a:t>
            </a:r>
            <a:endParaRPr lang="en-GB" sz="6000"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4</a:t>
            </a:fld>
            <a:endParaRPr lang="en-US"/>
          </a:p>
        </p:txBody>
      </p:sp>
      <p:pic>
        <p:nvPicPr>
          <p:cNvPr id="5" name="Picture 4"/>
          <p:cNvPicPr>
            <a:picLocks noChangeAspect="1"/>
          </p:cNvPicPr>
          <p:nvPr/>
        </p:nvPicPr>
        <p:blipFill>
          <a:blip r:embed="rId2"/>
          <a:stretch>
            <a:fillRect/>
          </a:stretch>
        </p:blipFill>
        <p:spPr>
          <a:xfrm>
            <a:off x="611560" y="1196938"/>
            <a:ext cx="3879238" cy="5126136"/>
          </a:xfrm>
          <a:prstGeom prst="rect">
            <a:avLst/>
          </a:prstGeom>
        </p:spPr>
      </p:pic>
      <p:sp>
        <p:nvSpPr>
          <p:cNvPr id="7" name="TextBox 6"/>
          <p:cNvSpPr txBox="1"/>
          <p:nvPr/>
        </p:nvSpPr>
        <p:spPr>
          <a:xfrm>
            <a:off x="5076056" y="1196938"/>
            <a:ext cx="3960440" cy="5262979"/>
          </a:xfrm>
          <a:prstGeom prst="rect">
            <a:avLst/>
          </a:prstGeom>
          <a:noFill/>
        </p:spPr>
        <p:txBody>
          <a:bodyPr wrap="square" rtlCol="0">
            <a:spAutoFit/>
          </a:bodyPr>
          <a:lstStyle/>
          <a:p>
            <a:pPr marL="342900" indent="-342900">
              <a:buFont typeface="+mj-lt"/>
              <a:buAutoNum type="arabicPeriod"/>
            </a:pPr>
            <a:r>
              <a:rPr lang="en-GB" sz="2800" dirty="0" smtClean="0"/>
              <a:t>Vote for every man over 21</a:t>
            </a:r>
          </a:p>
          <a:p>
            <a:pPr marL="342900" indent="-342900">
              <a:buFont typeface="+mj-lt"/>
              <a:buAutoNum type="arabicPeriod"/>
            </a:pPr>
            <a:r>
              <a:rPr lang="en-GB" sz="2800" dirty="0" smtClean="0"/>
              <a:t>Ballot to protect everyone’s vote</a:t>
            </a:r>
          </a:p>
          <a:p>
            <a:pPr marL="342900" indent="-342900">
              <a:buFont typeface="+mj-lt"/>
              <a:buAutoNum type="arabicPeriod"/>
            </a:pPr>
            <a:r>
              <a:rPr lang="en-GB" sz="2800" dirty="0"/>
              <a:t>N</a:t>
            </a:r>
            <a:r>
              <a:rPr lang="en-GB" sz="2800" dirty="0" smtClean="0"/>
              <a:t>o property qualification for MPs</a:t>
            </a:r>
          </a:p>
          <a:p>
            <a:pPr marL="342900" indent="-342900">
              <a:buFont typeface="+mj-lt"/>
              <a:buAutoNum type="arabicPeriod"/>
            </a:pPr>
            <a:r>
              <a:rPr lang="en-GB" sz="2800" dirty="0" smtClean="0"/>
              <a:t>Payment for MPs</a:t>
            </a:r>
          </a:p>
          <a:p>
            <a:pPr marL="342900" indent="-342900">
              <a:buFont typeface="+mj-lt"/>
              <a:buAutoNum type="arabicPeriod"/>
            </a:pPr>
            <a:r>
              <a:rPr lang="en-GB" sz="2800" dirty="0" smtClean="0"/>
              <a:t>Equal size constituencies</a:t>
            </a:r>
          </a:p>
          <a:p>
            <a:pPr marL="342900" indent="-342900">
              <a:buFont typeface="+mj-lt"/>
              <a:buAutoNum type="arabicPeriod"/>
            </a:pPr>
            <a:r>
              <a:rPr lang="en-GB" sz="2800" dirty="0" smtClean="0"/>
              <a:t>Annual Parliament – to check bribery and intimidation</a:t>
            </a:r>
            <a:endParaRPr lang="en-GB" sz="2800" dirty="0"/>
          </a:p>
        </p:txBody>
      </p:sp>
      <p:sp>
        <p:nvSpPr>
          <p:cNvPr id="8" name="Rectangle 7"/>
          <p:cNvSpPr/>
          <p:nvPr/>
        </p:nvSpPr>
        <p:spPr>
          <a:xfrm>
            <a:off x="696160" y="6539864"/>
            <a:ext cx="8046640" cy="276999"/>
          </a:xfrm>
          <a:prstGeom prst="rect">
            <a:avLst/>
          </a:prstGeom>
        </p:spPr>
        <p:txBody>
          <a:bodyPr wrap="square">
            <a:spAutoFit/>
          </a:bodyPr>
          <a:lstStyle/>
          <a:p>
            <a:r>
              <a:rPr lang="en-GB" sz="1200" dirty="0">
                <a:hlinkClick r:id="rId3"/>
              </a:rPr>
              <a:t>https://www.parliament.uk/about/living-heritage/transformingsociety/electionsvoting/chartists/overview/chartistmovement</a:t>
            </a:r>
            <a:r>
              <a:rPr lang="en-GB" sz="1200" dirty="0" smtClean="0">
                <a:hlinkClick r:id="rId3"/>
              </a:rPr>
              <a:t>/</a:t>
            </a:r>
            <a:r>
              <a:rPr lang="en-GB" sz="1200" dirty="0" smtClean="0"/>
              <a:t> </a:t>
            </a:r>
            <a:endParaRPr lang="en-GB" sz="1200" dirty="0"/>
          </a:p>
        </p:txBody>
      </p:sp>
    </p:spTree>
    <p:extLst>
      <p:ext uri="{BB962C8B-B14F-4D97-AF65-F5344CB8AC3E}">
        <p14:creationId xmlns:p14="http://schemas.microsoft.com/office/powerpoint/2010/main" val="1099758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additive="base">
                                        <p:cTn id="3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 calcmode="lin" valueType="num">
                                      <p:cBhvr additive="base">
                                        <p:cTn id="37"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6000" dirty="0"/>
              <a:t>Chartism 1838-48</a:t>
            </a:r>
          </a:p>
        </p:txBody>
      </p:sp>
      <p:sp>
        <p:nvSpPr>
          <p:cNvPr id="4" name="Content Placeholder 3"/>
          <p:cNvSpPr>
            <a:spLocks noGrp="1"/>
          </p:cNvSpPr>
          <p:nvPr>
            <p:ph idx="1"/>
          </p:nvPr>
        </p:nvSpPr>
        <p:spPr>
          <a:xfrm>
            <a:off x="457200" y="1600200"/>
            <a:ext cx="8147248" cy="4525963"/>
          </a:xfrm>
        </p:spPr>
        <p:txBody>
          <a:bodyPr>
            <a:normAutofit fontScale="92500" lnSpcReduction="10000"/>
          </a:bodyPr>
          <a:lstStyle/>
          <a:p>
            <a:r>
              <a:rPr lang="en-GB" b="1" dirty="0" smtClean="0"/>
              <a:t>1838: </a:t>
            </a:r>
            <a:r>
              <a:rPr lang="en-GB" dirty="0" smtClean="0"/>
              <a:t>People’s Charter by the London </a:t>
            </a:r>
            <a:r>
              <a:rPr lang="en-GB" smtClean="0"/>
              <a:t>Working Men’s </a:t>
            </a:r>
            <a:r>
              <a:rPr lang="en-GB" dirty="0" smtClean="0"/>
              <a:t>Association </a:t>
            </a:r>
          </a:p>
          <a:p>
            <a:r>
              <a:rPr lang="en-GB" b="1" dirty="0" smtClean="0"/>
              <a:t>1839</a:t>
            </a:r>
            <a:r>
              <a:rPr lang="en-GB" dirty="0" smtClean="0"/>
              <a:t>: petition of 1.25m signatures to Parliament. No joy</a:t>
            </a:r>
          </a:p>
          <a:p>
            <a:r>
              <a:rPr lang="en-GB" b="1" dirty="0" smtClean="0"/>
              <a:t>1842</a:t>
            </a:r>
            <a:r>
              <a:rPr lang="en-GB" dirty="0" smtClean="0"/>
              <a:t>: 3m signed. Still unsuccessful</a:t>
            </a:r>
          </a:p>
          <a:p>
            <a:r>
              <a:rPr lang="en-GB" b="1" dirty="0" smtClean="0"/>
              <a:t>1848</a:t>
            </a:r>
            <a:r>
              <a:rPr lang="en-GB" dirty="0" smtClean="0"/>
              <a:t>: </a:t>
            </a:r>
            <a:r>
              <a:rPr lang="en-GB" dirty="0" err="1" smtClean="0"/>
              <a:t>Feargus</a:t>
            </a:r>
            <a:r>
              <a:rPr lang="en-GB" dirty="0" smtClean="0"/>
              <a:t> O’Connor and The Northern Star. Mass meeting, radical groups including violence</a:t>
            </a:r>
          </a:p>
          <a:p>
            <a:r>
              <a:rPr lang="en-GB" b="1" dirty="0" smtClean="0"/>
              <a:t>Legacy</a:t>
            </a:r>
            <a:r>
              <a:rPr lang="en-GB" dirty="0" smtClean="0"/>
              <a:t>: MP support and further Reform Acts of 1867 and 1884</a:t>
            </a:r>
            <a:endParaRPr lang="en-GB" dirty="0"/>
          </a:p>
        </p:txBody>
      </p:sp>
      <p:sp>
        <p:nvSpPr>
          <p:cNvPr id="3" name="Slide Number Placeholder 2"/>
          <p:cNvSpPr>
            <a:spLocks noGrp="1"/>
          </p:cNvSpPr>
          <p:nvPr>
            <p:ph type="sldNum" sz="quarter" idx="12"/>
          </p:nvPr>
        </p:nvSpPr>
        <p:spPr/>
        <p:txBody>
          <a:bodyPr/>
          <a:lstStyle/>
          <a:p>
            <a:fld id="{B6F15528-21DE-4FAA-801E-634DDDAF4B2B}" type="slidenum">
              <a:rPr lang="en-US" smtClean="0"/>
              <a:pPr/>
              <a:t>5</a:t>
            </a:fld>
            <a:endParaRPr lang="en-US"/>
          </a:p>
        </p:txBody>
      </p:sp>
    </p:spTree>
    <p:extLst>
      <p:ext uri="{BB962C8B-B14F-4D97-AF65-F5344CB8AC3E}">
        <p14:creationId xmlns:p14="http://schemas.microsoft.com/office/powerpoint/2010/main" val="2105494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6</a:t>
            </a:fld>
            <a:endParaRPr lang="en-US"/>
          </a:p>
        </p:txBody>
      </p:sp>
      <p:pic>
        <p:nvPicPr>
          <p:cNvPr id="5" name="Picture 4"/>
          <p:cNvPicPr>
            <a:picLocks noChangeAspect="1"/>
          </p:cNvPicPr>
          <p:nvPr/>
        </p:nvPicPr>
        <p:blipFill>
          <a:blip r:embed="rId2"/>
          <a:stretch>
            <a:fillRect/>
          </a:stretch>
        </p:blipFill>
        <p:spPr>
          <a:xfrm>
            <a:off x="490885" y="0"/>
            <a:ext cx="8162229" cy="6858000"/>
          </a:xfrm>
          <a:prstGeom prst="rect">
            <a:avLst/>
          </a:prstGeom>
        </p:spPr>
      </p:pic>
      <p:pic>
        <p:nvPicPr>
          <p:cNvPr id="6" name="Picture 5"/>
          <p:cNvPicPr>
            <a:picLocks noChangeAspect="1"/>
          </p:cNvPicPr>
          <p:nvPr/>
        </p:nvPicPr>
        <p:blipFill>
          <a:blip r:embed="rId3"/>
          <a:stretch>
            <a:fillRect/>
          </a:stretch>
        </p:blipFill>
        <p:spPr>
          <a:xfrm>
            <a:off x="5220072" y="2924944"/>
            <a:ext cx="2952328" cy="3705541"/>
          </a:xfrm>
          <a:prstGeom prst="rect">
            <a:avLst/>
          </a:prstGeom>
        </p:spPr>
      </p:pic>
    </p:spTree>
    <p:extLst>
      <p:ext uri="{BB962C8B-B14F-4D97-AF65-F5344CB8AC3E}">
        <p14:creationId xmlns:p14="http://schemas.microsoft.com/office/powerpoint/2010/main" val="29520116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7</a:t>
            </a:fld>
            <a:endParaRPr lang="en-US"/>
          </a:p>
        </p:txBody>
      </p:sp>
      <p:sp>
        <p:nvSpPr>
          <p:cNvPr id="3" name="Rectangle 2"/>
          <p:cNvSpPr/>
          <p:nvPr/>
        </p:nvSpPr>
        <p:spPr>
          <a:xfrm>
            <a:off x="323528" y="620688"/>
            <a:ext cx="8532440" cy="5693866"/>
          </a:xfrm>
          <a:prstGeom prst="rect">
            <a:avLst/>
          </a:prstGeom>
        </p:spPr>
        <p:txBody>
          <a:bodyPr wrap="square">
            <a:spAutoFit/>
          </a:bodyPr>
          <a:lstStyle/>
          <a:p>
            <a:r>
              <a:rPr lang="en-GB" sz="2800" dirty="0"/>
              <a:t>Britain had a long tradition of agricultural child labour, in which children were most often employed to scare crows or lead animals to pasture. </a:t>
            </a:r>
            <a:endParaRPr lang="en-GB" sz="2800" dirty="0" smtClean="0"/>
          </a:p>
          <a:p>
            <a:r>
              <a:rPr lang="en-GB" sz="2800" dirty="0" smtClean="0"/>
              <a:t>With </a:t>
            </a:r>
            <a:r>
              <a:rPr lang="en-GB" sz="2800" dirty="0"/>
              <a:t>the rise of industrialisation, and particularly the development of coalmining, more children began entering the workforce at an earlier age. </a:t>
            </a:r>
            <a:endParaRPr lang="en-GB" sz="2800" dirty="0" smtClean="0"/>
          </a:p>
          <a:p>
            <a:r>
              <a:rPr lang="en-GB" sz="2800" dirty="0" smtClean="0"/>
              <a:t>Children </a:t>
            </a:r>
            <a:r>
              <a:rPr lang="en-GB" sz="2800" dirty="0"/>
              <a:t>were on average five times cheaper to employ than adults, and were expected to work the same hours – which, in mining communities, could mean a 14-hour day. </a:t>
            </a:r>
            <a:endParaRPr lang="en-GB" sz="2800" dirty="0" smtClean="0"/>
          </a:p>
          <a:p>
            <a:r>
              <a:rPr lang="en-GB" sz="2800" dirty="0" smtClean="0"/>
              <a:t>The </a:t>
            </a:r>
            <a:r>
              <a:rPr lang="en-GB" sz="2800" dirty="0"/>
              <a:t>Commission also uncovered many cases in which children had been used to climb into the workings of industrial machinery to clear a jam, sometimes with fatal consequences. </a:t>
            </a:r>
          </a:p>
        </p:txBody>
      </p:sp>
      <p:sp>
        <p:nvSpPr>
          <p:cNvPr id="4" name="Rectangle 3"/>
          <p:cNvSpPr/>
          <p:nvPr/>
        </p:nvSpPr>
        <p:spPr>
          <a:xfrm>
            <a:off x="1259632" y="6314554"/>
            <a:ext cx="6984776" cy="369332"/>
          </a:xfrm>
          <a:prstGeom prst="rect">
            <a:avLst/>
          </a:prstGeom>
        </p:spPr>
        <p:txBody>
          <a:bodyPr wrap="square">
            <a:spAutoFit/>
          </a:bodyPr>
          <a:lstStyle/>
          <a:p>
            <a:r>
              <a:rPr lang="en-GB" dirty="0" smtClean="0">
                <a:hlinkClick r:id="rId2"/>
              </a:rPr>
              <a:t> https</a:t>
            </a:r>
            <a:r>
              <a:rPr lang="en-GB" dirty="0">
                <a:hlinkClick r:id="rId2"/>
              </a:rPr>
              <a:t>://</a:t>
            </a:r>
            <a:r>
              <a:rPr lang="en-GB" dirty="0" smtClean="0">
                <a:hlinkClick r:id="rId2"/>
              </a:rPr>
              <a:t>www.bl.uk/collection-items/report-on-child-labour-1842</a:t>
            </a:r>
            <a:r>
              <a:rPr lang="en-GB" dirty="0" smtClean="0"/>
              <a:t> </a:t>
            </a:r>
            <a:endParaRPr lang="en-GB" dirty="0"/>
          </a:p>
        </p:txBody>
      </p:sp>
    </p:spTree>
    <p:extLst>
      <p:ext uri="{BB962C8B-B14F-4D97-AF65-F5344CB8AC3E}">
        <p14:creationId xmlns:p14="http://schemas.microsoft.com/office/powerpoint/2010/main" val="1361133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8</a:t>
            </a:fld>
            <a:endParaRPr lang="en-US"/>
          </a:p>
        </p:txBody>
      </p:sp>
      <p:pic>
        <p:nvPicPr>
          <p:cNvPr id="7" name="Picture 6"/>
          <p:cNvPicPr>
            <a:picLocks noChangeAspect="1"/>
          </p:cNvPicPr>
          <p:nvPr/>
        </p:nvPicPr>
        <p:blipFill>
          <a:blip r:embed="rId2"/>
          <a:stretch>
            <a:fillRect/>
          </a:stretch>
        </p:blipFill>
        <p:spPr>
          <a:xfrm>
            <a:off x="1883335" y="199558"/>
            <a:ext cx="7280177" cy="6339354"/>
          </a:xfrm>
          <a:prstGeom prst="rect">
            <a:avLst/>
          </a:prstGeom>
        </p:spPr>
      </p:pic>
      <p:pic>
        <p:nvPicPr>
          <p:cNvPr id="6" name="Picture 5"/>
          <p:cNvPicPr>
            <a:picLocks noChangeAspect="1"/>
          </p:cNvPicPr>
          <p:nvPr/>
        </p:nvPicPr>
        <p:blipFill>
          <a:blip r:embed="rId3"/>
          <a:stretch>
            <a:fillRect/>
          </a:stretch>
        </p:blipFill>
        <p:spPr>
          <a:xfrm>
            <a:off x="251520" y="260648"/>
            <a:ext cx="8160176" cy="2464098"/>
          </a:xfrm>
          <a:prstGeom prst="rect">
            <a:avLst/>
          </a:prstGeom>
        </p:spPr>
      </p:pic>
    </p:spTree>
    <p:extLst>
      <p:ext uri="{BB962C8B-B14F-4D97-AF65-F5344CB8AC3E}">
        <p14:creationId xmlns:p14="http://schemas.microsoft.com/office/powerpoint/2010/main" val="1990943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9</a:t>
            </a:fld>
            <a:endParaRPr lang="en-US"/>
          </a:p>
        </p:txBody>
      </p:sp>
      <p:pic>
        <p:nvPicPr>
          <p:cNvPr id="3" name="Picture 2"/>
          <p:cNvPicPr>
            <a:picLocks noChangeAspect="1"/>
          </p:cNvPicPr>
          <p:nvPr/>
        </p:nvPicPr>
        <p:blipFill>
          <a:blip r:embed="rId2"/>
          <a:stretch>
            <a:fillRect/>
          </a:stretch>
        </p:blipFill>
        <p:spPr>
          <a:xfrm>
            <a:off x="0" y="1062024"/>
            <a:ext cx="9144000" cy="4733951"/>
          </a:xfrm>
          <a:prstGeom prst="rect">
            <a:avLst/>
          </a:prstGeom>
        </p:spPr>
      </p:pic>
    </p:spTree>
    <p:extLst>
      <p:ext uri="{BB962C8B-B14F-4D97-AF65-F5344CB8AC3E}">
        <p14:creationId xmlns:p14="http://schemas.microsoft.com/office/powerpoint/2010/main" val="2145360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10</a:t>
            </a:fld>
            <a:endParaRPr lang="en-US"/>
          </a:p>
        </p:txBody>
      </p:sp>
      <p:pic>
        <p:nvPicPr>
          <p:cNvPr id="3" name="Picture 2"/>
          <p:cNvPicPr>
            <a:picLocks noChangeAspect="1"/>
          </p:cNvPicPr>
          <p:nvPr/>
        </p:nvPicPr>
        <p:blipFill>
          <a:blip r:embed="rId2"/>
          <a:stretch>
            <a:fillRect/>
          </a:stretch>
        </p:blipFill>
        <p:spPr>
          <a:xfrm>
            <a:off x="1403648" y="836712"/>
            <a:ext cx="6566884" cy="1676003"/>
          </a:xfrm>
          <a:prstGeom prst="rect">
            <a:avLst/>
          </a:prstGeom>
        </p:spPr>
      </p:pic>
      <p:pic>
        <p:nvPicPr>
          <p:cNvPr id="4" name="Picture 3"/>
          <p:cNvPicPr>
            <a:picLocks noChangeAspect="1"/>
          </p:cNvPicPr>
          <p:nvPr/>
        </p:nvPicPr>
        <p:blipFill>
          <a:blip r:embed="rId3"/>
          <a:stretch>
            <a:fillRect/>
          </a:stretch>
        </p:blipFill>
        <p:spPr>
          <a:xfrm>
            <a:off x="877090" y="2813050"/>
            <a:ext cx="7620000" cy="3543300"/>
          </a:xfrm>
          <a:prstGeom prst="rect">
            <a:avLst/>
          </a:prstGeom>
        </p:spPr>
      </p:pic>
    </p:spTree>
    <p:extLst>
      <p:ext uri="{BB962C8B-B14F-4D97-AF65-F5344CB8AC3E}">
        <p14:creationId xmlns:p14="http://schemas.microsoft.com/office/powerpoint/2010/main" val="14428530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11</a:t>
            </a:fld>
            <a:endParaRPr lang="en-US"/>
          </a:p>
        </p:txBody>
      </p:sp>
      <p:pic>
        <p:nvPicPr>
          <p:cNvPr id="3" name="Picture 2"/>
          <p:cNvPicPr>
            <a:picLocks noChangeAspect="1"/>
          </p:cNvPicPr>
          <p:nvPr/>
        </p:nvPicPr>
        <p:blipFill>
          <a:blip r:embed="rId2"/>
          <a:stretch>
            <a:fillRect/>
          </a:stretch>
        </p:blipFill>
        <p:spPr>
          <a:xfrm>
            <a:off x="323528" y="188640"/>
            <a:ext cx="5067300" cy="5238750"/>
          </a:xfrm>
          <a:prstGeom prst="rect">
            <a:avLst/>
          </a:prstGeom>
        </p:spPr>
      </p:pic>
      <p:pic>
        <p:nvPicPr>
          <p:cNvPr id="4" name="Picture 3"/>
          <p:cNvPicPr>
            <a:picLocks noChangeAspect="1"/>
          </p:cNvPicPr>
          <p:nvPr/>
        </p:nvPicPr>
        <p:blipFill>
          <a:blip r:embed="rId3"/>
          <a:stretch>
            <a:fillRect/>
          </a:stretch>
        </p:blipFill>
        <p:spPr>
          <a:xfrm>
            <a:off x="4733690" y="-136525"/>
            <a:ext cx="4410310" cy="6858000"/>
          </a:xfrm>
          <a:prstGeom prst="rect">
            <a:avLst/>
          </a:prstGeom>
        </p:spPr>
      </p:pic>
    </p:spTree>
    <p:extLst>
      <p:ext uri="{BB962C8B-B14F-4D97-AF65-F5344CB8AC3E}">
        <p14:creationId xmlns:p14="http://schemas.microsoft.com/office/powerpoint/2010/main" val="428428046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80120"/>
          </a:xfrm>
        </p:spPr>
        <p:txBody>
          <a:bodyPr>
            <a:noAutofit/>
          </a:bodyPr>
          <a:lstStyle/>
          <a:p>
            <a:pPr algn="l"/>
            <a:r>
              <a:rPr lang="en-GB" sz="6000" dirty="0"/>
              <a:t>Paris</a:t>
            </a:r>
          </a:p>
        </p:txBody>
      </p:sp>
      <p:sp>
        <p:nvSpPr>
          <p:cNvPr id="3" name="Content Placeholder 2"/>
          <p:cNvSpPr>
            <a:spLocks noGrp="1"/>
          </p:cNvSpPr>
          <p:nvPr>
            <p:ph idx="1"/>
          </p:nvPr>
        </p:nvSpPr>
        <p:spPr>
          <a:xfrm>
            <a:off x="457200" y="1196752"/>
            <a:ext cx="8229600" cy="4929411"/>
          </a:xfrm>
        </p:spPr>
        <p:txBody>
          <a:bodyPr>
            <a:normAutofit/>
          </a:bodyPr>
          <a:lstStyle/>
          <a:p>
            <a:r>
              <a:rPr lang="en-GB" dirty="0"/>
              <a:t>At 26, he wrote his Paris Manuscripts and clarified his pivotal idea of </a:t>
            </a:r>
            <a:r>
              <a:rPr lang="en-GB" b="1" dirty="0"/>
              <a:t>alienation</a:t>
            </a:r>
          </a:p>
          <a:p>
            <a:r>
              <a:rPr lang="en-GB" dirty="0"/>
              <a:t>Met lifelong friend Friedrich Engels (1820-95), who came to criticise capitalism despite being heir to a flourishing business with factories in Germany and Manchester</a:t>
            </a:r>
          </a:p>
          <a:p>
            <a:r>
              <a:rPr lang="en-GB" dirty="0"/>
              <a:t>Friendship and collaboration with Engels lasted until Marx’s death in 1883</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12</a:t>
            </a:fld>
            <a:endParaRPr lang="en-US"/>
          </a:p>
        </p:txBody>
      </p:sp>
    </p:spTree>
    <p:extLst>
      <p:ext uri="{BB962C8B-B14F-4D97-AF65-F5344CB8AC3E}">
        <p14:creationId xmlns:p14="http://schemas.microsoft.com/office/powerpoint/2010/main" val="833068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sz="half" idx="1"/>
          </p:nvPr>
        </p:nvSpPr>
        <p:spPr>
          <a:xfrm>
            <a:off x="457200" y="2348880"/>
            <a:ext cx="3826768" cy="4007469"/>
          </a:xfrm>
        </p:spPr>
        <p:txBody>
          <a:bodyPr>
            <a:normAutofit fontScale="85000" lnSpcReduction="10000"/>
          </a:bodyPr>
          <a:lstStyle/>
          <a:p>
            <a:r>
              <a:rPr lang="en-GB" dirty="0"/>
              <a:t>A congress of the </a:t>
            </a:r>
            <a:r>
              <a:rPr lang="en-GB" b="1" dirty="0"/>
              <a:t>League of the Just </a:t>
            </a:r>
            <a:r>
              <a:rPr lang="en-GB" dirty="0"/>
              <a:t>opened in London on June 2, 1847</a:t>
            </a:r>
          </a:p>
          <a:p>
            <a:r>
              <a:rPr lang="en-GB" dirty="0"/>
              <a:t>Engels representing the Paris branch</a:t>
            </a:r>
          </a:p>
          <a:p>
            <a:r>
              <a:rPr lang="en-GB" dirty="0"/>
              <a:t>Marx couldn’t afford to attend</a:t>
            </a:r>
          </a:p>
          <a:p>
            <a:r>
              <a:rPr lang="en-GB" dirty="0"/>
              <a:t>The Communist League was formed as the first international proletarian organization</a:t>
            </a:r>
          </a:p>
        </p:txBody>
      </p:sp>
      <p:sp>
        <p:nvSpPr>
          <p:cNvPr id="9" name="Content Placeholder 8"/>
          <p:cNvSpPr>
            <a:spLocks noGrp="1"/>
          </p:cNvSpPr>
          <p:nvPr>
            <p:ph sz="half" idx="2"/>
          </p:nvPr>
        </p:nvSpPr>
        <p:spPr>
          <a:xfrm>
            <a:off x="4716016" y="2910651"/>
            <a:ext cx="4032448" cy="3312368"/>
          </a:xfrm>
          <a:solidFill>
            <a:srgbClr val="FFFF00"/>
          </a:solidFill>
          <a:ln w="76200">
            <a:solidFill>
              <a:schemeClr val="tx1"/>
            </a:solidFill>
          </a:ln>
        </p:spPr>
        <p:txBody>
          <a:bodyPr>
            <a:normAutofit fontScale="85000" lnSpcReduction="10000"/>
          </a:bodyPr>
          <a:lstStyle/>
          <a:p>
            <a:pPr marL="0" indent="0" algn="ctr">
              <a:buNone/>
            </a:pPr>
            <a:endParaRPr lang="en-GB" sz="3800" dirty="0"/>
          </a:p>
          <a:p>
            <a:pPr marL="0" indent="0" algn="ctr">
              <a:buNone/>
            </a:pPr>
            <a:r>
              <a:rPr lang="en-GB" sz="3800" dirty="0"/>
              <a:t>The League's motto changed from "All Men are Brothers" to "Working Men of All Countries, Unite!“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13</a:t>
            </a:fld>
            <a:endParaRPr lang="en-US"/>
          </a:p>
        </p:txBody>
      </p:sp>
      <p:pic>
        <p:nvPicPr>
          <p:cNvPr id="6" name="Picture 5"/>
          <p:cNvPicPr>
            <a:picLocks noChangeAspect="1"/>
          </p:cNvPicPr>
          <p:nvPr/>
        </p:nvPicPr>
        <p:blipFill>
          <a:blip r:embed="rId2"/>
          <a:stretch>
            <a:fillRect/>
          </a:stretch>
        </p:blipFill>
        <p:spPr>
          <a:xfrm>
            <a:off x="457200" y="83950"/>
            <a:ext cx="4536503" cy="2317348"/>
          </a:xfrm>
          <a:prstGeom prst="rect">
            <a:avLst/>
          </a:prstGeom>
        </p:spPr>
      </p:pic>
      <p:sp>
        <p:nvSpPr>
          <p:cNvPr id="10" name="Rectangle 9"/>
          <p:cNvSpPr/>
          <p:nvPr/>
        </p:nvSpPr>
        <p:spPr>
          <a:xfrm>
            <a:off x="1979712" y="6356349"/>
            <a:ext cx="6280348" cy="307777"/>
          </a:xfrm>
          <a:prstGeom prst="rect">
            <a:avLst/>
          </a:prstGeom>
        </p:spPr>
        <p:txBody>
          <a:bodyPr wrap="square">
            <a:spAutoFit/>
          </a:bodyPr>
          <a:lstStyle/>
          <a:p>
            <a:r>
              <a:rPr lang="en-GB" sz="1400" dirty="0">
                <a:hlinkClick r:id="rId3"/>
              </a:rPr>
              <a:t>https://www.marxists.org/archive/marx/works/1847/communist-league/</a:t>
            </a:r>
            <a:r>
              <a:rPr lang="en-GB" sz="1400" dirty="0"/>
              <a:t> </a:t>
            </a:r>
          </a:p>
        </p:txBody>
      </p:sp>
      <p:pic>
        <p:nvPicPr>
          <p:cNvPr id="11" name="Picture 10"/>
          <p:cNvPicPr>
            <a:picLocks noChangeAspect="1"/>
          </p:cNvPicPr>
          <p:nvPr/>
        </p:nvPicPr>
        <p:blipFill>
          <a:blip r:embed="rId4"/>
          <a:stretch>
            <a:fillRect/>
          </a:stretch>
        </p:blipFill>
        <p:spPr>
          <a:xfrm>
            <a:off x="5805780" y="104502"/>
            <a:ext cx="1494839" cy="2672818"/>
          </a:xfrm>
          <a:prstGeom prst="rect">
            <a:avLst/>
          </a:prstGeom>
        </p:spPr>
      </p:pic>
    </p:spTree>
    <p:extLst>
      <p:ext uri="{BB962C8B-B14F-4D97-AF65-F5344CB8AC3E}">
        <p14:creationId xmlns:p14="http://schemas.microsoft.com/office/powerpoint/2010/main" val="112309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bg/>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9"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14</a:t>
            </a:fld>
            <a:endParaRPr lang="en-US">
              <a:solidFill>
                <a:prstClr val="black">
                  <a:tint val="75000"/>
                </a:prstClr>
              </a:solidFill>
            </a:endParaRPr>
          </a:p>
        </p:txBody>
      </p:sp>
      <p:pic>
        <p:nvPicPr>
          <p:cNvPr id="6" name="Picture 5"/>
          <p:cNvPicPr>
            <a:picLocks noChangeAspect="1"/>
          </p:cNvPicPr>
          <p:nvPr/>
        </p:nvPicPr>
        <p:blipFill>
          <a:blip r:embed="rId2"/>
          <a:stretch>
            <a:fillRect/>
          </a:stretch>
        </p:blipFill>
        <p:spPr>
          <a:xfrm>
            <a:off x="245607" y="2348880"/>
            <a:ext cx="3960440" cy="2023082"/>
          </a:xfrm>
          <a:prstGeom prst="rect">
            <a:avLst/>
          </a:prstGeom>
        </p:spPr>
      </p:pic>
      <p:sp>
        <p:nvSpPr>
          <p:cNvPr id="10" name="Rectangle 9"/>
          <p:cNvSpPr/>
          <p:nvPr/>
        </p:nvSpPr>
        <p:spPr>
          <a:xfrm>
            <a:off x="1835696" y="6413698"/>
            <a:ext cx="6280348" cy="307777"/>
          </a:xfrm>
          <a:prstGeom prst="rect">
            <a:avLst/>
          </a:prstGeom>
        </p:spPr>
        <p:txBody>
          <a:bodyPr wrap="square">
            <a:spAutoFit/>
          </a:bodyPr>
          <a:lstStyle/>
          <a:p>
            <a:r>
              <a:rPr lang="en-GB" sz="1400" dirty="0">
                <a:solidFill>
                  <a:prstClr val="black"/>
                </a:solidFill>
                <a:hlinkClick r:id="rId3"/>
              </a:rPr>
              <a:t>https://www.marxists.org/archive/marx/works/1847/communist-league/</a:t>
            </a:r>
            <a:r>
              <a:rPr lang="en-GB" sz="1400" dirty="0">
                <a:solidFill>
                  <a:prstClr val="black"/>
                </a:solidFill>
              </a:rPr>
              <a:t> </a:t>
            </a:r>
          </a:p>
        </p:txBody>
      </p:sp>
      <p:sp>
        <p:nvSpPr>
          <p:cNvPr id="12" name="Rectangle 11"/>
          <p:cNvSpPr/>
          <p:nvPr/>
        </p:nvSpPr>
        <p:spPr>
          <a:xfrm>
            <a:off x="4218559" y="548680"/>
            <a:ext cx="4717149" cy="5509200"/>
          </a:xfrm>
          <a:prstGeom prst="rect">
            <a:avLst/>
          </a:prstGeom>
          <a:solidFill>
            <a:srgbClr val="FFFF00"/>
          </a:solidFill>
          <a:ln w="28575">
            <a:solidFill>
              <a:schemeClr val="tx1"/>
            </a:solidFill>
          </a:ln>
        </p:spPr>
        <p:txBody>
          <a:bodyPr wrap="square">
            <a:spAutoFit/>
          </a:bodyPr>
          <a:lstStyle/>
          <a:p>
            <a:pPr algn="ctr"/>
            <a:r>
              <a:rPr lang="en-GB" sz="3200" b="1" dirty="0">
                <a:solidFill>
                  <a:prstClr val="black"/>
                </a:solidFill>
              </a:rPr>
              <a:t>Article 1</a:t>
            </a:r>
          </a:p>
          <a:p>
            <a:pPr algn="ctr"/>
            <a:r>
              <a:rPr lang="en-GB" sz="3200" dirty="0">
                <a:solidFill>
                  <a:prstClr val="black"/>
                </a:solidFill>
              </a:rPr>
              <a:t>"The aim of the league is the overthrow of the bourgeoisie, the rule of the proletariat, the abolition of the old bourgeois society which rests on the antagonism of classes, and the foundation of a new society without classes and without private property."</a:t>
            </a:r>
          </a:p>
        </p:txBody>
      </p:sp>
    </p:spTree>
    <p:extLst>
      <p:ext uri="{BB962C8B-B14F-4D97-AF65-F5344CB8AC3E}">
        <p14:creationId xmlns:p14="http://schemas.microsoft.com/office/powerpoint/2010/main" val="123829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a:xfrm>
            <a:off x="457200" y="260648"/>
            <a:ext cx="4040188" cy="792088"/>
          </a:xfrm>
        </p:spPr>
        <p:txBody>
          <a:bodyPr>
            <a:noAutofit/>
          </a:bodyPr>
          <a:lstStyle/>
          <a:p>
            <a:r>
              <a:rPr lang="en-GB" sz="6000" dirty="0"/>
              <a:t>Bourgeois</a:t>
            </a:r>
          </a:p>
        </p:txBody>
      </p:sp>
      <p:sp>
        <p:nvSpPr>
          <p:cNvPr id="7" name="Content Placeholder 6"/>
          <p:cNvSpPr>
            <a:spLocks noGrp="1"/>
          </p:cNvSpPr>
          <p:nvPr>
            <p:ph sz="half" idx="2"/>
          </p:nvPr>
        </p:nvSpPr>
        <p:spPr>
          <a:xfrm>
            <a:off x="323528" y="1057994"/>
            <a:ext cx="4320329" cy="5480918"/>
          </a:xfrm>
        </p:spPr>
        <p:txBody>
          <a:bodyPr>
            <a:noAutofit/>
          </a:bodyPr>
          <a:lstStyle/>
          <a:p>
            <a:r>
              <a:rPr lang="en-GB" sz="3200" dirty="0"/>
              <a:t>The middle class, typically with reference to its perceived materialistic values or conventional attitudes</a:t>
            </a:r>
            <a:endParaRPr lang="en-GB" sz="2800" dirty="0"/>
          </a:p>
          <a:p>
            <a:r>
              <a:rPr lang="en-GB" sz="3200" dirty="0"/>
              <a:t>(in Marxist contexts) the capitalist class who own most of society's wealth and means of production</a:t>
            </a:r>
          </a:p>
        </p:txBody>
      </p:sp>
      <p:sp>
        <p:nvSpPr>
          <p:cNvPr id="8" name="Text Placeholder 7"/>
          <p:cNvSpPr>
            <a:spLocks noGrp="1"/>
          </p:cNvSpPr>
          <p:nvPr>
            <p:ph type="body" sz="quarter" idx="3"/>
          </p:nvPr>
        </p:nvSpPr>
        <p:spPr>
          <a:xfrm>
            <a:off x="4643857" y="260648"/>
            <a:ext cx="4041775" cy="792088"/>
          </a:xfrm>
        </p:spPr>
        <p:txBody>
          <a:bodyPr>
            <a:noAutofit/>
          </a:bodyPr>
          <a:lstStyle/>
          <a:p>
            <a:r>
              <a:rPr lang="en-GB" sz="6000" dirty="0"/>
              <a:t>Proletariat</a:t>
            </a:r>
          </a:p>
        </p:txBody>
      </p:sp>
      <p:sp>
        <p:nvSpPr>
          <p:cNvPr id="9" name="Content Placeholder 8"/>
          <p:cNvSpPr>
            <a:spLocks noGrp="1"/>
          </p:cNvSpPr>
          <p:nvPr>
            <p:ph sz="quarter" idx="4"/>
          </p:nvPr>
        </p:nvSpPr>
        <p:spPr>
          <a:xfrm>
            <a:off x="4645025" y="1052736"/>
            <a:ext cx="4391471" cy="5472608"/>
          </a:xfrm>
        </p:spPr>
        <p:txBody>
          <a:bodyPr>
            <a:noAutofit/>
          </a:bodyPr>
          <a:lstStyle/>
          <a:p>
            <a:r>
              <a:rPr lang="en-GB" sz="3200" dirty="0"/>
              <a:t>Working-class people regarded collectively (often used with reference to Marxism)</a:t>
            </a:r>
          </a:p>
          <a:p>
            <a:pPr marL="0" indent="0" algn="r">
              <a:buNone/>
            </a:pPr>
            <a:endParaRPr lang="en-GB" sz="2000" i="1" dirty="0"/>
          </a:p>
          <a:p>
            <a:pPr marL="0" indent="0" algn="r">
              <a:buNone/>
            </a:pPr>
            <a:r>
              <a:rPr lang="en-GB" sz="2000" i="1" dirty="0"/>
              <a:t>the labouring classes · the common people · the ordinary people · the lower classes · the masses · the commonalty · the rank and file · the third estate · the plebeians</a:t>
            </a:r>
            <a:endParaRPr lang="en-GB" sz="2800" i="1" dirty="0"/>
          </a:p>
          <a:p>
            <a:r>
              <a:rPr lang="en-GB" sz="3200" dirty="0"/>
              <a:t>The lowest class of citizens in ancient Rome</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15</a:t>
            </a:fld>
            <a:endParaRPr lang="en-US"/>
          </a:p>
        </p:txBody>
      </p:sp>
    </p:spTree>
    <p:extLst>
      <p:ext uri="{BB962C8B-B14F-4D97-AF65-F5344CB8AC3E}">
        <p14:creationId xmlns:p14="http://schemas.microsoft.com/office/powerpoint/2010/main" val="2632567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9"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Autofit/>
          </a:bodyPr>
          <a:lstStyle/>
          <a:p>
            <a:pPr algn="l"/>
            <a:r>
              <a:rPr lang="en-GB" sz="6000" dirty="0"/>
              <a:t>Marx</a:t>
            </a:r>
          </a:p>
        </p:txBody>
      </p:sp>
      <p:sp>
        <p:nvSpPr>
          <p:cNvPr id="3" name="Content Placeholder 2"/>
          <p:cNvSpPr>
            <a:spLocks noGrp="1"/>
          </p:cNvSpPr>
          <p:nvPr>
            <p:ph idx="1"/>
          </p:nvPr>
        </p:nvSpPr>
        <p:spPr>
          <a:xfrm>
            <a:off x="628651" y="1412776"/>
            <a:ext cx="5162550" cy="4764187"/>
          </a:xfrm>
        </p:spPr>
        <p:txBody>
          <a:bodyPr>
            <a:normAutofit/>
          </a:bodyPr>
          <a:lstStyle/>
          <a:p>
            <a:r>
              <a:rPr lang="en-GB" dirty="0"/>
              <a:t>1848: the Communist League asked Marx and Engels to draw up a workers’ charter</a:t>
            </a:r>
          </a:p>
          <a:p>
            <a:r>
              <a:rPr lang="en-GB" dirty="0"/>
              <a:t>The result was </a:t>
            </a:r>
            <a:r>
              <a:rPr lang="en-GB" b="1" i="1" dirty="0"/>
              <a:t>The Communist Manifesto</a:t>
            </a:r>
          </a:p>
          <a:p>
            <a:r>
              <a:rPr lang="en-GB" dirty="0"/>
              <a:t>Enormously influential</a:t>
            </a:r>
          </a:p>
          <a:p>
            <a:r>
              <a:rPr lang="en-GB" dirty="0"/>
              <a:t>1849: moved to London</a:t>
            </a:r>
          </a:p>
        </p:txBody>
      </p:sp>
      <p:pic>
        <p:nvPicPr>
          <p:cNvPr id="6" name="Picture 5"/>
          <p:cNvPicPr>
            <a:picLocks noChangeAspect="1"/>
          </p:cNvPicPr>
          <p:nvPr/>
        </p:nvPicPr>
        <p:blipFill>
          <a:blip r:embed="rId2"/>
          <a:stretch>
            <a:fillRect/>
          </a:stretch>
        </p:blipFill>
        <p:spPr>
          <a:xfrm>
            <a:off x="5302424" y="1196752"/>
            <a:ext cx="3384376" cy="4788539"/>
          </a:xfrm>
          <a:prstGeom prst="rect">
            <a:avLst/>
          </a:prstGeom>
        </p:spPr>
      </p:pic>
      <p:sp>
        <p:nvSpPr>
          <p:cNvPr id="4" name="Slide Number Placeholder 3"/>
          <p:cNvSpPr>
            <a:spLocks noGrp="1"/>
          </p:cNvSpPr>
          <p:nvPr>
            <p:ph type="sldNum" sz="quarter" idx="12"/>
          </p:nvPr>
        </p:nvSpPr>
        <p:spPr/>
        <p:txBody>
          <a:bodyPr/>
          <a:lstStyle/>
          <a:p>
            <a:fld id="{B6F15528-21DE-4FAA-801E-634DDDAF4B2B}" type="slidenum">
              <a:rPr lang="en-US" smtClean="0"/>
              <a:pPr/>
              <a:t>16</a:t>
            </a:fld>
            <a:endParaRPr lang="en-US"/>
          </a:p>
        </p:txBody>
      </p:sp>
    </p:spTree>
    <p:extLst>
      <p:ext uri="{BB962C8B-B14F-4D97-AF65-F5344CB8AC3E}">
        <p14:creationId xmlns:p14="http://schemas.microsoft.com/office/powerpoint/2010/main" val="265574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791763"/>
          </a:xfrm>
        </p:spPr>
        <p:txBody>
          <a:bodyPr>
            <a:noAutofit/>
          </a:bodyPr>
          <a:lstStyle/>
          <a:p>
            <a:pPr algn="l"/>
            <a:r>
              <a:rPr lang="en-GB" sz="6000" dirty="0"/>
              <a:t>Marx</a:t>
            </a:r>
          </a:p>
        </p:txBody>
      </p:sp>
      <p:sp>
        <p:nvSpPr>
          <p:cNvPr id="3" name="Content Placeholder 2"/>
          <p:cNvSpPr>
            <a:spLocks noGrp="1"/>
          </p:cNvSpPr>
          <p:nvPr>
            <p:ph idx="1"/>
          </p:nvPr>
        </p:nvSpPr>
        <p:spPr>
          <a:xfrm>
            <a:off x="611560" y="1196752"/>
            <a:ext cx="5455517" cy="5454352"/>
          </a:xfrm>
        </p:spPr>
        <p:txBody>
          <a:bodyPr>
            <a:normAutofit fontScale="92500" lnSpcReduction="10000"/>
          </a:bodyPr>
          <a:lstStyle/>
          <a:p>
            <a:r>
              <a:rPr lang="en-GB" dirty="0"/>
              <a:t>Settled in London and saw the misery of the workers: 5am to 9pm; 7 days a week</a:t>
            </a:r>
          </a:p>
          <a:p>
            <a:r>
              <a:rPr lang="en-GB" dirty="0"/>
              <a:t>Very low wages, below subsistence level</a:t>
            </a:r>
          </a:p>
          <a:p>
            <a:r>
              <a:rPr lang="en-GB" dirty="0"/>
              <a:t>Women and child labour prevalent</a:t>
            </a:r>
          </a:p>
          <a:p>
            <a:r>
              <a:rPr lang="en-GB" dirty="0"/>
              <a:t>Formed his lifelong interest in the social conditions of the industrial workers</a:t>
            </a:r>
          </a:p>
          <a:p>
            <a:r>
              <a:rPr lang="en-GB" dirty="0"/>
              <a:t>1867: Das Capital published</a:t>
            </a:r>
          </a:p>
          <a:p>
            <a:endParaRPr lang="en-GB" dirty="0"/>
          </a:p>
          <a:p>
            <a:endParaRPr lang="en-GB" dirty="0"/>
          </a:p>
        </p:txBody>
      </p:sp>
      <p:sp>
        <p:nvSpPr>
          <p:cNvPr id="4" name="TextBox 3"/>
          <p:cNvSpPr txBox="1"/>
          <p:nvPr/>
        </p:nvSpPr>
        <p:spPr>
          <a:xfrm>
            <a:off x="6270291" y="5715000"/>
            <a:ext cx="2209800" cy="369332"/>
          </a:xfrm>
          <a:prstGeom prst="rect">
            <a:avLst/>
          </a:prstGeom>
          <a:noFill/>
        </p:spPr>
        <p:txBody>
          <a:bodyPr wrap="square" rtlCol="0">
            <a:spAutoFit/>
          </a:bodyPr>
          <a:lstStyle/>
          <a:p>
            <a:r>
              <a:rPr lang="en-GB" dirty="0"/>
              <a:t>Morrison (2006; p36)</a:t>
            </a:r>
          </a:p>
        </p:txBody>
      </p:sp>
      <p:pic>
        <p:nvPicPr>
          <p:cNvPr id="6" name="Picture 5"/>
          <p:cNvPicPr>
            <a:picLocks noChangeAspect="1"/>
          </p:cNvPicPr>
          <p:nvPr/>
        </p:nvPicPr>
        <p:blipFill>
          <a:blip r:embed="rId2"/>
          <a:stretch>
            <a:fillRect/>
          </a:stretch>
        </p:blipFill>
        <p:spPr>
          <a:xfrm>
            <a:off x="5863023" y="1370704"/>
            <a:ext cx="3024336" cy="4279120"/>
          </a:xfrm>
          <a:prstGeom prst="rect">
            <a:avLst/>
          </a:prstGeom>
        </p:spPr>
      </p:pic>
      <p:sp>
        <p:nvSpPr>
          <p:cNvPr id="7" name="Slide Number Placeholder 6"/>
          <p:cNvSpPr>
            <a:spLocks noGrp="1"/>
          </p:cNvSpPr>
          <p:nvPr>
            <p:ph type="sldNum" sz="quarter" idx="12"/>
          </p:nvPr>
        </p:nvSpPr>
        <p:spPr/>
        <p:txBody>
          <a:bodyPr/>
          <a:lstStyle/>
          <a:p>
            <a:fld id="{B6F15528-21DE-4FAA-801E-634DDDAF4B2B}" type="slidenum">
              <a:rPr lang="en-US" smtClean="0"/>
              <a:pPr/>
              <a:t>17</a:t>
            </a:fld>
            <a:endParaRPr lang="en-US"/>
          </a:p>
        </p:txBody>
      </p:sp>
    </p:spTree>
    <p:extLst>
      <p:ext uri="{BB962C8B-B14F-4D97-AF65-F5344CB8AC3E}">
        <p14:creationId xmlns:p14="http://schemas.microsoft.com/office/powerpoint/2010/main" val="694394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A radical materialist</a:t>
            </a:r>
          </a:p>
        </p:txBody>
      </p:sp>
      <p:sp>
        <p:nvSpPr>
          <p:cNvPr id="3" name="Content Placeholder 2"/>
          <p:cNvSpPr>
            <a:spLocks noGrp="1"/>
          </p:cNvSpPr>
          <p:nvPr>
            <p:ph idx="1"/>
          </p:nvPr>
        </p:nvSpPr>
        <p:spPr>
          <a:xfrm>
            <a:off x="457200" y="1600201"/>
            <a:ext cx="8435280" cy="2620888"/>
          </a:xfrm>
        </p:spPr>
        <p:txBody>
          <a:bodyPr/>
          <a:lstStyle/>
          <a:p>
            <a:r>
              <a:rPr lang="en-GB" dirty="0"/>
              <a:t>A critical response to leading theories and thinking of the day</a:t>
            </a:r>
          </a:p>
          <a:p>
            <a:r>
              <a:rPr lang="en-GB" dirty="0"/>
              <a:t>A radical approach, a revolutionary thinker</a:t>
            </a:r>
          </a:p>
          <a:p>
            <a:r>
              <a:rPr lang="en-GB" dirty="0"/>
              <a:t>He takes a </a:t>
            </a:r>
            <a:r>
              <a:rPr lang="en-GB" b="1" dirty="0"/>
              <a:t>materialist</a:t>
            </a:r>
            <a:r>
              <a:rPr lang="en-GB" dirty="0"/>
              <a:t> perspective: </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18</a:t>
            </a:fld>
            <a:endParaRPr lang="en-US"/>
          </a:p>
        </p:txBody>
      </p:sp>
      <p:sp>
        <p:nvSpPr>
          <p:cNvPr id="6" name="Rectangle 5"/>
          <p:cNvSpPr/>
          <p:nvPr/>
        </p:nvSpPr>
        <p:spPr>
          <a:xfrm>
            <a:off x="899592" y="4509120"/>
            <a:ext cx="7632848" cy="1569660"/>
          </a:xfrm>
          <a:prstGeom prst="rect">
            <a:avLst/>
          </a:prstGeom>
          <a:solidFill>
            <a:srgbClr val="FFFF00"/>
          </a:solidFill>
          <a:ln w="76200">
            <a:solidFill>
              <a:schemeClr val="tx1"/>
            </a:solidFill>
          </a:ln>
        </p:spPr>
        <p:txBody>
          <a:bodyPr wrap="square">
            <a:spAutoFit/>
          </a:bodyPr>
          <a:lstStyle/>
          <a:p>
            <a:pPr algn="ctr"/>
            <a:r>
              <a:rPr lang="en-GB" sz="3200" dirty="0"/>
              <a:t>social theory must focus on the real world which surrounds us, not on abstract ideas which might not reflect reality</a:t>
            </a:r>
          </a:p>
        </p:txBody>
      </p:sp>
    </p:spTree>
    <p:extLst>
      <p:ext uri="{BB962C8B-B14F-4D97-AF65-F5344CB8AC3E}">
        <p14:creationId xmlns:p14="http://schemas.microsoft.com/office/powerpoint/2010/main" val="102083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wheel(1)">
                                      <p:cBhvr>
                                        <p:cTn id="2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6000" dirty="0"/>
              <a:t>Conflict</a:t>
            </a:r>
          </a:p>
        </p:txBody>
      </p:sp>
      <p:sp>
        <p:nvSpPr>
          <p:cNvPr id="3" name="Content Placeholder 2"/>
          <p:cNvSpPr>
            <a:spLocks noGrp="1"/>
          </p:cNvSpPr>
          <p:nvPr>
            <p:ph idx="1"/>
          </p:nvPr>
        </p:nvSpPr>
        <p:spPr>
          <a:xfrm>
            <a:off x="457200" y="1772816"/>
            <a:ext cx="8229600" cy="820687"/>
          </a:xfrm>
        </p:spPr>
        <p:txBody>
          <a:bodyPr/>
          <a:lstStyle/>
          <a:p>
            <a:r>
              <a:rPr lang="en-GB" sz="3600" dirty="0"/>
              <a:t>Marx recognised that,</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19</a:t>
            </a:fld>
            <a:endParaRPr lang="en-US"/>
          </a:p>
        </p:txBody>
      </p:sp>
      <p:sp>
        <p:nvSpPr>
          <p:cNvPr id="5" name="Rectangle 4"/>
          <p:cNvSpPr/>
          <p:nvPr/>
        </p:nvSpPr>
        <p:spPr>
          <a:xfrm>
            <a:off x="457200" y="2852936"/>
            <a:ext cx="8229600" cy="2677656"/>
          </a:xfrm>
          <a:prstGeom prst="rect">
            <a:avLst/>
          </a:prstGeom>
          <a:solidFill>
            <a:srgbClr val="FFFF00"/>
          </a:solidFill>
          <a:ln w="25400">
            <a:solidFill>
              <a:schemeClr val="accent1"/>
            </a:solidFill>
          </a:ln>
        </p:spPr>
        <p:txBody>
          <a:bodyPr wrap="square">
            <a:spAutoFit/>
          </a:bodyPr>
          <a:lstStyle/>
          <a:p>
            <a:pPr algn="ctr"/>
            <a:r>
              <a:rPr lang="en-GB" sz="3600" dirty="0"/>
              <a:t>“the very first act of all societies was always economic because human beings had to satisfy their everyday material needs before anything else.” </a:t>
            </a:r>
          </a:p>
          <a:p>
            <a:r>
              <a:rPr lang="en-GB" sz="2400" dirty="0"/>
              <a:t>Morrison (2006:36)</a:t>
            </a:r>
          </a:p>
        </p:txBody>
      </p:sp>
    </p:spTree>
    <p:extLst>
      <p:ext uri="{BB962C8B-B14F-4D97-AF65-F5344CB8AC3E}">
        <p14:creationId xmlns:p14="http://schemas.microsoft.com/office/powerpoint/2010/main" val="10347160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553342" y="4347493"/>
            <a:ext cx="2373982" cy="2373982"/>
          </a:xfrm>
          <a:prstGeom prst="rect">
            <a:avLst/>
          </a:prstGeom>
        </p:spPr>
      </p:pic>
      <p:sp>
        <p:nvSpPr>
          <p:cNvPr id="2" name="Title 1"/>
          <p:cNvSpPr>
            <a:spLocks noGrp="1"/>
          </p:cNvSpPr>
          <p:nvPr>
            <p:ph type="title"/>
          </p:nvPr>
        </p:nvSpPr>
        <p:spPr/>
        <p:txBody>
          <a:bodyPr>
            <a:normAutofit/>
          </a:bodyPr>
          <a:lstStyle/>
          <a:p>
            <a:pPr algn="l"/>
            <a:r>
              <a:rPr lang="en-GB" sz="6000" dirty="0"/>
              <a:t>Conflict</a:t>
            </a:r>
          </a:p>
        </p:txBody>
      </p:sp>
      <p:sp>
        <p:nvSpPr>
          <p:cNvPr id="3" name="Content Placeholder 2"/>
          <p:cNvSpPr>
            <a:spLocks noGrp="1"/>
          </p:cNvSpPr>
          <p:nvPr>
            <p:ph sz="half" idx="1"/>
          </p:nvPr>
        </p:nvSpPr>
        <p:spPr>
          <a:xfrm>
            <a:off x="243488" y="1331463"/>
            <a:ext cx="4906888" cy="3773016"/>
          </a:xfrm>
        </p:spPr>
        <p:txBody>
          <a:bodyPr>
            <a:normAutofit/>
          </a:bodyPr>
          <a:lstStyle/>
          <a:p>
            <a:r>
              <a:rPr lang="en-GB" sz="3200" dirty="0"/>
              <a:t>If we are motivated to meet our basic survival needs, then the most likely source of conflict will be to do with the struggle for material resources</a:t>
            </a:r>
          </a:p>
          <a:p>
            <a:pPr marL="0" indent="0">
              <a:buNone/>
            </a:pPr>
            <a:endParaRPr lang="en-GB" dirty="0"/>
          </a:p>
        </p:txBody>
      </p:sp>
      <p:sp>
        <p:nvSpPr>
          <p:cNvPr id="6" name="Content Placeholder 5"/>
          <p:cNvSpPr>
            <a:spLocks noGrp="1"/>
          </p:cNvSpPr>
          <p:nvPr>
            <p:ph sz="half" idx="2"/>
          </p:nvPr>
        </p:nvSpPr>
        <p:spPr>
          <a:xfrm>
            <a:off x="5356024" y="1322637"/>
            <a:ext cx="3538736" cy="1284132"/>
          </a:xfrm>
        </p:spPr>
        <p:txBody>
          <a:bodyPr>
            <a:normAutofit/>
          </a:bodyPr>
          <a:lstStyle/>
          <a:p>
            <a:r>
              <a:rPr lang="en-GB" sz="3200" dirty="0" smtClean="0"/>
              <a:t>Is </a:t>
            </a:r>
            <a:r>
              <a:rPr lang="en-GB" sz="3200" dirty="0"/>
              <a:t>there a clear logic here?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20</a:t>
            </a:fld>
            <a:endParaRPr lang="en-US"/>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61664" y="3176694"/>
            <a:ext cx="4476295" cy="3040502"/>
          </a:xfrm>
          <a:prstGeom prst="rect">
            <a:avLst/>
          </a:prstGeom>
        </p:spPr>
      </p:pic>
      <p:sp>
        <p:nvSpPr>
          <p:cNvPr id="8" name="TextBox 7"/>
          <p:cNvSpPr txBox="1"/>
          <p:nvPr/>
        </p:nvSpPr>
        <p:spPr>
          <a:xfrm>
            <a:off x="457200" y="5733050"/>
            <a:ext cx="2016224" cy="830997"/>
          </a:xfrm>
          <a:prstGeom prst="rect">
            <a:avLst/>
          </a:prstGeom>
          <a:noFill/>
        </p:spPr>
        <p:txBody>
          <a:bodyPr wrap="square" rtlCol="0">
            <a:spAutoFit/>
          </a:bodyPr>
          <a:lstStyle/>
          <a:p>
            <a:r>
              <a:rPr lang="en-GB" sz="2400" dirty="0" err="1"/>
              <a:t>Ransome</a:t>
            </a:r>
            <a:r>
              <a:rPr lang="en-GB" sz="2400" dirty="0"/>
              <a:t> (2010:74)</a:t>
            </a:r>
          </a:p>
        </p:txBody>
      </p:sp>
    </p:spTree>
    <p:extLst>
      <p:ext uri="{BB962C8B-B14F-4D97-AF65-F5344CB8AC3E}">
        <p14:creationId xmlns:p14="http://schemas.microsoft.com/office/powerpoint/2010/main" val="1508442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634082"/>
          </a:xfrm>
        </p:spPr>
        <p:txBody>
          <a:bodyPr>
            <a:noAutofit/>
          </a:bodyPr>
          <a:lstStyle/>
          <a:p>
            <a:r>
              <a:rPr lang="en-GB" sz="4800" dirty="0"/>
              <a:t>Conflict might also arise over ideas</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21</a:t>
            </a:fld>
            <a:endParaRPr lang="en-US">
              <a:solidFill>
                <a:prstClr val="black">
                  <a:tint val="75000"/>
                </a:prstClr>
              </a:solidFill>
            </a:endParaRPr>
          </a:p>
        </p:txBody>
      </p:sp>
      <p:graphicFrame>
        <p:nvGraphicFramePr>
          <p:cNvPr id="5" name="Diagram 4"/>
          <p:cNvGraphicFramePr/>
          <p:nvPr>
            <p:extLst>
              <p:ext uri="{D42A27DB-BD31-4B8C-83A1-F6EECF244321}">
                <p14:modId xmlns:p14="http://schemas.microsoft.com/office/powerpoint/2010/main" val="3809520212"/>
              </p:ext>
            </p:extLst>
          </p:nvPr>
        </p:nvGraphicFramePr>
        <p:xfrm>
          <a:off x="1691680" y="764704"/>
          <a:ext cx="6264696" cy="60932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p:cNvSpPr txBox="1"/>
          <p:nvPr/>
        </p:nvSpPr>
        <p:spPr>
          <a:xfrm>
            <a:off x="107504" y="6347535"/>
            <a:ext cx="3024336" cy="461665"/>
          </a:xfrm>
          <a:prstGeom prst="rect">
            <a:avLst/>
          </a:prstGeom>
          <a:noFill/>
        </p:spPr>
        <p:txBody>
          <a:bodyPr wrap="square" rtlCol="0">
            <a:spAutoFit/>
          </a:bodyPr>
          <a:lstStyle/>
          <a:p>
            <a:r>
              <a:rPr lang="en-GB" sz="2400" dirty="0" err="1"/>
              <a:t>Ransome</a:t>
            </a:r>
            <a:r>
              <a:rPr lang="en-GB" sz="2400" dirty="0"/>
              <a:t> (2010:74)</a:t>
            </a:r>
          </a:p>
        </p:txBody>
      </p:sp>
    </p:spTree>
    <p:extLst>
      <p:ext uri="{BB962C8B-B14F-4D97-AF65-F5344CB8AC3E}">
        <p14:creationId xmlns:p14="http://schemas.microsoft.com/office/powerpoint/2010/main" val="476234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49707736-0B8A-4351-9AC2-2ACE3D4B3DD5}"/>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772C3202-59E2-45C3-832A-B780F693A275}"/>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6719A26E-1C70-43BA-AACB-550DABFD965A}"/>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3231F85D-078F-4F3F-85AA-6DED4587D2D6}"/>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4885B8FA-3231-460A-AF0E-87B719614030}"/>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A096C47E-0904-4B84-B801-CF1E3C39960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706090"/>
          </a:xfrm>
        </p:spPr>
        <p:txBody>
          <a:bodyPr>
            <a:noAutofit/>
          </a:bodyPr>
          <a:lstStyle/>
          <a:p>
            <a:r>
              <a:rPr lang="en-GB" sz="5400" dirty="0"/>
              <a:t>Historical Cycle of Conflict</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6208584"/>
              </p:ext>
            </p:extLst>
          </p:nvPr>
        </p:nvGraphicFramePr>
        <p:xfrm>
          <a:off x="-684584" y="620688"/>
          <a:ext cx="11017224" cy="6408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B6F15528-21DE-4FAA-801E-634DDDAF4B2B}" type="slidenum">
              <a:rPr lang="en-US" smtClean="0"/>
              <a:pPr/>
              <a:t>22</a:t>
            </a:fld>
            <a:endParaRPr lang="en-US"/>
          </a:p>
        </p:txBody>
      </p:sp>
      <p:sp>
        <p:nvSpPr>
          <p:cNvPr id="3" name="TextBox 2"/>
          <p:cNvSpPr txBox="1"/>
          <p:nvPr/>
        </p:nvSpPr>
        <p:spPr>
          <a:xfrm>
            <a:off x="467544" y="6125517"/>
            <a:ext cx="2808312" cy="461665"/>
          </a:xfrm>
          <a:prstGeom prst="rect">
            <a:avLst/>
          </a:prstGeom>
          <a:noFill/>
        </p:spPr>
        <p:txBody>
          <a:bodyPr wrap="square" rtlCol="0">
            <a:spAutoFit/>
          </a:bodyPr>
          <a:lstStyle/>
          <a:p>
            <a:r>
              <a:rPr lang="en-GB" sz="2400" dirty="0" err="1"/>
              <a:t>Ransome</a:t>
            </a:r>
            <a:r>
              <a:rPr lang="en-GB" sz="2400" dirty="0"/>
              <a:t> (2010:74)</a:t>
            </a:r>
          </a:p>
        </p:txBody>
      </p:sp>
    </p:spTree>
    <p:extLst>
      <p:ext uri="{BB962C8B-B14F-4D97-AF65-F5344CB8AC3E}">
        <p14:creationId xmlns:p14="http://schemas.microsoft.com/office/powerpoint/2010/main" val="2009162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41E979E6-035C-4756-8DDD-049540D5D17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E4A9B1C2-1C44-41C2-BF60-7226B56E6B96}"/>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graphicEl>
                                              <a:dgm id="{F004031B-0AE4-4CC7-B90B-8FFB0BD4FC60}"/>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graphicEl>
                                              <a:dgm id="{9D7213C0-3240-4275-B357-65047384D5CC}"/>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1182FFBB-24B6-4507-BC29-8BD569DDE5A7}"/>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E2687EC1-7C9C-4AE9-A623-A9D1F0CD3C6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3689"/>
            <a:ext cx="8229600" cy="1061802"/>
          </a:xfrm>
        </p:spPr>
        <p:txBody>
          <a:bodyPr>
            <a:noAutofit/>
          </a:bodyPr>
          <a:lstStyle/>
          <a:p>
            <a:r>
              <a:rPr lang="en-GB" sz="6000" dirty="0"/>
              <a:t>Levels of social conflict</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198409484"/>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B6F15528-21DE-4FAA-801E-634DDDAF4B2B}" type="slidenum">
              <a:rPr lang="en-US" smtClean="0"/>
              <a:pPr/>
              <a:t>23</a:t>
            </a:fld>
            <a:endParaRPr lang="en-US"/>
          </a:p>
        </p:txBody>
      </p:sp>
      <p:sp>
        <p:nvSpPr>
          <p:cNvPr id="6" name="Oval 5"/>
          <p:cNvSpPr/>
          <p:nvPr/>
        </p:nvSpPr>
        <p:spPr>
          <a:xfrm>
            <a:off x="611560" y="1417638"/>
            <a:ext cx="3456384" cy="1435298"/>
          </a:xfrm>
          <a:prstGeom prst="ellipse">
            <a:avLst/>
          </a:prstGeom>
          <a:noFill/>
          <a:ln w="63500">
            <a:solidFill>
              <a:srgbClr val="FF0000"/>
            </a:solidFill>
          </a:ln>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a:p>
        </p:txBody>
      </p:sp>
      <p:cxnSp>
        <p:nvCxnSpPr>
          <p:cNvPr id="8" name="Straight Arrow Connector 7"/>
          <p:cNvCxnSpPr/>
          <p:nvPr/>
        </p:nvCxnSpPr>
        <p:spPr>
          <a:xfrm flipV="1">
            <a:off x="4067944" y="1484784"/>
            <a:ext cx="2880320" cy="650503"/>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7236296" y="1124744"/>
            <a:ext cx="1728192" cy="523220"/>
          </a:xfrm>
          <a:prstGeom prst="rect">
            <a:avLst/>
          </a:prstGeom>
          <a:noFill/>
          <a:ln w="25400">
            <a:solidFill>
              <a:schemeClr val="accent1">
                <a:shade val="95000"/>
                <a:satMod val="105000"/>
              </a:schemeClr>
            </a:solidFill>
          </a:ln>
        </p:spPr>
        <p:txBody>
          <a:bodyPr wrap="square" rtlCol="0">
            <a:spAutoFit/>
          </a:bodyPr>
          <a:lstStyle/>
          <a:p>
            <a:pPr algn="ctr"/>
            <a:r>
              <a:rPr lang="en-GB" sz="2800" b="1" dirty="0"/>
              <a:t>Alienation</a:t>
            </a:r>
          </a:p>
        </p:txBody>
      </p:sp>
      <p:sp>
        <p:nvSpPr>
          <p:cNvPr id="11" name="TextBox 10"/>
          <p:cNvSpPr txBox="1"/>
          <p:nvPr/>
        </p:nvSpPr>
        <p:spPr>
          <a:xfrm>
            <a:off x="457200" y="6340679"/>
            <a:ext cx="3312368" cy="369332"/>
          </a:xfrm>
          <a:prstGeom prst="rect">
            <a:avLst/>
          </a:prstGeom>
          <a:noFill/>
        </p:spPr>
        <p:txBody>
          <a:bodyPr wrap="square" rtlCol="0">
            <a:spAutoFit/>
          </a:bodyPr>
          <a:lstStyle/>
          <a:p>
            <a:r>
              <a:rPr lang="en-GB" dirty="0" err="1"/>
              <a:t>Ransome</a:t>
            </a:r>
            <a:r>
              <a:rPr lang="en-GB" dirty="0"/>
              <a:t> (2010:74)</a:t>
            </a:r>
          </a:p>
        </p:txBody>
      </p:sp>
    </p:spTree>
    <p:extLst>
      <p:ext uri="{BB962C8B-B14F-4D97-AF65-F5344CB8AC3E}">
        <p14:creationId xmlns:p14="http://schemas.microsoft.com/office/powerpoint/2010/main" val="1802469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759D69FB-ABF0-4462-90CE-4CD28D5B786B}"/>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F2A7BF1B-BB3F-4321-A9CE-2B87AEEA6194}"/>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833070F6-82D6-4282-ADEA-427C0149DB94}"/>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0F1CD38D-F2B2-4924-BF47-19884036C3EE}"/>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0779CAA6-DA2C-4626-A629-0D0D72D4EC78}"/>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964BDF80-8FCE-4449-8003-B6026358C9B0}"/>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animBg="1"/>
      <p:bldP spid="10"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a:t>The uniqueness of humans</a:t>
            </a:r>
          </a:p>
        </p:txBody>
      </p:sp>
      <p:sp>
        <p:nvSpPr>
          <p:cNvPr id="3" name="Content Placeholder 2"/>
          <p:cNvSpPr>
            <a:spLocks noGrp="1"/>
          </p:cNvSpPr>
          <p:nvPr>
            <p:ph idx="1"/>
          </p:nvPr>
        </p:nvSpPr>
        <p:spPr>
          <a:xfrm>
            <a:off x="354360" y="1304392"/>
            <a:ext cx="8435280" cy="1324744"/>
          </a:xfrm>
        </p:spPr>
        <p:txBody>
          <a:bodyPr/>
          <a:lstStyle/>
          <a:p>
            <a:r>
              <a:rPr lang="en-GB" dirty="0"/>
              <a:t>Being human is, ‘a profoundly practical and experiential thing.’ </a:t>
            </a:r>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24</a:t>
            </a:fld>
            <a:endParaRPr lang="en-US"/>
          </a:p>
        </p:txBody>
      </p:sp>
      <p:sp>
        <p:nvSpPr>
          <p:cNvPr id="5" name="TextBox 4"/>
          <p:cNvSpPr txBox="1"/>
          <p:nvPr/>
        </p:nvSpPr>
        <p:spPr>
          <a:xfrm>
            <a:off x="354360" y="5085184"/>
            <a:ext cx="8435280" cy="1077218"/>
          </a:xfrm>
          <a:prstGeom prst="rect">
            <a:avLst/>
          </a:prstGeom>
          <a:noFill/>
        </p:spPr>
        <p:txBody>
          <a:bodyPr wrap="square" rtlCol="0">
            <a:spAutoFit/>
          </a:bodyPr>
          <a:lstStyle/>
          <a:p>
            <a:pPr marL="285750" indent="-285750">
              <a:buFont typeface="Arial" panose="020B0604020202020204" pitchFamily="34" charset="0"/>
              <a:buChar char="•"/>
            </a:pPr>
            <a:r>
              <a:rPr lang="en-GB" sz="3200" dirty="0"/>
              <a:t>Our species is unique because of our capacity to imagine what we want to do before we do it.</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584" y="2510381"/>
            <a:ext cx="3462112" cy="2596584"/>
          </a:xfrm>
          <a:prstGeom prst="rect">
            <a:avLst/>
          </a:prstGeom>
        </p:spPr>
      </p:pic>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220072" y="2060032"/>
            <a:ext cx="2941320" cy="3048000"/>
          </a:xfrm>
          <a:prstGeom prst="rect">
            <a:avLst/>
          </a:prstGeom>
        </p:spPr>
      </p:pic>
      <p:sp>
        <p:nvSpPr>
          <p:cNvPr id="9" name="TextBox 8"/>
          <p:cNvSpPr txBox="1"/>
          <p:nvPr/>
        </p:nvSpPr>
        <p:spPr>
          <a:xfrm>
            <a:off x="457200" y="6340679"/>
            <a:ext cx="3312368" cy="369332"/>
          </a:xfrm>
          <a:prstGeom prst="rect">
            <a:avLst/>
          </a:prstGeom>
          <a:noFill/>
        </p:spPr>
        <p:txBody>
          <a:bodyPr wrap="square" rtlCol="0">
            <a:spAutoFit/>
          </a:bodyPr>
          <a:lstStyle/>
          <a:p>
            <a:r>
              <a:rPr lang="en-GB" dirty="0" err="1"/>
              <a:t>Ransome</a:t>
            </a:r>
            <a:r>
              <a:rPr lang="en-GB" dirty="0"/>
              <a:t> (2010:75)</a:t>
            </a:r>
          </a:p>
        </p:txBody>
      </p:sp>
    </p:spTree>
    <p:extLst>
      <p:ext uri="{BB962C8B-B14F-4D97-AF65-F5344CB8AC3E}">
        <p14:creationId xmlns:p14="http://schemas.microsoft.com/office/powerpoint/2010/main" val="1332498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Marx’s concept of alienation</a:t>
            </a:r>
          </a:p>
        </p:txBody>
      </p:sp>
      <p:sp>
        <p:nvSpPr>
          <p:cNvPr id="3" name="Content Placeholder 2"/>
          <p:cNvSpPr>
            <a:spLocks noGrp="1"/>
          </p:cNvSpPr>
          <p:nvPr>
            <p:ph idx="1"/>
          </p:nvPr>
        </p:nvSpPr>
        <p:spPr>
          <a:xfrm>
            <a:off x="457200" y="1600201"/>
            <a:ext cx="8229600" cy="2404864"/>
          </a:xfrm>
        </p:spPr>
        <p:txBody>
          <a:bodyPr/>
          <a:lstStyle/>
          <a:p>
            <a:r>
              <a:rPr lang="en-GB" dirty="0"/>
              <a:t>Alienation is a consequence of </a:t>
            </a:r>
            <a:r>
              <a:rPr lang="en-GB" b="1" dirty="0"/>
              <a:t>negative social conditions</a:t>
            </a:r>
          </a:p>
          <a:p>
            <a:r>
              <a:rPr lang="en-GB" b="1" dirty="0"/>
              <a:t>Capitalism</a:t>
            </a:r>
            <a:r>
              <a:rPr lang="en-GB" dirty="0"/>
              <a:t> was the cause of a </a:t>
            </a:r>
            <a:r>
              <a:rPr lang="en-GB"/>
              <a:t>dramatic rise </a:t>
            </a:r>
            <a:r>
              <a:rPr lang="en-GB" dirty="0"/>
              <a:t>in the extent and depth of alienation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25</a:t>
            </a:fld>
            <a:endParaRPr lang="en-US"/>
          </a:p>
        </p:txBody>
      </p:sp>
      <p:sp>
        <p:nvSpPr>
          <p:cNvPr id="5" name="TextBox 4"/>
          <p:cNvSpPr txBox="1"/>
          <p:nvPr/>
        </p:nvSpPr>
        <p:spPr>
          <a:xfrm>
            <a:off x="5303528" y="5805264"/>
            <a:ext cx="3384376" cy="461665"/>
          </a:xfrm>
          <a:prstGeom prst="rect">
            <a:avLst/>
          </a:prstGeom>
          <a:noFill/>
        </p:spPr>
        <p:txBody>
          <a:bodyPr wrap="square" rtlCol="0">
            <a:spAutoFit/>
          </a:bodyPr>
          <a:lstStyle/>
          <a:p>
            <a:r>
              <a:rPr lang="en-GB" sz="2400" dirty="0" err="1"/>
              <a:t>Ransome</a:t>
            </a:r>
            <a:r>
              <a:rPr lang="en-GB" sz="2400" dirty="0"/>
              <a:t> (2010: 76-7)</a:t>
            </a:r>
          </a:p>
        </p:txBody>
      </p:sp>
      <p:sp>
        <p:nvSpPr>
          <p:cNvPr id="6" name="TextBox 5"/>
          <p:cNvSpPr txBox="1"/>
          <p:nvPr/>
        </p:nvSpPr>
        <p:spPr>
          <a:xfrm>
            <a:off x="457200" y="4005065"/>
            <a:ext cx="8229600" cy="1384995"/>
          </a:xfrm>
          <a:prstGeom prst="rect">
            <a:avLst/>
          </a:prstGeom>
          <a:solidFill>
            <a:srgbClr val="FFFF00"/>
          </a:solidFill>
          <a:ln w="25400">
            <a:solidFill>
              <a:schemeClr val="accent1"/>
            </a:solidFill>
          </a:ln>
        </p:spPr>
        <p:txBody>
          <a:bodyPr wrap="square" rtlCol="0">
            <a:spAutoFit/>
          </a:bodyPr>
          <a:lstStyle/>
          <a:p>
            <a:pPr algn="ctr"/>
            <a:r>
              <a:rPr lang="en-GB" sz="2800" dirty="0"/>
              <a:t>‘Capitalism is an economic system in which commodities are mass produced for sale to consumers at a price that is greater than the cost of making them.’</a:t>
            </a:r>
          </a:p>
        </p:txBody>
      </p:sp>
      <p:sp>
        <p:nvSpPr>
          <p:cNvPr id="7" name="Oval 6"/>
          <p:cNvSpPr/>
          <p:nvPr/>
        </p:nvSpPr>
        <p:spPr>
          <a:xfrm>
            <a:off x="611560" y="3789040"/>
            <a:ext cx="8424936" cy="187220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Curved Connector 8"/>
          <p:cNvCxnSpPr/>
          <p:nvPr/>
        </p:nvCxnSpPr>
        <p:spPr>
          <a:xfrm>
            <a:off x="3359312" y="5661249"/>
            <a:ext cx="1944216" cy="432048"/>
          </a:xfrm>
          <a:prstGeom prst="curvedConnector3">
            <a:avLst>
              <a:gd name="adj1" fmla="val -40301"/>
            </a:avLst>
          </a:prstGeom>
          <a:ln w="508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6532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7"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Capitalism</a:t>
            </a:r>
          </a:p>
        </p:txBody>
      </p:sp>
      <p:sp>
        <p:nvSpPr>
          <p:cNvPr id="3" name="Content Placeholder 2"/>
          <p:cNvSpPr>
            <a:spLocks noGrp="1"/>
          </p:cNvSpPr>
          <p:nvPr>
            <p:ph idx="1"/>
          </p:nvPr>
        </p:nvSpPr>
        <p:spPr>
          <a:xfrm>
            <a:off x="457200" y="1295400"/>
            <a:ext cx="8229600" cy="4830763"/>
          </a:xfrm>
        </p:spPr>
        <p:txBody>
          <a:bodyPr>
            <a:normAutofit/>
          </a:bodyPr>
          <a:lstStyle/>
          <a:p>
            <a:r>
              <a:rPr lang="en-GB" dirty="0"/>
              <a:t>A name for a type of economy which emerged during the period of social and industrial development in the eighteenth and nineteenth centuries </a:t>
            </a:r>
          </a:p>
          <a:p>
            <a:r>
              <a:rPr lang="en-GB" dirty="0"/>
              <a:t>Produces commodities for purposes of consumption, the creation of wealth and the advancement of society </a:t>
            </a:r>
          </a:p>
          <a:p>
            <a:pPr lvl="0"/>
            <a:r>
              <a:rPr lang="en-GB" dirty="0">
                <a:solidFill>
                  <a:prstClr val="black"/>
                </a:solidFill>
              </a:rPr>
              <a:t>As feudal land fell into private hands it became private property</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26</a:t>
            </a:fld>
            <a:endParaRPr lang="en-US" dirty="0"/>
          </a:p>
        </p:txBody>
      </p:sp>
      <p:sp>
        <p:nvSpPr>
          <p:cNvPr id="5" name="Rectangle 4"/>
          <p:cNvSpPr/>
          <p:nvPr/>
        </p:nvSpPr>
        <p:spPr>
          <a:xfrm>
            <a:off x="5715000" y="6000690"/>
            <a:ext cx="2632452" cy="400110"/>
          </a:xfrm>
          <a:prstGeom prst="rect">
            <a:avLst/>
          </a:prstGeom>
        </p:spPr>
        <p:txBody>
          <a:bodyPr wrap="none">
            <a:spAutoFit/>
          </a:bodyPr>
          <a:lstStyle/>
          <a:p>
            <a:pPr lvl="0">
              <a:spcBef>
                <a:spcPct val="20000"/>
              </a:spcBef>
            </a:pPr>
            <a:r>
              <a:rPr lang="en-GB" sz="2000" dirty="0">
                <a:solidFill>
                  <a:prstClr val="black"/>
                </a:solidFill>
              </a:rPr>
              <a:t>Morrison (2006; p81/2)</a:t>
            </a:r>
          </a:p>
        </p:txBody>
      </p:sp>
      <p:cxnSp>
        <p:nvCxnSpPr>
          <p:cNvPr id="9" name="Curved Connector 8"/>
          <p:cNvCxnSpPr/>
          <p:nvPr/>
        </p:nvCxnSpPr>
        <p:spPr>
          <a:xfrm rot="5400000">
            <a:off x="6706535" y="4678841"/>
            <a:ext cx="1491570" cy="1152128"/>
          </a:xfrm>
          <a:prstGeom prst="curvedConnector3">
            <a:avLst>
              <a:gd name="adj1" fmla="val 50000"/>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3" name="Oval 12"/>
          <p:cNvSpPr/>
          <p:nvPr/>
        </p:nvSpPr>
        <p:spPr>
          <a:xfrm>
            <a:off x="179512" y="3212976"/>
            <a:ext cx="8280920" cy="175389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74909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536120" y="620688"/>
            <a:ext cx="8229600" cy="1143000"/>
          </a:xfrm>
        </p:spPr>
        <p:txBody>
          <a:bodyPr>
            <a:normAutofit fontScale="90000"/>
          </a:bodyPr>
          <a:lstStyle/>
          <a:p>
            <a:r>
              <a:rPr lang="en-GB" dirty="0"/>
              <a:t>Balancing perspectives, comparing and contrasting</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27</a:t>
            </a:fld>
            <a:endParaRPr lang="en-US"/>
          </a:p>
        </p:txBody>
      </p:sp>
      <p:sp>
        <p:nvSpPr>
          <p:cNvPr id="5" name="TextBox 4"/>
          <p:cNvSpPr txBox="1"/>
          <p:nvPr/>
        </p:nvSpPr>
        <p:spPr>
          <a:xfrm>
            <a:off x="571544" y="1988840"/>
            <a:ext cx="8229600" cy="2062103"/>
          </a:xfrm>
          <a:prstGeom prst="rect">
            <a:avLst/>
          </a:prstGeom>
          <a:solidFill>
            <a:srgbClr val="FFFF00"/>
          </a:solidFill>
          <a:ln w="25400">
            <a:solidFill>
              <a:schemeClr val="accent1"/>
            </a:solidFill>
          </a:ln>
        </p:spPr>
        <p:txBody>
          <a:bodyPr wrap="square" rtlCol="0">
            <a:spAutoFit/>
          </a:bodyPr>
          <a:lstStyle/>
          <a:p>
            <a:pPr algn="ctr"/>
            <a:r>
              <a:rPr lang="en-GB" sz="3200" dirty="0"/>
              <a:t>‘Capitalism is an economic system in which commodities are mass produced for sale to consumers at a price that is greater than the cost of making them.’</a:t>
            </a:r>
          </a:p>
        </p:txBody>
      </p:sp>
      <p:sp>
        <p:nvSpPr>
          <p:cNvPr id="6" name="Rectangle 5"/>
          <p:cNvSpPr/>
          <p:nvPr/>
        </p:nvSpPr>
        <p:spPr>
          <a:xfrm>
            <a:off x="539552" y="4581128"/>
            <a:ext cx="8229600" cy="1569660"/>
          </a:xfrm>
          <a:prstGeom prst="rect">
            <a:avLst/>
          </a:prstGeom>
          <a:solidFill>
            <a:srgbClr val="FFFF00"/>
          </a:solidFill>
          <a:ln w="28575">
            <a:solidFill>
              <a:schemeClr val="tx1"/>
            </a:solidFill>
          </a:ln>
        </p:spPr>
        <p:txBody>
          <a:bodyPr wrap="square">
            <a:spAutoFit/>
          </a:bodyPr>
          <a:lstStyle/>
          <a:p>
            <a:pPr algn="ctr"/>
            <a:r>
              <a:rPr lang="en-GB" sz="3200" dirty="0"/>
              <a:t>Produces commodities for purposes of consumption, the creation of wealth and the advancement of society </a:t>
            </a:r>
          </a:p>
        </p:txBody>
      </p:sp>
    </p:spTree>
    <p:extLst>
      <p:ext uri="{BB962C8B-B14F-4D97-AF65-F5344CB8AC3E}">
        <p14:creationId xmlns:p14="http://schemas.microsoft.com/office/powerpoint/2010/main" val="2443334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Conditions for Capitalism</a:t>
            </a:r>
          </a:p>
        </p:txBody>
      </p:sp>
      <p:sp>
        <p:nvSpPr>
          <p:cNvPr id="3" name="Content Placeholder 2"/>
          <p:cNvSpPr>
            <a:spLocks noGrp="1"/>
          </p:cNvSpPr>
          <p:nvPr>
            <p:ph idx="1"/>
          </p:nvPr>
        </p:nvSpPr>
        <p:spPr>
          <a:xfrm>
            <a:off x="457200" y="1600200"/>
            <a:ext cx="8229600" cy="4800600"/>
          </a:xfrm>
        </p:spPr>
        <p:txBody>
          <a:bodyPr/>
          <a:lstStyle/>
          <a:p>
            <a:pPr marL="514350" indent="-514350">
              <a:buFont typeface="+mj-lt"/>
              <a:buAutoNum type="arabicPeriod"/>
            </a:pPr>
            <a:r>
              <a:rPr lang="en-GB" dirty="0"/>
              <a:t>Workers had to bear the burdens of society without enjoying the advantages. Two unequal classes emerge</a:t>
            </a:r>
          </a:p>
          <a:p>
            <a:pPr marL="514350" indent="-514350">
              <a:buFont typeface="+mj-lt"/>
              <a:buAutoNum type="arabicPeriod"/>
            </a:pPr>
            <a:r>
              <a:rPr lang="en-GB" dirty="0"/>
              <a:t>One class monopolised the means of production</a:t>
            </a:r>
          </a:p>
          <a:p>
            <a:pPr marL="514350" indent="-514350">
              <a:buFont typeface="+mj-lt"/>
              <a:buAutoNum type="arabicPeriod"/>
            </a:pPr>
            <a:r>
              <a:rPr lang="en-GB" dirty="0"/>
              <a:t>System of exchange for buying commodities</a:t>
            </a:r>
          </a:p>
          <a:p>
            <a:pPr marL="514350" indent="-514350">
              <a:buFont typeface="+mj-lt"/>
              <a:buAutoNum type="arabicPeriod"/>
            </a:pPr>
            <a:r>
              <a:rPr lang="en-GB" dirty="0"/>
              <a:t>‘Primitive accumulation’: feudal land transformed into private property</a:t>
            </a:r>
          </a:p>
          <a:p>
            <a:pPr marL="514350" indent="-514350">
              <a:buFont typeface="+mj-lt"/>
              <a:buAutoNum type="arabicPeriod"/>
            </a:pPr>
            <a:endParaRPr lang="en-GB" dirty="0"/>
          </a:p>
        </p:txBody>
      </p:sp>
      <p:sp>
        <p:nvSpPr>
          <p:cNvPr id="4" name="Rectangle 3"/>
          <p:cNvSpPr/>
          <p:nvPr/>
        </p:nvSpPr>
        <p:spPr>
          <a:xfrm>
            <a:off x="5715000" y="6000690"/>
            <a:ext cx="2403222" cy="400110"/>
          </a:xfrm>
          <a:prstGeom prst="rect">
            <a:avLst/>
          </a:prstGeom>
        </p:spPr>
        <p:txBody>
          <a:bodyPr wrap="none">
            <a:spAutoFit/>
          </a:bodyPr>
          <a:lstStyle/>
          <a:p>
            <a:pPr lvl="0">
              <a:spcBef>
                <a:spcPct val="20000"/>
              </a:spcBef>
            </a:pPr>
            <a:r>
              <a:rPr lang="en-GB" sz="2000" dirty="0">
                <a:solidFill>
                  <a:prstClr val="black"/>
                </a:solidFill>
              </a:rPr>
              <a:t>Morrison (2006; p83)</a:t>
            </a:r>
          </a:p>
        </p:txBody>
      </p:sp>
      <p:sp>
        <p:nvSpPr>
          <p:cNvPr id="5" name="Slide Number Placeholder 4"/>
          <p:cNvSpPr>
            <a:spLocks noGrp="1"/>
          </p:cNvSpPr>
          <p:nvPr>
            <p:ph type="sldNum" sz="quarter" idx="12"/>
          </p:nvPr>
        </p:nvSpPr>
        <p:spPr/>
        <p:txBody>
          <a:bodyPr/>
          <a:lstStyle/>
          <a:p>
            <a:fld id="{B6F15528-21DE-4FAA-801E-634DDDAF4B2B}" type="slidenum">
              <a:rPr lang="en-US" smtClean="0"/>
              <a:pPr/>
              <a:t>28</a:t>
            </a:fld>
            <a:endParaRPr lang="en-US"/>
          </a:p>
        </p:txBody>
      </p:sp>
    </p:spTree>
    <p:extLst>
      <p:ext uri="{BB962C8B-B14F-4D97-AF65-F5344CB8AC3E}">
        <p14:creationId xmlns:p14="http://schemas.microsoft.com/office/powerpoint/2010/main" val="1252696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457200" y="5445224"/>
            <a:ext cx="8579296" cy="911126"/>
          </a:xfrm>
        </p:spPr>
        <p:txBody>
          <a:bodyPr>
            <a:normAutofit fontScale="85000" lnSpcReduction="20000"/>
          </a:bodyPr>
          <a:lstStyle/>
          <a:p>
            <a:pPr marL="0" indent="0">
              <a:buNone/>
            </a:pPr>
            <a:endParaRPr lang="en-GB" sz="2000" dirty="0"/>
          </a:p>
          <a:p>
            <a:pPr marL="0" indent="0">
              <a:buNone/>
            </a:pPr>
            <a:r>
              <a:rPr lang="en-GB" sz="2400" dirty="0" err="1"/>
              <a:t>Barbulet’s</a:t>
            </a:r>
            <a:r>
              <a:rPr lang="en-GB" sz="2400" dirty="0"/>
              <a:t> Marx’s Construction of Social Theory (89-90) </a:t>
            </a:r>
          </a:p>
          <a:p>
            <a:pPr marL="0" indent="0">
              <a:buNone/>
            </a:pPr>
            <a:r>
              <a:rPr lang="en-GB" sz="2400" dirty="0"/>
              <a:t>cited in Morrison (2006; p100)</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29</a:t>
            </a:fld>
            <a:endParaRPr lang="en-US"/>
          </a:p>
        </p:txBody>
      </p:sp>
      <p:sp>
        <p:nvSpPr>
          <p:cNvPr id="5" name="Rectangle 4"/>
          <p:cNvSpPr/>
          <p:nvPr/>
        </p:nvSpPr>
        <p:spPr>
          <a:xfrm>
            <a:off x="503548" y="1773549"/>
            <a:ext cx="8183252" cy="3416320"/>
          </a:xfrm>
          <a:prstGeom prst="rect">
            <a:avLst/>
          </a:prstGeom>
          <a:solidFill>
            <a:srgbClr val="FFFF00"/>
          </a:solidFill>
          <a:ln w="28575">
            <a:solidFill>
              <a:schemeClr val="tx1"/>
            </a:solidFill>
          </a:ln>
        </p:spPr>
        <p:txBody>
          <a:bodyPr wrap="square">
            <a:spAutoFit/>
          </a:bodyPr>
          <a:lstStyle/>
          <a:p>
            <a:pPr algn="ctr"/>
            <a:r>
              <a:rPr lang="en-GB" sz="3600" dirty="0"/>
              <a:t>“In feudal societies the relation of the individual to the society was predominantly governed by use value, since production was primarily for immediate use and no system of exchange existed.” </a:t>
            </a:r>
          </a:p>
        </p:txBody>
      </p:sp>
    </p:spTree>
    <p:extLst>
      <p:ext uri="{BB962C8B-B14F-4D97-AF65-F5344CB8AC3E}">
        <p14:creationId xmlns:p14="http://schemas.microsoft.com/office/powerpoint/2010/main" val="110657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290"/>
            <a:ext cx="8229600" cy="792088"/>
          </a:xfrm>
        </p:spPr>
        <p:txBody>
          <a:bodyPr>
            <a:noAutofit/>
          </a:bodyPr>
          <a:lstStyle/>
          <a:p>
            <a:r>
              <a:rPr lang="en-GB" sz="5400" dirty="0"/>
              <a:t>Four degrees of alienation </a:t>
            </a:r>
          </a:p>
        </p:txBody>
      </p:sp>
      <p:sp>
        <p:nvSpPr>
          <p:cNvPr id="3" name="Content Placeholder 2"/>
          <p:cNvSpPr>
            <a:spLocks noGrp="1"/>
          </p:cNvSpPr>
          <p:nvPr>
            <p:ph idx="1"/>
          </p:nvPr>
        </p:nvSpPr>
        <p:spPr>
          <a:xfrm>
            <a:off x="457200" y="980728"/>
            <a:ext cx="6347048" cy="5145435"/>
          </a:xfrm>
        </p:spPr>
        <p:txBody>
          <a:bodyPr/>
          <a:lstStyle/>
          <a:p>
            <a:pPr marL="0" indent="0">
              <a:buNone/>
            </a:pPr>
            <a:r>
              <a:rPr lang="en-GB" b="1" dirty="0"/>
              <a:t>1. Products</a:t>
            </a:r>
          </a:p>
          <a:p>
            <a:r>
              <a:rPr lang="en-GB" dirty="0"/>
              <a:t>Paid work or labour is alienating because products do not truly reflect the creative energies of the worker. They are simply objects the worker has to produce at the command of the employer</a:t>
            </a:r>
          </a:p>
          <a:p>
            <a:r>
              <a:rPr lang="en-GB" dirty="0"/>
              <a:t>Often workers have no capacity to buy what they produce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30</a:t>
            </a:fld>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49071" y="954464"/>
            <a:ext cx="2294929" cy="1721197"/>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44597" y="4596210"/>
            <a:ext cx="2294929" cy="1529953"/>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5501" y="2865897"/>
            <a:ext cx="2299401" cy="1532934"/>
          </a:xfrm>
          <a:prstGeom prst="rect">
            <a:avLst/>
          </a:prstGeom>
        </p:spPr>
      </p:pic>
      <p:sp>
        <p:nvSpPr>
          <p:cNvPr id="8" name="TextBox 7"/>
          <p:cNvSpPr txBox="1"/>
          <p:nvPr/>
        </p:nvSpPr>
        <p:spPr>
          <a:xfrm>
            <a:off x="457200" y="5902037"/>
            <a:ext cx="3391272" cy="400110"/>
          </a:xfrm>
          <a:prstGeom prst="rect">
            <a:avLst/>
          </a:prstGeom>
          <a:noFill/>
        </p:spPr>
        <p:txBody>
          <a:bodyPr wrap="square" rtlCol="0">
            <a:spAutoFit/>
          </a:bodyPr>
          <a:lstStyle/>
          <a:p>
            <a:r>
              <a:rPr lang="en-GB" sz="2000" dirty="0" err="1"/>
              <a:t>Ransome</a:t>
            </a:r>
            <a:r>
              <a:rPr lang="en-GB" sz="2000" dirty="0"/>
              <a:t> (2010: 76-78)</a:t>
            </a:r>
          </a:p>
        </p:txBody>
      </p:sp>
    </p:spTree>
    <p:extLst>
      <p:ext uri="{BB962C8B-B14F-4D97-AF65-F5344CB8AC3E}">
        <p14:creationId xmlns:p14="http://schemas.microsoft.com/office/powerpoint/2010/main" val="2082061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23099" y="3156809"/>
            <a:ext cx="4104456" cy="3666647"/>
          </a:xfrm>
          <a:prstGeom prst="rect">
            <a:avLst/>
          </a:prstGeom>
        </p:spPr>
      </p:pic>
      <p:sp>
        <p:nvSpPr>
          <p:cNvPr id="2" name="Title 1"/>
          <p:cNvSpPr>
            <a:spLocks noGrp="1"/>
          </p:cNvSpPr>
          <p:nvPr>
            <p:ph type="title"/>
          </p:nvPr>
        </p:nvSpPr>
        <p:spPr>
          <a:xfrm>
            <a:off x="457200" y="44625"/>
            <a:ext cx="8229600" cy="936104"/>
          </a:xfrm>
        </p:spPr>
        <p:txBody>
          <a:bodyPr>
            <a:noAutofit/>
          </a:bodyPr>
          <a:lstStyle/>
          <a:p>
            <a:r>
              <a:rPr lang="en-GB" sz="5400" dirty="0"/>
              <a:t>Four degrees of alienation</a:t>
            </a:r>
          </a:p>
        </p:txBody>
      </p:sp>
      <p:sp>
        <p:nvSpPr>
          <p:cNvPr id="3" name="Content Placeholder 2"/>
          <p:cNvSpPr>
            <a:spLocks noGrp="1"/>
          </p:cNvSpPr>
          <p:nvPr>
            <p:ph idx="1"/>
          </p:nvPr>
        </p:nvSpPr>
        <p:spPr>
          <a:xfrm>
            <a:off x="457200" y="980729"/>
            <a:ext cx="5266928" cy="3528392"/>
          </a:xfrm>
        </p:spPr>
        <p:txBody>
          <a:bodyPr>
            <a:normAutofit/>
          </a:bodyPr>
          <a:lstStyle/>
          <a:p>
            <a:pPr marL="0" indent="0">
              <a:buNone/>
            </a:pPr>
            <a:r>
              <a:rPr lang="en-GB" b="1" dirty="0"/>
              <a:t>2. Act of production</a:t>
            </a:r>
          </a:p>
          <a:p>
            <a:r>
              <a:rPr lang="en-GB" dirty="0"/>
              <a:t>We are not ourselves at work</a:t>
            </a:r>
          </a:p>
          <a:p>
            <a:r>
              <a:rPr lang="en-GB" dirty="0"/>
              <a:t>Labour is forced</a:t>
            </a:r>
          </a:p>
          <a:p>
            <a:r>
              <a:rPr lang="en-GB" dirty="0"/>
              <a:t>People have no choice and are exploited</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31</a:t>
            </a:fld>
            <a:endParaRPr lang="en-US"/>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46213" y="928884"/>
            <a:ext cx="3669894" cy="2446596"/>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4418" y="4270550"/>
            <a:ext cx="3456384" cy="2511639"/>
          </a:xfrm>
          <a:prstGeom prst="rect">
            <a:avLst/>
          </a:prstGeom>
        </p:spPr>
      </p:pic>
    </p:spTree>
    <p:extLst>
      <p:ext uri="{BB962C8B-B14F-4D97-AF65-F5344CB8AC3E}">
        <p14:creationId xmlns:p14="http://schemas.microsoft.com/office/powerpoint/2010/main" val="1239787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1051967"/>
          </a:xfrm>
        </p:spPr>
        <p:txBody>
          <a:bodyPr>
            <a:noAutofit/>
          </a:bodyPr>
          <a:lstStyle/>
          <a:p>
            <a:r>
              <a:rPr lang="en-GB" sz="5400" dirty="0"/>
              <a:t>Four degrees of alienation</a:t>
            </a:r>
          </a:p>
        </p:txBody>
      </p:sp>
      <p:sp>
        <p:nvSpPr>
          <p:cNvPr id="3" name="Content Placeholder 2"/>
          <p:cNvSpPr>
            <a:spLocks noGrp="1"/>
          </p:cNvSpPr>
          <p:nvPr>
            <p:ph idx="1"/>
          </p:nvPr>
        </p:nvSpPr>
        <p:spPr>
          <a:xfrm>
            <a:off x="457200" y="1556792"/>
            <a:ext cx="8435280" cy="4569371"/>
          </a:xfrm>
        </p:spPr>
        <p:txBody>
          <a:bodyPr/>
          <a:lstStyle/>
          <a:p>
            <a:pPr marL="0" indent="0">
              <a:buNone/>
            </a:pPr>
            <a:r>
              <a:rPr lang="en-GB" b="1" dirty="0"/>
              <a:t>3. Common purpose</a:t>
            </a:r>
          </a:p>
          <a:p>
            <a:r>
              <a:rPr lang="en-GB" dirty="0"/>
              <a:t>Part of being human is to live and work together, but our desire co-operate in a social context is taken away</a:t>
            </a:r>
          </a:p>
          <a:p>
            <a:endParaRPr lang="en-GB" dirty="0"/>
          </a:p>
          <a:p>
            <a:r>
              <a:rPr lang="en-GB" dirty="0"/>
              <a:t>We become alienated from other workers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32</a:t>
            </a:fld>
            <a:endParaRPr lang="en-US"/>
          </a:p>
        </p:txBody>
      </p:sp>
    </p:spTree>
    <p:extLst>
      <p:ext uri="{BB962C8B-B14F-4D97-AF65-F5344CB8AC3E}">
        <p14:creationId xmlns:p14="http://schemas.microsoft.com/office/powerpoint/2010/main" val="4198233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46880"/>
          </a:xfrm>
        </p:spPr>
        <p:txBody>
          <a:bodyPr>
            <a:noAutofit/>
          </a:bodyPr>
          <a:lstStyle/>
          <a:p>
            <a:r>
              <a:rPr lang="en-GB" sz="5400" dirty="0"/>
              <a:t>Four degrees of alienation</a:t>
            </a:r>
          </a:p>
        </p:txBody>
      </p:sp>
      <p:sp>
        <p:nvSpPr>
          <p:cNvPr id="3" name="Content Placeholder 2"/>
          <p:cNvSpPr>
            <a:spLocks noGrp="1"/>
          </p:cNvSpPr>
          <p:nvPr>
            <p:ph idx="1"/>
          </p:nvPr>
        </p:nvSpPr>
        <p:spPr>
          <a:xfrm>
            <a:off x="457200" y="1340768"/>
            <a:ext cx="5194920" cy="5380706"/>
          </a:xfrm>
        </p:spPr>
        <p:txBody>
          <a:bodyPr>
            <a:normAutofit lnSpcReduction="10000"/>
          </a:bodyPr>
          <a:lstStyle/>
          <a:p>
            <a:pPr marL="0" indent="0">
              <a:buNone/>
            </a:pPr>
            <a:r>
              <a:rPr lang="en-GB" b="1" dirty="0"/>
              <a:t>4. Loss of humanity</a:t>
            </a:r>
            <a:endParaRPr lang="en-GB" dirty="0"/>
          </a:p>
          <a:p>
            <a:r>
              <a:rPr lang="en-GB" dirty="0"/>
              <a:t>The capitalist system can create circumstances so harsh and uncompromising that we lose touch with our essence as human beings</a:t>
            </a:r>
          </a:p>
          <a:p>
            <a:endParaRPr lang="en-GB" dirty="0"/>
          </a:p>
          <a:p>
            <a:r>
              <a:rPr lang="en-GB" dirty="0"/>
              <a:t>We become machines to the system, not social, creative, co-operative people</a:t>
            </a:r>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33</a:t>
            </a:fld>
            <a:endParaRPr lang="en-US"/>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4345" y="2276872"/>
            <a:ext cx="3233595" cy="3190190"/>
          </a:xfrm>
          <a:prstGeom prst="rect">
            <a:avLst/>
          </a:prstGeom>
        </p:spPr>
      </p:pic>
    </p:spTree>
    <p:extLst>
      <p:ext uri="{BB962C8B-B14F-4D97-AF65-F5344CB8AC3E}">
        <p14:creationId xmlns:p14="http://schemas.microsoft.com/office/powerpoint/2010/main" val="1699966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Morrison (2006) </a:t>
            </a:r>
            <a:r>
              <a:rPr lang="en-GB" i="1" dirty="0"/>
              <a:t>Marx, Durkheim, Weber</a:t>
            </a:r>
          </a:p>
          <a:p>
            <a:endParaRPr lang="en-GB" dirty="0"/>
          </a:p>
          <a:p>
            <a:r>
              <a:rPr lang="en-GB" dirty="0" err="1"/>
              <a:t>Ransome</a:t>
            </a:r>
            <a:r>
              <a:rPr lang="en-GB" dirty="0"/>
              <a:t> (2010) </a:t>
            </a:r>
            <a:r>
              <a:rPr lang="en-GB" i="1" dirty="0"/>
              <a:t>Social Theory for Beginners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34</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971</TotalTime>
  <Words>1321</Words>
  <Application>Microsoft Office PowerPoint</Application>
  <PresentationFormat>On-screen Show (4:3)</PresentationFormat>
  <Paragraphs>175</Paragraphs>
  <Slides>34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34</vt:i4>
      </vt:variant>
    </vt:vector>
  </HeadingPairs>
  <TitlesOfParts>
    <vt:vector size="37" baseType="lpstr">
      <vt:lpstr>Arial</vt:lpstr>
      <vt:lpstr>Calibri</vt:lpstr>
      <vt:lpstr>Office Theme</vt:lpstr>
      <vt:lpstr>Karl Marx  1818-1883</vt:lpstr>
      <vt:lpstr>Marx</vt:lpstr>
      <vt:lpstr>Marx</vt:lpstr>
      <vt:lpstr>Chartism 1838-48</vt:lpstr>
      <vt:lpstr>Chartism 1838-48</vt:lpstr>
      <vt:lpstr>PowerPoint Presentation</vt:lpstr>
      <vt:lpstr>PowerPoint Presentation</vt:lpstr>
      <vt:lpstr>PowerPoint Presentation</vt:lpstr>
      <vt:lpstr>PowerPoint Presentation</vt:lpstr>
      <vt:lpstr>PowerPoint Presentation</vt:lpstr>
      <vt:lpstr>PowerPoint Presentation</vt:lpstr>
      <vt:lpstr>Paris</vt:lpstr>
      <vt:lpstr>PowerPoint Presentation</vt:lpstr>
      <vt:lpstr>PowerPoint Presentation</vt:lpstr>
      <vt:lpstr>PowerPoint Presentation</vt:lpstr>
      <vt:lpstr>Marx</vt:lpstr>
      <vt:lpstr>Marx</vt:lpstr>
      <vt:lpstr>A radical materialist</vt:lpstr>
      <vt:lpstr>Conflict</vt:lpstr>
      <vt:lpstr>Conflict</vt:lpstr>
      <vt:lpstr>Conflict might also arise over ideas</vt:lpstr>
      <vt:lpstr>Historical Cycle of Conflict</vt:lpstr>
      <vt:lpstr>Levels of social conflict</vt:lpstr>
      <vt:lpstr>The uniqueness of humans</vt:lpstr>
      <vt:lpstr>Marx’s concept of alienation</vt:lpstr>
      <vt:lpstr>Capitalism</vt:lpstr>
      <vt:lpstr>Balancing perspectives, comparing and contrasting</vt:lpstr>
      <vt:lpstr>The Conditions for Capitalism</vt:lpstr>
      <vt:lpstr>PowerPoint Presentation</vt:lpstr>
      <vt:lpstr>Four degrees of alienation </vt:lpstr>
      <vt:lpstr>Four degrees of alienation</vt:lpstr>
      <vt:lpstr>Four degrees of alienation</vt:lpstr>
      <vt:lpstr>Four degrees of alienation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Theories and Thinkers</dc:title>
  <dc:creator>Mike</dc:creator>
  <cp:lastModifiedBy>Mike Durke</cp:lastModifiedBy>
  <cp:revision>71</cp:revision>
  <dcterms:created xsi:type="dcterms:W3CDTF">2006-08-16T00:00:00Z</dcterms:created>
  <dcterms:modified xsi:type="dcterms:W3CDTF">2018-10-22T10:46:23Z</dcterms:modified>
</cp:coreProperties>
</file>