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60" r:id="rId3"/>
    <p:sldId id="258" r:id="rId4"/>
    <p:sldId id="313" r:id="rId5"/>
    <p:sldId id="263" r:id="rId6"/>
    <p:sldId id="265" r:id="rId7"/>
    <p:sldId id="266" r:id="rId8"/>
    <p:sldId id="267" r:id="rId9"/>
    <p:sldId id="268" r:id="rId10"/>
    <p:sldId id="276" r:id="rId11"/>
    <p:sldId id="280" r:id="rId12"/>
    <p:sldId id="285" r:id="rId13"/>
    <p:sldId id="288" r:id="rId14"/>
    <p:sldId id="289" r:id="rId15"/>
    <p:sldId id="317" r:id="rId16"/>
    <p:sldId id="318" r:id="rId17"/>
    <p:sldId id="316" r:id="rId18"/>
    <p:sldId id="292" r:id="rId19"/>
    <p:sldId id="315" r:id="rId20"/>
    <p:sldId id="314" r:id="rId21"/>
    <p:sldId id="293" r:id="rId22"/>
    <p:sldId id="298" r:id="rId23"/>
    <p:sldId id="300" r:id="rId24"/>
    <p:sldId id="305" r:id="rId25"/>
    <p:sldId id="312" r:id="rId26"/>
    <p:sldId id="306" r:id="rId27"/>
    <p:sldId id="309" r:id="rId28"/>
    <p:sldId id="310" r:id="rId29"/>
    <p:sldId id="311" r:id="rId30"/>
    <p:sldId id="319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84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20375-8FCF-44A6-9090-A6D8CA508E8C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EEE9D-C807-4CF7-9594-EB8A03404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551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31">
            <a:extLst>
              <a:ext uri="{FF2B5EF4-FFF2-40B4-BE49-F238E27FC236}">
                <a16:creationId xmlns:a16="http://schemas.microsoft.com/office/drawing/2014/main" id="{74C17FDF-9891-4CD8-BB92-4B75202B49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278C9FF6-64F1-4E7A-B5BD-2BEDF97941ED}" type="slidenum">
              <a:rPr lang="en-US" altLang="en-US" smtClean="0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123" name="Rectangle 1026">
            <a:extLst>
              <a:ext uri="{FF2B5EF4-FFF2-40B4-BE49-F238E27FC236}">
                <a16:creationId xmlns:a16="http://schemas.microsoft.com/office/drawing/2014/main" id="{8B615ABF-AE24-4B5E-8972-A2DDD09D26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4" name="Rectangle 1027">
            <a:extLst>
              <a:ext uri="{FF2B5EF4-FFF2-40B4-BE49-F238E27FC236}">
                <a16:creationId xmlns:a16="http://schemas.microsoft.com/office/drawing/2014/main" id="{8BC3C763-F777-48A4-ACD9-EE5B2AFD29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31">
            <a:extLst>
              <a:ext uri="{FF2B5EF4-FFF2-40B4-BE49-F238E27FC236}">
                <a16:creationId xmlns:a16="http://schemas.microsoft.com/office/drawing/2014/main" id="{9F9B3914-C653-4BEB-8A41-2288FC2DCA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6D5A4CAC-8D0D-417C-B7AF-FEE150C95E42}" type="slidenum">
              <a:rPr lang="en-US" altLang="en-US" smtClean="0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72E3134C-4CC6-4819-AD22-9BCF03E2300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DE72372B-8D95-492C-8E5A-957870D226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31">
            <a:extLst>
              <a:ext uri="{FF2B5EF4-FFF2-40B4-BE49-F238E27FC236}">
                <a16:creationId xmlns:a16="http://schemas.microsoft.com/office/drawing/2014/main" id="{43636516-A5FB-4603-9EFA-97EBBDFF78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9599EB90-7AE0-4BF7-B103-23F8C20DA893}" type="slidenum">
              <a:rPr lang="en-US" altLang="en-US" smtClean="0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C57DA91B-FF5F-49C9-8E38-AB1920A4A1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262D9297-8FF4-4098-BB3C-A51EB36E07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31">
            <a:extLst>
              <a:ext uri="{FF2B5EF4-FFF2-40B4-BE49-F238E27FC236}">
                <a16:creationId xmlns:a16="http://schemas.microsoft.com/office/drawing/2014/main" id="{0AE45112-E110-4BB5-9AF9-B88252CBA11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D6FC8EBD-6255-44C5-821C-D5812A5E75B3}" type="slidenum">
              <a:rPr lang="en-US" altLang="en-US" smtClean="0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B04E9480-B87B-43AD-8B54-B312547D52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>
            <a:extLst>
              <a:ext uri="{FF2B5EF4-FFF2-40B4-BE49-F238E27FC236}">
                <a16:creationId xmlns:a16="http://schemas.microsoft.com/office/drawing/2014/main" id="{3F7098B3-63B7-4E5A-9CE8-063659B209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31">
            <a:extLst>
              <a:ext uri="{FF2B5EF4-FFF2-40B4-BE49-F238E27FC236}">
                <a16:creationId xmlns:a16="http://schemas.microsoft.com/office/drawing/2014/main" id="{B5ACA8B8-450E-4EFE-A621-D33011A78A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42FEBEFC-BFC5-436D-AF2B-A9043EBB50A5}" type="slidenum">
              <a:rPr lang="en-US" altLang="en-US" smtClean="0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41C91AA0-2265-4FD5-AA61-1EDF83573B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37EF0C6B-22C8-41A6-9158-983867960B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31">
            <a:extLst>
              <a:ext uri="{FF2B5EF4-FFF2-40B4-BE49-F238E27FC236}">
                <a16:creationId xmlns:a16="http://schemas.microsoft.com/office/drawing/2014/main" id="{DB4E290E-E9A3-410F-B3E4-8D31175B6B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0862A8AA-5956-449E-9254-F6421F75C1E4}" type="slidenum">
              <a:rPr lang="en-US" altLang="en-US" smtClean="0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7FD1DF5F-273A-43FD-84B5-82E919067F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D45E4F6F-09D2-4966-86C3-303BAA4217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31">
            <a:extLst>
              <a:ext uri="{FF2B5EF4-FFF2-40B4-BE49-F238E27FC236}">
                <a16:creationId xmlns:a16="http://schemas.microsoft.com/office/drawing/2014/main" id="{FCEFC58C-1934-4445-858E-D6BD6DC8911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2E55D591-6902-44E9-B64A-2D5CD1DA6068}" type="slidenum">
              <a:rPr lang="en-US" altLang="en-US" smtClean="0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AF5ADBAD-89F4-49D5-8995-CB1EFA26B0E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5F748DD8-865E-469D-BD71-8E996C0219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31">
            <a:extLst>
              <a:ext uri="{FF2B5EF4-FFF2-40B4-BE49-F238E27FC236}">
                <a16:creationId xmlns:a16="http://schemas.microsoft.com/office/drawing/2014/main" id="{540596BB-B094-4692-A570-9667E7BD011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4D086298-3233-4B88-B683-7CD97AFA8BD8}" type="slidenum">
              <a:rPr lang="en-US" altLang="en-US" smtClean="0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1ACCC93E-C4EC-4E6F-AEE4-1107F90576F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8D86123D-8A83-4B79-A398-F28707760D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31">
            <a:extLst>
              <a:ext uri="{FF2B5EF4-FFF2-40B4-BE49-F238E27FC236}">
                <a16:creationId xmlns:a16="http://schemas.microsoft.com/office/drawing/2014/main" id="{4AA8F5BB-750F-400B-AE77-2AEF6C28AB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56E7F078-9103-49C6-AF4B-DD9D2BED2154}" type="slidenum">
              <a:rPr lang="en-US" altLang="en-US" smtClean="0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932B3A36-31A7-4EC0-BC04-195B424B60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8BF929A8-D480-4320-9F11-982EB035F2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31">
            <a:extLst>
              <a:ext uri="{FF2B5EF4-FFF2-40B4-BE49-F238E27FC236}">
                <a16:creationId xmlns:a16="http://schemas.microsoft.com/office/drawing/2014/main" id="{DC5B4453-0B89-439B-80B4-6BE7FB648D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DF3C5127-C204-4749-837F-65C8F5E1C223}" type="slidenum">
              <a:rPr lang="en-US" altLang="en-US" smtClean="0">
                <a:latin typeface="Arial" panose="020B0604020202020204" pitchFamily="34" charset="0"/>
              </a:rPr>
              <a:pPr/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EC00E6C4-341D-4213-8A97-572639DBA3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D21DF011-FE60-4074-B881-98AD00B106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31">
            <a:extLst>
              <a:ext uri="{FF2B5EF4-FFF2-40B4-BE49-F238E27FC236}">
                <a16:creationId xmlns:a16="http://schemas.microsoft.com/office/drawing/2014/main" id="{40A55E32-EBA6-46EB-AE5C-A59B43F5FF8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fld id="{A16C7C8A-923D-423A-858A-D23B83B34683}" type="slidenum">
              <a:rPr lang="en-US" altLang="en-US" smtClean="0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C829E9F6-3322-48B3-A5BB-11CC7538CA3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929545E6-5DC6-4959-AB5C-A7BD051711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32E51-AD8B-43CF-A368-E655333E9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BBA1F-536A-46DE-922C-B261A5824A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878D2-A3B0-40A3-8FDF-FA2B11725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4236D-889C-4ACD-8BE1-23825A9E6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74E39-769E-4EB1-962C-7B908E1C4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49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16AF1-47AD-4432-B180-5DA801A22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72D5B-D41D-4BA7-8654-4A591EB35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9282B-D542-4B62-9D6C-B592E308D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D597B-4334-4FBE-8C82-F9F6A7D5F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290017-1726-4673-A81E-B620DEBEE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619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79CBC-1DA5-47BD-86EF-5BE2151E9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0A807-799E-4A00-B23D-F63B49E286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9F5A5-74E1-4D1F-A577-B75C3ABB9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3ABAD-CED7-41C7-9A78-C3CE06365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E9767-6EEE-40A7-A9DE-645ECB0B8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590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255D8-6323-4902-94C8-1EDFD2DB3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B26F5-4426-4CE9-9AB9-75E3481389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AC8A7-7804-4AA4-B087-BE8AA76F9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3AE40A-697E-4619-88AA-0D16E7125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0E7B1E-97ED-4674-A382-84551A510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F167E-52E9-4C1C-B973-620A3E311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89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E9CBB-7490-4366-8820-2FD09BF9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435FCA-2622-4803-9CDF-19BF0710C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867D33-C16F-4B9F-AAC1-BE7AD11383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33ADEF-7BCF-40B1-BB64-6162A7C93C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DE18BC-84F2-45C0-A36F-22C530BDF5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1569E-BEE6-4460-B94D-9CD17F877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126097-5E16-4183-875A-5076B376C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D39E95-B28C-4C69-B132-558CA4600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964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16446-5D0B-4D42-A73D-EFDAB6D2D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0D57FE-7CCF-4253-8D90-E36B075F6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A3CA32-7ADE-4319-8EDB-77A388307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844D10-BDE5-41C7-B839-04461849B1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003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0CA81-38A4-4089-936F-D83CBC10C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878270-28AE-42A3-A54D-C6996C0E0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D1A0AD-81FA-41F6-B963-55D3E74F4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5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75FA1-B1F7-45A3-83AD-DE6098BB6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47D1C-FC1F-4E20-AD25-A9B4D888C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26972C-DC6A-4F0C-9953-BDEAF6933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C7691-086D-4E7F-A25C-713595067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792DAE-02ED-49EF-B956-2B5026D0F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9E73C4-1AF8-4290-9640-69CA9A68B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66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B9045-5BC2-4206-983A-EA1178CE2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546E89-67A2-4C9F-8543-1268A225B4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2E6A6-84A9-4E75-A372-EEE5B06B6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6F257B-E2D2-49DA-A47C-4FA8C44D4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DA77E4-539F-483D-A59A-AD0B00E31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1C239-3519-4375-AF3E-37B967768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48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DF5C-AC51-46E1-BB0E-F4FC42AE3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F3DE5-F91B-4A38-B0AE-DAF3B9B03B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85AF2-64FD-4C62-8101-42D3EF60B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03CAC-67A8-47B6-AB66-E7588D9D5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75291-1159-400E-8793-7E8A2C47A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233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E1C76A-2164-47EC-93E4-584FD7EC83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9C2BB-7706-49AF-B9CB-899B58F874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E35E4-4FCE-4F50-8DB5-2A500CC23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18E64-2200-4AE0-BB86-D43160DCE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28F88-1CDB-4B68-BE7D-760CDD51A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030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295400"/>
            <a:ext cx="58420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6350000" y="1295400"/>
            <a:ext cx="5842000" cy="5257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B6E1D64-A772-4994-BA70-35E438E62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B4FC71A-660F-4E7D-914F-8CDE246E6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09D64B6-B555-4A23-A82B-902B15553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60BDA-6778-4A79-B293-80FA16B34A4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3245922"/>
      </p:ext>
    </p:extLst>
  </p:cSld>
  <p:clrMapOvr>
    <a:masterClrMapping/>
  </p:clrMapOvr>
  <p:transition spd="med">
    <p:fade thruBlk="1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295400"/>
            <a:ext cx="58420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6350000" y="1295400"/>
            <a:ext cx="5842000" cy="5257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A35441B-39E0-4A09-98EB-2B60F7F93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968C23E-800E-43F5-8AC9-D92241001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C942309-14AB-4705-B6CC-26E3E5A4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7449F-F8AD-43AA-B649-A3F6B44BC7C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54258044"/>
      </p:ext>
    </p:extLst>
  </p:cSld>
  <p:clrMapOvr>
    <a:masterClrMapping/>
  </p:clrMapOvr>
  <p:transition spd="med">
    <p:fade thruBlk="1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0" y="0"/>
            <a:ext cx="12192000" cy="655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33B1458-AFC9-42D8-B309-F6B317EE2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CB360F5-A596-4A62-BBB6-F2C206F7F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DCF4585-D10C-4127-8286-1B027D7A7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417C3-0535-4543-9ED4-66DEBC94F5D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01089831"/>
      </p:ext>
    </p:extLst>
  </p:cSld>
  <p:clrMapOvr>
    <a:masterClrMapping/>
  </p:clrMapOvr>
  <p:transition spd="med">
    <p:fade thruBlk="1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Online Image Placeholder 2"/>
          <p:cNvSpPr>
            <a:spLocks noGrp="1"/>
          </p:cNvSpPr>
          <p:nvPr>
            <p:ph type="clipArt" sz="half" idx="1"/>
          </p:nvPr>
        </p:nvSpPr>
        <p:spPr>
          <a:xfrm>
            <a:off x="304800" y="1295400"/>
            <a:ext cx="5842000" cy="5257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0000" y="1295400"/>
            <a:ext cx="58420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DB08D65-A723-4BC5-A2EF-61D7FAF4B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3A48BDB-5DFF-44FE-8BF0-5035E2877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B5EE6F8-8F15-40E7-B5CC-7805E5FE5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90ACE-7B53-4683-B469-CD4C3C3587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6941480"/>
      </p:ext>
    </p:extLst>
  </p:cSld>
  <p:clrMapOvr>
    <a:masterClrMapping/>
  </p:clrMapOvr>
  <p:transition spd="med"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86A9C6-B8C4-4CED-BAD6-043BD700C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CF6B4E-A1AA-4DA4-A340-C38BDE2E2A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AF60E-1A4C-4CD3-ABAB-93946BB6E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6F2D9-A621-48AF-BFAA-8F2DC23ABFAD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81F58-8D88-459E-9555-F0FEA6597E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65860-033D-48B5-9964-72E2FC45F2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EB681-0BB2-4951-9425-1A4984E9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601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XaftdE_h60?feature=oembed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biologydictionary.net/unicellular/" TargetMode="External"/><Relationship Id="rId3" Type="http://schemas.openxmlformats.org/officeDocument/2006/relationships/hyperlink" Target="https://biologydictionary.net/heart/" TargetMode="External"/><Relationship Id="rId7" Type="http://schemas.openxmlformats.org/officeDocument/2006/relationships/hyperlink" Target="https://biologydictionary.net/skeletal-muscle/" TargetMode="External"/><Relationship Id="rId2" Type="http://schemas.openxmlformats.org/officeDocument/2006/relationships/hyperlink" Target="https://biologydictionary.net/musc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iologydictionary.net/blood/" TargetMode="External"/><Relationship Id="rId5" Type="http://schemas.openxmlformats.org/officeDocument/2006/relationships/hyperlink" Target="https://biologydictionary.net/tissue/" TargetMode="External"/><Relationship Id="rId4" Type="http://schemas.openxmlformats.org/officeDocument/2006/relationships/hyperlink" Target="https://biologydictionary.net/muscle-tissue/" TargetMode="External"/><Relationship Id="rId9" Type="http://schemas.openxmlformats.org/officeDocument/2006/relationships/hyperlink" Target="https://biologydictionary.net/cell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R8GvLBfABw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2uzWHppVrk?feature=oembe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SbbDnbSEyM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" name="Rectangle 4105">
            <a:extLst>
              <a:ext uri="{FF2B5EF4-FFF2-40B4-BE49-F238E27FC236}">
                <a16:creationId xmlns:a16="http://schemas.microsoft.com/office/drawing/2014/main" id="{24747089-0322-4B03-B224-817DD4C8B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8" name="Freeform: Shape 4107">
            <a:extLst>
              <a:ext uri="{FF2B5EF4-FFF2-40B4-BE49-F238E27FC236}">
                <a16:creationId xmlns:a16="http://schemas.microsoft.com/office/drawing/2014/main" id="{7228512D-3055-4911-A4D1-4A084C9C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933928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Isosceles Triangle 4109">
            <a:extLst>
              <a:ext uri="{FF2B5EF4-FFF2-40B4-BE49-F238E27FC236}">
                <a16:creationId xmlns:a16="http://schemas.microsoft.com/office/drawing/2014/main" id="{3C98C7BF-70D9-4D19-BD2D-D808991FD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3853" y="5272381"/>
            <a:ext cx="3171238" cy="158561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940246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4" name="Frame 4113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501609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F63E0B22-9F1A-4FB7-BBA6-5E691055B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17190" y="2721789"/>
            <a:ext cx="3618284" cy="1345720"/>
          </a:xfrm>
          <a:noFill/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800">
                <a:solidFill>
                  <a:srgbClr val="080808"/>
                </a:solidFill>
              </a:rPr>
              <a:t>The Circulatory System</a:t>
            </a:r>
            <a:br>
              <a:rPr lang="en-US" altLang="en-US" sz="2800">
                <a:solidFill>
                  <a:srgbClr val="080808"/>
                </a:solidFill>
              </a:rPr>
            </a:br>
            <a:endParaRPr lang="en-US" altLang="en-US" sz="2800">
              <a:solidFill>
                <a:srgbClr val="080808"/>
              </a:solidFill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A247C286-2F27-4BCF-8A5A-A0D8AD11AC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75860" y="4161701"/>
            <a:ext cx="2700944" cy="659993"/>
          </a:xfrm>
          <a:noFill/>
        </p:spPr>
        <p:txBody>
          <a:bodyPr>
            <a:normAutofit/>
          </a:bodyPr>
          <a:lstStyle/>
          <a:p>
            <a:pPr eaLnBrk="1" hangingPunct="1"/>
            <a:r>
              <a:rPr lang="en-US" altLang="en-US" sz="1600" i="1">
                <a:solidFill>
                  <a:srgbClr val="080808"/>
                </a:solidFill>
                <a:latin typeface="Arial" panose="020B0604020202020204" pitchFamily="34" charset="0"/>
              </a:rPr>
              <a:t>The Heart, Blood Vessels, Blood Types</a:t>
            </a:r>
          </a:p>
        </p:txBody>
      </p:sp>
      <p:sp>
        <p:nvSpPr>
          <p:cNvPr id="4116" name="Freeform: Shape 4115">
            <a:extLst>
              <a:ext uri="{FF2B5EF4-FFF2-40B4-BE49-F238E27FC236}">
                <a16:creationId xmlns:a16="http://schemas.microsoft.com/office/drawing/2014/main" id="{FFD685C2-1A84-41DE-BFA0-0A068F83D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914977" y="292975"/>
            <a:ext cx="5056735" cy="9206602"/>
          </a:xfrm>
          <a:custGeom>
            <a:avLst/>
            <a:gdLst>
              <a:gd name="connsiteX0" fmla="*/ 0 w 5053652"/>
              <a:gd name="connsiteY0" fmla="*/ 209273 h 9200989"/>
              <a:gd name="connsiteX1" fmla="*/ 209274 w 5053652"/>
              <a:gd name="connsiteY1" fmla="*/ 0 h 9200989"/>
              <a:gd name="connsiteX2" fmla="*/ 5053652 w 5053652"/>
              <a:gd name="connsiteY2" fmla="*/ 4844379 h 9200989"/>
              <a:gd name="connsiteX3" fmla="*/ 697042 w 5053652"/>
              <a:gd name="connsiteY3" fmla="*/ 9200989 h 9200989"/>
              <a:gd name="connsiteX4" fmla="*/ 0 w 5053652"/>
              <a:gd name="connsiteY4" fmla="*/ 9200989 h 9200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53652" h="9200989">
                <a:moveTo>
                  <a:pt x="0" y="209273"/>
                </a:moveTo>
                <a:lnTo>
                  <a:pt x="209274" y="0"/>
                </a:lnTo>
                <a:lnTo>
                  <a:pt x="5053652" y="4844379"/>
                </a:lnTo>
                <a:lnTo>
                  <a:pt x="697042" y="9200989"/>
                </a:lnTo>
                <a:lnTo>
                  <a:pt x="0" y="9200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3" name="Graphic 4102" descr="Heart Organ">
            <a:extLst>
              <a:ext uri="{FF2B5EF4-FFF2-40B4-BE49-F238E27FC236}">
                <a16:creationId xmlns:a16="http://schemas.microsoft.com/office/drawing/2014/main" id="{EDAD442E-9B10-3C31-716E-8C0B834063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1735" y="939973"/>
            <a:ext cx="4978053" cy="49780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146" name="Rectangle 2">
            <a:extLst>
              <a:ext uri="{FF2B5EF4-FFF2-40B4-BE49-F238E27FC236}">
                <a16:creationId xmlns:a16="http://schemas.microsoft.com/office/drawing/2014/main" id="{99914808-331F-46F0-855F-969210C59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The Closed Circulatory System</a:t>
            </a:r>
          </a:p>
        </p:txBody>
      </p:sp>
      <p:sp>
        <p:nvSpPr>
          <p:cNvPr id="78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1" name="Graphic 70" descr="Heart Organ">
            <a:extLst>
              <a:ext uri="{FF2B5EF4-FFF2-40B4-BE49-F238E27FC236}">
                <a16:creationId xmlns:a16="http://schemas.microsoft.com/office/drawing/2014/main" id="{489DBE29-1038-4051-AE20-1385F18B4F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6147" name="Rectangle 6">
            <a:extLst>
              <a:ext uri="{FF2B5EF4-FFF2-40B4-BE49-F238E27FC236}">
                <a16:creationId xmlns:a16="http://schemas.microsoft.com/office/drawing/2014/main" id="{A54CF985-4431-40E8-963D-5EE0049C4FD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0574" y="2421682"/>
            <a:ext cx="4977578" cy="3639289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/>
          <a:p>
            <a:pPr marL="0">
              <a:buClr>
                <a:srgbClr val="339933"/>
              </a:buClr>
              <a:tabLst>
                <a:tab pos="2743200" algn="l"/>
              </a:tabLst>
            </a:pPr>
            <a:r>
              <a:rPr lang="en-US" altLang="en-US" sz="1900">
                <a:solidFill>
                  <a:srgbClr val="000000"/>
                </a:solidFill>
              </a:rPr>
              <a:t>Humans have a closed circulatory system, typical of all vertebrates, in which blood is confined to vessels and is distinct from the interstitial fluid.</a:t>
            </a:r>
          </a:p>
          <a:p>
            <a:pPr marL="0">
              <a:buClr>
                <a:srgbClr val="339933"/>
              </a:buClr>
              <a:tabLst>
                <a:tab pos="2743200" algn="l"/>
              </a:tabLst>
            </a:pPr>
            <a:endParaRPr lang="en-US" altLang="en-US" sz="1900">
              <a:solidFill>
                <a:srgbClr val="000000"/>
              </a:solidFill>
            </a:endParaRPr>
          </a:p>
          <a:p>
            <a:pPr marL="457200" lvl="1">
              <a:buClr>
                <a:srgbClr val="339933"/>
              </a:buClr>
              <a:tabLst>
                <a:tab pos="2743200" algn="l"/>
              </a:tabLst>
            </a:pPr>
            <a:r>
              <a:rPr lang="en-US" altLang="en-US" sz="1900">
                <a:solidFill>
                  <a:srgbClr val="000000"/>
                </a:solidFill>
              </a:rPr>
              <a:t>The heart pumps blood into large vessels </a:t>
            </a:r>
            <a:br>
              <a:rPr lang="en-US" altLang="en-US" sz="1900">
                <a:solidFill>
                  <a:srgbClr val="000000"/>
                </a:solidFill>
              </a:rPr>
            </a:br>
            <a:r>
              <a:rPr lang="en-US" altLang="en-US" sz="1900">
                <a:solidFill>
                  <a:srgbClr val="000000"/>
                </a:solidFill>
              </a:rPr>
              <a:t>that branch into smaller ones leading into the organs.</a:t>
            </a:r>
          </a:p>
          <a:p>
            <a:pPr marL="457200" lvl="1">
              <a:buClr>
                <a:srgbClr val="339933"/>
              </a:buClr>
              <a:tabLst>
                <a:tab pos="2743200" algn="l"/>
              </a:tabLst>
            </a:pPr>
            <a:endParaRPr lang="en-US" altLang="en-US" sz="1900">
              <a:solidFill>
                <a:srgbClr val="000000"/>
              </a:solidFill>
            </a:endParaRPr>
          </a:p>
          <a:p>
            <a:pPr marL="457200" lvl="1">
              <a:buClr>
                <a:srgbClr val="339933"/>
              </a:buClr>
              <a:tabLst>
                <a:tab pos="2743200" algn="l"/>
              </a:tabLst>
            </a:pPr>
            <a:r>
              <a:rPr lang="en-US" altLang="en-US" sz="1900">
                <a:solidFill>
                  <a:srgbClr val="000000"/>
                </a:solidFill>
              </a:rPr>
              <a:t>Materials are exchanged by diffusion between the blood and the interstitial fluid bathing the cells.</a:t>
            </a:r>
          </a:p>
        </p:txBody>
      </p:sp>
    </p:spTree>
  </p:cSld>
  <p:clrMapOvr>
    <a:masterClrMapping/>
  </p:clrMapOvr>
  <p:transition spd="med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EA2D7E87-EF5F-4FF9-B0E0-741295C35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Cardiovascular System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C6CE952-57B8-4561-A056-4C0386C3DAB4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752600" y="1295400"/>
            <a:ext cx="4724400" cy="5257800"/>
          </a:xfrm>
        </p:spPr>
        <p:txBody>
          <a:bodyPr/>
          <a:lstStyle/>
          <a:p>
            <a:pPr marL="0" indent="0"/>
            <a:r>
              <a:rPr lang="en-US" altLang="en-US"/>
              <a:t>Three Major Elements – Heart, Blood Vessels, &amp; Blood</a:t>
            </a:r>
          </a:p>
          <a:p>
            <a:pPr marL="457200" lvl="1" indent="0"/>
            <a:r>
              <a:rPr lang="en-US" altLang="en-US"/>
              <a:t>1.  </a:t>
            </a:r>
            <a:r>
              <a:rPr lang="en-US" altLang="en-US">
                <a:solidFill>
                  <a:schemeClr val="folHlink"/>
                </a:solidFill>
              </a:rPr>
              <a:t>The Heart</a:t>
            </a:r>
            <a:r>
              <a:rPr lang="en-US" altLang="en-US"/>
              <a:t>- cardiac muscle tissue</a:t>
            </a:r>
          </a:p>
          <a:p>
            <a:pPr marL="457200" lvl="1" indent="0"/>
            <a:r>
              <a:rPr lang="en-US" altLang="en-US"/>
              <a:t>highly interconnected cells</a:t>
            </a:r>
          </a:p>
          <a:p>
            <a:pPr marL="457200" lvl="1" indent="0"/>
            <a:r>
              <a:rPr lang="en-US" altLang="en-US"/>
              <a:t>four chambers</a:t>
            </a:r>
          </a:p>
          <a:p>
            <a:pPr marL="914400" lvl="2" indent="0"/>
            <a:r>
              <a:rPr lang="en-US" altLang="en-US"/>
              <a:t>Right atrium</a:t>
            </a:r>
          </a:p>
          <a:p>
            <a:pPr marL="914400" lvl="2" indent="0"/>
            <a:r>
              <a:rPr lang="en-US" altLang="en-US"/>
              <a:t>Right ventricle</a:t>
            </a:r>
          </a:p>
          <a:p>
            <a:pPr marL="914400" lvl="2" indent="0"/>
            <a:r>
              <a:rPr lang="en-US" altLang="en-US"/>
              <a:t>Left atrium</a:t>
            </a:r>
          </a:p>
          <a:p>
            <a:pPr marL="914400" lvl="2" indent="0"/>
            <a:r>
              <a:rPr lang="en-US" altLang="en-US"/>
              <a:t>Left ventricle</a:t>
            </a:r>
          </a:p>
        </p:txBody>
      </p:sp>
      <p:pic>
        <p:nvPicPr>
          <p:cNvPr id="8196" name="Picture 9" descr="1">
            <a:extLst>
              <a:ext uri="{FF2B5EF4-FFF2-40B4-BE49-F238E27FC236}">
                <a16:creationId xmlns:a16="http://schemas.microsoft.com/office/drawing/2014/main" id="{3AEBF748-C8CA-4E79-9BB0-4D70243076AC}"/>
              </a:ext>
            </a:extLst>
          </p:cNvPr>
          <p:cNvPicPr>
            <a:picLocks noGrp="1" noChangeAspect="1" noChangeArrowheads="1"/>
          </p:cNvPicPr>
          <p:nvPr>
            <p:ph type="ch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86500" y="2051050"/>
            <a:ext cx="4381500" cy="37465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CAFB3E-E6E2-4587-A5FC-061F9AED9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91260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75841F-9161-4650-BCE5-20FFE7E29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33" t="3964" b="3964"/>
          <a:stretch/>
        </p:blipFill>
        <p:spPr>
          <a:xfrm>
            <a:off x="575867" y="1"/>
            <a:ext cx="6629806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6A9AD3-D883-4C68-AB2F-5E33F1FF4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057" y="3121701"/>
            <a:ext cx="3658053" cy="17865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heart at work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086A0-762B-44EE-AA70-A7268A72A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1262" y="0"/>
            <a:ext cx="590073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Flow through the heart | Circulatory system physiology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EE9F333F-819F-4D48-AD3F-99BAA23D525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900739" y="1878492"/>
            <a:ext cx="5507803" cy="3098139"/>
          </a:xfrm>
          <a:custGeom>
            <a:avLst/>
            <a:gdLst/>
            <a:ahLst/>
            <a:cxnLst/>
            <a:rect l="l" t="t" r="r" b="b"/>
            <a:pathLst>
              <a:path w="5017317" h="5380277">
                <a:moveTo>
                  <a:pt x="0" y="0"/>
                </a:moveTo>
                <a:lnTo>
                  <a:pt x="5017317" y="0"/>
                </a:lnTo>
                <a:lnTo>
                  <a:pt x="5017317" y="5380277"/>
                </a:lnTo>
                <a:lnTo>
                  <a:pt x="0" y="53802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562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>
            <a:extLst>
              <a:ext uri="{FF2B5EF4-FFF2-40B4-BE49-F238E27FC236}">
                <a16:creationId xmlns:a16="http://schemas.microsoft.com/office/drawing/2014/main" id="{47B7501E-CA7D-4B8A-9E4D-A4A9FD30D0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00"/>
          <a:stretch>
            <a:fillRect/>
          </a:stretch>
        </p:blipFill>
        <p:spPr bwMode="auto">
          <a:xfrm>
            <a:off x="1981200" y="228600"/>
            <a:ext cx="8305800" cy="622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Rectangle 5">
            <a:extLst>
              <a:ext uri="{FF2B5EF4-FFF2-40B4-BE49-F238E27FC236}">
                <a16:creationId xmlns:a16="http://schemas.microsoft.com/office/drawing/2014/main" id="{AF4B4458-03AE-4C5F-9F36-93CDBDBC8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endParaRPr lang="en-US" altLang="en-US"/>
          </a:p>
          <a:p>
            <a:pPr lvl="1" eaLnBrk="1" hangingPunct="1"/>
            <a:endParaRPr lang="en-US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7" name="Rectangle 13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8" name="Picture 13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290" name="Rectangle 2">
            <a:extLst>
              <a:ext uri="{FF2B5EF4-FFF2-40B4-BE49-F238E27FC236}">
                <a16:creationId xmlns:a16="http://schemas.microsoft.com/office/drawing/2014/main" id="{1CE99B93-5747-4D7A-8CBF-4F81DF2B1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Pathway of the blood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E3585567-B9E5-4008-8388-6433C3C6C1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rtlCol="0" anchor="ctr">
            <a:normAutofit/>
          </a:bodyPr>
          <a:lstStyle/>
          <a:p>
            <a:pPr marL="0" indent="0">
              <a:defRPr/>
            </a:pPr>
            <a:endParaRPr lang="en-US" altLang="en-US" sz="2000">
              <a:solidFill>
                <a:srgbClr val="000000"/>
              </a:solidFill>
            </a:endParaRP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Superior Vena Cava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Right Atrium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Tricuspid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Right Ventricle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Pulmonary Semilunar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Lungs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Pulmonary Vein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Bicuspid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Left Ventricle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Aortic Semilunar Valve</a:t>
            </a:r>
          </a:p>
          <a:p>
            <a:pPr marL="0" indent="0">
              <a:defRPr/>
            </a:pPr>
            <a:r>
              <a:rPr lang="en-US" altLang="en-US" sz="2000">
                <a:solidFill>
                  <a:srgbClr val="000000"/>
                </a:solidFill>
              </a:rPr>
              <a:t>Aorta</a:t>
            </a:r>
          </a:p>
          <a:p>
            <a:pPr marL="0" indent="0">
              <a:defRPr/>
            </a:pPr>
            <a:r>
              <a:rPr lang="en-US" altLang="en-US" sz="2000" i="1">
                <a:solidFill>
                  <a:srgbClr val="000000"/>
                </a:solidFill>
              </a:rPr>
              <a:t>To the bodies organs &amp; cells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C1CA216A-3A1E-4D07-9402-C5DA35E4D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Circuits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A1EC171-A489-4438-81D4-03A3153FC4B6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marL="0" indent="0"/>
            <a:r>
              <a:rPr lang="en-US" altLang="en-US">
                <a:solidFill>
                  <a:schemeClr val="folHlink"/>
                </a:solidFill>
              </a:rPr>
              <a:t>Pulmonary circuit</a:t>
            </a:r>
          </a:p>
          <a:p>
            <a:pPr marL="457200" lvl="1" indent="0"/>
            <a:r>
              <a:rPr lang="en-US" altLang="en-US"/>
              <a:t>The blood pathway between the right side of the heart, to the lungs, and back to the left side of the heart.</a:t>
            </a:r>
          </a:p>
          <a:p>
            <a:pPr marL="457200" lvl="1" indent="0"/>
            <a:endParaRPr lang="en-US" altLang="en-US"/>
          </a:p>
          <a:p>
            <a:pPr marL="0" indent="0"/>
            <a:r>
              <a:rPr lang="en-US" altLang="en-US">
                <a:solidFill>
                  <a:schemeClr val="folHlink"/>
                </a:solidFill>
              </a:rPr>
              <a:t>Systemic circuit</a:t>
            </a:r>
          </a:p>
          <a:p>
            <a:pPr marL="457200" lvl="1" indent="0"/>
            <a:r>
              <a:rPr lang="en-US" altLang="en-US"/>
              <a:t>The pathway between the left and right sides of the heart.</a:t>
            </a:r>
          </a:p>
          <a:p>
            <a:pPr marL="457200" lvl="1" indent="0"/>
            <a:endParaRPr lang="en-US" altLang="en-US"/>
          </a:p>
          <a:p>
            <a:pPr marL="457200" lvl="1" indent="0"/>
            <a:endParaRPr lang="en-US" altLang="en-US"/>
          </a:p>
        </p:txBody>
      </p:sp>
      <p:pic>
        <p:nvPicPr>
          <p:cNvPr id="14340" name="Picture 8">
            <a:extLst>
              <a:ext uri="{FF2B5EF4-FFF2-40B4-BE49-F238E27FC236}">
                <a16:creationId xmlns:a16="http://schemas.microsoft.com/office/drawing/2014/main" id="{090C8C43-1989-4E32-A3D2-5FD1EE435E04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06" b="5981"/>
          <a:stretch>
            <a:fillRect/>
          </a:stretch>
        </p:blipFill>
        <p:spPr>
          <a:xfrm>
            <a:off x="6172201" y="1143000"/>
            <a:ext cx="4022725" cy="5257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386" name="Rectangle 2">
            <a:extLst>
              <a:ext uri="{FF2B5EF4-FFF2-40B4-BE49-F238E27FC236}">
                <a16:creationId xmlns:a16="http://schemas.microsoft.com/office/drawing/2014/main" id="{AC69C105-FF62-4DF4-AFDF-5A54FC41F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Cardiovascular System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1B247E32-A0F3-4858-9B12-DF3BC6608132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altLang="en-US" sz="1900">
                <a:solidFill>
                  <a:srgbClr val="000000"/>
                </a:solidFill>
              </a:rPr>
              <a:t>2.  Blood Vessels -A network of tubes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r>
              <a:rPr lang="en-US" altLang="en-US" sz="1900">
                <a:solidFill>
                  <a:srgbClr val="000000"/>
                </a:solidFill>
              </a:rPr>
              <a:t>Arteries</a:t>
            </a:r>
            <a:r>
              <a:rPr lang="en-US" altLang="en-US" sz="1900">
                <a:solidFill>
                  <a:srgbClr val="000000"/>
                </a:solidFill>
                <a:sym typeface="Wingdings" panose="05000000000000000000" pitchFamily="2" charset="2"/>
              </a:rPr>
              <a:t>arterioles</a:t>
            </a:r>
            <a:r>
              <a:rPr lang="en-US" altLang="en-US" sz="1900">
                <a:solidFill>
                  <a:srgbClr val="000000"/>
                </a:solidFill>
              </a:rPr>
              <a:t> move away from the heart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Elastic Fibers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Circular Smooth Muscle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r>
              <a:rPr lang="en-US" altLang="en-US" sz="1900">
                <a:solidFill>
                  <a:srgbClr val="000000"/>
                </a:solidFill>
              </a:rPr>
              <a:t>Capillaries – where gas exchange takes place.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One cell thick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Serves the Respiratory System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r>
              <a:rPr lang="en-US" altLang="en-US" sz="1900">
                <a:solidFill>
                  <a:srgbClr val="000000"/>
                </a:solidFill>
              </a:rPr>
              <a:t>Veins</a:t>
            </a:r>
            <a:r>
              <a:rPr lang="en-US" altLang="en-US" sz="1900">
                <a:solidFill>
                  <a:srgbClr val="000000"/>
                </a:solidFill>
                <a:sym typeface="Wingdings" panose="05000000000000000000" pitchFamily="2" charset="2"/>
              </a:rPr>
              <a:t>Venules</a:t>
            </a:r>
            <a:r>
              <a:rPr lang="en-US" altLang="en-US" sz="1900">
                <a:solidFill>
                  <a:srgbClr val="000000"/>
                </a:solidFill>
              </a:rPr>
              <a:t> moves towards the heart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Skeletal Muscles contract to force blood back from legs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One way values</a:t>
            </a:r>
          </a:p>
          <a:p>
            <a:pPr marL="914400" lvl="2"/>
            <a:r>
              <a:rPr lang="en-US" altLang="en-US" sz="1900">
                <a:solidFill>
                  <a:srgbClr val="000000"/>
                </a:solidFill>
              </a:rPr>
              <a:t>When they break - varicose veins form</a:t>
            </a: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  <a:p>
            <a:pPr marL="457200" lvl="1"/>
            <a:endParaRPr lang="en-US" altLang="en-US" sz="19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>
    <p:fade thruBlk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>
            <a:extLst>
              <a:ext uri="{FF2B5EF4-FFF2-40B4-BE49-F238E27FC236}">
                <a16:creationId xmlns:a16="http://schemas.microsoft.com/office/drawing/2014/main" id="{5DD51218-8D04-418C-A107-EB7BABA9C0FE}"/>
              </a:ext>
            </a:extLst>
          </p:cNvPr>
          <p:cNvPicPr>
            <a:picLocks noGrp="1" noChangeAspect="1" noChangeArrowheads="1"/>
          </p:cNvPicPr>
          <p:nvPr>
            <p:ph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557214"/>
            <a:ext cx="7620000" cy="54387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55700D1E-315E-4CA7-ABE4-FC0DB37DF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000000"/>
                </a:solidFill>
              </a:rPr>
              <a:t>Functions of the Heart</a:t>
            </a:r>
          </a:p>
        </p:txBody>
      </p:sp>
      <p:sp>
        <p:nvSpPr>
          <p:cNvPr id="133123" name="Rectangle 3">
            <a:extLst>
              <a:ext uri="{FF2B5EF4-FFF2-40B4-BE49-F238E27FC236}">
                <a16:creationId xmlns:a16="http://schemas.microsoft.com/office/drawing/2014/main" id="{1FCD3CD7-AF0A-421A-B963-BD7AEAAE2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Generating blood pressure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Routing blood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Heart separates pulmonary and systemic circulations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Ensuring one-way blood flow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Heart valves ensure one-way flow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Regulating blood supply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Changes in contraction rate and force match blood delivery to changing metabolic needs</a:t>
            </a:r>
          </a:p>
          <a:p>
            <a:pPr eaLnBrk="1" hangingPunct="1"/>
            <a:endParaRPr lang="en-US" altLang="en-US" sz="2000">
              <a:solidFill>
                <a:srgbClr val="000000"/>
              </a:solidFill>
            </a:endParaRPr>
          </a:p>
        </p:txBody>
      </p:sp>
      <p:sp>
        <p:nvSpPr>
          <p:cNvPr id="142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5" name="Graphic 134" descr="Heart">
            <a:extLst>
              <a:ext uri="{FF2B5EF4-FFF2-40B4-BE49-F238E27FC236}">
                <a16:creationId xmlns:a16="http://schemas.microsoft.com/office/drawing/2014/main" id="{F824E9F2-39AC-48BE-A78C-AB747C99DA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bldLvl="3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48A848A5-E475-4D31-9F02-492E416BF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Heart Wall</a:t>
            </a:r>
          </a:p>
        </p:txBody>
      </p:sp>
      <p:sp>
        <p:nvSpPr>
          <p:cNvPr id="137219" name="Rectangle 3">
            <a:extLst>
              <a:ext uri="{FF2B5EF4-FFF2-40B4-BE49-F238E27FC236}">
                <a16:creationId xmlns:a16="http://schemas.microsoft.com/office/drawing/2014/main" id="{9BEFC1B8-5D89-4A15-A889-1492C17126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676400"/>
            <a:ext cx="7772400" cy="4419600"/>
          </a:xfrm>
        </p:spPr>
        <p:txBody>
          <a:bodyPr/>
          <a:lstStyle/>
          <a:p>
            <a:pPr eaLnBrk="1" hangingPunct="1"/>
            <a:r>
              <a:rPr lang="en-US" altLang="en-US" dirty="0"/>
              <a:t>Three layers of tissue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800" dirty="0">
                <a:solidFill>
                  <a:srgbClr val="000099"/>
                </a:solidFill>
              </a:rPr>
              <a:t>Epicardium</a:t>
            </a:r>
            <a:r>
              <a:rPr lang="en-US" altLang="en-US" sz="2800" dirty="0"/>
              <a:t>: This serous membrane of smooth outer surface of heart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800" dirty="0">
                <a:solidFill>
                  <a:srgbClr val="000099"/>
                </a:solidFill>
              </a:rPr>
              <a:t>Myocardium</a:t>
            </a:r>
            <a:r>
              <a:rPr lang="en-US" altLang="en-US" sz="2800" dirty="0"/>
              <a:t>: Middle layer composed of cardiac muscle cell and responsibility for heart contracting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800" dirty="0">
                <a:solidFill>
                  <a:srgbClr val="000099"/>
                </a:solidFill>
              </a:rPr>
              <a:t>Endocardium</a:t>
            </a:r>
            <a:r>
              <a:rPr lang="en-US" altLang="en-US" sz="2800" dirty="0"/>
              <a:t>: Smooth inner surface of heart chambers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19" grpId="0" build="p" bldLvl="3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C7935B1D-FB9E-414D-A261-C307F3BAE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Heart Valves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F47EFCA6-648D-42B9-B202-4245AA773A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81800" y="1752600"/>
            <a:ext cx="3810000" cy="4114800"/>
          </a:xfrm>
        </p:spPr>
        <p:txBody>
          <a:bodyPr/>
          <a:lstStyle/>
          <a:p>
            <a:pPr marL="0" indent="0"/>
            <a:r>
              <a:rPr lang="en-US" altLang="en-US"/>
              <a:t>Atrioventricular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Tricuspid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Bicuspid or mitral</a:t>
            </a:r>
          </a:p>
          <a:p>
            <a:pPr marL="0" indent="0"/>
            <a:r>
              <a:rPr lang="en-US" altLang="en-US"/>
              <a:t>Semilunar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Aortic</a:t>
            </a:r>
          </a:p>
          <a:p>
            <a:pPr marL="457200" lvl="1" indent="0">
              <a:buClr>
                <a:srgbClr val="FF0000"/>
              </a:buClr>
            </a:pPr>
            <a:r>
              <a:rPr lang="en-US" altLang="en-US"/>
              <a:t>Pulmonary</a:t>
            </a:r>
          </a:p>
          <a:p>
            <a:pPr marL="0" indent="0"/>
            <a:r>
              <a:rPr lang="en-US" altLang="en-US"/>
              <a:t>Prevent blood from flowing back</a:t>
            </a:r>
          </a:p>
        </p:txBody>
      </p:sp>
      <p:pic>
        <p:nvPicPr>
          <p:cNvPr id="38916" name="Picture 4" descr="20_07">
            <a:extLst>
              <a:ext uri="{FF2B5EF4-FFF2-40B4-BE49-F238E27FC236}">
                <a16:creationId xmlns:a16="http://schemas.microsoft.com/office/drawing/2014/main" id="{5D932DCD-9C6F-41CB-AF93-9A768EC1A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05000"/>
            <a:ext cx="4953000" cy="371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2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9" grpId="0" build="p" bldLvl="3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C4CD7BF-FF19-4EA3-AF6F-7D467E35B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Blood Flow Through Heart</a:t>
            </a:r>
          </a:p>
        </p:txBody>
      </p:sp>
      <p:pic>
        <p:nvPicPr>
          <p:cNvPr id="40963" name="Picture 3" descr="20_10a">
            <a:extLst>
              <a:ext uri="{FF2B5EF4-FFF2-40B4-BE49-F238E27FC236}">
                <a16:creationId xmlns:a16="http://schemas.microsoft.com/office/drawing/2014/main" id="{424C65CD-97AC-46D2-B18B-FDDA6E2227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1905000"/>
            <a:ext cx="4343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4" descr="20_10b">
            <a:extLst>
              <a:ext uri="{FF2B5EF4-FFF2-40B4-BE49-F238E27FC236}">
                <a16:creationId xmlns:a16="http://schemas.microsoft.com/office/drawing/2014/main" id="{7F675EFE-5C7C-45D7-8245-F1E40DBF65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905000"/>
            <a:ext cx="4343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2E8D3A9C-3EE0-4095-93A2-E3F679156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Systemic and Pulmonary</a:t>
            </a:r>
            <a:br>
              <a:rPr lang="en-US" altLang="en-US"/>
            </a:br>
            <a:r>
              <a:rPr lang="en-US" altLang="en-US"/>
              <a:t>Circulation</a:t>
            </a:r>
          </a:p>
        </p:txBody>
      </p:sp>
      <p:pic>
        <p:nvPicPr>
          <p:cNvPr id="41987" name="Picture 3" descr="20_01">
            <a:extLst>
              <a:ext uri="{FF2B5EF4-FFF2-40B4-BE49-F238E27FC236}">
                <a16:creationId xmlns:a16="http://schemas.microsoft.com/office/drawing/2014/main" id="{B0FE5EEA-6384-40E1-AF96-FA4AB83F1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676400"/>
            <a:ext cx="63500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3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CCA321-135C-4DCB-B0FA-0390628BB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Cardiac Muscle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D4D9AB-6B9E-42F8-B19B-FD8ED9317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Tahoma" panose="020B0604030504040204" pitchFamily="34" charset="0"/>
              </a:rPr>
              <a:t>Cardiac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2" tooltip="muscle"/>
              </a:rPr>
              <a:t>muscle</a:t>
            </a:r>
            <a:r>
              <a:rPr lang="en-GB" b="0" i="0" dirty="0">
                <a:effectLst/>
                <a:latin typeface="Tahoma" panose="020B0604030504040204" pitchFamily="34" charset="0"/>
              </a:rPr>
              <a:t>, also known as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3" tooltip="heart"/>
              </a:rPr>
              <a:t>heart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muscle, is the layer of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4" tooltip="muscle tissue"/>
              </a:rPr>
              <a:t>muscle tissue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which lies between the </a:t>
            </a:r>
            <a:r>
              <a:rPr lang="en-GB" b="0" i="1" dirty="0">
                <a:effectLst/>
                <a:latin typeface="Tahoma" panose="020B0604030504040204" pitchFamily="34" charset="0"/>
              </a:rPr>
              <a:t>endocardium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and </a:t>
            </a:r>
            <a:r>
              <a:rPr lang="en-GB" b="0" i="1" dirty="0">
                <a:effectLst/>
                <a:latin typeface="Tahoma" panose="020B0604030504040204" pitchFamily="34" charset="0"/>
              </a:rPr>
              <a:t>epicardium</a:t>
            </a:r>
            <a:r>
              <a:rPr lang="en-GB" b="0" i="0" dirty="0">
                <a:effectLst/>
                <a:latin typeface="Tahoma" panose="020B0604030504040204" pitchFamily="34" charset="0"/>
              </a:rPr>
              <a:t>. These inner and outer layers of the heart, respectively, surround the cardiac muscle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5" tooltip="tissue"/>
              </a:rPr>
              <a:t>tissue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and separate it from the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6" tooltip="blood"/>
              </a:rPr>
              <a:t>blood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and other organs. Cardiac muscle is made from sheets of cardiac muscle cells. These cells, unlike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7" tooltip="skeletal muscle"/>
              </a:rPr>
              <a:t>skeletal muscle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cells, are typically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8" tooltip="unicellular"/>
              </a:rPr>
              <a:t>unicellular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and connect to one another through special </a:t>
            </a:r>
            <a:r>
              <a:rPr lang="en-GB" b="0" i="1" dirty="0">
                <a:effectLst/>
                <a:latin typeface="Tahoma" panose="020B0604030504040204" pitchFamily="34" charset="0"/>
              </a:rPr>
              <a:t>intercalated discs</a:t>
            </a:r>
            <a:r>
              <a:rPr lang="en-GB" b="0" i="0" dirty="0">
                <a:effectLst/>
                <a:latin typeface="Tahoma" panose="020B0604030504040204" pitchFamily="34" charset="0"/>
              </a:rPr>
              <a:t>. These specialized </a:t>
            </a:r>
            <a:r>
              <a:rPr lang="en-GB" b="0" i="0" u="sng" dirty="0">
                <a:effectLst/>
                <a:latin typeface="Tahoma" panose="020B0604030504040204" pitchFamily="34" charset="0"/>
                <a:hlinkClick r:id="rId9" tooltip="cell"/>
              </a:rPr>
              <a:t>cell</a:t>
            </a:r>
            <a:r>
              <a:rPr lang="en-GB" b="0" i="0" dirty="0">
                <a:effectLst/>
                <a:latin typeface="Tahoma" panose="020B0604030504040204" pitchFamily="34" charset="0"/>
              </a:rPr>
              <a:t> junction and the arrangement of muscle cells enables cardiac muscle to contract quickly and repeatedly, forcing blood throughout the body</a:t>
            </a:r>
            <a:endParaRPr lang="en-GB" dirty="0"/>
          </a:p>
        </p:txBody>
      </p:sp>
      <p:sp>
        <p:nvSpPr>
          <p:cNvPr id="47" name="Rectangle 37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Isosceles Triangle 39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Isosceles Triangle 41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Rectangle 43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589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" name="Rectangle 104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9" name="Freeform: Shape 104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1" name="Rectangle 105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5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6" name="Freeform: Shape 105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58" name="Isosceles Triangle 105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ECB1ED7-B409-48F7-916C-0D4BD5BB88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2298" y="178723"/>
            <a:ext cx="8844741" cy="6633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0" name="Isosceles Triangle 105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9947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5F260-93C8-4449-B38E-5C3682996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3DCC6-7F64-4AEE-AB30-279B58E6C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Depolarization and repolarization. The increase in membrane potential created between the inside and the outside of the cell during depolarization is called the </a:t>
            </a:r>
            <a:r>
              <a:rPr lang="en-GB" b="1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action potential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. Once a cell is excited (depolarized), it can excite adjacent cells and "pass on" its action potential, spreading depolarization to more and more cells.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231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0FC65337-5426-4E71-BDEE-C67554091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Conducting System of Heart</a:t>
            </a:r>
          </a:p>
        </p:txBody>
      </p:sp>
      <p:pic>
        <p:nvPicPr>
          <p:cNvPr id="43011" name="Picture 3" descr="20_13">
            <a:extLst>
              <a:ext uri="{FF2B5EF4-FFF2-40B4-BE49-F238E27FC236}">
                <a16:creationId xmlns:a16="http://schemas.microsoft.com/office/drawing/2014/main" id="{C0B0E447-BAE5-4613-9E49-E028E6E0E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295400"/>
            <a:ext cx="6858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BB04C-BFAC-4423-8D61-1CC7E1496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GB" sz="3600"/>
              <a:t>Electrical conduction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F46D7-5ED1-4659-AE82-F3D31737C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998" y="643467"/>
            <a:ext cx="5457533" cy="5571065"/>
          </a:xfrm>
        </p:spPr>
        <p:txBody>
          <a:bodyPr anchor="ctr">
            <a:normAutofit/>
          </a:bodyPr>
          <a:lstStyle/>
          <a:p>
            <a:r>
              <a:rPr lang="en-GB" sz="2000"/>
              <a:t>Stimulus : Sinoatrial node spontaneously depolarizes  pacemaker potential causing both atria to contract.</a:t>
            </a:r>
          </a:p>
          <a:p>
            <a:r>
              <a:rPr lang="en-GB" sz="2000"/>
              <a:t>The action potential travels through the interatrial septum to the atrioventricular node.</a:t>
            </a:r>
          </a:p>
          <a:p>
            <a:r>
              <a:rPr lang="en-GB" sz="2000"/>
              <a:t>The signal goes through the AV node and enters the AV bundle.</a:t>
            </a:r>
          </a:p>
          <a:p>
            <a:r>
              <a:rPr lang="en-GB" sz="2000"/>
              <a:t>After entering the AV bundle the signal passes through the left and right bundle branches in the interventricular septum heading towards the apex.</a:t>
            </a:r>
          </a:p>
          <a:p>
            <a:r>
              <a:rPr lang="en-GB" sz="2000"/>
              <a:t>Purkinjee  fibres causes ventricles to contract from the apex upwards towards the semi lunar valves.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172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EB86C-0A16-4B90-B769-1F82CDCAD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Conduction system of the heart </a:t>
            </a:r>
            <a:endParaRPr lang="en-GB" dirty="0"/>
          </a:p>
        </p:txBody>
      </p:sp>
      <p:pic>
        <p:nvPicPr>
          <p:cNvPr id="4" name="Online Media 3" title="Cardiac Conduction System | Cardiology">
            <a:hlinkClick r:id="" action="ppaction://media"/>
            <a:extLst>
              <a:ext uri="{FF2B5EF4-FFF2-40B4-BE49-F238E27FC236}">
                <a16:creationId xmlns:a16="http://schemas.microsoft.com/office/drawing/2014/main" id="{52F07E36-687F-464E-956F-F64DD0235CC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13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4034" name="Rectangle 2">
            <a:extLst>
              <a:ext uri="{FF2B5EF4-FFF2-40B4-BE49-F238E27FC236}">
                <a16:creationId xmlns:a16="http://schemas.microsoft.com/office/drawing/2014/main" id="{C5906232-F66E-4CF8-A579-B294966CA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4000">
                <a:solidFill>
                  <a:srgbClr val="FFFFFF"/>
                </a:solidFill>
              </a:rPr>
              <a:t>Electrical Properties</a:t>
            </a:r>
          </a:p>
        </p:txBody>
      </p:sp>
      <p:sp>
        <p:nvSpPr>
          <p:cNvPr id="150531" name="Rectangle 3">
            <a:extLst>
              <a:ext uri="{FF2B5EF4-FFF2-40B4-BE49-F238E27FC236}">
                <a16:creationId xmlns:a16="http://schemas.microsoft.com/office/drawing/2014/main" id="{37AEA884-4317-41B6-81A4-A68412238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Resting membrane potential (RMP) present</a:t>
            </a: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Action potentials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Rapid depolarization followed by rapid, partial early repolarization.  Prolonged period of slow repolarization which is plateau phase and a rapid final repolarization phase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 sz="2000">
                <a:solidFill>
                  <a:srgbClr val="000000"/>
                </a:solidFill>
              </a:rPr>
              <a:t>Voltage-gated channels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1" grpId="0" build="p" bldLvl="3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31268E1F-9E77-47B1-A883-1C06C47B4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Cardiac Arrhythmias</a:t>
            </a:r>
          </a:p>
        </p:txBody>
      </p:sp>
      <p:sp>
        <p:nvSpPr>
          <p:cNvPr id="155651" name="Rectangle 3">
            <a:extLst>
              <a:ext uri="{FF2B5EF4-FFF2-40B4-BE49-F238E27FC236}">
                <a16:creationId xmlns:a16="http://schemas.microsoft.com/office/drawing/2014/main" id="{60D0C281-7A7A-43D6-B60F-DEAC90356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800" y="1600200"/>
            <a:ext cx="7924800" cy="4724400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Tachycardia</a:t>
            </a:r>
            <a:r>
              <a:rPr lang="en-US" altLang="en-US"/>
              <a:t>: Heart rate in excess of 100bpm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Bradycardia</a:t>
            </a:r>
            <a:r>
              <a:rPr lang="en-US" altLang="en-US"/>
              <a:t>: Heart rate less than 60 bpm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Sinus arrhythmia</a:t>
            </a:r>
            <a:r>
              <a:rPr lang="en-US" altLang="en-US"/>
              <a:t>: Heart rate varies 5% during respiratory cycle and up to 30% during deep respiration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>
                <a:solidFill>
                  <a:srgbClr val="000099"/>
                </a:solidFill>
              </a:rPr>
              <a:t>Premature atrial contractions</a:t>
            </a:r>
            <a:r>
              <a:rPr lang="en-US" altLang="en-US"/>
              <a:t>: Occasional shortened intervals between one contraction and succeeding, frequently occurs in healthy people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5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 bldLvl="3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63C11A00-A2A3-417C-B33D-DC753ED7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4" t="3964" r="3964" b="3964"/>
          <a:stretch>
            <a:fillRect/>
          </a:stretch>
        </p:blipFill>
        <p:spPr>
          <a:xfrm>
            <a:off x="0" y="1"/>
            <a:ext cx="12192000" cy="6857998"/>
          </a:xfrm>
          <a:custGeom>
            <a:avLst/>
            <a:gdLst>
              <a:gd name="connsiteX0" fmla="*/ 0 w 12192000"/>
              <a:gd name="connsiteY0" fmla="*/ 0 h 6857998"/>
              <a:gd name="connsiteX1" fmla="*/ 12192000 w 12192000"/>
              <a:gd name="connsiteY1" fmla="*/ 0 h 6857998"/>
              <a:gd name="connsiteX2" fmla="*/ 12192000 w 12192000"/>
              <a:gd name="connsiteY2" fmla="*/ 6857998 h 6857998"/>
              <a:gd name="connsiteX3" fmla="*/ 0 w 12192000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7998">
                <a:moveTo>
                  <a:pt x="0" y="0"/>
                </a:moveTo>
                <a:lnTo>
                  <a:pt x="12192000" y="0"/>
                </a:lnTo>
                <a:lnTo>
                  <a:pt x="12192000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46082" name="Rectangle 2">
            <a:extLst>
              <a:ext uri="{FF2B5EF4-FFF2-40B4-BE49-F238E27FC236}">
                <a16:creationId xmlns:a16="http://schemas.microsoft.com/office/drawing/2014/main" id="{F1EB1B10-A5B6-4D1D-9D16-D768348D9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8437" y="991262"/>
            <a:ext cx="6955124" cy="106680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4000">
                <a:solidFill>
                  <a:srgbClr val="FFFFFF"/>
                </a:solidFill>
              </a:rPr>
              <a:t>Cardiac Cycle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268137DD-6BDC-4B65-8302-8AFB8F594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8437" y="2371725"/>
            <a:ext cx="6955124" cy="3038475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FFFFFF"/>
                </a:solidFill>
              </a:rPr>
              <a:t>Heart is two pumps that work together, right and left half</a:t>
            </a:r>
          </a:p>
          <a:p>
            <a:pPr eaLnBrk="1" hangingPunct="1"/>
            <a:r>
              <a:rPr lang="en-US" altLang="en-US" sz="2400">
                <a:solidFill>
                  <a:srgbClr val="FFFFFF"/>
                </a:solidFill>
              </a:rPr>
              <a:t>Repetitive contraction (systole) and relaxation (diastole) of heart chambers</a:t>
            </a:r>
          </a:p>
          <a:p>
            <a:pPr eaLnBrk="1" hangingPunct="1"/>
            <a:r>
              <a:rPr lang="en-US" altLang="en-US" sz="2400">
                <a:solidFill>
                  <a:srgbClr val="FFFFFF"/>
                </a:solidFill>
              </a:rPr>
              <a:t>Blood moves through circulatory system from areas of higher to lower pressure.</a:t>
            </a:r>
          </a:p>
          <a:p>
            <a:pPr lvl="1" eaLnBrk="1" hangingPunct="1">
              <a:buClr>
                <a:srgbClr val="FF0000"/>
              </a:buClr>
            </a:pPr>
            <a:r>
              <a:rPr lang="en-US" altLang="en-US">
                <a:solidFill>
                  <a:srgbClr val="FFFFFF"/>
                </a:solidFill>
              </a:rPr>
              <a:t>Contraction of heart produces the pressure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 build="p" bldLvl="3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695CB66C-2F35-4847-BCBE-D475F4C69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Mean Arterial Pressure (MAP)</a:t>
            </a:r>
          </a:p>
        </p:txBody>
      </p:sp>
      <p:sp>
        <p:nvSpPr>
          <p:cNvPr id="162819" name="Rectangle 3">
            <a:extLst>
              <a:ext uri="{FF2B5EF4-FFF2-40B4-BE49-F238E27FC236}">
                <a16:creationId xmlns:a16="http://schemas.microsoft.com/office/drawing/2014/main" id="{69AF3421-CDB0-4534-A257-1193EEAFDD2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219200"/>
            <a:ext cx="8229600" cy="5410200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en-US" altLang="en-US" dirty="0"/>
              <a:t>Average blood pressure in aorta</a:t>
            </a:r>
          </a:p>
          <a:p>
            <a:pPr>
              <a:defRPr/>
            </a:pPr>
            <a:r>
              <a:rPr lang="en-US" altLang="en-US" dirty="0"/>
              <a:t>MAP=CO x PR</a:t>
            </a:r>
          </a:p>
          <a:p>
            <a:pPr lvl="1">
              <a:buClr>
                <a:srgbClr val="FF0000"/>
              </a:buClr>
              <a:defRPr/>
            </a:pPr>
            <a:r>
              <a:rPr lang="en-US" altLang="en-US" sz="2800" dirty="0"/>
              <a:t>CO is amount of blood pumped by heart per minute</a:t>
            </a:r>
          </a:p>
          <a:p>
            <a:pPr lvl="2">
              <a:defRPr/>
            </a:pPr>
            <a:r>
              <a:rPr lang="en-US" altLang="en-US" sz="2800" dirty="0"/>
              <a:t>CO=SV x HR</a:t>
            </a:r>
          </a:p>
          <a:p>
            <a:pPr lvl="3">
              <a:buClr>
                <a:srgbClr val="FF0000"/>
              </a:buClr>
              <a:defRPr/>
            </a:pPr>
            <a:r>
              <a:rPr lang="en-US" altLang="en-US" sz="2800" dirty="0">
                <a:solidFill>
                  <a:srgbClr val="000099"/>
                </a:solidFill>
              </a:rPr>
              <a:t>SV</a:t>
            </a:r>
            <a:r>
              <a:rPr lang="en-US" altLang="en-US" sz="2800" dirty="0"/>
              <a:t>: Stroke volume of blood pumped during each heart beat</a:t>
            </a:r>
          </a:p>
          <a:p>
            <a:pPr lvl="3">
              <a:buClr>
                <a:srgbClr val="FF0000"/>
              </a:buClr>
              <a:defRPr/>
            </a:pPr>
            <a:r>
              <a:rPr lang="en-US" altLang="en-US" sz="2800" dirty="0">
                <a:solidFill>
                  <a:srgbClr val="000099"/>
                </a:solidFill>
              </a:rPr>
              <a:t>HR</a:t>
            </a:r>
            <a:r>
              <a:rPr lang="en-US" altLang="en-US" sz="2800" dirty="0"/>
              <a:t>: Heart rate or number of times heart beats per minute</a:t>
            </a:r>
          </a:p>
          <a:p>
            <a:pPr lvl="2">
              <a:defRPr/>
            </a:pPr>
            <a:r>
              <a:rPr lang="en-US" altLang="en-US" sz="2800" dirty="0"/>
              <a:t>Cardiac reserve: Difference between CO at rest and maximum CO</a:t>
            </a:r>
          </a:p>
          <a:p>
            <a:pPr lvl="1">
              <a:buClr>
                <a:srgbClr val="FF0000"/>
              </a:buClr>
              <a:defRPr/>
            </a:pPr>
            <a:r>
              <a:rPr lang="en-US" altLang="en-US" sz="2800" dirty="0"/>
              <a:t>PR is total resistance against which blood must be pumped</a:t>
            </a:r>
          </a:p>
          <a:p>
            <a:pPr lvl="1">
              <a:defRPr/>
            </a:pPr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2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19" grpId="0" build="p" bldLvl="3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4D8C6-8806-445F-98CD-2833EF7C3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Total Peripheral resistance </a:t>
            </a:r>
            <a:endParaRPr lang="en-GB" dirty="0"/>
          </a:p>
        </p:txBody>
      </p:sp>
      <p:pic>
        <p:nvPicPr>
          <p:cNvPr id="7" name="Online Media 6" title="Putting it all together: Pressure, flow, and resistance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87C4D4D4-BEF5-4105-9ED2-5914C7905F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95600" y="1211581"/>
            <a:ext cx="6624736" cy="4965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48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2DC7A12F-1215-41EA-9F96-318F85406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Factors Affecting MAP</a:t>
            </a:r>
          </a:p>
        </p:txBody>
      </p:sp>
      <p:pic>
        <p:nvPicPr>
          <p:cNvPr id="48131" name="Picture 3" descr="20_21">
            <a:extLst>
              <a:ext uri="{FF2B5EF4-FFF2-40B4-BE49-F238E27FC236}">
                <a16:creationId xmlns:a16="http://schemas.microsoft.com/office/drawing/2014/main" id="{3776DF3A-B23A-4D8F-9EAD-163D0949BB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0" y="1219200"/>
            <a:ext cx="68834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049196F5-B3A5-4203-A586-EFE2B777D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Baroreceptor and Chemoreceptor</a:t>
            </a:r>
            <a:br>
              <a:rPr lang="en-US" altLang="en-US"/>
            </a:br>
            <a:r>
              <a:rPr lang="en-US" altLang="en-US"/>
              <a:t>Reflexes</a:t>
            </a:r>
          </a:p>
        </p:txBody>
      </p:sp>
      <p:pic>
        <p:nvPicPr>
          <p:cNvPr id="49155" name="Picture 3" descr="20_22">
            <a:extLst>
              <a:ext uri="{FF2B5EF4-FFF2-40B4-BE49-F238E27FC236}">
                <a16:creationId xmlns:a16="http://schemas.microsoft.com/office/drawing/2014/main" id="{9004734C-DE37-4310-854E-A2163F9C47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600200"/>
            <a:ext cx="68072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C376E763-79A8-4FDE-9591-3927237F8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Baroreceptor Reflex</a:t>
            </a:r>
          </a:p>
        </p:txBody>
      </p:sp>
      <p:pic>
        <p:nvPicPr>
          <p:cNvPr id="50179" name="Picture 3" descr="20_23">
            <a:extLst>
              <a:ext uri="{FF2B5EF4-FFF2-40B4-BE49-F238E27FC236}">
                <a16:creationId xmlns:a16="http://schemas.microsoft.com/office/drawing/2014/main" id="{0D1A13DF-8D54-4BDF-BBCF-0F07DC155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295400"/>
            <a:ext cx="7035800" cy="527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6B488893-935D-4CE6-9980-14AFA5091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/>
              <a:t>Chemoreceptor Reflex-pH</a:t>
            </a:r>
          </a:p>
        </p:txBody>
      </p:sp>
      <p:pic>
        <p:nvPicPr>
          <p:cNvPr id="51203" name="Picture 3" descr="20_24">
            <a:extLst>
              <a:ext uri="{FF2B5EF4-FFF2-40B4-BE49-F238E27FC236}">
                <a16:creationId xmlns:a16="http://schemas.microsoft.com/office/drawing/2014/main" id="{2316A144-32AE-4F3D-AC54-B537A030E8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600" y="1295400"/>
            <a:ext cx="6959600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084CE-6CF0-4707-A3FD-0A9B4A66F2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to remember</a:t>
            </a:r>
          </a:p>
        </p:txBody>
      </p:sp>
      <p:pic>
        <p:nvPicPr>
          <p:cNvPr id="4" name="Online Media 3" title="Circulatory System Rap (Pump it Up!)">
            <a:hlinkClick r:id="" action="ppaction://media"/>
            <a:extLst>
              <a:ext uri="{FF2B5EF4-FFF2-40B4-BE49-F238E27FC236}">
                <a16:creationId xmlns:a16="http://schemas.microsoft.com/office/drawing/2014/main" id="{A479BED8-F7CE-42C4-B919-7F80BCF1C14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95638" y="1825625"/>
            <a:ext cx="58023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859</Words>
  <Application>Microsoft Office PowerPoint</Application>
  <PresentationFormat>Widescreen</PresentationFormat>
  <Paragraphs>129</Paragraphs>
  <Slides>30</Slides>
  <Notes>11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Calibri Light</vt:lpstr>
      <vt:lpstr>Roboto</vt:lpstr>
      <vt:lpstr>Tahoma</vt:lpstr>
      <vt:lpstr>Office Theme</vt:lpstr>
      <vt:lpstr>The Circulatory System </vt:lpstr>
      <vt:lpstr>The Closed Circulatory System</vt:lpstr>
      <vt:lpstr>The Cardiovascular System</vt:lpstr>
      <vt:lpstr>The heart at work </vt:lpstr>
      <vt:lpstr>PowerPoint Presentation</vt:lpstr>
      <vt:lpstr>Pathway of the blood</vt:lpstr>
      <vt:lpstr>Circuits</vt:lpstr>
      <vt:lpstr>The Cardiovascular System</vt:lpstr>
      <vt:lpstr>PowerPoint Presentation</vt:lpstr>
      <vt:lpstr>Functions of the Heart</vt:lpstr>
      <vt:lpstr>Heart Wall</vt:lpstr>
      <vt:lpstr>Heart Valves</vt:lpstr>
      <vt:lpstr>Blood Flow Through Heart</vt:lpstr>
      <vt:lpstr>Systemic and Pulmonary Circulation</vt:lpstr>
      <vt:lpstr>Cardiac Muscle</vt:lpstr>
      <vt:lpstr>PowerPoint Presentation</vt:lpstr>
      <vt:lpstr>Key terms</vt:lpstr>
      <vt:lpstr>Conducting System of Heart</vt:lpstr>
      <vt:lpstr>Electrical conduction </vt:lpstr>
      <vt:lpstr>Conduction system of the heart </vt:lpstr>
      <vt:lpstr>Electrical Properties</vt:lpstr>
      <vt:lpstr>Cardiac Arrhythmias</vt:lpstr>
      <vt:lpstr>Cardiac Cycle</vt:lpstr>
      <vt:lpstr>Mean Arterial Pressure (MAP)</vt:lpstr>
      <vt:lpstr>Total Peripheral resistance </vt:lpstr>
      <vt:lpstr>Factors Affecting MAP</vt:lpstr>
      <vt:lpstr>Baroreceptor and Chemoreceptor Reflexes</vt:lpstr>
      <vt:lpstr>Baroreceptor Reflex</vt:lpstr>
      <vt:lpstr>Chemoreceptor Reflex-pH</vt:lpstr>
      <vt:lpstr>Ways to remember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Circulatory System </dc:title>
  <dc:creator>Felicity Page</dc:creator>
  <cp:lastModifiedBy>Felicity Peacock</cp:lastModifiedBy>
  <cp:revision>2</cp:revision>
  <dcterms:created xsi:type="dcterms:W3CDTF">2020-10-21T12:35:04Z</dcterms:created>
  <dcterms:modified xsi:type="dcterms:W3CDTF">2022-06-06T11:00:44Z</dcterms:modified>
</cp:coreProperties>
</file>