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71" r:id="rId2"/>
    <p:sldId id="350" r:id="rId3"/>
    <p:sldId id="351" r:id="rId4"/>
    <p:sldId id="352" r:id="rId5"/>
    <p:sldId id="353" r:id="rId6"/>
    <p:sldId id="354" r:id="rId7"/>
    <p:sldId id="355" r:id="rId8"/>
    <p:sldId id="367" r:id="rId9"/>
    <p:sldId id="357" r:id="rId10"/>
    <p:sldId id="368" r:id="rId11"/>
    <p:sldId id="372" r:id="rId12"/>
    <p:sldId id="358" r:id="rId13"/>
    <p:sldId id="359" r:id="rId14"/>
    <p:sldId id="362" r:id="rId15"/>
    <p:sldId id="361" r:id="rId16"/>
    <p:sldId id="360" r:id="rId17"/>
    <p:sldId id="363" r:id="rId18"/>
    <p:sldId id="364" r:id="rId19"/>
    <p:sldId id="365" r:id="rId20"/>
    <p:sldId id="366" r:id="rId21"/>
    <p:sldId id="370" r:id="rId22"/>
    <p:sldId id="371" r:id="rId23"/>
    <p:sldId id="369" r:id="rId24"/>
    <p:sldId id="35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958" autoAdjust="0"/>
    <p:restoredTop sz="67756" autoAdjust="0"/>
  </p:normalViewPr>
  <p:slideViewPr>
    <p:cSldViewPr snapToGrid="0">
      <p:cViewPr varScale="1">
        <p:scale>
          <a:sx n="85" d="100"/>
          <a:sy n="85" d="100"/>
        </p:scale>
        <p:origin x="176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ED11C8BC-22B7-4BE0-99D1-38092D0687CE}"/>
    <pc:docChg chg="modSld sldOrd">
      <pc:chgData name="Rhiannon Akers" userId="fb3c9d12-5c8c-42d7-8dc7-d872d7a3d202" providerId="ADAL" clId="{ED11C8BC-22B7-4BE0-99D1-38092D0687CE}" dt="2025-10-01T09:53:10.585" v="4"/>
      <pc:docMkLst>
        <pc:docMk/>
      </pc:docMkLst>
      <pc:sldChg chg="mod ord modShow">
        <pc:chgData name="Rhiannon Akers" userId="fb3c9d12-5c8c-42d7-8dc7-d872d7a3d202" providerId="ADAL" clId="{ED11C8BC-22B7-4BE0-99D1-38092D0687CE}" dt="2025-10-01T09:53:10.585" v="4"/>
        <pc:sldMkLst>
          <pc:docMk/>
          <pc:sldMk cId="2089023193" sldId="3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01/10/2025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ipd.org/globalassets/media/knowledge/knowledge-hub/reports/2024-pdfs/8662-resource-and-talent-planning-2024-report-web.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anva.com/design/DAF1i5ncK4M/nS66pdf2w1h3T28cXbEHjw/watch?utm_content=DAF1i5ncK4M&amp;utm_campaign=designshare&amp;utm_medium=link&amp;utm_source=editor"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dirty="0"/>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a:t>
            </a:fld>
            <a:endParaRPr lang="en-GB" dirty="0"/>
          </a:p>
        </p:txBody>
      </p:sp>
    </p:spTree>
    <p:extLst>
      <p:ext uri="{BB962C8B-B14F-4D97-AF65-F5344CB8AC3E}">
        <p14:creationId xmlns:p14="http://schemas.microsoft.com/office/powerpoint/2010/main" val="1291871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a:t>
            </a:fld>
            <a:endParaRPr lang="en-GB" dirty="0"/>
          </a:p>
        </p:txBody>
      </p:sp>
    </p:spTree>
    <p:extLst>
      <p:ext uri="{BB962C8B-B14F-4D97-AF65-F5344CB8AC3E}">
        <p14:creationId xmlns:p14="http://schemas.microsoft.com/office/powerpoint/2010/main" val="1985743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CIPD’s Resource and Talent Planning Report 2024 (CIPD, 2024) highlighted the following key findings: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Competition for talent remains high</a:t>
            </a:r>
          </a:p>
          <a:p>
            <a:pPr lvl="0"/>
            <a:r>
              <a:rPr lang="en-GB" sz="1200" kern="1200" dirty="0">
                <a:solidFill>
                  <a:schemeClr val="tx1"/>
                </a:solidFill>
                <a:effectLst/>
                <a:latin typeface="+mn-lt"/>
                <a:ea typeface="+mn-ea"/>
                <a:cs typeface="+mn-cs"/>
              </a:rPr>
              <a:t>Greater focus on developing skills in-house</a:t>
            </a:r>
          </a:p>
          <a:p>
            <a:pPr lvl="0"/>
            <a:r>
              <a:rPr lang="en-GB" sz="1200" kern="1200" dirty="0">
                <a:solidFill>
                  <a:schemeClr val="tx1"/>
                </a:solidFill>
                <a:effectLst/>
                <a:latin typeface="+mn-lt"/>
                <a:ea typeface="+mn-ea"/>
                <a:cs typeface="+mn-cs"/>
              </a:rPr>
              <a:t>Improving pay and benefits</a:t>
            </a:r>
          </a:p>
          <a:p>
            <a:pPr lvl="0"/>
            <a:r>
              <a:rPr lang="en-GB" sz="1200" kern="1200" dirty="0">
                <a:solidFill>
                  <a:schemeClr val="tx1"/>
                </a:solidFill>
                <a:effectLst/>
                <a:latin typeface="+mn-lt"/>
                <a:ea typeface="+mn-ea"/>
                <a:cs typeface="+mn-cs"/>
              </a:rPr>
              <a:t>Benefits of flexible working offerings increasingly recognised</a:t>
            </a:r>
          </a:p>
          <a:p>
            <a:pPr lvl="0"/>
            <a:r>
              <a:rPr lang="en-GB" sz="1200" kern="1200" dirty="0">
                <a:solidFill>
                  <a:schemeClr val="tx1"/>
                </a:solidFill>
                <a:effectLst/>
                <a:latin typeface="+mn-lt"/>
                <a:ea typeface="+mn-ea"/>
                <a:cs typeface="+mn-cs"/>
              </a:rPr>
              <a:t>Small improvement in recruiting diverse candidates</a:t>
            </a:r>
          </a:p>
          <a:p>
            <a:pPr lvl="0"/>
            <a:r>
              <a:rPr lang="en-GB" sz="1200" kern="1200" dirty="0">
                <a:solidFill>
                  <a:schemeClr val="tx1"/>
                </a:solidFill>
                <a:effectLst/>
                <a:latin typeface="+mn-lt"/>
                <a:ea typeface="+mn-ea"/>
                <a:cs typeface="+mn-cs"/>
              </a:rPr>
              <a:t>Technology speeding up recruitment and improving experience</a:t>
            </a:r>
          </a:p>
          <a:p>
            <a:pPr lvl="0"/>
            <a:r>
              <a:rPr lang="en-GB" sz="1200" kern="1200" dirty="0">
                <a:solidFill>
                  <a:schemeClr val="tx1"/>
                </a:solidFill>
                <a:effectLst/>
                <a:latin typeface="+mn-lt"/>
                <a:ea typeface="+mn-ea"/>
                <a:cs typeface="+mn-cs"/>
              </a:rPr>
              <a:t>Rise in data management as a priority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More information can be found here: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CIPD (2024) </a:t>
            </a:r>
            <a:r>
              <a:rPr lang="en-GB" sz="1200" i="1" kern="1200" dirty="0">
                <a:solidFill>
                  <a:schemeClr val="tx1"/>
                </a:solidFill>
                <a:effectLst/>
                <a:latin typeface="+mn-lt"/>
                <a:ea typeface="+mn-ea"/>
                <a:cs typeface="+mn-cs"/>
              </a:rPr>
              <a:t>Resourcing and talent planning report 2024</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3"/>
              </a:rPr>
              <a:t>Resource and talent planning report 2024</a:t>
            </a:r>
            <a:r>
              <a:rPr lang="en-GB" sz="1200" kern="1200" dirty="0">
                <a:solidFill>
                  <a:schemeClr val="tx1"/>
                </a:solidFill>
                <a:effectLst/>
                <a:latin typeface="+mn-lt"/>
                <a:ea typeface="+mn-ea"/>
                <a:cs typeface="+mn-cs"/>
              </a:rPr>
              <a:t> (Accessed: 1 September 2025)</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Please consider the findings of this research when completing the following tasks.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4</a:t>
            </a:fld>
            <a:endParaRPr lang="en-GB" dirty="0"/>
          </a:p>
        </p:txBody>
      </p:sp>
    </p:spTree>
    <p:extLst>
      <p:ext uri="{BB962C8B-B14F-4D97-AF65-F5344CB8AC3E}">
        <p14:creationId xmlns:p14="http://schemas.microsoft.com/office/powerpoint/2010/main" val="41499196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a:t>
            </a:fld>
            <a:endParaRPr lang="en-GB" dirty="0"/>
          </a:p>
        </p:txBody>
      </p:sp>
    </p:spTree>
    <p:extLst>
      <p:ext uri="{BB962C8B-B14F-4D97-AF65-F5344CB8AC3E}">
        <p14:creationId xmlns:p14="http://schemas.microsoft.com/office/powerpoint/2010/main" val="3340199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examples from previous year – Grahame and Hannah</a:t>
            </a:r>
          </a:p>
          <a:p>
            <a:endParaRPr lang="en-GB" dirty="0"/>
          </a:p>
          <a:p>
            <a:r>
              <a:rPr lang="en-GB" dirty="0">
                <a:hlinkClick r:id="rId3"/>
              </a:rPr>
              <a:t>Grahame Chapman - Video Link (canva.com)</a:t>
            </a:r>
            <a:endParaRPr lang="en-GB" dirty="0"/>
          </a:p>
          <a:p>
            <a:endParaRPr lang="en-GB" dirty="0"/>
          </a:p>
          <a:p>
            <a:r>
              <a:rPr lang="en-GB" dirty="0"/>
              <a:t>Don’t underestimate the time it may take to edit your video. </a:t>
            </a:r>
          </a:p>
          <a:p>
            <a:r>
              <a:rPr lang="en-GB" dirty="0"/>
              <a:t>Utilise people around you. For example, do you have a communications team in work?</a:t>
            </a:r>
          </a:p>
          <a:p>
            <a:r>
              <a:rPr lang="en-GB" dirty="0"/>
              <a:t>Can utilise some existing images/footage as long as you reference accordingly. </a:t>
            </a:r>
          </a:p>
        </p:txBody>
      </p:sp>
      <p:sp>
        <p:nvSpPr>
          <p:cNvPr id="4" name="Slide Number Placeholder 3"/>
          <p:cNvSpPr>
            <a:spLocks noGrp="1"/>
          </p:cNvSpPr>
          <p:nvPr>
            <p:ph type="sldNum" sz="quarter" idx="5"/>
          </p:nvPr>
        </p:nvSpPr>
        <p:spPr/>
        <p:txBody>
          <a:bodyPr/>
          <a:lstStyle/>
          <a:p>
            <a:fld id="{887325CA-BFF4-44AA-A03D-8098CD61DEBF}" type="slidenum">
              <a:rPr lang="en-GB" smtClean="0"/>
              <a:t>6</a:t>
            </a:fld>
            <a:endParaRPr lang="en-GB" dirty="0"/>
          </a:p>
        </p:txBody>
      </p:sp>
    </p:spTree>
    <p:extLst>
      <p:ext uri="{BB962C8B-B14F-4D97-AF65-F5344CB8AC3E}">
        <p14:creationId xmlns:p14="http://schemas.microsoft.com/office/powerpoint/2010/main" val="19653224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Taylor (2022) </a:t>
            </a:r>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dirty="0"/>
          </a:p>
        </p:txBody>
      </p:sp>
    </p:spTree>
    <p:extLst>
      <p:ext uri="{BB962C8B-B14F-4D97-AF65-F5344CB8AC3E}">
        <p14:creationId xmlns:p14="http://schemas.microsoft.com/office/powerpoint/2010/main" val="14303941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dirty="0"/>
          </a:p>
        </p:txBody>
      </p:sp>
    </p:spTree>
    <p:extLst>
      <p:ext uri="{BB962C8B-B14F-4D97-AF65-F5344CB8AC3E}">
        <p14:creationId xmlns:p14="http://schemas.microsoft.com/office/powerpoint/2010/main" val="26801156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10</a:t>
            </a:fld>
            <a:endParaRPr lang="en-GB" dirty="0"/>
          </a:p>
        </p:txBody>
      </p:sp>
    </p:spTree>
    <p:extLst>
      <p:ext uri="{BB962C8B-B14F-4D97-AF65-F5344CB8AC3E}">
        <p14:creationId xmlns:p14="http://schemas.microsoft.com/office/powerpoint/2010/main" val="1937321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11</a:t>
            </a:fld>
            <a:endParaRPr lang="en-GB"/>
          </a:p>
        </p:txBody>
      </p:sp>
    </p:spTree>
    <p:extLst>
      <p:ext uri="{BB962C8B-B14F-4D97-AF65-F5344CB8AC3E}">
        <p14:creationId xmlns:p14="http://schemas.microsoft.com/office/powerpoint/2010/main" val="30802954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12</a:t>
            </a:fld>
            <a:endParaRPr lang="en-GB"/>
          </a:p>
        </p:txBody>
      </p:sp>
    </p:spTree>
    <p:extLst>
      <p:ext uri="{BB962C8B-B14F-4D97-AF65-F5344CB8AC3E}">
        <p14:creationId xmlns:p14="http://schemas.microsoft.com/office/powerpoint/2010/main" val="31578815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22222"/>
                </a:solidFill>
                <a:effectLst/>
                <a:highlight>
                  <a:srgbClr val="FFFFFF"/>
                </a:highlight>
                <a:latin typeface="Montserrat" panose="00000500000000000000" pitchFamily="2" charset="0"/>
              </a:rPr>
              <a:t>Actionable Takeaway:</a:t>
            </a:r>
            <a:br>
              <a:rPr lang="en-GB" dirty="0"/>
            </a:br>
            <a:r>
              <a:rPr lang="en-GB" b="0" i="0" dirty="0">
                <a:solidFill>
                  <a:srgbClr val="222222"/>
                </a:solidFill>
                <a:effectLst/>
                <a:highlight>
                  <a:srgbClr val="FFFFFF"/>
                </a:highlight>
                <a:latin typeface="Source Sans Pro" panose="020B0503030403020204" pitchFamily="34" charset="0"/>
              </a:rPr>
              <a:t>Organisations need to revisit their recruitment strategies, focusing on creating compelling value propositions that not only attract talent but also address early attrition risks. Offering clear career development pathways and robust onboarding processes can help keep new recruits engaged.</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13</a:t>
            </a:fld>
            <a:endParaRPr lang="en-GB" dirty="0"/>
          </a:p>
        </p:txBody>
      </p:sp>
    </p:spTree>
    <p:extLst>
      <p:ext uri="{BB962C8B-B14F-4D97-AF65-F5344CB8AC3E}">
        <p14:creationId xmlns:p14="http://schemas.microsoft.com/office/powerpoint/2010/main" val="169178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22222"/>
                </a:solidFill>
                <a:effectLst/>
                <a:highlight>
                  <a:srgbClr val="FFFFFF"/>
                </a:highlight>
                <a:latin typeface="Montserrat" panose="00000500000000000000" pitchFamily="2" charset="0"/>
              </a:rPr>
              <a:t>Actionable Takeaway:</a:t>
            </a:r>
            <a:br>
              <a:rPr lang="en-GB" dirty="0"/>
            </a:br>
            <a:r>
              <a:rPr lang="en-GB" b="0" i="0" dirty="0">
                <a:solidFill>
                  <a:srgbClr val="222222"/>
                </a:solidFill>
                <a:effectLst/>
                <a:highlight>
                  <a:srgbClr val="FFFFFF"/>
                </a:highlight>
                <a:latin typeface="Source Sans Pro" panose="020B0503030403020204" pitchFamily="34" charset="0"/>
              </a:rPr>
              <a:t>Consider investing in learning and development programmes that enhance the skills of your existing workforce. Developing talent internally can help you stay competitive, especially in industries with critical skills shortages. Programmes that target entry-level employees and career returners also open up new talent pipelines.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14</a:t>
            </a:fld>
            <a:endParaRPr lang="en-GB" dirty="0"/>
          </a:p>
        </p:txBody>
      </p:sp>
    </p:spTree>
    <p:extLst>
      <p:ext uri="{BB962C8B-B14F-4D97-AF65-F5344CB8AC3E}">
        <p14:creationId xmlns:p14="http://schemas.microsoft.com/office/powerpoint/2010/main" val="32642471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22222"/>
                </a:solidFill>
                <a:effectLst/>
                <a:highlight>
                  <a:srgbClr val="FFFFFF"/>
                </a:highlight>
                <a:latin typeface="Montserrat" panose="00000500000000000000" pitchFamily="2" charset="0"/>
              </a:rPr>
              <a:t>Actionable Takeaway:</a:t>
            </a:r>
            <a:br>
              <a:rPr lang="en-GB" dirty="0"/>
            </a:br>
            <a:r>
              <a:rPr lang="en-GB" b="0" i="0" dirty="0">
                <a:solidFill>
                  <a:srgbClr val="222222"/>
                </a:solidFill>
                <a:effectLst/>
                <a:highlight>
                  <a:srgbClr val="FFFFFF"/>
                </a:highlight>
                <a:latin typeface="Source Sans Pro" panose="020B0503030403020204" pitchFamily="34" charset="0"/>
              </a:rPr>
              <a:t>Organisations struggling to recruit or retain employees should review their compensation and benefits packages. Ensure that pay is competitive, but don’t overlook the value of wellbeing initiatives such as mental health support, flexible work arrangements, and development opportunities.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15</a:t>
            </a:fld>
            <a:endParaRPr lang="en-GB" dirty="0"/>
          </a:p>
        </p:txBody>
      </p:sp>
    </p:spTree>
    <p:extLst>
      <p:ext uri="{BB962C8B-B14F-4D97-AF65-F5344CB8AC3E}">
        <p14:creationId xmlns:p14="http://schemas.microsoft.com/office/powerpoint/2010/main" val="13149273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22222"/>
                </a:solidFill>
                <a:effectLst/>
                <a:highlight>
                  <a:srgbClr val="FFFFFF"/>
                </a:highlight>
                <a:latin typeface="Montserrat" panose="00000500000000000000" pitchFamily="2" charset="0"/>
              </a:rPr>
              <a:t>Actionable Takeaway:</a:t>
            </a:r>
            <a:br>
              <a:rPr lang="en-GB" dirty="0"/>
            </a:br>
            <a:r>
              <a:rPr lang="en-GB" b="0" i="0" dirty="0">
                <a:solidFill>
                  <a:srgbClr val="222222"/>
                </a:solidFill>
                <a:effectLst/>
                <a:highlight>
                  <a:srgbClr val="FFFFFF"/>
                </a:highlight>
                <a:latin typeface="Source Sans Pro" panose="020B0503030403020204" pitchFamily="34" charset="0"/>
              </a:rPr>
              <a:t>If you haven’t already, consider implementing flexible work options as part of your talent strategy. This could include hybrid models, fully remote roles, or flexible hours. Such arrangements are not just perks but have become essential in attracting and retaining top talent, especially as employees prioritise work-life balance.</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16</a:t>
            </a:fld>
            <a:endParaRPr lang="en-GB" dirty="0"/>
          </a:p>
        </p:txBody>
      </p:sp>
    </p:spTree>
    <p:extLst>
      <p:ext uri="{BB962C8B-B14F-4D97-AF65-F5344CB8AC3E}">
        <p14:creationId xmlns:p14="http://schemas.microsoft.com/office/powerpoint/2010/main" val="34516907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22222"/>
                </a:solidFill>
                <a:effectLst/>
                <a:highlight>
                  <a:srgbClr val="FFFFFF"/>
                </a:highlight>
                <a:latin typeface="Montserrat" panose="00000500000000000000" pitchFamily="2" charset="0"/>
              </a:rPr>
              <a:t>Actionable Takeaway:</a:t>
            </a:r>
            <a:br>
              <a:rPr lang="en-GB" dirty="0"/>
            </a:br>
            <a:r>
              <a:rPr lang="en-GB" b="0" i="0" dirty="0">
                <a:solidFill>
                  <a:srgbClr val="222222"/>
                </a:solidFill>
                <a:effectLst/>
                <a:highlight>
                  <a:srgbClr val="FFFFFF"/>
                </a:highlight>
                <a:latin typeface="Source Sans Pro" panose="020B0503030403020204" pitchFamily="34" charset="0"/>
              </a:rPr>
              <a:t>Enhance your diversity and inclusion efforts by reviewing your recruitment processes. Consider targeted outreach, inclusive job descriptions, and support for underrepresented groups to create a workforce that reflects a wide range of backgrounds and perspectives.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17</a:t>
            </a:fld>
            <a:endParaRPr lang="en-GB" dirty="0"/>
          </a:p>
        </p:txBody>
      </p:sp>
    </p:spTree>
    <p:extLst>
      <p:ext uri="{BB962C8B-B14F-4D97-AF65-F5344CB8AC3E}">
        <p14:creationId xmlns:p14="http://schemas.microsoft.com/office/powerpoint/2010/main" val="30572202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22222"/>
                </a:solidFill>
                <a:effectLst/>
                <a:highlight>
                  <a:srgbClr val="FFFFFF"/>
                </a:highlight>
                <a:latin typeface="Montserrat" panose="00000500000000000000" pitchFamily="2" charset="0"/>
              </a:rPr>
              <a:t>Actionable Takeaway:</a:t>
            </a:r>
            <a:br>
              <a:rPr lang="en-GB" dirty="0"/>
            </a:br>
            <a:r>
              <a:rPr lang="en-GB" b="0" i="0" dirty="0">
                <a:solidFill>
                  <a:srgbClr val="222222"/>
                </a:solidFill>
                <a:effectLst/>
                <a:highlight>
                  <a:srgbClr val="FFFFFF"/>
                </a:highlight>
                <a:latin typeface="Source Sans Pro" panose="020B0503030403020204" pitchFamily="34" charset="0"/>
              </a:rPr>
              <a:t>Consider adopting recruitment technologies like AI and machine learning to streamline processes, reduce biases, and improve efficiency. These tools can help in making data-driven decisions that enhance your talent acquisition efforts.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18</a:t>
            </a:fld>
            <a:endParaRPr lang="en-GB" dirty="0"/>
          </a:p>
        </p:txBody>
      </p:sp>
    </p:spTree>
    <p:extLst>
      <p:ext uri="{BB962C8B-B14F-4D97-AF65-F5344CB8AC3E}">
        <p14:creationId xmlns:p14="http://schemas.microsoft.com/office/powerpoint/2010/main" val="7320580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22222"/>
                </a:solidFill>
                <a:effectLst/>
                <a:highlight>
                  <a:srgbClr val="FFFFFF"/>
                </a:highlight>
                <a:latin typeface="Montserrat" panose="00000500000000000000" pitchFamily="2" charset="0"/>
              </a:rPr>
              <a:t>Actionable Takeaway:</a:t>
            </a:r>
            <a:br>
              <a:rPr lang="en-GB" dirty="0"/>
            </a:br>
            <a:r>
              <a:rPr lang="en-GB" b="0" i="0" dirty="0">
                <a:solidFill>
                  <a:srgbClr val="222222"/>
                </a:solidFill>
                <a:effectLst/>
                <a:highlight>
                  <a:srgbClr val="FFFFFF"/>
                </a:highlight>
                <a:latin typeface="Source Sans Pro" panose="020B0503030403020204" pitchFamily="34" charset="0"/>
              </a:rPr>
              <a:t>Ensure that your organisation is leveraging data to inform its talent strategies. This means tracking key metrics related to hiring, retention, and employee performance to identify areas for improvement and make informed decisions.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19</a:t>
            </a:fld>
            <a:endParaRPr lang="en-GB" dirty="0"/>
          </a:p>
        </p:txBody>
      </p:sp>
    </p:spTree>
    <p:extLst>
      <p:ext uri="{BB962C8B-B14F-4D97-AF65-F5344CB8AC3E}">
        <p14:creationId xmlns:p14="http://schemas.microsoft.com/office/powerpoint/2010/main" val="21651882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‘Talent retention remains the biggest challenge for UK employers’ (Jones, 2024)</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Research conducted by CIPHR in 2024 identified the top 10 challenges facing UK employers by surveying HR professionals. Retaining employees/keeping top talent were confirmed as the top challenge. Recruiting enough qualified talent and promoting talent from within to fill skills gaps also featured within the top 10.</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20</a:t>
            </a:fld>
            <a:endParaRPr lang="en-GB" dirty="0"/>
          </a:p>
        </p:txBody>
      </p:sp>
    </p:spTree>
    <p:extLst>
      <p:ext uri="{BB962C8B-B14F-4D97-AF65-F5344CB8AC3E}">
        <p14:creationId xmlns:p14="http://schemas.microsoft.com/office/powerpoint/2010/main" val="24073194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ROI – Cost of the </a:t>
            </a:r>
            <a:r>
              <a:rPr lang="en-GB" dirty="0" err="1"/>
              <a:t>the</a:t>
            </a:r>
            <a:r>
              <a:rPr lang="en-GB" dirty="0"/>
              <a:t> talent management process and the outputs (business outputs, succession pools, staff turnover and productivity).</a:t>
            </a:r>
          </a:p>
        </p:txBody>
      </p:sp>
      <p:sp>
        <p:nvSpPr>
          <p:cNvPr id="4" name="Slide Number Placeholder 3"/>
          <p:cNvSpPr>
            <a:spLocks noGrp="1"/>
          </p:cNvSpPr>
          <p:nvPr>
            <p:ph type="sldNum" sz="quarter" idx="5"/>
          </p:nvPr>
        </p:nvSpPr>
        <p:spPr/>
        <p:txBody>
          <a:bodyPr/>
          <a:lstStyle/>
          <a:p>
            <a:fld id="{887325CA-BFF4-44AA-A03D-8098CD61DEBF}" type="slidenum">
              <a:rPr lang="en-GB" smtClean="0"/>
              <a:t>22</a:t>
            </a:fld>
            <a:endParaRPr lang="en-GB"/>
          </a:p>
        </p:txBody>
      </p:sp>
    </p:spTree>
    <p:extLst>
      <p:ext uri="{BB962C8B-B14F-4D97-AF65-F5344CB8AC3E}">
        <p14:creationId xmlns:p14="http://schemas.microsoft.com/office/powerpoint/2010/main" val="39108150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23</a:t>
            </a:fld>
            <a:endParaRPr lang="en-GB"/>
          </a:p>
        </p:txBody>
      </p:sp>
    </p:spTree>
    <p:extLst>
      <p:ext uri="{BB962C8B-B14F-4D97-AF65-F5344CB8AC3E}">
        <p14:creationId xmlns:p14="http://schemas.microsoft.com/office/powerpoint/2010/main" val="1829372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24</a:t>
            </a:fld>
            <a:endParaRPr lang="en-GB"/>
          </a:p>
        </p:txBody>
      </p:sp>
    </p:spTree>
    <p:extLst>
      <p:ext uri="{BB962C8B-B14F-4D97-AF65-F5344CB8AC3E}">
        <p14:creationId xmlns:p14="http://schemas.microsoft.com/office/powerpoint/2010/main" val="2384789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01/10/2025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01/10/2025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01/10/2025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01/10/2025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01/10/2025</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01/10/2025</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01/10/2025</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01/10/2025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01/10/2025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01/10/2025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01/10/2025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01/10/2025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cipd.org/uk/the-people-profession/the-profession-map/explore-the-profession-map/specialist-knowledge/resourcing/"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talkstaff.co.uk/cipd-resourcing-and-talent-planning-report-2024/" TargetMode="External"/><Relationship Id="rId5" Type="http://schemas.openxmlformats.org/officeDocument/2006/relationships/hyperlink" Target="https://www.ciphr.com/press-releases/talent-retention-remains-the-biggest-challenge-for-uk-employers" TargetMode="External"/><Relationship Id="rId4" Type="http://schemas.openxmlformats.org/officeDocument/2006/relationships/hyperlink" Target="https://www.cipd.org/uk/knowledge/factsheets/talent-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Resourcing and Talent Management</a:t>
            </a:r>
            <a:br>
              <a:rPr lang="en-US" dirty="0">
                <a:solidFill>
                  <a:schemeClr val="bg1"/>
                </a:solidFill>
              </a:rPr>
            </a:b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lstStyle/>
          <a:p>
            <a:r>
              <a:rPr lang="en-US" b="1" dirty="0">
                <a:solidFill>
                  <a:schemeClr val="bg1"/>
                </a:solidFill>
              </a:rPr>
              <a:t>October 2025</a:t>
            </a:r>
          </a:p>
          <a:p>
            <a:endParaRPr lang="en-US" b="1" dirty="0">
              <a:solidFill>
                <a:schemeClr val="bg1"/>
              </a:solidFill>
            </a:endParaRPr>
          </a:p>
          <a:p>
            <a:r>
              <a:rPr lang="en-US" b="1" dirty="0">
                <a:solidFill>
                  <a:schemeClr val="bg1"/>
                </a:solidFill>
              </a:rPr>
              <a:t>Rhiannon Akers</a:t>
            </a:r>
          </a:p>
        </p:txBody>
      </p:sp>
    </p:spTree>
    <p:extLst>
      <p:ext uri="{BB962C8B-B14F-4D97-AF65-F5344CB8AC3E}">
        <p14:creationId xmlns:p14="http://schemas.microsoft.com/office/powerpoint/2010/main" val="193063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3425" y="83927"/>
            <a:ext cx="7886700" cy="972583"/>
          </a:xfrm>
        </p:spPr>
        <p:txBody>
          <a:bodyPr>
            <a:noAutofit/>
          </a:bodyPr>
          <a:lstStyle/>
          <a:p>
            <a:r>
              <a:rPr lang="en-GB" sz="4000" b="1" dirty="0"/>
              <a:t>Agenda for today</a:t>
            </a:r>
          </a:p>
        </p:txBody>
      </p:sp>
      <p:sp>
        <p:nvSpPr>
          <p:cNvPr id="3" name="Content Placeholder 2"/>
          <p:cNvSpPr>
            <a:spLocks noGrp="1"/>
          </p:cNvSpPr>
          <p:nvPr>
            <p:ph idx="1"/>
          </p:nvPr>
        </p:nvSpPr>
        <p:spPr>
          <a:xfrm>
            <a:off x="1012668" y="1056510"/>
            <a:ext cx="10166663" cy="4696800"/>
          </a:xfrm>
        </p:spPr>
        <p:txBody>
          <a:bodyPr>
            <a:normAutofit/>
          </a:bodyPr>
          <a:lstStyle/>
          <a:p>
            <a:pPr algn="just"/>
            <a:r>
              <a:rPr lang="en-GB" dirty="0">
                <a:latin typeface="Sabon LT Std"/>
              </a:rPr>
              <a:t>Learning outcomes.</a:t>
            </a:r>
          </a:p>
          <a:p>
            <a:pPr algn="just"/>
            <a:r>
              <a:rPr lang="en-GB" dirty="0">
                <a:latin typeface="Sabon LT Std"/>
              </a:rPr>
              <a:t>Assignment brief.</a:t>
            </a:r>
          </a:p>
          <a:p>
            <a:pPr algn="just"/>
            <a:r>
              <a:rPr lang="en-GB" dirty="0">
                <a:latin typeface="Sabon LT Std"/>
              </a:rPr>
              <a:t>Video examples from previous students. </a:t>
            </a:r>
          </a:p>
          <a:p>
            <a:pPr algn="just"/>
            <a:r>
              <a:rPr lang="en-GB" dirty="0">
                <a:latin typeface="Sabon LT Std"/>
              </a:rPr>
              <a:t>Introduction to resourcing and talent management.</a:t>
            </a:r>
          </a:p>
          <a:p>
            <a:pPr algn="just"/>
            <a:r>
              <a:rPr lang="en-GB" dirty="0">
                <a:latin typeface="Sabon LT Std"/>
              </a:rPr>
              <a:t>CIPD Resourcing and Talent Report 2024.</a:t>
            </a:r>
          </a:p>
          <a:p>
            <a:pPr marL="0" indent="0" algn="just">
              <a:buNone/>
            </a:pPr>
            <a:endParaRPr lang="en-GB" dirty="0">
              <a:latin typeface="Sabon LT Std"/>
            </a:endParaRPr>
          </a:p>
          <a:p>
            <a:pPr algn="just"/>
            <a:endParaRPr lang="en-GB" dirty="0">
              <a:latin typeface="Sabon LT Std"/>
            </a:endParaRPr>
          </a:p>
          <a:p>
            <a:pPr algn="just"/>
            <a:endParaRPr lang="en-GB" dirty="0"/>
          </a:p>
          <a:p>
            <a:endParaRPr lang="en-GB" dirty="0"/>
          </a:p>
        </p:txBody>
      </p:sp>
      <p:pic>
        <p:nvPicPr>
          <p:cNvPr id="5" name="Picture 4">
            <a:extLst>
              <a:ext uri="{FF2B5EF4-FFF2-40B4-BE49-F238E27FC236}">
                <a16:creationId xmlns:a16="http://schemas.microsoft.com/office/drawing/2014/main" id="{2406393A-3811-3398-2C9D-648802ACC0E6}"/>
              </a:ext>
            </a:extLst>
          </p:cNvPr>
          <p:cNvPicPr>
            <a:picLocks noChangeAspect="1"/>
          </p:cNvPicPr>
          <p:nvPr/>
        </p:nvPicPr>
        <p:blipFill>
          <a:blip r:embed="rId3"/>
          <a:stretch>
            <a:fillRect/>
          </a:stretch>
        </p:blipFill>
        <p:spPr>
          <a:xfrm>
            <a:off x="4210049" y="4123150"/>
            <a:ext cx="3771900" cy="1343025"/>
          </a:xfrm>
          <a:prstGeom prst="rect">
            <a:avLst/>
          </a:prstGeom>
        </p:spPr>
      </p:pic>
    </p:spTree>
    <p:extLst>
      <p:ext uri="{BB962C8B-B14F-4D97-AF65-F5344CB8AC3E}">
        <p14:creationId xmlns:p14="http://schemas.microsoft.com/office/powerpoint/2010/main" val="3864462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3425" y="83927"/>
            <a:ext cx="7886700" cy="972583"/>
          </a:xfrm>
        </p:spPr>
        <p:txBody>
          <a:bodyPr>
            <a:noAutofit/>
          </a:bodyPr>
          <a:lstStyle/>
          <a:p>
            <a:r>
              <a:rPr lang="en-GB" sz="4000" b="1" dirty="0"/>
              <a:t>Learning outcomes</a:t>
            </a:r>
          </a:p>
        </p:txBody>
      </p:sp>
      <p:sp>
        <p:nvSpPr>
          <p:cNvPr id="3" name="Content Placeholder 2"/>
          <p:cNvSpPr>
            <a:spLocks noGrp="1"/>
          </p:cNvSpPr>
          <p:nvPr>
            <p:ph idx="1"/>
          </p:nvPr>
        </p:nvSpPr>
        <p:spPr>
          <a:xfrm>
            <a:off x="1012668" y="1056510"/>
            <a:ext cx="10166663" cy="4696800"/>
          </a:xfrm>
        </p:spPr>
        <p:txBody>
          <a:bodyPr>
            <a:normAutofit fontScale="85000" lnSpcReduction="20000"/>
          </a:bodyPr>
          <a:lstStyle/>
          <a:p>
            <a:pPr algn="l">
              <a:buFont typeface="+mj-lt"/>
              <a:buAutoNum type="arabicPeriod"/>
            </a:pPr>
            <a:r>
              <a:rPr lang="en-GB" b="0" i="0" dirty="0">
                <a:solidFill>
                  <a:srgbClr val="1D2125"/>
                </a:solidFill>
                <a:effectLst/>
                <a:highlight>
                  <a:srgbClr val="FFFFFF"/>
                </a:highlight>
                <a:latin typeface="-apple-system"/>
              </a:rPr>
              <a:t>How resourcing and talent management activities influence performance.</a:t>
            </a:r>
          </a:p>
          <a:p>
            <a:pPr algn="l">
              <a:buFont typeface="+mj-lt"/>
              <a:buAutoNum type="arabicPeriod"/>
            </a:pPr>
            <a:r>
              <a:rPr lang="en-GB" b="0" i="0" dirty="0">
                <a:solidFill>
                  <a:srgbClr val="1D2125"/>
                </a:solidFill>
                <a:effectLst/>
                <a:highlight>
                  <a:srgbClr val="FFFFFF"/>
                </a:highlight>
                <a:latin typeface="-apple-system"/>
              </a:rPr>
              <a:t>How to use technology to support the delivery of people practices, and improve the worker experience.</a:t>
            </a:r>
          </a:p>
          <a:p>
            <a:pPr algn="l">
              <a:buFont typeface="+mj-lt"/>
              <a:buAutoNum type="arabicPeriod"/>
            </a:pPr>
            <a:r>
              <a:rPr lang="en-GB" b="0" i="0" dirty="0">
                <a:solidFill>
                  <a:srgbClr val="1D2125"/>
                </a:solidFill>
                <a:effectLst/>
                <a:highlight>
                  <a:srgbClr val="FFFFFF"/>
                </a:highlight>
                <a:latin typeface="-apple-system"/>
              </a:rPr>
              <a:t>The importance of strategic workforce planning.</a:t>
            </a:r>
          </a:p>
          <a:p>
            <a:pPr algn="l">
              <a:buFont typeface="+mj-lt"/>
              <a:buAutoNum type="arabicPeriod"/>
            </a:pPr>
            <a:r>
              <a:rPr lang="en-GB" b="0" i="0" dirty="0">
                <a:solidFill>
                  <a:srgbClr val="1D2125"/>
                </a:solidFill>
                <a:effectLst/>
                <a:highlight>
                  <a:srgbClr val="FFFFFF"/>
                </a:highlight>
                <a:latin typeface="-apple-system"/>
              </a:rPr>
              <a:t>The importance of employer branding to resourcing activities.</a:t>
            </a:r>
          </a:p>
          <a:p>
            <a:pPr algn="l">
              <a:buFont typeface="+mj-lt"/>
              <a:buAutoNum type="arabicPeriod"/>
            </a:pPr>
            <a:r>
              <a:rPr lang="en-GB" b="0" i="0" dirty="0">
                <a:solidFill>
                  <a:srgbClr val="1D2125"/>
                </a:solidFill>
                <a:effectLst/>
                <a:highlight>
                  <a:srgbClr val="FFFFFF"/>
                </a:highlight>
                <a:latin typeface="-apple-system"/>
              </a:rPr>
              <a:t>Different approaches to candidate pipelines and how to assess the value of different sourcing channels.</a:t>
            </a:r>
          </a:p>
          <a:p>
            <a:pPr algn="l">
              <a:buFont typeface="+mj-lt"/>
              <a:buAutoNum type="arabicPeriod"/>
            </a:pPr>
            <a:r>
              <a:rPr lang="en-GB" b="0" i="0" dirty="0">
                <a:solidFill>
                  <a:srgbClr val="1D2125"/>
                </a:solidFill>
                <a:effectLst/>
                <a:highlight>
                  <a:srgbClr val="FFFFFF"/>
                </a:highlight>
                <a:latin typeface="-apple-system"/>
              </a:rPr>
              <a:t>How to design and select assessment approaches for all levels in the organisation.</a:t>
            </a:r>
          </a:p>
          <a:p>
            <a:pPr algn="l">
              <a:buFont typeface="+mj-lt"/>
              <a:buAutoNum type="arabicPeriod"/>
            </a:pPr>
            <a:r>
              <a:rPr lang="en-GB" b="0" i="0" dirty="0">
                <a:solidFill>
                  <a:srgbClr val="1D2125"/>
                </a:solidFill>
                <a:effectLst/>
                <a:highlight>
                  <a:srgbClr val="FFFFFF"/>
                </a:highlight>
                <a:latin typeface="-apple-system"/>
              </a:rPr>
              <a:t>The importance of effective onboarding in setting standards of performance.</a:t>
            </a:r>
          </a:p>
          <a:p>
            <a:endParaRPr lang="en-GB" dirty="0"/>
          </a:p>
        </p:txBody>
      </p:sp>
    </p:spTree>
    <p:extLst>
      <p:ext uri="{BB962C8B-B14F-4D97-AF65-F5344CB8AC3E}">
        <p14:creationId xmlns:p14="http://schemas.microsoft.com/office/powerpoint/2010/main" val="2371191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CAD6B-C30D-253C-08EE-EC78269DED66}"/>
              </a:ext>
            </a:extLst>
          </p:cNvPr>
          <p:cNvSpPr>
            <a:spLocks noGrp="1"/>
          </p:cNvSpPr>
          <p:nvPr>
            <p:ph type="title"/>
          </p:nvPr>
        </p:nvSpPr>
        <p:spPr/>
        <p:txBody>
          <a:bodyPr/>
          <a:lstStyle/>
          <a:p>
            <a:r>
              <a:rPr lang="en-GB" b="1" dirty="0"/>
              <a:t>Assignment brief</a:t>
            </a:r>
          </a:p>
        </p:txBody>
      </p:sp>
      <p:sp>
        <p:nvSpPr>
          <p:cNvPr id="3" name="Content Placeholder 2">
            <a:extLst>
              <a:ext uri="{FF2B5EF4-FFF2-40B4-BE49-F238E27FC236}">
                <a16:creationId xmlns:a16="http://schemas.microsoft.com/office/drawing/2014/main" id="{02566BF3-4777-51B9-507C-8A30CBCE9328}"/>
              </a:ext>
            </a:extLst>
          </p:cNvPr>
          <p:cNvSpPr>
            <a:spLocks noGrp="1"/>
          </p:cNvSpPr>
          <p:nvPr>
            <p:ph idx="1"/>
          </p:nvPr>
        </p:nvSpPr>
        <p:spPr/>
        <p:txBody>
          <a:bodyPr>
            <a:normAutofit/>
          </a:bodyPr>
          <a:lstStyle/>
          <a:p>
            <a:r>
              <a:rPr lang="en-GB" dirty="0"/>
              <a:t>A critical analysis of the current challenges facing an organisation, with specific focus on recruiting, promoting and retaining talent.</a:t>
            </a:r>
          </a:p>
          <a:p>
            <a:r>
              <a:rPr lang="en-GB" dirty="0"/>
              <a:t>Report – 3,500 words</a:t>
            </a:r>
          </a:p>
          <a:p>
            <a:r>
              <a:rPr lang="en-GB" dirty="0"/>
              <a:t>Video – 5 minutes</a:t>
            </a:r>
          </a:p>
          <a:p>
            <a:r>
              <a:rPr lang="en-GB" dirty="0"/>
              <a:t>Draft deadline – 19th November 2025</a:t>
            </a:r>
          </a:p>
          <a:p>
            <a:r>
              <a:rPr lang="en-GB" dirty="0"/>
              <a:t>Submission deadline – 1</a:t>
            </a:r>
            <a:r>
              <a:rPr lang="en-GB" baseline="30000" dirty="0"/>
              <a:t>st</a:t>
            </a:r>
            <a:r>
              <a:rPr lang="en-GB" dirty="0"/>
              <a:t> December 2025</a:t>
            </a:r>
          </a:p>
        </p:txBody>
      </p:sp>
    </p:spTree>
    <p:extLst>
      <p:ext uri="{BB962C8B-B14F-4D97-AF65-F5344CB8AC3E}">
        <p14:creationId xmlns:p14="http://schemas.microsoft.com/office/powerpoint/2010/main" val="614658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D05DB-9635-4AC8-B577-79C5842FB3AC}"/>
              </a:ext>
            </a:extLst>
          </p:cNvPr>
          <p:cNvSpPr>
            <a:spLocks noGrp="1"/>
          </p:cNvSpPr>
          <p:nvPr>
            <p:ph type="title"/>
          </p:nvPr>
        </p:nvSpPr>
        <p:spPr/>
        <p:txBody>
          <a:bodyPr/>
          <a:lstStyle/>
          <a:p>
            <a:r>
              <a:rPr lang="en-GB" b="1" dirty="0"/>
              <a:t>Task One</a:t>
            </a:r>
          </a:p>
        </p:txBody>
      </p:sp>
      <p:sp>
        <p:nvSpPr>
          <p:cNvPr id="4" name="Content Placeholder 3">
            <a:extLst>
              <a:ext uri="{FF2B5EF4-FFF2-40B4-BE49-F238E27FC236}">
                <a16:creationId xmlns:a16="http://schemas.microsoft.com/office/drawing/2014/main" id="{86DF9943-A287-3455-A04B-E2847C7191A4}"/>
              </a:ext>
            </a:extLst>
          </p:cNvPr>
          <p:cNvSpPr>
            <a:spLocks noGrp="1"/>
          </p:cNvSpPr>
          <p:nvPr>
            <p:ph idx="1"/>
          </p:nvPr>
        </p:nvSpPr>
        <p:spPr/>
        <p:txBody>
          <a:bodyPr>
            <a:normAutofit fontScale="85000" lnSpcReduction="20000"/>
          </a:bodyPr>
          <a:lstStyle/>
          <a:p>
            <a:pPr marL="0" indent="0">
              <a:buNone/>
            </a:pPr>
            <a:r>
              <a:rPr lang="en-GB" dirty="0"/>
              <a:t>Write a 3500-word business report relating to your organisation, or an organisation you are familiar with, and include the following:</a:t>
            </a:r>
          </a:p>
          <a:p>
            <a:pPr lvl="0"/>
            <a:r>
              <a:rPr lang="en-GB" dirty="0"/>
              <a:t>An </a:t>
            </a:r>
            <a:r>
              <a:rPr lang="en-GB" b="1" dirty="0"/>
              <a:t>evaluation </a:t>
            </a:r>
            <a:r>
              <a:rPr lang="en-GB" dirty="0"/>
              <a:t>of the</a:t>
            </a:r>
            <a:r>
              <a:rPr lang="en-GB" b="1" dirty="0"/>
              <a:t> external </a:t>
            </a:r>
            <a:r>
              <a:rPr lang="en-GB" dirty="0"/>
              <a:t>and </a:t>
            </a:r>
            <a:r>
              <a:rPr lang="en-GB" b="1" dirty="0"/>
              <a:t>internal </a:t>
            </a:r>
            <a:r>
              <a:rPr lang="en-GB" dirty="0"/>
              <a:t>factors affecting talent management in the organisation, including attraction, recruitment, development opportunities and retention.</a:t>
            </a:r>
          </a:p>
          <a:p>
            <a:pPr lvl="0"/>
            <a:r>
              <a:rPr lang="en-GB" dirty="0"/>
              <a:t>A </a:t>
            </a:r>
            <a:r>
              <a:rPr lang="en-GB" b="1" dirty="0"/>
              <a:t>critical analysis </a:t>
            </a:r>
            <a:r>
              <a:rPr lang="en-GB" dirty="0"/>
              <a:t>of the organisation’s </a:t>
            </a:r>
            <a:r>
              <a:rPr lang="en-GB" b="1" dirty="0"/>
              <a:t>current approach </a:t>
            </a:r>
            <a:r>
              <a:rPr lang="en-GB" dirty="0"/>
              <a:t>to talent management, with specific reference to </a:t>
            </a:r>
            <a:r>
              <a:rPr lang="en-GB" b="1" dirty="0"/>
              <a:t>three</a:t>
            </a:r>
            <a:r>
              <a:rPr lang="en-GB" dirty="0"/>
              <a:t> of the key findings identified in the CIPD report.</a:t>
            </a:r>
            <a:r>
              <a:rPr lang="en-GB" b="1" dirty="0"/>
              <a:t> </a:t>
            </a:r>
            <a:endParaRPr lang="en-GB" dirty="0"/>
          </a:p>
          <a:p>
            <a:pPr lvl="0"/>
            <a:r>
              <a:rPr lang="en-GB" dirty="0"/>
              <a:t>Recommendations for how the organisation can improve their approach to </a:t>
            </a:r>
            <a:r>
              <a:rPr lang="en-GB" b="1" dirty="0"/>
              <a:t>recruiting</a:t>
            </a:r>
            <a:r>
              <a:rPr lang="en-GB" dirty="0"/>
              <a:t>, </a:t>
            </a:r>
            <a:r>
              <a:rPr lang="en-GB" b="1" dirty="0"/>
              <a:t>promoting</a:t>
            </a:r>
            <a:r>
              <a:rPr lang="en-GB" dirty="0"/>
              <a:t> and </a:t>
            </a:r>
            <a:r>
              <a:rPr lang="en-GB" b="1" dirty="0"/>
              <a:t>retaining talent</a:t>
            </a:r>
            <a:r>
              <a:rPr lang="en-GB" dirty="0"/>
              <a:t>. </a:t>
            </a:r>
          </a:p>
          <a:p>
            <a:endParaRPr lang="en-GB" dirty="0"/>
          </a:p>
        </p:txBody>
      </p:sp>
    </p:spTree>
    <p:extLst>
      <p:ext uri="{BB962C8B-B14F-4D97-AF65-F5344CB8AC3E}">
        <p14:creationId xmlns:p14="http://schemas.microsoft.com/office/powerpoint/2010/main" val="3309090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CBB76-026A-E986-C2F3-1DEE29EE254E}"/>
              </a:ext>
            </a:extLst>
          </p:cNvPr>
          <p:cNvSpPr>
            <a:spLocks noGrp="1"/>
          </p:cNvSpPr>
          <p:nvPr>
            <p:ph type="title"/>
          </p:nvPr>
        </p:nvSpPr>
        <p:spPr/>
        <p:txBody>
          <a:bodyPr/>
          <a:lstStyle/>
          <a:p>
            <a:r>
              <a:rPr lang="en-GB" b="1" dirty="0"/>
              <a:t>Task Two</a:t>
            </a:r>
          </a:p>
        </p:txBody>
      </p:sp>
      <p:sp>
        <p:nvSpPr>
          <p:cNvPr id="4" name="Content Placeholder 3">
            <a:extLst>
              <a:ext uri="{FF2B5EF4-FFF2-40B4-BE49-F238E27FC236}">
                <a16:creationId xmlns:a16="http://schemas.microsoft.com/office/drawing/2014/main" id="{57F09136-8B0B-862E-E9AD-02F65279EF39}"/>
              </a:ext>
            </a:extLst>
          </p:cNvPr>
          <p:cNvSpPr>
            <a:spLocks noGrp="1"/>
          </p:cNvSpPr>
          <p:nvPr>
            <p:ph idx="1"/>
          </p:nvPr>
        </p:nvSpPr>
        <p:spPr/>
        <p:txBody>
          <a:bodyPr>
            <a:normAutofit fontScale="92500" lnSpcReduction="20000"/>
          </a:bodyPr>
          <a:lstStyle/>
          <a:p>
            <a:pPr marL="0" indent="0">
              <a:buNone/>
            </a:pPr>
            <a:r>
              <a:rPr lang="en-GB" dirty="0"/>
              <a:t>Produce a 5-minute video using a platform you are familiar with, that showcases your organisation for future recruits.  The video should contain the following:</a:t>
            </a:r>
          </a:p>
          <a:p>
            <a:pPr lvl="0"/>
            <a:r>
              <a:rPr lang="en-GB" dirty="0"/>
              <a:t>An intro in which you can be seen on camera</a:t>
            </a:r>
          </a:p>
          <a:p>
            <a:pPr lvl="0"/>
            <a:r>
              <a:rPr lang="en-GB" dirty="0"/>
              <a:t>Footage of your organisation that engages potential applicants</a:t>
            </a:r>
          </a:p>
          <a:p>
            <a:pPr lvl="0"/>
            <a:r>
              <a:rPr lang="en-GB" dirty="0"/>
              <a:t>Testimonials from at least 2 employees</a:t>
            </a:r>
          </a:p>
          <a:p>
            <a:pPr lvl="0"/>
            <a:r>
              <a:rPr lang="en-GB" dirty="0"/>
              <a:t>Voice over, and background music if appropriate</a:t>
            </a:r>
          </a:p>
          <a:p>
            <a:pPr lvl="0"/>
            <a:r>
              <a:rPr lang="en-GB" dirty="0"/>
              <a:t>A clear call to action on how to apply</a:t>
            </a:r>
          </a:p>
          <a:p>
            <a:endParaRPr lang="en-GB" dirty="0"/>
          </a:p>
        </p:txBody>
      </p:sp>
    </p:spTree>
    <p:extLst>
      <p:ext uri="{BB962C8B-B14F-4D97-AF65-F5344CB8AC3E}">
        <p14:creationId xmlns:p14="http://schemas.microsoft.com/office/powerpoint/2010/main" val="3480040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E2D10-A4BB-249A-FF40-BB88A152D530}"/>
              </a:ext>
            </a:extLst>
          </p:cNvPr>
          <p:cNvSpPr>
            <a:spLocks noGrp="1"/>
          </p:cNvSpPr>
          <p:nvPr>
            <p:ph type="title"/>
          </p:nvPr>
        </p:nvSpPr>
        <p:spPr/>
        <p:txBody>
          <a:bodyPr/>
          <a:lstStyle/>
          <a:p>
            <a:r>
              <a:rPr lang="en-GB" dirty="0"/>
              <a:t>What is resourcing? (1)</a:t>
            </a:r>
          </a:p>
        </p:txBody>
      </p:sp>
      <p:sp>
        <p:nvSpPr>
          <p:cNvPr id="3" name="Content Placeholder 2">
            <a:extLst>
              <a:ext uri="{FF2B5EF4-FFF2-40B4-BE49-F238E27FC236}">
                <a16:creationId xmlns:a16="http://schemas.microsoft.com/office/drawing/2014/main" id="{436413BF-E62E-D7C6-FAE1-5C7852DC6F0C}"/>
              </a:ext>
            </a:extLst>
          </p:cNvPr>
          <p:cNvSpPr>
            <a:spLocks noGrp="1"/>
          </p:cNvSpPr>
          <p:nvPr>
            <p:ph idx="1"/>
          </p:nvPr>
        </p:nvSpPr>
        <p:spPr>
          <a:xfrm>
            <a:off x="609600" y="1211283"/>
            <a:ext cx="10972800" cy="4305950"/>
          </a:xfrm>
        </p:spPr>
        <p:txBody>
          <a:bodyPr>
            <a:normAutofit fontScale="62500" lnSpcReduction="20000"/>
          </a:bodyPr>
          <a:lstStyle/>
          <a:p>
            <a:pPr marL="0" indent="0">
              <a:buNone/>
            </a:pPr>
            <a:endParaRPr lang="en-GB" dirty="0"/>
          </a:p>
          <a:p>
            <a:pPr marL="0" indent="0">
              <a:buNone/>
            </a:pPr>
            <a:r>
              <a:rPr lang="en-GB" dirty="0"/>
              <a:t>Involves identifying, attracting and recruiting the right people for an organisation at the right time and cost (CIPD, No Date).</a:t>
            </a:r>
          </a:p>
          <a:p>
            <a:pPr marL="0" indent="0">
              <a:buNone/>
            </a:pPr>
            <a:endParaRPr lang="en-GB" dirty="0"/>
          </a:p>
          <a:p>
            <a:pPr marL="0" indent="0">
              <a:buNone/>
            </a:pPr>
            <a:r>
              <a:rPr lang="en-GB" dirty="0"/>
              <a:t>Key elements include:</a:t>
            </a:r>
          </a:p>
          <a:p>
            <a:pPr marL="0" indent="0">
              <a:buNone/>
            </a:pPr>
            <a:endParaRPr lang="en-GB" dirty="0"/>
          </a:p>
          <a:p>
            <a:r>
              <a:rPr lang="en-GB" dirty="0"/>
              <a:t>Workforce planning using relevant data.</a:t>
            </a:r>
          </a:p>
          <a:p>
            <a:r>
              <a:rPr lang="en-GB" dirty="0"/>
              <a:t>Understanding the labour market and organisation’s market position.</a:t>
            </a:r>
          </a:p>
          <a:p>
            <a:r>
              <a:rPr lang="en-GB" dirty="0"/>
              <a:t>Developing a unique employee value proposition.</a:t>
            </a:r>
          </a:p>
          <a:p>
            <a:r>
              <a:rPr lang="en-GB" dirty="0"/>
              <a:t>Job analysis and design.</a:t>
            </a:r>
          </a:p>
          <a:p>
            <a:r>
              <a:rPr lang="en-GB" dirty="0"/>
              <a:t>Sourcing approaches and digital tools to access diverse candidate pools. </a:t>
            </a:r>
          </a:p>
          <a:p>
            <a:r>
              <a:rPr lang="en-GB" dirty="0"/>
              <a:t>Designing effective assessment and selection processes.</a:t>
            </a:r>
          </a:p>
          <a:p>
            <a:r>
              <a:rPr lang="en-GB" dirty="0"/>
              <a:t>Focus on candidate experience.</a:t>
            </a:r>
          </a:p>
          <a:p>
            <a:r>
              <a:rPr lang="en-GB" dirty="0"/>
              <a:t>Making effective recruitment decisions. </a:t>
            </a:r>
          </a:p>
          <a:p>
            <a:pPr marL="0" indent="0">
              <a:buNone/>
            </a:pPr>
            <a:endParaRPr lang="en-GB" dirty="0"/>
          </a:p>
        </p:txBody>
      </p:sp>
    </p:spTree>
    <p:extLst>
      <p:ext uri="{BB962C8B-B14F-4D97-AF65-F5344CB8AC3E}">
        <p14:creationId xmlns:p14="http://schemas.microsoft.com/office/powerpoint/2010/main" val="2616590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A0D0F-3508-F275-6759-BF324A280626}"/>
              </a:ext>
            </a:extLst>
          </p:cNvPr>
          <p:cNvSpPr>
            <a:spLocks noGrp="1"/>
          </p:cNvSpPr>
          <p:nvPr>
            <p:ph type="title"/>
          </p:nvPr>
        </p:nvSpPr>
        <p:spPr/>
        <p:txBody>
          <a:bodyPr/>
          <a:lstStyle/>
          <a:p>
            <a:r>
              <a:rPr lang="en-GB" dirty="0"/>
              <a:t>What is resourcing? (2)</a:t>
            </a:r>
          </a:p>
        </p:txBody>
      </p:sp>
      <p:sp>
        <p:nvSpPr>
          <p:cNvPr id="3" name="Content Placeholder 2">
            <a:extLst>
              <a:ext uri="{FF2B5EF4-FFF2-40B4-BE49-F238E27FC236}">
                <a16:creationId xmlns:a16="http://schemas.microsoft.com/office/drawing/2014/main" id="{93C7A777-2238-BC6E-B474-B670468FFB29}"/>
              </a:ext>
            </a:extLst>
          </p:cNvPr>
          <p:cNvSpPr>
            <a:spLocks noGrp="1"/>
          </p:cNvSpPr>
          <p:nvPr>
            <p:ph idx="1"/>
          </p:nvPr>
        </p:nvSpPr>
        <p:spPr/>
        <p:txBody>
          <a:bodyPr>
            <a:normAutofit fontScale="92500" lnSpcReduction="20000"/>
          </a:bodyPr>
          <a:lstStyle/>
          <a:p>
            <a:pPr marL="0" indent="0">
              <a:buNone/>
            </a:pPr>
            <a:r>
              <a:rPr lang="en-GB" dirty="0"/>
              <a:t>Taylor (2022) identified resourcing activities as a major part of the HR role that help to meet 6 central HRM objectives:</a:t>
            </a:r>
          </a:p>
          <a:p>
            <a:r>
              <a:rPr lang="en-GB" dirty="0"/>
              <a:t>Staffing</a:t>
            </a:r>
          </a:p>
          <a:p>
            <a:r>
              <a:rPr lang="en-GB" dirty="0"/>
              <a:t>Performance</a:t>
            </a:r>
          </a:p>
          <a:p>
            <a:r>
              <a:rPr lang="en-GB" dirty="0"/>
              <a:t>Administration</a:t>
            </a:r>
          </a:p>
          <a:p>
            <a:r>
              <a:rPr lang="en-GB" dirty="0"/>
              <a:t>Change management</a:t>
            </a:r>
          </a:p>
          <a:p>
            <a:r>
              <a:rPr lang="en-GB" dirty="0"/>
              <a:t>Reputation-building</a:t>
            </a:r>
          </a:p>
          <a:p>
            <a:r>
              <a:rPr lang="en-GB" dirty="0"/>
              <a:t>Promoting employee wellbeing</a:t>
            </a:r>
          </a:p>
        </p:txBody>
      </p:sp>
    </p:spTree>
    <p:extLst>
      <p:ext uri="{BB962C8B-B14F-4D97-AF65-F5344CB8AC3E}">
        <p14:creationId xmlns:p14="http://schemas.microsoft.com/office/powerpoint/2010/main" val="2254006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4C9F-CF21-BD57-FB7A-A697BD5BA04E}"/>
              </a:ext>
            </a:extLst>
          </p:cNvPr>
          <p:cNvSpPr>
            <a:spLocks noGrp="1"/>
          </p:cNvSpPr>
          <p:nvPr>
            <p:ph type="title"/>
          </p:nvPr>
        </p:nvSpPr>
        <p:spPr/>
        <p:txBody>
          <a:bodyPr/>
          <a:lstStyle/>
          <a:p>
            <a:r>
              <a:rPr lang="en-GB" dirty="0"/>
              <a:t>What is Talent Management? (1)</a:t>
            </a:r>
          </a:p>
        </p:txBody>
      </p:sp>
      <p:sp>
        <p:nvSpPr>
          <p:cNvPr id="3" name="Content Placeholder 2">
            <a:extLst>
              <a:ext uri="{FF2B5EF4-FFF2-40B4-BE49-F238E27FC236}">
                <a16:creationId xmlns:a16="http://schemas.microsoft.com/office/drawing/2014/main" id="{F33C87BA-4805-F7C2-2BEF-4B523A9C8F2D}"/>
              </a:ext>
            </a:extLst>
          </p:cNvPr>
          <p:cNvSpPr>
            <a:spLocks noGrp="1"/>
          </p:cNvSpPr>
          <p:nvPr>
            <p:ph idx="1"/>
          </p:nvPr>
        </p:nvSpPr>
        <p:spPr/>
        <p:txBody>
          <a:bodyPr>
            <a:normAutofit fontScale="85000" lnSpcReduction="20000"/>
          </a:bodyPr>
          <a:lstStyle/>
          <a:p>
            <a:pPr marL="0" indent="0">
              <a:buNone/>
            </a:pPr>
            <a:r>
              <a:rPr lang="en-GB" dirty="0"/>
              <a:t>CIPD (2023) developed the following definitions:</a:t>
            </a:r>
          </a:p>
          <a:p>
            <a:pPr marL="0" indent="0">
              <a:buNone/>
            </a:pPr>
            <a:endParaRPr lang="en-GB" dirty="0"/>
          </a:p>
          <a:p>
            <a:r>
              <a:rPr lang="en-GB" dirty="0"/>
              <a:t>‘Talent refers to individuals who can make a significant difference to organisational performance, either through their immediate contribution or by reaching their potential.’</a:t>
            </a:r>
          </a:p>
          <a:p>
            <a:pPr marL="0" indent="0">
              <a:buNone/>
            </a:pPr>
            <a:endParaRPr lang="en-GB" dirty="0"/>
          </a:p>
          <a:p>
            <a:r>
              <a:rPr lang="en-GB" dirty="0"/>
              <a:t>‘Talent management is the systematic attraction, identification, development, engagement, retention, and deployment of those individuals who are valuable to an organisation, because of their potential or the critical role they have.’</a:t>
            </a:r>
          </a:p>
        </p:txBody>
      </p:sp>
    </p:spTree>
    <p:extLst>
      <p:ext uri="{BB962C8B-B14F-4D97-AF65-F5344CB8AC3E}">
        <p14:creationId xmlns:p14="http://schemas.microsoft.com/office/powerpoint/2010/main" val="1836421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4C9F-CF21-BD57-FB7A-A697BD5BA04E}"/>
              </a:ext>
            </a:extLst>
          </p:cNvPr>
          <p:cNvSpPr>
            <a:spLocks noGrp="1"/>
          </p:cNvSpPr>
          <p:nvPr>
            <p:ph type="title"/>
          </p:nvPr>
        </p:nvSpPr>
        <p:spPr/>
        <p:txBody>
          <a:bodyPr/>
          <a:lstStyle/>
          <a:p>
            <a:r>
              <a:rPr lang="en-GB" dirty="0"/>
              <a:t>What is Talent Management? (2)</a:t>
            </a:r>
          </a:p>
        </p:txBody>
      </p:sp>
      <p:sp>
        <p:nvSpPr>
          <p:cNvPr id="3" name="Content Placeholder 2">
            <a:extLst>
              <a:ext uri="{FF2B5EF4-FFF2-40B4-BE49-F238E27FC236}">
                <a16:creationId xmlns:a16="http://schemas.microsoft.com/office/drawing/2014/main" id="{F33C87BA-4805-F7C2-2BEF-4B523A9C8F2D}"/>
              </a:ext>
            </a:extLst>
          </p:cNvPr>
          <p:cNvSpPr>
            <a:spLocks noGrp="1"/>
          </p:cNvSpPr>
          <p:nvPr>
            <p:ph idx="1"/>
          </p:nvPr>
        </p:nvSpPr>
        <p:spPr/>
        <p:txBody>
          <a:bodyPr>
            <a:normAutofit lnSpcReduction="10000"/>
          </a:bodyPr>
          <a:lstStyle/>
          <a:p>
            <a:pPr marL="0" indent="0">
              <a:buNone/>
            </a:pPr>
            <a:r>
              <a:rPr lang="en-GB" dirty="0"/>
              <a:t>Cappelli (2008) – ‘At it’s heart, talent management is simply a matter of anticipating the need for human capital and then setting out a plan to meet it’.</a:t>
            </a:r>
          </a:p>
          <a:p>
            <a:pPr marL="0" indent="0">
              <a:buNone/>
            </a:pPr>
            <a:r>
              <a:rPr lang="en-GB" dirty="0" err="1"/>
              <a:t>Wellins</a:t>
            </a:r>
            <a:r>
              <a:rPr lang="en-GB" dirty="0"/>
              <a:t> </a:t>
            </a:r>
            <a:r>
              <a:rPr lang="en-GB" i="1" dirty="0"/>
              <a:t>et al </a:t>
            </a:r>
            <a:r>
              <a:rPr lang="en-GB" dirty="0"/>
              <a:t>(2006) – ‘The recruitment, development, promotion and retention of people, planned and executed in line with your organisation’s current and future business goals’. </a:t>
            </a:r>
          </a:p>
          <a:p>
            <a:pPr marL="0" indent="0">
              <a:buNone/>
            </a:pPr>
            <a:r>
              <a:rPr lang="en-GB" dirty="0"/>
              <a:t>								(Taylor, 2022, p. 7)</a:t>
            </a:r>
          </a:p>
        </p:txBody>
      </p:sp>
    </p:spTree>
    <p:extLst>
      <p:ext uri="{BB962C8B-B14F-4D97-AF65-F5344CB8AC3E}">
        <p14:creationId xmlns:p14="http://schemas.microsoft.com/office/powerpoint/2010/main" val="26883485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A6D77-F998-2EDF-4D04-2116A625EA2A}"/>
              </a:ext>
            </a:extLst>
          </p:cNvPr>
          <p:cNvSpPr>
            <a:spLocks noGrp="1"/>
          </p:cNvSpPr>
          <p:nvPr>
            <p:ph type="title"/>
          </p:nvPr>
        </p:nvSpPr>
        <p:spPr/>
        <p:txBody>
          <a:bodyPr>
            <a:normAutofit/>
          </a:bodyPr>
          <a:lstStyle/>
          <a:p>
            <a:r>
              <a:rPr lang="en-GB" dirty="0"/>
              <a:t>Talent Management Activities(CIPD, 204</a:t>
            </a:r>
          </a:p>
        </p:txBody>
      </p:sp>
      <p:sp>
        <p:nvSpPr>
          <p:cNvPr id="3" name="Content Placeholder 2">
            <a:extLst>
              <a:ext uri="{FF2B5EF4-FFF2-40B4-BE49-F238E27FC236}">
                <a16:creationId xmlns:a16="http://schemas.microsoft.com/office/drawing/2014/main" id="{84554C9E-C8E7-96A2-9C9B-575D3F78F791}"/>
              </a:ext>
            </a:extLst>
          </p:cNvPr>
          <p:cNvSpPr>
            <a:spLocks noGrp="1"/>
          </p:cNvSpPr>
          <p:nvPr>
            <p:ph idx="1"/>
          </p:nvPr>
        </p:nvSpPr>
        <p:spPr/>
        <p:txBody>
          <a:bodyPr>
            <a:normAutofit fontScale="70000" lnSpcReduction="20000"/>
          </a:bodyPr>
          <a:lstStyle/>
          <a:p>
            <a:r>
              <a:rPr lang="en-GB" dirty="0"/>
              <a:t>Recruitment (talent acquisition)</a:t>
            </a:r>
          </a:p>
          <a:p>
            <a:r>
              <a:rPr lang="en-GB" dirty="0"/>
              <a:t>Building talent ‘pools’</a:t>
            </a:r>
          </a:p>
          <a:p>
            <a:r>
              <a:rPr lang="en-GB" dirty="0"/>
              <a:t>Succession planning</a:t>
            </a:r>
          </a:p>
          <a:p>
            <a:r>
              <a:rPr lang="en-GB" dirty="0"/>
              <a:t>Life-long learning</a:t>
            </a:r>
          </a:p>
          <a:p>
            <a:r>
              <a:rPr lang="en-GB" dirty="0"/>
              <a:t>Leadership development</a:t>
            </a:r>
          </a:p>
          <a:p>
            <a:r>
              <a:rPr lang="en-GB" dirty="0"/>
              <a:t>Career management</a:t>
            </a:r>
          </a:p>
          <a:p>
            <a:r>
              <a:rPr lang="en-GB" dirty="0"/>
              <a:t>Performance management</a:t>
            </a:r>
          </a:p>
          <a:p>
            <a:r>
              <a:rPr lang="en-GB" dirty="0"/>
              <a:t>Employee engagement</a:t>
            </a:r>
          </a:p>
          <a:p>
            <a:r>
              <a:rPr lang="en-GB" dirty="0"/>
              <a:t>Employee retention</a:t>
            </a:r>
          </a:p>
          <a:p>
            <a:endParaRPr lang="en-GB" dirty="0"/>
          </a:p>
          <a:p>
            <a:pPr marL="0" indent="0">
              <a:buNone/>
            </a:pPr>
            <a:r>
              <a:rPr lang="en-GB" dirty="0"/>
              <a:t>QUESTION – Which of these activities should take priority and why?</a:t>
            </a:r>
          </a:p>
        </p:txBody>
      </p:sp>
    </p:spTree>
    <p:extLst>
      <p:ext uri="{BB962C8B-B14F-4D97-AF65-F5344CB8AC3E}">
        <p14:creationId xmlns:p14="http://schemas.microsoft.com/office/powerpoint/2010/main" val="2455069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FD715-DFF5-2805-9F86-1BDE2BBDDDF1}"/>
              </a:ext>
            </a:extLst>
          </p:cNvPr>
          <p:cNvSpPr>
            <a:spLocks noGrp="1"/>
          </p:cNvSpPr>
          <p:nvPr>
            <p:ph type="title"/>
          </p:nvPr>
        </p:nvSpPr>
        <p:spPr/>
        <p:txBody>
          <a:bodyPr>
            <a:normAutofit fontScale="90000"/>
          </a:bodyPr>
          <a:lstStyle/>
          <a:p>
            <a:r>
              <a:rPr lang="en-GB" dirty="0"/>
              <a:t>Resourcing and Talent Planning Report (2024)</a:t>
            </a:r>
          </a:p>
        </p:txBody>
      </p:sp>
      <p:sp>
        <p:nvSpPr>
          <p:cNvPr id="3" name="Content Placeholder 2">
            <a:extLst>
              <a:ext uri="{FF2B5EF4-FFF2-40B4-BE49-F238E27FC236}">
                <a16:creationId xmlns:a16="http://schemas.microsoft.com/office/drawing/2014/main" id="{DEDF4118-BC58-BBF3-6180-D2055B71E861}"/>
              </a:ext>
            </a:extLst>
          </p:cNvPr>
          <p:cNvSpPr>
            <a:spLocks noGrp="1"/>
          </p:cNvSpPr>
          <p:nvPr>
            <p:ph idx="1"/>
          </p:nvPr>
        </p:nvSpPr>
        <p:spPr/>
        <p:txBody>
          <a:bodyPr/>
          <a:lstStyle/>
          <a:p>
            <a:r>
              <a:rPr lang="en-GB" dirty="0"/>
              <a:t>Published in September 2024.</a:t>
            </a:r>
          </a:p>
          <a:p>
            <a:r>
              <a:rPr lang="en-GB" dirty="0"/>
              <a:t>Analyses trends and benchmarks data on recruitment, retention and talent management to inform HR and employers on practice considerations and decision-making.</a:t>
            </a:r>
          </a:p>
          <a:p>
            <a:r>
              <a:rPr lang="en-GB" dirty="0"/>
              <a:t>7 key findings.</a:t>
            </a:r>
          </a:p>
          <a:p>
            <a:endParaRPr lang="en-GB" dirty="0"/>
          </a:p>
        </p:txBody>
      </p:sp>
    </p:spTree>
    <p:extLst>
      <p:ext uri="{BB962C8B-B14F-4D97-AF65-F5344CB8AC3E}">
        <p14:creationId xmlns:p14="http://schemas.microsoft.com/office/powerpoint/2010/main" val="2296650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4B11C-0DE6-C2D2-44B2-ABB2D5138998}"/>
              </a:ext>
            </a:extLst>
          </p:cNvPr>
          <p:cNvSpPr>
            <a:spLocks noGrp="1"/>
          </p:cNvSpPr>
          <p:nvPr>
            <p:ph type="title"/>
          </p:nvPr>
        </p:nvSpPr>
        <p:spPr/>
        <p:txBody>
          <a:bodyPr/>
          <a:lstStyle/>
          <a:p>
            <a:r>
              <a:rPr lang="en-GB" dirty="0"/>
              <a:t>Key findings (1)</a:t>
            </a:r>
          </a:p>
        </p:txBody>
      </p:sp>
      <p:pic>
        <p:nvPicPr>
          <p:cNvPr id="1026" name="Picture 2">
            <a:extLst>
              <a:ext uri="{FF2B5EF4-FFF2-40B4-BE49-F238E27FC236}">
                <a16:creationId xmlns:a16="http://schemas.microsoft.com/office/drawing/2014/main" id="{6FDEFFEB-F7B3-FD24-EA2C-ECDDF95A223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04457" y="1417638"/>
            <a:ext cx="5957774" cy="3973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2838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1BD17-938D-8B29-A048-DDC30847587E}"/>
              </a:ext>
            </a:extLst>
          </p:cNvPr>
          <p:cNvSpPr>
            <a:spLocks noGrp="1"/>
          </p:cNvSpPr>
          <p:nvPr>
            <p:ph type="title"/>
          </p:nvPr>
        </p:nvSpPr>
        <p:spPr/>
        <p:txBody>
          <a:bodyPr/>
          <a:lstStyle/>
          <a:p>
            <a:r>
              <a:rPr lang="en-GB" dirty="0"/>
              <a:t>Key findings (2)</a:t>
            </a:r>
          </a:p>
        </p:txBody>
      </p:sp>
      <p:pic>
        <p:nvPicPr>
          <p:cNvPr id="1028" name="Picture 4">
            <a:extLst>
              <a:ext uri="{FF2B5EF4-FFF2-40B4-BE49-F238E27FC236}">
                <a16:creationId xmlns:a16="http://schemas.microsoft.com/office/drawing/2014/main" id="{258E59F9-448F-DDF7-1F6D-C776CEFDB2B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19035" y="1600201"/>
            <a:ext cx="5612803" cy="3743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714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9BE21-D121-6D20-20DC-92653417E2B5}"/>
              </a:ext>
            </a:extLst>
          </p:cNvPr>
          <p:cNvSpPr>
            <a:spLocks noGrp="1"/>
          </p:cNvSpPr>
          <p:nvPr>
            <p:ph type="title"/>
          </p:nvPr>
        </p:nvSpPr>
        <p:spPr/>
        <p:txBody>
          <a:bodyPr/>
          <a:lstStyle/>
          <a:p>
            <a:r>
              <a:rPr lang="en-GB" dirty="0"/>
              <a:t>Key findings (3)</a:t>
            </a:r>
          </a:p>
        </p:txBody>
      </p:sp>
      <p:pic>
        <p:nvPicPr>
          <p:cNvPr id="2050" name="Picture 2">
            <a:extLst>
              <a:ext uri="{FF2B5EF4-FFF2-40B4-BE49-F238E27FC236}">
                <a16:creationId xmlns:a16="http://schemas.microsoft.com/office/drawing/2014/main" id="{A78C0B35-2DED-832E-B578-6B197EF861E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160161" y="1600200"/>
            <a:ext cx="587167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03058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0141F-2BE9-785E-5F48-DDF20D07C3AF}"/>
              </a:ext>
            </a:extLst>
          </p:cNvPr>
          <p:cNvSpPr>
            <a:spLocks noGrp="1"/>
          </p:cNvSpPr>
          <p:nvPr>
            <p:ph type="title"/>
          </p:nvPr>
        </p:nvSpPr>
        <p:spPr/>
        <p:txBody>
          <a:bodyPr/>
          <a:lstStyle/>
          <a:p>
            <a:r>
              <a:rPr lang="en-GB" dirty="0"/>
              <a:t>Key findings (4)</a:t>
            </a:r>
          </a:p>
        </p:txBody>
      </p:sp>
      <p:pic>
        <p:nvPicPr>
          <p:cNvPr id="2052" name="Picture 4">
            <a:extLst>
              <a:ext uri="{FF2B5EF4-FFF2-40B4-BE49-F238E27FC236}">
                <a16:creationId xmlns:a16="http://schemas.microsoft.com/office/drawing/2014/main" id="{7C402856-22A3-1FE1-FCD6-3D475BE11E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2435" y="1376993"/>
            <a:ext cx="6006775" cy="400647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46D4A7AA-FCA6-CD71-17BA-62B8FD629C5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4166170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3FB2F-2B8F-6B7A-A7C2-55449594321F}"/>
              </a:ext>
            </a:extLst>
          </p:cNvPr>
          <p:cNvSpPr>
            <a:spLocks noGrp="1"/>
          </p:cNvSpPr>
          <p:nvPr>
            <p:ph type="title"/>
          </p:nvPr>
        </p:nvSpPr>
        <p:spPr/>
        <p:txBody>
          <a:bodyPr/>
          <a:lstStyle/>
          <a:p>
            <a:r>
              <a:rPr lang="en-GB" dirty="0"/>
              <a:t>Key findings (5)</a:t>
            </a:r>
          </a:p>
        </p:txBody>
      </p:sp>
      <p:pic>
        <p:nvPicPr>
          <p:cNvPr id="3074" name="Picture 2">
            <a:extLst>
              <a:ext uri="{FF2B5EF4-FFF2-40B4-BE49-F238E27FC236}">
                <a16:creationId xmlns:a16="http://schemas.microsoft.com/office/drawing/2014/main" id="{3CAD2C09-E6F6-E785-543C-424F1593E28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160161" y="1600200"/>
            <a:ext cx="587167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4478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19D0C-5CA2-2093-F62E-F5E0C2B3C691}"/>
              </a:ext>
            </a:extLst>
          </p:cNvPr>
          <p:cNvSpPr>
            <a:spLocks noGrp="1"/>
          </p:cNvSpPr>
          <p:nvPr>
            <p:ph type="title"/>
          </p:nvPr>
        </p:nvSpPr>
        <p:spPr/>
        <p:txBody>
          <a:bodyPr/>
          <a:lstStyle/>
          <a:p>
            <a:r>
              <a:rPr lang="en-GB" dirty="0"/>
              <a:t>Key findings (6)</a:t>
            </a:r>
          </a:p>
        </p:txBody>
      </p:sp>
      <p:pic>
        <p:nvPicPr>
          <p:cNvPr id="6146" name="Picture 2">
            <a:extLst>
              <a:ext uri="{FF2B5EF4-FFF2-40B4-BE49-F238E27FC236}">
                <a16:creationId xmlns:a16="http://schemas.microsoft.com/office/drawing/2014/main" id="{521AA22A-51BE-6438-4300-9AE921816DD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160161" y="1600200"/>
            <a:ext cx="587167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231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8E9A4-16D1-1F1D-D168-EFCC58A5F12A}"/>
              </a:ext>
            </a:extLst>
          </p:cNvPr>
          <p:cNvSpPr>
            <a:spLocks noGrp="1"/>
          </p:cNvSpPr>
          <p:nvPr>
            <p:ph type="title"/>
          </p:nvPr>
        </p:nvSpPr>
        <p:spPr/>
        <p:txBody>
          <a:bodyPr/>
          <a:lstStyle/>
          <a:p>
            <a:r>
              <a:rPr lang="en-GB" dirty="0"/>
              <a:t>Key findings (7)</a:t>
            </a:r>
          </a:p>
        </p:txBody>
      </p:sp>
      <p:pic>
        <p:nvPicPr>
          <p:cNvPr id="7170" name="Picture 2">
            <a:extLst>
              <a:ext uri="{FF2B5EF4-FFF2-40B4-BE49-F238E27FC236}">
                <a16:creationId xmlns:a16="http://schemas.microsoft.com/office/drawing/2014/main" id="{718753FF-469E-6AAE-46F3-976208A6B9D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160161" y="1600200"/>
            <a:ext cx="587167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3749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The top 10 challenges facing UK employers in 2024">
            <a:extLst>
              <a:ext uri="{FF2B5EF4-FFF2-40B4-BE49-F238E27FC236}">
                <a16:creationId xmlns:a16="http://schemas.microsoft.com/office/drawing/2014/main" id="{49E61657-37BB-AD85-8F87-3A72499DF4E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15195" b="6680"/>
          <a:stretch/>
        </p:blipFill>
        <p:spPr bwMode="auto">
          <a:xfrm>
            <a:off x="1702130" y="400797"/>
            <a:ext cx="8787740" cy="4943104"/>
          </a:xfrm>
          <a:prstGeom prst="rect">
            <a:avLst/>
          </a:prstGeom>
          <a:solidFill>
            <a:srgbClr val="FFFFFF"/>
          </a:solidFill>
        </p:spPr>
      </p:pic>
    </p:spTree>
    <p:extLst>
      <p:ext uri="{BB962C8B-B14F-4D97-AF65-F5344CB8AC3E}">
        <p14:creationId xmlns:p14="http://schemas.microsoft.com/office/powerpoint/2010/main" val="2089023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DC3AA-2A58-1D76-31F9-B04E901849EB}"/>
              </a:ext>
            </a:extLst>
          </p:cNvPr>
          <p:cNvSpPr>
            <a:spLocks noGrp="1"/>
          </p:cNvSpPr>
          <p:nvPr>
            <p:ph type="title"/>
          </p:nvPr>
        </p:nvSpPr>
        <p:spPr/>
        <p:txBody>
          <a:bodyPr/>
          <a:lstStyle/>
          <a:p>
            <a:r>
              <a:rPr lang="en-GB" dirty="0"/>
              <a:t>Employer Brand</a:t>
            </a:r>
          </a:p>
        </p:txBody>
      </p:sp>
      <p:sp>
        <p:nvSpPr>
          <p:cNvPr id="3" name="Content Placeholder 2">
            <a:extLst>
              <a:ext uri="{FF2B5EF4-FFF2-40B4-BE49-F238E27FC236}">
                <a16:creationId xmlns:a16="http://schemas.microsoft.com/office/drawing/2014/main" id="{6C4F8DCE-7E34-7124-FC91-4D4E9693E8CC}"/>
              </a:ext>
            </a:extLst>
          </p:cNvPr>
          <p:cNvSpPr>
            <a:spLocks noGrp="1"/>
          </p:cNvSpPr>
          <p:nvPr>
            <p:ph idx="1"/>
          </p:nvPr>
        </p:nvSpPr>
        <p:spPr/>
        <p:txBody>
          <a:bodyPr/>
          <a:lstStyle/>
          <a:p>
            <a:r>
              <a:rPr lang="en-GB" dirty="0"/>
              <a:t>Developed in the last years of the 20</a:t>
            </a:r>
            <a:r>
              <a:rPr lang="en-GB" baseline="30000" dirty="0"/>
              <a:t>th</a:t>
            </a:r>
            <a:r>
              <a:rPr lang="en-GB" dirty="0"/>
              <a:t> century as labour markets tightened and it became harder to recruit and retain staff (Taylor, 2022). </a:t>
            </a:r>
          </a:p>
          <a:p>
            <a:r>
              <a:rPr lang="en-GB" dirty="0"/>
              <a:t>The branding and marketing of the overall employment experience, describing and employer’s reputation as a place to work and their employee value proposition (EVP).  </a:t>
            </a:r>
          </a:p>
          <a:p>
            <a:endParaRPr lang="en-GB" dirty="0"/>
          </a:p>
        </p:txBody>
      </p:sp>
    </p:spTree>
    <p:extLst>
      <p:ext uri="{BB962C8B-B14F-4D97-AF65-F5344CB8AC3E}">
        <p14:creationId xmlns:p14="http://schemas.microsoft.com/office/powerpoint/2010/main" val="924081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A928-5606-1A4C-B276-CE43B6D2181E}"/>
              </a:ext>
            </a:extLst>
          </p:cNvPr>
          <p:cNvSpPr>
            <a:spLocks noGrp="1"/>
          </p:cNvSpPr>
          <p:nvPr>
            <p:ph type="title"/>
          </p:nvPr>
        </p:nvSpPr>
        <p:spPr/>
        <p:txBody>
          <a:bodyPr/>
          <a:lstStyle/>
          <a:p>
            <a:r>
              <a:rPr lang="en-GB" dirty="0"/>
              <a:t>Talent Management Strategy</a:t>
            </a:r>
          </a:p>
        </p:txBody>
      </p:sp>
      <p:sp>
        <p:nvSpPr>
          <p:cNvPr id="3" name="Content Placeholder 2">
            <a:extLst>
              <a:ext uri="{FF2B5EF4-FFF2-40B4-BE49-F238E27FC236}">
                <a16:creationId xmlns:a16="http://schemas.microsoft.com/office/drawing/2014/main" id="{ECB18A7F-10B2-7F53-C427-57E48B3B8DF8}"/>
              </a:ext>
            </a:extLst>
          </p:cNvPr>
          <p:cNvSpPr>
            <a:spLocks noGrp="1"/>
          </p:cNvSpPr>
          <p:nvPr>
            <p:ph idx="1"/>
          </p:nvPr>
        </p:nvSpPr>
        <p:spPr/>
        <p:txBody>
          <a:bodyPr>
            <a:normAutofit lnSpcReduction="10000"/>
          </a:bodyPr>
          <a:lstStyle/>
          <a:p>
            <a:r>
              <a:rPr lang="en-GB" dirty="0"/>
              <a:t>Should align to the organisation strategy.</a:t>
            </a:r>
          </a:p>
          <a:p>
            <a:r>
              <a:rPr lang="en-GB" dirty="0"/>
              <a:t>Important to determine future workforce needs (CIPD, 2024). </a:t>
            </a:r>
          </a:p>
          <a:p>
            <a:r>
              <a:rPr lang="en-GB" dirty="0"/>
              <a:t>Includes recruitment, building talent pools, succession planning, life-long learning, leadership development, career management, performance management, employee engagement, employee retention. </a:t>
            </a:r>
          </a:p>
          <a:p>
            <a:r>
              <a:rPr lang="en-GB" dirty="0"/>
              <a:t>How can you measure return on investment (ROI)?</a:t>
            </a:r>
          </a:p>
        </p:txBody>
      </p:sp>
    </p:spTree>
    <p:extLst>
      <p:ext uri="{BB962C8B-B14F-4D97-AF65-F5344CB8AC3E}">
        <p14:creationId xmlns:p14="http://schemas.microsoft.com/office/powerpoint/2010/main" val="1690431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E4ADB-3BD5-7B6A-FDCE-CCE0FD5129A2}"/>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4D631B1F-71C8-CA98-86C0-7EE29F9CF529}"/>
              </a:ext>
            </a:extLst>
          </p:cNvPr>
          <p:cNvSpPr>
            <a:spLocks noGrp="1"/>
          </p:cNvSpPr>
          <p:nvPr>
            <p:ph idx="1"/>
          </p:nvPr>
        </p:nvSpPr>
        <p:spPr/>
        <p:txBody>
          <a:bodyPr/>
          <a:lstStyle/>
          <a:p>
            <a:r>
              <a:rPr lang="en-GB" dirty="0"/>
              <a:t>Consider your own organisation and discuss the following questions:</a:t>
            </a:r>
          </a:p>
          <a:p>
            <a:pPr lvl="1"/>
            <a:r>
              <a:rPr lang="en-GB" dirty="0"/>
              <a:t>What are the key components of the employer brand?</a:t>
            </a:r>
          </a:p>
          <a:p>
            <a:pPr lvl="1"/>
            <a:r>
              <a:rPr lang="en-GB" dirty="0"/>
              <a:t>What are the current factors impacting the talent management strategy?</a:t>
            </a:r>
          </a:p>
        </p:txBody>
      </p:sp>
    </p:spTree>
    <p:extLst>
      <p:ext uri="{BB962C8B-B14F-4D97-AF65-F5344CB8AC3E}">
        <p14:creationId xmlns:p14="http://schemas.microsoft.com/office/powerpoint/2010/main" val="24676021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2E0B-00DA-773B-758D-05C3ECFC6DA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1C9D164-2F9A-A836-3ED4-BB2C3FD086DC}"/>
              </a:ext>
            </a:extLst>
          </p:cNvPr>
          <p:cNvSpPr>
            <a:spLocks noGrp="1"/>
          </p:cNvSpPr>
          <p:nvPr>
            <p:ph idx="1"/>
          </p:nvPr>
        </p:nvSpPr>
        <p:spPr/>
        <p:txBody>
          <a:bodyPr>
            <a:noAutofit/>
          </a:bodyPr>
          <a:lstStyle/>
          <a:p>
            <a:r>
              <a:rPr lang="en-GB" sz="2000" dirty="0"/>
              <a:t>CIPD (No Date) </a:t>
            </a:r>
            <a:r>
              <a:rPr lang="en-GB" sz="2000" i="1" dirty="0"/>
              <a:t>Resourcing. </a:t>
            </a:r>
            <a:r>
              <a:rPr lang="en-GB" sz="2000" dirty="0"/>
              <a:t>Available at: </a:t>
            </a:r>
            <a:r>
              <a:rPr lang="en-GB" sz="2000" dirty="0">
                <a:hlinkClick r:id="rId3"/>
              </a:rPr>
              <a:t>The Profession Map / Specialist knowledge / Resourcing | CIPD</a:t>
            </a:r>
            <a:r>
              <a:rPr lang="en-GB" sz="2000" dirty="0"/>
              <a:t>. (Accessed: 11 September 2025). </a:t>
            </a:r>
          </a:p>
          <a:p>
            <a:r>
              <a:rPr lang="en-GB" sz="2000" dirty="0"/>
              <a:t>CIPD (2024) </a:t>
            </a:r>
            <a:r>
              <a:rPr lang="en-GB" sz="2000" i="1" dirty="0"/>
              <a:t>Talent Management</a:t>
            </a:r>
            <a:r>
              <a:rPr lang="en-GB" sz="2000" dirty="0"/>
              <a:t>. Available at: </a:t>
            </a:r>
            <a:r>
              <a:rPr lang="en-GB" sz="2000" dirty="0">
                <a:hlinkClick r:id="rId4"/>
              </a:rPr>
              <a:t>Talent management | Factsheets | CIPD</a:t>
            </a:r>
            <a:r>
              <a:rPr lang="en-GB" sz="2000" dirty="0"/>
              <a:t>. (Accessed: 11 September 2025).</a:t>
            </a:r>
          </a:p>
          <a:p>
            <a:r>
              <a:rPr lang="en-GB" sz="2000" kern="0" dirty="0">
                <a:effectLst/>
                <a:latin typeface="Arial" panose="020B0604020202020204" pitchFamily="34" charset="0"/>
                <a:ea typeface="Times New Roman" panose="02020603050405020304" pitchFamily="18" charset="0"/>
                <a:cs typeface="Arial" panose="020B0604020202020204" pitchFamily="34" charset="0"/>
              </a:rPr>
              <a:t>Jones, E. (2024) </a:t>
            </a:r>
            <a:r>
              <a:rPr lang="en-GB" sz="2000" i="1" kern="0" dirty="0">
                <a:effectLst/>
                <a:latin typeface="Arial" panose="020B0604020202020204" pitchFamily="34" charset="0"/>
                <a:ea typeface="Times New Roman" panose="02020603050405020304" pitchFamily="18" charset="0"/>
                <a:cs typeface="Arial" panose="020B0604020202020204" pitchFamily="34" charset="0"/>
              </a:rPr>
              <a:t>Talent retention remains the biggest challenge for UK employers</a:t>
            </a:r>
            <a:r>
              <a:rPr lang="en-GB" sz="20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000" u="sng" kern="100"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5"/>
              </a:rPr>
              <a:t>Talent retention remains the biggest challenge for UK employers (ciphr.com)</a:t>
            </a:r>
            <a:r>
              <a:rPr lang="en-GB" sz="2000" kern="100" dirty="0">
                <a:effectLst/>
                <a:latin typeface="Arial" panose="020B0604020202020204" pitchFamily="34" charset="0"/>
                <a:ea typeface="DengXian" panose="02010600030101010101" pitchFamily="2" charset="-122"/>
                <a:cs typeface="Arial" panose="020B0604020202020204" pitchFamily="34" charset="0"/>
              </a:rPr>
              <a:t> (Accessed: 11 September 2025)</a:t>
            </a:r>
            <a:r>
              <a:rPr lang="en-GB" sz="20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2000" dirty="0"/>
          </a:p>
          <a:p>
            <a:r>
              <a:rPr lang="en-GB" sz="2000" dirty="0"/>
              <a:t>Talk Staff (2024) </a:t>
            </a:r>
            <a:r>
              <a:rPr lang="en-GB" sz="2000" i="1" dirty="0"/>
              <a:t>CIPD Resourcing and Talent Planning Report 2024</a:t>
            </a:r>
            <a:r>
              <a:rPr lang="en-GB" sz="2000" dirty="0"/>
              <a:t>. Available at: </a:t>
            </a:r>
            <a:r>
              <a:rPr lang="en-GB" sz="2000" dirty="0">
                <a:hlinkClick r:id="rId6"/>
              </a:rPr>
              <a:t>CIPD Resourcing and Talent Planning Report 2024 - Talk Staff</a:t>
            </a:r>
            <a:r>
              <a:rPr lang="en-GB" sz="2000" dirty="0"/>
              <a:t>. (Accessed: 11 September 2025).</a:t>
            </a:r>
          </a:p>
          <a:p>
            <a:r>
              <a:rPr lang="en-GB" sz="2000" dirty="0"/>
              <a:t>Taylor, S. (2022) </a:t>
            </a:r>
            <a:r>
              <a:rPr lang="en-GB" sz="2000" i="1" dirty="0"/>
              <a:t>Resourcing and talent management : the theory and practice of recruiting and developing a workforce. </a:t>
            </a:r>
            <a:r>
              <a:rPr lang="en-GB" sz="2000" dirty="0"/>
              <a:t>Eighth edition. London: Kogan Page.</a:t>
            </a:r>
          </a:p>
          <a:p>
            <a:endParaRPr lang="en-GB" sz="2400" dirty="0"/>
          </a:p>
        </p:txBody>
      </p:sp>
    </p:spTree>
    <p:extLst>
      <p:ext uri="{BB962C8B-B14F-4D97-AF65-F5344CB8AC3E}">
        <p14:creationId xmlns:p14="http://schemas.microsoft.com/office/powerpoint/2010/main" val="86549851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0</TotalTime>
  <Words>1681</Words>
  <Application>Microsoft Office PowerPoint</Application>
  <PresentationFormat>Widescreen</PresentationFormat>
  <Paragraphs>168</Paragraphs>
  <Slides>24</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-apple-system</vt:lpstr>
      <vt:lpstr>Myriad Pro</vt:lpstr>
      <vt:lpstr>Sabon LT Std</vt:lpstr>
      <vt:lpstr>Arial</vt:lpstr>
      <vt:lpstr>Calibri</vt:lpstr>
      <vt:lpstr>Montserrat</vt:lpstr>
      <vt:lpstr>Source Sans Pro</vt:lpstr>
      <vt:lpstr>ThemeUWTSD</vt:lpstr>
      <vt:lpstr>Resourcing and Talent Management </vt:lpstr>
      <vt:lpstr>Agenda for today</vt:lpstr>
      <vt:lpstr>Learning outcomes</vt:lpstr>
      <vt:lpstr>Assignment brief</vt:lpstr>
      <vt:lpstr>Task One</vt:lpstr>
      <vt:lpstr>Task Two</vt:lpstr>
      <vt:lpstr>What is resourcing? (1)</vt:lpstr>
      <vt:lpstr>What is resourcing? (2)</vt:lpstr>
      <vt:lpstr>What is Talent Management? (1)</vt:lpstr>
      <vt:lpstr>What is Talent Management? (2)</vt:lpstr>
      <vt:lpstr>Talent Management Activities(CIPD, 204</vt:lpstr>
      <vt:lpstr>Resourcing and Talent Planning Report (2024)</vt:lpstr>
      <vt:lpstr>Key findings (1)</vt:lpstr>
      <vt:lpstr>Key findings (2)</vt:lpstr>
      <vt:lpstr>Key findings (3)</vt:lpstr>
      <vt:lpstr>Key findings (4)</vt:lpstr>
      <vt:lpstr>Key findings (5)</vt:lpstr>
      <vt:lpstr>Key findings (6)</vt:lpstr>
      <vt:lpstr>Key findings (7)</vt:lpstr>
      <vt:lpstr>PowerPoint Presentation</vt:lpstr>
      <vt:lpstr>Employer Brand</vt:lpstr>
      <vt:lpstr>Talent Management Strategy</vt:lpstr>
      <vt:lpstr>Group 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40</cp:revision>
  <dcterms:created xsi:type="dcterms:W3CDTF">2017-11-30T17:31:08Z</dcterms:created>
  <dcterms:modified xsi:type="dcterms:W3CDTF">2025-10-01T09:53:11Z</dcterms:modified>
</cp:coreProperties>
</file>