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445" r:id="rId3"/>
    <p:sldId id="472" r:id="rId4"/>
    <p:sldId id="473" r:id="rId5"/>
    <p:sldId id="474" r:id="rId6"/>
    <p:sldId id="475" r:id="rId7"/>
    <p:sldId id="476" r:id="rId8"/>
    <p:sldId id="477" r:id="rId9"/>
    <p:sldId id="478" r:id="rId10"/>
    <p:sldId id="479" r:id="rId11"/>
    <p:sldId id="480" r:id="rId12"/>
    <p:sldId id="481" r:id="rId13"/>
    <p:sldId id="482" r:id="rId14"/>
    <p:sldId id="483" r:id="rId15"/>
    <p:sldId id="484" r:id="rId16"/>
    <p:sldId id="485" r:id="rId17"/>
    <p:sldId id="486" r:id="rId18"/>
    <p:sldId id="487" r:id="rId19"/>
    <p:sldId id="488" r:id="rId20"/>
    <p:sldId id="489" r:id="rId21"/>
    <p:sldId id="490" r:id="rId22"/>
    <p:sldId id="491" r:id="rId23"/>
    <p:sldId id="492" r:id="rId24"/>
    <p:sldId id="493" r:id="rId25"/>
    <p:sldId id="494" r:id="rId26"/>
    <p:sldId id="495" r:id="rId27"/>
    <p:sldId id="496" r:id="rId28"/>
    <p:sldId id="497" r:id="rId29"/>
    <p:sldId id="498" r:id="rId30"/>
    <p:sldId id="499" r:id="rId31"/>
    <p:sldId id="503" r:id="rId32"/>
    <p:sldId id="501" r:id="rId33"/>
    <p:sldId id="502" r:id="rId34"/>
    <p:sldId id="504" r:id="rId35"/>
    <p:sldId id="505" r:id="rId36"/>
    <p:sldId id="506" r:id="rId37"/>
    <p:sldId id="387" r:id="rId38"/>
    <p:sldId id="415" r:id="rId3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95" d="100"/>
          <a:sy n="95" d="100"/>
        </p:scale>
        <p:origin x="1090"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3-26T12:19:24.181" idx="1">
    <p:pos x="1680" y="404"/>
    <p:text>AU/PE: Global: Some endnote indicators from the main book are placed in figures and tables; but the endnotes are not given. Please confirm if this is fine.</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3</a:t>
            </a:fld>
            <a:endParaRPr lang="en-US" altLang="en-US" sz="1200" dirty="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23885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4</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6</a:t>
            </a:fld>
            <a:endParaRPr lang="en-US" alt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The Figure shows that InfoSec includes the broad areas of InfoSec management (the topic of this module): computer security, data security, and network security. The figure also shows that policy is the space where these components overlap.</a:t>
            </a:r>
            <a:endParaRPr lang="en-US" dirty="0"/>
          </a:p>
        </p:txBody>
      </p:sp>
    </p:spTree>
    <p:extLst>
      <p:ext uri="{BB962C8B-B14F-4D97-AF65-F5344CB8AC3E}">
        <p14:creationId xmlns:p14="http://schemas.microsoft.com/office/powerpoint/2010/main" val="2442115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7</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FEA6AF-C53D-4A8F-B755-5023FCFADAFD}" type="slidenum">
              <a:rPr lang="en-US" altLang="en-US" sz="1200" smtClean="0"/>
              <a:pPr eaLnBrk="1" hangingPunct="1"/>
              <a:t>8</a:t>
            </a:fld>
            <a:endParaRPr lang="en-US" alt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92180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171450" indent="-171450">
              <a:buFont typeface="Arial" panose="020B0604020202020204" pitchFamily="34" charset="0"/>
              <a:buChar char="•"/>
            </a:pPr>
            <a:r>
              <a:rPr lang="en-GB" b="1" dirty="0"/>
              <a:t>Confidentiality</a:t>
            </a:r>
            <a:r>
              <a:rPr lang="en-GB" dirty="0"/>
              <a:t> is “an attribute of information that describes how data is protected from disclosure or exposure to unauthorized individuals or systems”</a:t>
            </a:r>
          </a:p>
          <a:p>
            <a:pPr marL="171450" indent="-171450">
              <a:buFont typeface="Arial" panose="020B0604020202020204" pitchFamily="34" charset="0"/>
              <a:buChar char="•"/>
            </a:pPr>
            <a:r>
              <a:rPr lang="en-GB" dirty="0"/>
              <a:t>Confidentiality means limiting access to information only to those who need it, and preventing access by those who do not</a:t>
            </a:r>
          </a:p>
          <a:p>
            <a:pPr marL="171450" indent="-171450">
              <a:buFont typeface="Arial" panose="020B0604020202020204" pitchFamily="34" charset="0"/>
              <a:buChar char="•"/>
            </a:pPr>
            <a:r>
              <a:rPr lang="en-GB" dirty="0"/>
              <a:t>To protect the confidentiality of information, a number of measures are used:</a:t>
            </a:r>
          </a:p>
          <a:p>
            <a:pPr marL="628650" lvl="1" indent="-171450">
              <a:buFont typeface="Wingdings" panose="05000000000000000000" pitchFamily="2" charset="2"/>
              <a:buChar char="§"/>
            </a:pPr>
            <a:r>
              <a:rPr lang="en-GB" dirty="0"/>
              <a:t>Information classification</a:t>
            </a:r>
          </a:p>
          <a:p>
            <a:pPr marL="628650" lvl="1" indent="-171450">
              <a:buFont typeface="Wingdings" panose="05000000000000000000" pitchFamily="2" charset="2"/>
              <a:buChar char="§"/>
            </a:pPr>
            <a:r>
              <a:rPr lang="en-GB" dirty="0"/>
              <a:t>Secure document (and data) storage</a:t>
            </a:r>
          </a:p>
          <a:p>
            <a:pPr marL="628650" lvl="1" indent="-171450">
              <a:buFont typeface="Wingdings" panose="05000000000000000000" pitchFamily="2" charset="2"/>
              <a:buChar char="§"/>
            </a:pPr>
            <a:r>
              <a:rPr lang="en-GB" dirty="0"/>
              <a:t>Application of general security policies</a:t>
            </a:r>
          </a:p>
          <a:p>
            <a:pPr marL="628650" lvl="1" indent="-171450">
              <a:buFont typeface="Wingdings" panose="05000000000000000000" pitchFamily="2" charset="2"/>
              <a:buChar char="§"/>
            </a:pPr>
            <a:r>
              <a:rPr lang="en-GB" dirty="0"/>
              <a:t>Education of information custodians and end users</a:t>
            </a:r>
          </a:p>
          <a:p>
            <a:pPr marL="628650" lvl="1" indent="-171450">
              <a:buFont typeface="Wingdings" panose="05000000000000000000" pitchFamily="2" charset="2"/>
              <a:buChar char="§"/>
            </a:pPr>
            <a:r>
              <a:rPr lang="en-GB" dirty="0"/>
              <a:t>Cryptography (encryption)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Integrity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“an attribute of information that describes how data is whole, complete, and uncorrupted”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integrity of information is threatened when it is exposed to corruption, damage, destruction, or other disruption of its authentic state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Corruption can occur while information is being entered, stored, or transmitted</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“an attribute of information that describes how data is accessible and correctly formatted for use without interference or obstruction”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 of information means that users, either people or other systems, have access to it in a usable format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 does not imply that the information is accessible to any user; rather, it means it can be accessed when needed by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authorized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users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Privacy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“in the context of information security, the right of individuals or groups to protect themselves and their information from unauthorized access, providing confidentiality”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that is collected, used, and stored by an organization is to be used only for the purposes stated by the data owner at the time it was collected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context, privacy does not mean freedom from observation (the meaning usually associated with the word); it means that the information will be used only in ways approved by the person who provided it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2356754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whereby unverified entities who seek access to a resource provide a label by which they are known to the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information system possesses the characteristic of identification when it is able to recognize individual users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authentication are essential to establishing the level of access or authorization that an individual is granted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is typically performed by means of a user name or other ID</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Authentication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requires the validation and verification of an unauthenticated entity’s purported identity”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process by which a control establishes whether a user (or system) has the identity it claims to have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Individual users may disclose a personal identification number (PIN), a password, or a passphrase to authenticate their identities to a computer system</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Authorization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represents the matching of an authenticated entity to a list of information assets and corresponding access levels”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identity of a user is authenticated, authorization defines what the user (whether a person or a computer) has been specifically and explicitly permitted by the proper authority to do, such as access, modify, or delete the contents of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a:t>
            </a: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ensures all actions on a system—authorized or unauthorized—can be attributed to an authenticated identity. Also known as auditability”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of information occurs when a control provides assurance that every activity undertaken can be attributed to a named person or automated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is most commonly associated with system audit logs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622210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threat represents a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potential</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risk to an information asset, whereas an attack (or threat event) represents an ongoing act against the asset that could result in a loss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agents damage or steal an organization’s information or physical assets by using exploits to take advantage of a vulnerability where controls are not present or no longer effective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 “an intentional or unintentional act that can damage or otherwise compromise information and the systems that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Exploit: “a technique used to compromise a system… Threat agents may attempt to exploit a system or other information asset by using it illegally for their personal gain”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“a potential weakness in an asset or its defensive control system(s)”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519005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As illustrated in Figure, a threat represents a potential risk to an information asset, whereas an attack, sometimes called a threat event, represents an ongoing act against the asset that could result in a loss. Threat agents damage or steal an organization’s information or physical assets by using exploits to take advantage of a vulnerability where controls are not present or no longer effective. Unlike threats, which are always present, attacks exist only when a specific act may cause a loss. For example, the threat of damage from a thunderstorm is present throughout the summer in many places, but an attack and its associated risk of loss exist only for the duration of an actual thunderstorm.</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To investigate the wide range of threats that pervade the interconnected world, many researchers have collected information on threats and attacks from practicing information security personnel and their organizations. While the categorizations may vary, threats are relatively well researched and fairly well understood. There is wide agreement that the threat from external sources increases when an organization connects to the Internet. The number of Internet users continues to grow; almost exactly half (49.7 percent) of the world’s 7.52 billion people had some form of Internet access as of mid-2017.4 Therefore, a typical organization with an online connection to its systems and information faces more than 3.7 billion potential hackers.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545166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1200" b="0" i="0" kern="1200" dirty="0">
                <a:solidFill>
                  <a:schemeClr val="tx1"/>
                </a:solidFill>
                <a:effectLst/>
                <a:latin typeface="+mn-lt"/>
                <a:ea typeface="+mn-ea"/>
                <a:cs typeface="+mn-cs"/>
              </a:rPr>
              <a:t>The Table shows the 12 general categories of threats that represent a clear and present danger to an organization’s people, information, and systems. Each organization must prioritize the threats it faces based on the particular security situation in which it operates, its organizational strategy regarding risk, and the exposure levels of its assets. You may notice that many of the attack examples in the table could be listed in more than one category. For example, theft performed by a hacker falls into the category of “theft,” but it can also be preceded by “espionage or trespass” as the hacker illegally accesses the information. The theft may also be accompanied by defacement actions to delay discovery, qualifying it for the category of “sabotage or vandalism.”</a:t>
            </a:r>
          </a:p>
          <a:p>
            <a:pPr algn="just"/>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Intellectual property (IP)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trade secrets, copyrights, trademarks, and patents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IP is protected by U.S. Copyright and other laws, carries the expectation of proper attribution or credit to its source, and potentially requires the acquisition of permission for its use, as specified in those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unauthorized appropriation of IP constitutes a threat to information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two primary areas: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piracy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Copyright protection and user registration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Deviations in Quality of Service: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organization’s information system depends on the successful operation of many interdependent support systems, including power grids, data and telecommunications networks, parts suppliers, service vendors, and even janitorial staff and garbage haulers, any of which can be interrupted by severe weather, employee illnesses, or other unforeseen events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Irregularities in Internet service, communications, and power supplies can dramatically affect the availability of information and systems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Subcategories of this threat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service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other service provider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Power irregularities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Espionage or Trespass: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unauthorized person gains access to information an organization is trying to protect, the act is categorized as espionage or trespass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information gatherers employ techniques that cross a legal or ethical threshold, they are conducting industrial espionage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real world, a hacker frequently spends long hours examining the types and structures of targeted systems and uses skill, guile, and/or fraud to attempt to bypass controls placed on information owned by someone else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attacker gains access to a system, the next step is to increase privileges (privilege escalation) to gain administrator- (or root-) level control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Password attacks fall under the category of espionage or trespass just as lock-picking falls under breaking and entering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Attempting to guess or reverse-calculate a password is often called cracking</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alternative approaches to password cracking: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Brute force attack</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Dictionary password attack </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Rainbow tables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 password attack</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 can present some of the most dangerous threats because they usually occur with little warning and are beyond the control of people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it is not possible to avoid these threats, organizations must implement controls to limit damage and prepare contingency plans for continued operations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 majeure, or “superior force,” includes forces of nature as well as civil disorder and acts of war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forces of nature can only be mitigated through insurance, although careful facilities design and placement can reduce the likelihood of damage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force of nature attacks include the following: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Tornados or severe windstorms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Hurricanes, typhoons, and tropical depressions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acts performed without intent or malicious purpose or in ignorance by an authorized user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people use information systems, mistakes happen; similar errors happen when people fail to follow established policy</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Inexperience, improper training, and incorrect assumptions are just a few things that can cause human error or failure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greatest threats to an organization’s information security is its own employees, as they are the threat agents closest to the information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 often can be prevented with training, ongoing awareness activities, and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human error or failure attacks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Advance-fee fraud</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Phishing</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URL manipulation</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 forgery</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Spear phishing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Pretexting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5896997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Sabotage or Vandalism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of threat involves the deliberate sabotage of a computer system or business, or acts of vandalism to destroy an asset or damage the image of an organization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acts can range from petty vandalism by employees to organized sabotage against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Vandalism to a Web site can erode consumer confidence, diminishing an organization’s sales, net worth, and reputation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Activism in the digital 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Online activism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Cyberterrorism and cyberwarfare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Positive online activism</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Software Attacks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Deliberate software attacks occur when an individual or a group designs and deploys software to attack a system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software can be used to overwhelm the processing capabilities of online systems or to gain access to protected systems by hidden means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Malware—viruses, worms, Trojan horses, polymorphic threats and hoaxes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Back doors, trap doors, and maintenance hooks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Denial-of-service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and distributed denial-of-service attacks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E-mail attacks—spam, mail bombs, and social engineering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interception attacks—packet sniffers, spoofing, pharming, and man-in-the-middle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Hardware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hardware failures or errors occur when a manufacturer distributes equipment containing a known or an unknown flaw, which can cause the system to perform outside of expected parameters, resulting in unreliable service or lack of availability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hardware terms, failures are measured in mean time between failure (MTBF) and mean time to failure (MTTF)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MTBF presumes that the item can be repaired or returned to service, MTTF presumes the item must be replaced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repair standpoint, MTBF = MTTF + MTTD + MTTR, where mean time to diagnose (MTTD) examines diagnosis time and mean time to repair (MTTR) calculates repair time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Software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quantities of computer code are written, debugged, published, and sold before all their bugs are detected and resolved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combinations of certain software and hardware reveal new failures that range from bugs to untested failure conditions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these bugs are not errors, but purposeful shortcuts left by programmers for benign or malign reasons, bypassing security checks to speed up software testing—known as trap doors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most popular bug documentation Web site is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Bugtraq</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hosted by Security Focus, which provides up-to-the-minute information on the latest security vulnerabilities as well as a thorough archive of past bugs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Open Web Application Security Project (OWASP) list of “The Ten Most Critical Web Application Security Risks” for 2017:</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Injection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authentication and session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scripting (XSS)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access control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misconfiguration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Sensitive data exposure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Insufficient attack protection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request forgery (CSRF)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components with known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Underprotected</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APIs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Deadly Sins of Software Security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Web Application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SQL injection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server-related vulnerabilities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client-related vulnerabilities (XSS)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magic URLs, predictable cookies, and hidden form fields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Sins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Buffer overflow</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Format string problems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Integer overflows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 catastrophes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Catching exceptions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Command injection</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handle errors correctly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leakage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Race conditions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Poor usability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updating easily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Executing code with too much privilege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stored data</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sins of mobile code</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weak password-based systems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Weak random numbers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the wrong cryptography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Networking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network traffic</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Improper use of PKI, especially SSL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Trusting network name resolution</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600"/>
              </a:spcBef>
              <a:spcAft>
                <a:spcPts val="0"/>
              </a:spcAft>
              <a:buClr>
                <a:srgbClr val="0D3857"/>
              </a:buClr>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7511194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19</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20</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AE1E66F-726C-4034-A274-0F5B4FD08D92}" type="slidenum">
              <a:rPr lang="en-US" altLang="en-US" sz="1200" smtClean="0"/>
              <a:pPr eaLnBrk="1" hangingPunct="1"/>
              <a:t>21</a:t>
            </a:fld>
            <a:endParaRPr lang="en-US" altLang="en-US" sz="1200" dirty="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process of developing, creating, and implementing strategies for the accomplishment of objectives. Three levels of planning are strategic, tactical, and operational</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management function dedicated to the structuring of resources to support the accomplishment of objectives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Leading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encourages the implementation of the planning and organizing functions, and includes supervising employee behavior, performance, attendance, and attitude while ensuring completion of the assigned tasks, goals, and objectives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Controlling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ensures the validity of the organization’s plan—that sufficient progress is made, that impediments to the completion of the task are resolved, and that no additional resources are </a:t>
            </a:r>
            <a:endParaRPr lang="en-US" dirty="0"/>
          </a:p>
        </p:txBody>
      </p:sp>
    </p:spTree>
    <p:extLst>
      <p:ext uri="{BB962C8B-B14F-4D97-AF65-F5344CB8AC3E}">
        <p14:creationId xmlns:p14="http://schemas.microsoft.com/office/powerpoint/2010/main" val="41956931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E21AC0-8A75-4887-A2DD-C29FBF677372}" type="slidenum">
              <a:rPr lang="en-US" altLang="en-US" sz="1200" smtClean="0"/>
              <a:pPr eaLnBrk="1" hangingPunct="1"/>
              <a:t>22</a:t>
            </a:fld>
            <a:endParaRPr lang="en-US" altLang="en-US" sz="1200" dirty="0"/>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091067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3BCBA0-F80F-46EB-B131-B956C1540C0F}" type="slidenum">
              <a:rPr lang="en-US" altLang="en-US" sz="1200" smtClean="0"/>
              <a:pPr eaLnBrk="1" hangingPunct="1"/>
              <a:t>24</a:t>
            </a:fld>
            <a:endParaRPr lang="en-US" alt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710067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12826375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BF944E6-BF76-4D15-9F8F-9C0B607B267F}" type="slidenum">
              <a:rPr lang="en-US" altLang="en-US" sz="1200" smtClean="0"/>
              <a:pPr eaLnBrk="1" hangingPunct="1"/>
              <a:t>26</a:t>
            </a:fld>
            <a:endParaRPr lang="en-US" altLang="en-US" sz="1200" dirty="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lang="en-US" b="1" dirty="0"/>
              <a:t>InfoSec Planning: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as part of InfoSec management is an extension of the basic planning model discussed earlier in this chapter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Included in the InfoSec planning model are activities necessary to support the design, creation, and implementation of information security strategies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the InfoSec strategic plans must support not only the IT use and protection of information assets, but those of the entire organization, it is imperative that the CISO work closely with all senior managers in developing InfoSec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Several types of InfoSec plans exist: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 rollout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program planning including education, training and awareness </a:t>
            </a:r>
          </a:p>
          <a:p>
            <a:pPr eaLnBrk="1" hangingPunct="1"/>
            <a:endParaRPr lang="en-US" dirty="0"/>
          </a:p>
        </p:txBody>
      </p:sp>
    </p:spTree>
    <p:extLst>
      <p:ext uri="{BB962C8B-B14F-4D97-AF65-F5344CB8AC3E}">
        <p14:creationId xmlns:p14="http://schemas.microsoft.com/office/powerpoint/2010/main" val="4290852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A39776-236C-4906-B70B-B636E8D0163A}" type="slidenum">
              <a:rPr lang="en-US" altLang="en-US" sz="1200" smtClean="0"/>
              <a:pPr eaLnBrk="1" hangingPunct="1"/>
              <a:t>27</a:t>
            </a:fld>
            <a:endParaRPr lang="en-US" alt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5731489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8D4919-EF16-4BE4-A457-E6071735416E}" type="slidenum">
              <a:rPr lang="en-US" altLang="en-US" sz="1200" smtClean="0"/>
              <a:pPr eaLnBrk="1" hangingPunct="1"/>
              <a:t>28</a:t>
            </a:fld>
            <a:endParaRPr lang="en-US" altLang="en-US" sz="12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942532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27A691-DCCA-4541-B0A9-4D714EB4AC65}" type="slidenum">
              <a:rPr lang="en-US" altLang="en-US" sz="1200" smtClean="0"/>
              <a:pPr eaLnBrk="1" hangingPunct="1"/>
              <a:t>29</a:t>
            </a:fld>
            <a:endParaRPr lang="en-US" alt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75182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B5F58C-BAF5-4B53-BA9D-507C19FCADD0}" type="slidenum">
              <a:rPr lang="en-US" altLang="en-US" sz="1200" smtClean="0"/>
              <a:pPr eaLnBrk="1" hangingPunct="1"/>
              <a:t>30</a:t>
            </a:fld>
            <a:endParaRPr lang="en-US" altLang="en-US" sz="1200" dirty="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5122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F5BD233-82F1-4EBA-8089-3C6623D55CC3}" type="slidenum">
              <a:rPr lang="en-US" altLang="en-US" sz="1200" smtClean="0"/>
              <a:pPr eaLnBrk="1" hangingPunct="1"/>
              <a:t>31</a:t>
            </a:fld>
            <a:endParaRPr lang="en-US" altLang="en-US" sz="1200" dirty="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9942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32</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308449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33</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34</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35</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2064466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36</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66919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p14:dur="10"/>
    </mc:Choice>
    <mc:Fallback xmlns="">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6895" y="287867"/>
            <a:ext cx="8810342"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797589" y="3167390"/>
            <a:ext cx="2508320" cy="523220"/>
          </a:xfrm>
          <a:prstGeom prst="rect">
            <a:avLst/>
          </a:prstGeom>
          <a:noFill/>
        </p:spPr>
        <p:txBody>
          <a:bodyPr wrap="square" rtlCol="0">
            <a:spAutoFit/>
          </a:bodyPr>
          <a:lstStyle/>
          <a:p>
            <a:r>
              <a:rPr lang="en-US" sz="2800" b="1" dirty="0">
                <a:latin typeface="Times New Roman"/>
                <a:cs typeface="Times New Roman"/>
              </a:rPr>
              <a:t>Lecture 1</a:t>
            </a:r>
          </a:p>
        </p:txBody>
      </p:sp>
      <p:sp>
        <p:nvSpPr>
          <p:cNvPr id="7" name="Text Placeholder 1">
            <a:extLst>
              <a:ext uri="{FF2B5EF4-FFF2-40B4-BE49-F238E27FC236}">
                <a16:creationId xmlns:a16="http://schemas.microsoft.com/office/drawing/2014/main" id="{6F918811-4C6F-5BE9-9D52-B8CD228844D1}"/>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10" name="Group 9">
            <a:extLst>
              <a:ext uri="{FF2B5EF4-FFF2-40B4-BE49-F238E27FC236}">
                <a16:creationId xmlns:a16="http://schemas.microsoft.com/office/drawing/2014/main" id="{3FF7675E-7F24-D5A7-66CB-317A687F458C}"/>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FE22090F-6F21-0E06-C24F-D071FBB65AB3}"/>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9" name="TextBox 8">
              <a:extLst>
                <a:ext uri="{FF2B5EF4-FFF2-40B4-BE49-F238E27FC236}">
                  <a16:creationId xmlns:a16="http://schemas.microsoft.com/office/drawing/2014/main" id="{F8723EE5-A7B2-CA51-5E5B-ABE11C7BA17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2"/>
            <a:ext cx="8302625" cy="4343400"/>
          </a:xfrm>
        </p:spPr>
        <p:txBody>
          <a:bodyPr>
            <a:normAutofit fontScale="92500" lnSpcReduction="10000"/>
          </a:bodyPr>
          <a:lstStyle/>
          <a:p>
            <a:pPr algn="just"/>
            <a:r>
              <a:rPr lang="en-US" dirty="0"/>
              <a:t>Upon completion of this material, you should be able to:</a:t>
            </a:r>
          </a:p>
          <a:p>
            <a:pPr lvl="1" algn="just">
              <a:buFont typeface="Wingdings" pitchFamily="2" charset="2"/>
              <a:buChar char="§"/>
            </a:pPr>
            <a:r>
              <a:rPr lang="en-GB" altLang="zh-TW" sz="2400" dirty="0">
                <a:ea typeface="新細明體" pitchFamily="18" charset="-120"/>
              </a:rPr>
              <a:t>Upon completion of this material, you should be able to:</a:t>
            </a:r>
          </a:p>
          <a:p>
            <a:pPr lvl="1" algn="just">
              <a:buFont typeface="Wingdings" pitchFamily="2" charset="2"/>
              <a:buChar char="§"/>
            </a:pPr>
            <a:r>
              <a:rPr lang="en-GB" altLang="zh-TW" sz="2400" dirty="0">
                <a:ea typeface="新細明體" pitchFamily="18" charset="-120"/>
              </a:rPr>
              <a:t>List and discuss the key characteristics of information security</a:t>
            </a:r>
          </a:p>
          <a:p>
            <a:pPr lvl="1" algn="just">
              <a:buFont typeface="Wingdings" pitchFamily="2" charset="2"/>
              <a:buChar char="§"/>
            </a:pPr>
            <a:r>
              <a:rPr lang="en-GB" altLang="zh-TW" sz="2400" dirty="0">
                <a:ea typeface="新細明體" pitchFamily="18" charset="-120"/>
              </a:rPr>
              <a:t>List and describe the dominant categories of threats to information security</a:t>
            </a:r>
          </a:p>
          <a:p>
            <a:pPr lvl="1" algn="just">
              <a:buFont typeface="Wingdings" pitchFamily="2" charset="2"/>
              <a:buChar char="§"/>
            </a:pPr>
            <a:r>
              <a:rPr lang="en-GB" altLang="zh-TW" sz="2400" dirty="0">
                <a:ea typeface="新細明體" pitchFamily="18" charset="-120"/>
              </a:rPr>
              <a:t>Discuss the key characteristics of leadership and management</a:t>
            </a:r>
          </a:p>
          <a:p>
            <a:pPr lvl="1" algn="just">
              <a:buFont typeface="Wingdings" pitchFamily="2" charset="2"/>
              <a:buChar char="§"/>
            </a:pPr>
            <a:r>
              <a:rPr lang="en-GB" altLang="zh-TW" sz="2400" dirty="0">
                <a:ea typeface="新細明體" pitchFamily="18" charset="-120"/>
              </a:rPr>
              <a:t>Describe the importance of the manager’s role in securing an organization’s information assets</a:t>
            </a:r>
          </a:p>
          <a:p>
            <a:pPr lvl="1" algn="just">
              <a:buFont typeface="Wingdings" pitchFamily="2" charset="2"/>
              <a:buChar char="§"/>
            </a:pPr>
            <a:r>
              <a:rPr lang="en-GB" altLang="zh-TW" sz="2400" dirty="0">
                <a:ea typeface="新細明體" pitchFamily="18" charset="-120"/>
              </a:rPr>
              <a:t>Differentiate information security management from general business management</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6465"/>
          </a:xfrm>
        </p:spPr>
        <p:txBody>
          <a:bodyPr/>
          <a:lstStyle/>
          <a:p>
            <a:r>
              <a:rPr lang="en-US" dirty="0"/>
              <a:t>What Is Security?</a:t>
            </a:r>
          </a:p>
        </p:txBody>
      </p:sp>
      <p:sp>
        <p:nvSpPr>
          <p:cNvPr id="8195" name="Rectangle 3"/>
          <p:cNvSpPr>
            <a:spLocks noGrp="1" noChangeArrowheads="1"/>
          </p:cNvSpPr>
          <p:nvPr>
            <p:ph idx="1"/>
          </p:nvPr>
        </p:nvSpPr>
        <p:spPr>
          <a:xfrm>
            <a:off x="128016" y="804041"/>
            <a:ext cx="8906256" cy="4756150"/>
          </a:xfrm>
        </p:spPr>
        <p:txBody>
          <a:bodyPr>
            <a:normAutofit fontScale="92500"/>
          </a:bodyPr>
          <a:lstStyle/>
          <a:p>
            <a:pPr algn="just"/>
            <a:r>
              <a:rPr lang="en-US" sz="2400" dirty="0"/>
              <a:t>In general, security means being free from danger. To be secure is to be protected from the risk of loss, damage, unwanted modification, or other hazards</a:t>
            </a:r>
          </a:p>
          <a:p>
            <a:pPr algn="just"/>
            <a:r>
              <a:rPr lang="en-US" sz="2400" dirty="0"/>
              <a:t>Achieving an appropriate level of security for an organization also depends on the implementation of a multilayered system</a:t>
            </a:r>
          </a:p>
          <a:p>
            <a:pPr algn="just"/>
            <a:r>
              <a:rPr lang="en-US" sz="2400" dirty="0"/>
              <a:t>Security is often achieved by means of several strategies undertaken simultaneously or used in combination with one another</a:t>
            </a:r>
          </a:p>
          <a:p>
            <a:pPr algn="just"/>
            <a:r>
              <a:rPr lang="en-US" sz="2400" dirty="0"/>
              <a:t>It is the role of management to ensure that each strategy is properly planned, organized, staffed, directed, and controlled</a:t>
            </a:r>
          </a:p>
        </p:txBody>
      </p:sp>
    </p:spTree>
    <p:extLst>
      <p:ext uri="{BB962C8B-B14F-4D97-AF65-F5344CB8AC3E}">
        <p14:creationId xmlns:p14="http://schemas.microsoft.com/office/powerpoint/2010/main" val="420792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18872" y="354465"/>
            <a:ext cx="9025127" cy="715384"/>
          </a:xfrm>
        </p:spPr>
        <p:txBody>
          <a:bodyPr/>
          <a:lstStyle/>
          <a:p>
            <a:r>
              <a:rPr lang="en-US" dirty="0"/>
              <a:t>Specialized Areas of Security</a:t>
            </a:r>
          </a:p>
        </p:txBody>
      </p:sp>
      <p:sp>
        <p:nvSpPr>
          <p:cNvPr id="9219" name="Rectangle 3"/>
          <p:cNvSpPr>
            <a:spLocks noGrp="1" noChangeArrowheads="1"/>
          </p:cNvSpPr>
          <p:nvPr>
            <p:ph idx="1"/>
          </p:nvPr>
        </p:nvSpPr>
        <p:spPr>
          <a:xfrm>
            <a:off x="835571" y="1538817"/>
            <a:ext cx="7944891" cy="3080479"/>
          </a:xfrm>
        </p:spPr>
        <p:txBody>
          <a:bodyPr>
            <a:normAutofit/>
          </a:bodyPr>
          <a:lstStyle/>
          <a:p>
            <a:pPr algn="just"/>
            <a:r>
              <a:rPr lang="en-US" sz="2800" dirty="0"/>
              <a:t>Specialized areas of security include:</a:t>
            </a:r>
          </a:p>
          <a:p>
            <a:pPr lvl="1" algn="just"/>
            <a:r>
              <a:rPr lang="en-US" sz="2400" dirty="0"/>
              <a:t>Physical security</a:t>
            </a:r>
          </a:p>
          <a:p>
            <a:pPr lvl="1" algn="just"/>
            <a:r>
              <a:rPr lang="en-US" sz="2400" dirty="0"/>
              <a:t>Operations security</a:t>
            </a:r>
          </a:p>
          <a:p>
            <a:pPr lvl="1" algn="just"/>
            <a:r>
              <a:rPr lang="en-US" sz="2400" dirty="0"/>
              <a:t>Communications security</a:t>
            </a:r>
          </a:p>
          <a:p>
            <a:pPr lvl="1" algn="just"/>
            <a:r>
              <a:rPr lang="en-US" sz="2400" dirty="0"/>
              <a:t>Cyber (or computer) security</a:t>
            </a:r>
          </a:p>
          <a:p>
            <a:pPr lvl="1" algn="just"/>
            <a:r>
              <a:rPr lang="en-US" sz="2400" dirty="0"/>
              <a:t>Network security</a:t>
            </a:r>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Information Security</a:t>
            </a:r>
          </a:p>
        </p:txBody>
      </p:sp>
      <p:sp>
        <p:nvSpPr>
          <p:cNvPr id="10243" name="Rectangle 3"/>
          <p:cNvSpPr>
            <a:spLocks noGrp="1" noChangeArrowheads="1"/>
          </p:cNvSpPr>
          <p:nvPr>
            <p:ph idx="1"/>
          </p:nvPr>
        </p:nvSpPr>
        <p:spPr>
          <a:xfrm>
            <a:off x="155448" y="945931"/>
            <a:ext cx="8672586" cy="4556235"/>
          </a:xfrm>
        </p:spPr>
        <p:txBody>
          <a:bodyPr>
            <a:normAutofit/>
          </a:bodyPr>
          <a:lstStyle/>
          <a:p>
            <a:pPr algn="just"/>
            <a:r>
              <a:rPr lang="en-US" sz="2800" dirty="0"/>
              <a:t>Information security (InfoSec) focuses on the protection of information and the characteristics that give it value, such as: </a:t>
            </a:r>
          </a:p>
          <a:p>
            <a:pPr lvl="1" algn="just"/>
            <a:r>
              <a:rPr lang="en-US" sz="2600" b="1" dirty="0"/>
              <a:t>confidentiality</a:t>
            </a:r>
            <a:r>
              <a:rPr lang="en-US" sz="2600" dirty="0"/>
              <a:t>, </a:t>
            </a:r>
            <a:r>
              <a:rPr lang="en-US" sz="2600" b="1" dirty="0"/>
              <a:t>integrity</a:t>
            </a:r>
            <a:r>
              <a:rPr lang="en-US" sz="2600" dirty="0"/>
              <a:t>, and </a:t>
            </a:r>
            <a:r>
              <a:rPr lang="en-US" sz="2600" b="1" dirty="0"/>
              <a:t>availability</a:t>
            </a:r>
            <a:r>
              <a:rPr lang="en-US" sz="2600" dirty="0"/>
              <a:t>, </a:t>
            </a:r>
          </a:p>
          <a:p>
            <a:pPr lvl="1" algn="just"/>
            <a:r>
              <a:rPr lang="en-US" sz="2600" dirty="0"/>
              <a:t> includes the technology that houses and transfers that information through a variety of protection mechanisms such as: </a:t>
            </a:r>
          </a:p>
          <a:p>
            <a:pPr lvl="2" algn="just"/>
            <a:r>
              <a:rPr lang="en-US" sz="2400" b="1" dirty="0"/>
              <a:t>policy</a:t>
            </a:r>
            <a:r>
              <a:rPr lang="en-US" sz="2400" dirty="0"/>
              <a:t>, </a:t>
            </a:r>
          </a:p>
          <a:p>
            <a:pPr lvl="2" algn="just"/>
            <a:r>
              <a:rPr lang="en-US" sz="2400" b="1" dirty="0"/>
              <a:t>training and </a:t>
            </a:r>
          </a:p>
          <a:p>
            <a:pPr lvl="2" algn="just"/>
            <a:r>
              <a:rPr lang="en-US" sz="2400" b="1" dirty="0"/>
              <a:t>awareness </a:t>
            </a:r>
            <a:r>
              <a:rPr lang="en-US" sz="2400" dirty="0"/>
              <a:t>programs, and </a:t>
            </a:r>
            <a:r>
              <a:rPr lang="en-US" sz="2400" b="1" dirty="0"/>
              <a:t>technology</a:t>
            </a:r>
            <a:endParaRPr lang="en-US" sz="2400" dirty="0"/>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95500" y="0"/>
            <a:ext cx="4953000" cy="5461594"/>
            <a:chOff x="2095500" y="0"/>
            <a:chExt cx="4953000" cy="5461594"/>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rotWithShape="1">
            <a:blip r:embed="rId3" cstate="print">
              <a:extLst>
                <a:ext uri="{28A0092B-C50C-407E-A947-70E740481C1C}">
                  <a14:useLocalDpi xmlns:a14="http://schemas.microsoft.com/office/drawing/2010/main" val="0"/>
                </a:ext>
              </a:extLst>
            </a:blip>
            <a:srcRect b="13598"/>
            <a:stretch/>
          </p:blipFill>
          <p:spPr>
            <a:xfrm>
              <a:off x="2095500" y="0"/>
              <a:ext cx="4953000" cy="5249917"/>
            </a:xfrm>
            <a:prstGeom prst="rect">
              <a:avLst/>
            </a:prstGeom>
          </p:spPr>
        </p:pic>
        <p:sp>
          <p:nvSpPr>
            <p:cNvPr id="3" name="TextBox 2"/>
            <p:cNvSpPr txBox="1"/>
            <p:nvPr/>
          </p:nvSpPr>
          <p:spPr>
            <a:xfrm>
              <a:off x="2569779" y="5092262"/>
              <a:ext cx="4321066" cy="369332"/>
            </a:xfrm>
            <a:prstGeom prst="rect">
              <a:avLst/>
            </a:prstGeom>
            <a:noFill/>
          </p:spPr>
          <p:txBody>
            <a:bodyPr wrap="square" rtlCol="0">
              <a:spAutoFit/>
            </a:bodyPr>
            <a:lstStyle/>
            <a:p>
              <a:r>
                <a:rPr lang="en-GB" b="1" dirty="0"/>
                <a:t>Components of Information Security</a:t>
              </a:r>
            </a:p>
          </p:txBody>
        </p:sp>
      </p:grpSp>
    </p:spTree>
    <p:extLst>
      <p:ext uri="{BB962C8B-B14F-4D97-AF65-F5344CB8AC3E}">
        <p14:creationId xmlns:p14="http://schemas.microsoft.com/office/powerpoint/2010/main" val="821891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512" y="107576"/>
            <a:ext cx="9007471" cy="779392"/>
          </a:xfrm>
        </p:spPr>
        <p:txBody>
          <a:bodyPr>
            <a:normAutofit fontScale="90000"/>
          </a:bodyPr>
          <a:lstStyle/>
          <a:p>
            <a:r>
              <a:rPr lang="en-US" dirty="0"/>
              <a:t>The CIA Triad and the CNSS Model</a:t>
            </a:r>
          </a:p>
        </p:txBody>
      </p:sp>
      <p:sp>
        <p:nvSpPr>
          <p:cNvPr id="12291" name="Rectangle 3"/>
          <p:cNvSpPr>
            <a:spLocks noGrp="1" noChangeArrowheads="1"/>
          </p:cNvSpPr>
          <p:nvPr>
            <p:ph idx="1"/>
          </p:nvPr>
        </p:nvSpPr>
        <p:spPr>
          <a:xfrm>
            <a:off x="118872" y="1468181"/>
            <a:ext cx="8583038" cy="4343400"/>
          </a:xfrm>
        </p:spPr>
        <p:txBody>
          <a:bodyPr>
            <a:normAutofit/>
          </a:bodyPr>
          <a:lstStyle/>
          <a:p>
            <a:pPr algn="just"/>
            <a:r>
              <a:rPr lang="en-US" sz="2400" dirty="0"/>
              <a:t>The NSTISSI (or CNSS) Security Model (also known as the McCumber Cube) provides a more detailed perspective on security</a:t>
            </a:r>
          </a:p>
          <a:p>
            <a:pPr algn="just"/>
            <a:r>
              <a:rPr lang="en-US" sz="2400" dirty="0"/>
              <a:t>While the NSTISSC model covers the three dimensions of information security, it omits discussion of detailed guidelines and policies that direct the implementation of controls</a:t>
            </a:r>
          </a:p>
          <a:p>
            <a:pPr algn="just"/>
            <a:r>
              <a:rPr lang="en-US" sz="2400" dirty="0"/>
              <a:t>Another weakness of using this model with too limited an approach is to view it from a single perspective</a:t>
            </a:r>
          </a:p>
        </p:txBody>
      </p:sp>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2747" y="735310"/>
            <a:ext cx="8678506" cy="4056522"/>
            <a:chOff x="232747" y="735310"/>
            <a:chExt cx="8678506" cy="3457830"/>
          </a:xfrm>
        </p:grpSpPr>
        <p:pic>
          <p:nvPicPr>
            <p:cNvPr id="2" name="Picture 1" descr="A graph and a cube identify the components of the C N S S security model. Graph: The horizontal axis represents Storage, Processing, and Transmission. The vertical axis represents Availability, Integrity, and Confidentiality. An upward sloping line from the origin represents Policy, Education, and Technology. Cube: The 27-cell cube identifies the same components along each of its three dimensions."/>
            <p:cNvPicPr>
              <a:picLocks noChangeAspect="1"/>
            </p:cNvPicPr>
            <p:nvPr/>
          </p:nvPicPr>
          <p:blipFill rotWithShape="1">
            <a:blip r:embed="rId3" cstate="email">
              <a:extLst>
                <a:ext uri="{28A0092B-C50C-407E-A947-70E740481C1C}">
                  <a14:useLocalDpi xmlns:a14="http://schemas.microsoft.com/office/drawing/2010/main" val="0"/>
                </a:ext>
              </a:extLst>
            </a:blip>
            <a:srcRect b="12350"/>
            <a:stretch/>
          </p:blipFill>
          <p:spPr>
            <a:xfrm>
              <a:off x="232747" y="735310"/>
              <a:ext cx="8678506" cy="3284898"/>
            </a:xfrm>
            <a:prstGeom prst="rect">
              <a:avLst/>
            </a:prstGeom>
          </p:spPr>
        </p:pic>
        <p:sp>
          <p:nvSpPr>
            <p:cNvPr id="3" name="TextBox 2"/>
            <p:cNvSpPr txBox="1"/>
            <p:nvPr/>
          </p:nvSpPr>
          <p:spPr>
            <a:xfrm>
              <a:off x="1280161" y="3878317"/>
              <a:ext cx="6571068" cy="314823"/>
            </a:xfrm>
            <a:prstGeom prst="rect">
              <a:avLst/>
            </a:prstGeom>
            <a:noFill/>
          </p:spPr>
          <p:txBody>
            <a:bodyPr wrap="square" rtlCol="0">
              <a:spAutoFit/>
            </a:bodyPr>
            <a:lstStyle/>
            <a:p>
              <a:r>
                <a:rPr lang="en-GB" b="1" dirty="0"/>
                <a:t>Committee on National Security Systems (CNSS) model</a:t>
              </a:r>
            </a:p>
          </p:txBody>
        </p:sp>
      </p:grpSp>
    </p:spTree>
    <p:extLst>
      <p:ext uri="{BB962C8B-B14F-4D97-AF65-F5344CB8AC3E}">
        <p14:creationId xmlns:p14="http://schemas.microsoft.com/office/powerpoint/2010/main" val="3025866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6465"/>
          </a:xfrm>
        </p:spPr>
        <p:txBody>
          <a:bodyPr/>
          <a:lstStyle/>
          <a:p>
            <a:r>
              <a:rPr lang="en-US" dirty="0"/>
              <a:t>The C.I.A. Triad</a:t>
            </a:r>
          </a:p>
        </p:txBody>
      </p:sp>
      <p:sp>
        <p:nvSpPr>
          <p:cNvPr id="3" name="Content Placeholder 2"/>
          <p:cNvSpPr>
            <a:spLocks noGrp="1"/>
          </p:cNvSpPr>
          <p:nvPr>
            <p:ph idx="1"/>
          </p:nvPr>
        </p:nvSpPr>
        <p:spPr>
          <a:xfrm>
            <a:off x="549275" y="804041"/>
            <a:ext cx="8415338" cy="1557349"/>
          </a:xfrm>
        </p:spPr>
        <p:txBody>
          <a:bodyPr/>
          <a:lstStyle/>
          <a:p>
            <a:pPr algn="just"/>
            <a:r>
              <a:rPr lang="en-US" sz="2400" dirty="0"/>
              <a:t>The C.I.A. triad—confidentiality, integrity, and availability—has expanded into a more comprehensive list of critical characteristics of information</a:t>
            </a:r>
          </a:p>
          <a:p>
            <a:pPr algn="just"/>
            <a:endParaRPr lang="en-US" sz="2400" dirty="0"/>
          </a:p>
        </p:txBody>
      </p:sp>
      <p:grpSp>
        <p:nvGrpSpPr>
          <p:cNvPr id="6" name="Group 5"/>
          <p:cNvGrpSpPr/>
          <p:nvPr/>
        </p:nvGrpSpPr>
        <p:grpSpPr>
          <a:xfrm>
            <a:off x="2397882" y="1982566"/>
            <a:ext cx="4718123" cy="3668214"/>
            <a:chOff x="2397882" y="1982566"/>
            <a:chExt cx="4718123" cy="3668214"/>
          </a:xfrm>
        </p:grpSpPr>
        <p:pic>
          <p:nvPicPr>
            <p:cNvPr id="4" name="Picture 3" descr="A triangle identifies the C I A triad of Data and Services: Confidentiality, Integrity, and Availability."/>
            <p:cNvPicPr>
              <a:picLocks noChangeAspect="1"/>
            </p:cNvPicPr>
            <p:nvPr/>
          </p:nvPicPr>
          <p:blipFill rotWithShape="1">
            <a:blip r:embed="rId3" cstate="email">
              <a:extLst>
                <a:ext uri="{28A0092B-C50C-407E-A947-70E740481C1C}">
                  <a14:useLocalDpi xmlns:a14="http://schemas.microsoft.com/office/drawing/2010/main" val="0"/>
                </a:ext>
              </a:extLst>
            </a:blip>
            <a:srcRect b="15312"/>
            <a:stretch/>
          </p:blipFill>
          <p:spPr>
            <a:xfrm>
              <a:off x="2397882" y="1982566"/>
              <a:ext cx="4718123" cy="3298882"/>
            </a:xfrm>
            <a:prstGeom prst="rect">
              <a:avLst/>
            </a:prstGeom>
          </p:spPr>
        </p:pic>
        <p:sp>
          <p:nvSpPr>
            <p:cNvPr id="5" name="TextBox 4"/>
            <p:cNvSpPr txBox="1"/>
            <p:nvPr/>
          </p:nvSpPr>
          <p:spPr>
            <a:xfrm>
              <a:off x="3011214" y="5281448"/>
              <a:ext cx="3121572" cy="369332"/>
            </a:xfrm>
            <a:prstGeom prst="rect">
              <a:avLst/>
            </a:prstGeom>
            <a:noFill/>
          </p:spPr>
          <p:txBody>
            <a:bodyPr wrap="square" rtlCol="0">
              <a:spAutoFit/>
            </a:bodyPr>
            <a:lstStyle/>
            <a:p>
              <a:pPr algn="ctr"/>
              <a:r>
                <a:rPr lang="en-GB" b="1" dirty="0"/>
                <a:t>The C.I.A. triad</a:t>
              </a:r>
            </a:p>
          </p:txBody>
        </p:sp>
      </p:grpSp>
    </p:spTree>
    <p:extLst>
      <p:ext uri="{BB962C8B-B14F-4D97-AF65-F5344CB8AC3E}">
        <p14:creationId xmlns:p14="http://schemas.microsoft.com/office/powerpoint/2010/main" val="3549758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 y="1538818"/>
            <a:ext cx="8670735" cy="3285430"/>
          </a:xfrm>
        </p:spPr>
        <p:txBody>
          <a:bodyPr>
            <a:normAutofit/>
          </a:bodyPr>
          <a:lstStyle/>
          <a:p>
            <a:pPr algn="just"/>
            <a:r>
              <a:rPr lang="en-US" sz="2400" dirty="0"/>
              <a:t>Many organizations collect, swap, and sell personal information as a commodity</a:t>
            </a:r>
          </a:p>
          <a:p>
            <a:pPr algn="just"/>
            <a:r>
              <a:rPr lang="en-US" sz="2400" dirty="0"/>
              <a:t>Today, it is possible to collect and combine personal information from several different sources (known as information aggregation) that has resulted in databases that could be used in ways the original data owner has not agreed to or even knows about</a:t>
            </a:r>
          </a:p>
        </p:txBody>
      </p:sp>
      <p:sp>
        <p:nvSpPr>
          <p:cNvPr id="2" name="Title 1"/>
          <p:cNvSpPr>
            <a:spLocks noGrp="1"/>
          </p:cNvSpPr>
          <p:nvPr>
            <p:ph type="title"/>
          </p:nvPr>
        </p:nvSpPr>
        <p:spPr>
          <a:xfrm>
            <a:off x="549275" y="107576"/>
            <a:ext cx="8042276" cy="838355"/>
          </a:xfrm>
        </p:spPr>
        <p:txBody>
          <a:bodyPr/>
          <a:lstStyle/>
          <a:p>
            <a:r>
              <a:rPr lang="en-US" dirty="0"/>
              <a:t>Information Aggregation</a:t>
            </a:r>
          </a:p>
        </p:txBody>
      </p:sp>
    </p:spTree>
    <p:extLst>
      <p:ext uri="{BB962C8B-B14F-4D97-AF65-F5344CB8AC3E}">
        <p14:creationId xmlns:p14="http://schemas.microsoft.com/office/powerpoint/2010/main" val="15052693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119364"/>
            <a:ext cx="8056563" cy="1362075"/>
          </a:xfrm>
        </p:spPr>
        <p:txBody>
          <a:bodyPr>
            <a:normAutofit fontScale="90000"/>
          </a:bodyPr>
          <a:lstStyle/>
          <a:p>
            <a:r>
              <a:rPr lang="en-US" dirty="0"/>
              <a:t>Key Concepts of Information Security: Threats and Attacks </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535933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107576"/>
            <a:ext cx="8042276" cy="569080"/>
          </a:xfrm>
        </p:spPr>
        <p:txBody>
          <a:bodyPr/>
          <a:lstStyle/>
          <a:p>
            <a:r>
              <a:rPr lang="en-US" sz="4400" dirty="0"/>
              <a:t>Sun Tzu Wu’s The Art of War</a:t>
            </a:r>
          </a:p>
        </p:txBody>
      </p:sp>
      <p:sp>
        <p:nvSpPr>
          <p:cNvPr id="7" name="Content Placeholder 6"/>
          <p:cNvSpPr>
            <a:spLocks noGrp="1"/>
          </p:cNvSpPr>
          <p:nvPr>
            <p:ph idx="1"/>
          </p:nvPr>
        </p:nvSpPr>
        <p:spPr>
          <a:xfrm>
            <a:off x="118872" y="590576"/>
            <a:ext cx="8851392" cy="4886680"/>
          </a:xfrm>
        </p:spPr>
        <p:txBody>
          <a:bodyPr>
            <a:normAutofit/>
          </a:bodyPr>
          <a:lstStyle/>
          <a:p>
            <a:pPr marL="0" indent="0" algn="just">
              <a:buNone/>
            </a:pPr>
            <a:r>
              <a:rPr lang="en-US" i="1" dirty="0"/>
              <a:t>Therefore I say: One who knows the enemy and knows himself will not be in danger in a hundred battles</a:t>
            </a:r>
          </a:p>
          <a:p>
            <a:pPr marL="0" indent="0" algn="just">
              <a:buNone/>
            </a:pPr>
            <a:r>
              <a:rPr lang="en-US" i="1" dirty="0"/>
              <a:t>One who does not know the enemy but knows himself will sometimes win, sometimes lose. One who does not know the enemy and does not know himself will be in danger in every battle (Sun Tzu, 500 BC) </a:t>
            </a:r>
          </a:p>
          <a:p>
            <a:pPr algn="just"/>
            <a:r>
              <a:rPr lang="en-US" sz="2400" dirty="0"/>
              <a:t>To protect your organization’s information, you must: </a:t>
            </a:r>
          </a:p>
          <a:p>
            <a:pPr lvl="1" algn="just"/>
            <a:r>
              <a:rPr lang="en-US" sz="2000" dirty="0"/>
              <a:t>know yourself; that is, be familiar with the information assets to be protected and the systems, mechanisms, and methods used to store, transport, process, and protect them; and </a:t>
            </a:r>
          </a:p>
          <a:p>
            <a:pPr lvl="1" algn="just"/>
            <a:r>
              <a:rPr lang="en-US" sz="2000" dirty="0"/>
              <a:t>know your enemy; that is the threats your organization faces</a:t>
            </a:r>
            <a:endParaRPr lang="en-US" sz="2000" i="1" dirty="0"/>
          </a:p>
        </p:txBody>
      </p:sp>
    </p:spTree>
    <p:extLst>
      <p:ext uri="{BB962C8B-B14F-4D97-AF65-F5344CB8AC3E}">
        <p14:creationId xmlns:p14="http://schemas.microsoft.com/office/powerpoint/2010/main" val="2523398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7655" y="141889"/>
            <a:ext cx="8576442" cy="6716111"/>
            <a:chOff x="1066800" y="141889"/>
            <a:chExt cx="7239000" cy="5896303"/>
          </a:xfrm>
        </p:grpSpPr>
        <p:pic>
          <p:nvPicPr>
            <p:cNvPr id="2" name="Picture 1" descr="A five-part illustration identifies the key concepts in information security. Part 1: A photo shows a young man sitting at his desk and working with two monitors. Text below this photo reads, Threat: Theft. Threat agent: Ima Hacker. Part 2: A screenshot shows a script page on the MadHackz website. Text below the screenshot reads, Exploit: Script from MadHackz website. Part 3: A screenshot shows a live page on the MadHackz website. Text below the screenshot reads, Vulnerability: SQL injection in online database web interface. Part 4: A photo shows server systems behind closed doors. Text below the photo reads, Attack: Ima Hacker downloads exploit from MadHackz website, then accesses HAL Inc.'s website and applies script, resulting in Loss: download of customer of data. Part 5: A screenshot shows a spreadsheet. Text below the screenshot reads, Asset: HAL Inc.'s customer database."/>
            <p:cNvPicPr>
              <a:picLocks noChangeAspect="1"/>
            </p:cNvPicPr>
            <p:nvPr/>
          </p:nvPicPr>
          <p:blipFill rotWithShape="1">
            <a:blip r:embed="rId3" cstate="email">
              <a:extLst>
                <a:ext uri="{28A0092B-C50C-407E-A947-70E740481C1C}">
                  <a14:useLocalDpi xmlns:a14="http://schemas.microsoft.com/office/drawing/2010/main" val="0"/>
                </a:ext>
              </a:extLst>
            </a:blip>
            <a:srcRect b="-1014"/>
            <a:stretch/>
          </p:blipFill>
          <p:spPr>
            <a:xfrm>
              <a:off x="1066800" y="141889"/>
              <a:ext cx="7239000" cy="5896303"/>
            </a:xfrm>
            <a:prstGeom prst="rect">
              <a:avLst/>
            </a:prstGeom>
          </p:spPr>
        </p:pic>
        <p:sp>
          <p:nvSpPr>
            <p:cNvPr id="6" name="TextBox 5"/>
            <p:cNvSpPr txBox="1"/>
            <p:nvPr/>
          </p:nvSpPr>
          <p:spPr>
            <a:xfrm>
              <a:off x="1066800" y="5344510"/>
              <a:ext cx="107731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7151081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5004" y="174465"/>
            <a:ext cx="8842872" cy="5027112"/>
            <a:chOff x="301128" y="379416"/>
            <a:chExt cx="8842872" cy="5027112"/>
          </a:xfrm>
        </p:grpSpPr>
        <p:pic>
          <p:nvPicPr>
            <p:cNvPr id="2" name="Picture 1" descr="The table provides the 12 Categories of Threats to Information Security. The table has 2 columns and 12 rows. The column headings are as follows from left to right: Category of Threat and Attack Examples. The row entries are as follows. Row 1. Category of Threat, Compromises to intellectual property. Attack Examples, Piracy, copyright infringement. Row 2. Category of Threat, Deviations in quality of service. Attack Examples, Internet service provider I S P, power, or W A N service problems. Row 3. Category of Threat, Espionage or trespass. Attack Examples, Unauthorized access and or data collection. Row 4. Category of Threat, Forces of nature. Attack Examples, Fire, floods, earthquakes, lightning. Row 5. Category of Threat, Human error or failure. Attack Examples, Accidents, employee mistakes. Row 6. Category of Threat, Information extortion. Attack Examples, Blackmail, information disclosure. Row 7. Category of Threat, Sabotage or vandalism. Attack Examples, Destruction of systems or information. Row 8. Category of Threat, Software attacks. Attack Examples, Viruses, worms, macros, denial of service. Row 9. Category of Threat, Technical hardware failures or errors. Attack Examples, Equipment failure. Row 10. Category of Threat, Technical software failures or errors. Attack Examples, Bugs, code problems, unknown loopholes. Row 11. Category of Threat, Technological obsolescence. Attack Examples, Antiquated or outdated technologies. Row 12. Category of Threat, Theft. Attack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1128" y="379416"/>
              <a:ext cx="8842872" cy="5027112"/>
            </a:xfrm>
            <a:prstGeom prst="rect">
              <a:avLst/>
            </a:prstGeom>
          </p:spPr>
        </p:pic>
        <p:sp>
          <p:nvSpPr>
            <p:cNvPr id="3" name="TextBox 2"/>
            <p:cNvSpPr txBox="1"/>
            <p:nvPr/>
          </p:nvSpPr>
          <p:spPr>
            <a:xfrm>
              <a:off x="301128" y="520262"/>
              <a:ext cx="1496141" cy="409904"/>
            </a:xfrm>
            <a:prstGeom prst="rect">
              <a:avLst/>
            </a:prstGeom>
            <a:solidFill>
              <a:schemeClr val="accent1"/>
            </a:solidFill>
          </p:spPr>
          <p:txBody>
            <a:bodyPr wrap="square" rtlCol="0">
              <a:spAutoFit/>
            </a:bodyPr>
            <a:lstStyle/>
            <a:p>
              <a:endParaRPr lang="en-GB"/>
            </a:p>
          </p:txBody>
        </p:sp>
      </p:grpSp>
    </p:spTree>
    <p:extLst>
      <p:ext uri="{BB962C8B-B14F-4D97-AF65-F5344CB8AC3E}">
        <p14:creationId xmlns:p14="http://schemas.microsoft.com/office/powerpoint/2010/main" val="3470341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37391"/>
            <a:ext cx="8415338" cy="701731"/>
          </a:xfrm>
        </p:spPr>
        <p:txBody>
          <a:bodyPr>
            <a:normAutofit fontScale="92500" lnSpcReduction="10000"/>
          </a:bodyPr>
          <a:lstStyle/>
          <a:p>
            <a:r>
              <a:rPr lang="en-US" sz="2400" dirty="0"/>
              <a:t>Information extortion, also known as cyberextortion, is common in the theft of credit card numbers</a:t>
            </a:r>
          </a:p>
        </p:txBody>
      </p:sp>
      <p:sp>
        <p:nvSpPr>
          <p:cNvPr id="2" name="Title 1"/>
          <p:cNvSpPr>
            <a:spLocks noGrp="1"/>
          </p:cNvSpPr>
          <p:nvPr>
            <p:ph type="title"/>
          </p:nvPr>
        </p:nvSpPr>
        <p:spPr>
          <a:xfrm>
            <a:off x="549275" y="107577"/>
            <a:ext cx="8042276" cy="634008"/>
          </a:xfrm>
        </p:spPr>
        <p:txBody>
          <a:bodyPr/>
          <a:lstStyle/>
          <a:p>
            <a:r>
              <a:rPr lang="en-US" dirty="0"/>
              <a:t>Information Extortion</a:t>
            </a:r>
          </a:p>
        </p:txBody>
      </p:sp>
      <p:sp>
        <p:nvSpPr>
          <p:cNvPr id="12" name="Content Placeholder 2"/>
          <p:cNvSpPr txBox="1">
            <a:spLocks/>
          </p:cNvSpPr>
          <p:nvPr/>
        </p:nvSpPr>
        <p:spPr>
          <a:xfrm>
            <a:off x="29803" y="1981163"/>
            <a:ext cx="3765579" cy="315778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auto">
              <a:spcAft>
                <a:spcPts val="0"/>
              </a:spcAft>
            </a:pPr>
            <a:r>
              <a:rPr lang="en-US" sz="2400" dirty="0"/>
              <a:t>Recent information extortion attacks have involved specialized forms of malware known as </a:t>
            </a:r>
            <a:r>
              <a:rPr lang="en-US" sz="2400" b="1" dirty="0"/>
              <a:t>ransomware</a:t>
            </a:r>
            <a:r>
              <a:rPr lang="en-US" sz="2400" dirty="0"/>
              <a:t> that encrypt the user’s data and offer to unlock it if the user pays the attacker</a:t>
            </a:r>
          </a:p>
        </p:txBody>
      </p:sp>
      <p:grpSp>
        <p:nvGrpSpPr>
          <p:cNvPr id="6" name="Group 5"/>
          <p:cNvGrpSpPr/>
          <p:nvPr/>
        </p:nvGrpSpPr>
        <p:grpSpPr>
          <a:xfrm>
            <a:off x="4113240" y="1736191"/>
            <a:ext cx="5000957" cy="4238940"/>
            <a:chOff x="4113240" y="2130329"/>
            <a:chExt cx="5000957" cy="4238940"/>
          </a:xfrm>
        </p:grpSpPr>
        <p:pic>
          <p:nvPicPr>
            <p:cNvPr id="4" name="Picture 3" descr="A screenshot shows the encryption notification screen from WannaCry. The title reads, Wana Decrypt0r 2.0. The head reads, Ooops, your files have been encrypted. and shows answers to a few F A Qs: What Happened to My Computer? Can I Recover My Files? and How Do I Pay? On the left are panels for Payment will be raised on and Your files will be lost on followed by hyperlinks: About bitcoin, how to buy bitcoins, and Contact us. At the bottom of the notification screen are buttons: Check Payment and Decryp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113240" y="2130329"/>
              <a:ext cx="5000957" cy="4238940"/>
            </a:xfrm>
            <a:prstGeom prst="rect">
              <a:avLst/>
            </a:prstGeom>
          </p:spPr>
        </p:pic>
        <p:sp>
          <p:nvSpPr>
            <p:cNvPr id="5" name="TextBox 4"/>
            <p:cNvSpPr txBox="1"/>
            <p:nvPr/>
          </p:nvSpPr>
          <p:spPr>
            <a:xfrm>
              <a:off x="4113240" y="5975131"/>
              <a:ext cx="83713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1720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87086" y="1097382"/>
            <a:ext cx="8877527" cy="4537063"/>
          </a:xfrm>
        </p:spPr>
        <p:txBody>
          <a:bodyPr>
            <a:normAutofit lnSpcReduction="10000"/>
          </a:bodyPr>
          <a:lstStyle/>
          <a:p>
            <a:pPr algn="just"/>
            <a:r>
              <a:rPr lang="en-US" sz="2400" dirty="0"/>
              <a:t>Antiquated or outdated infrastructure can lead to unreliable and untrustworthy systems </a:t>
            </a:r>
          </a:p>
          <a:p>
            <a:pPr algn="just"/>
            <a:r>
              <a:rPr lang="en-US" sz="2400" dirty="0"/>
              <a:t>Management must recognize that when technology becomes outdated, there is a risk of losing data integrity from attacks </a:t>
            </a:r>
          </a:p>
          <a:p>
            <a:pPr algn="just"/>
            <a:r>
              <a:rPr lang="en-US" sz="2400" dirty="0"/>
              <a:t>Ideally, proper planning by management should prevent technology from becoming obsolete, but when obsolescence is clear, management must take immediate action </a:t>
            </a:r>
          </a:p>
          <a:p>
            <a:pPr algn="just"/>
            <a:r>
              <a:rPr lang="en-US" sz="2400" dirty="0"/>
              <a:t>Perhaps the most significant case of technology obsolescence in recent years is Microsoft’s Windows XP</a:t>
            </a:r>
          </a:p>
        </p:txBody>
      </p:sp>
      <p:sp>
        <p:nvSpPr>
          <p:cNvPr id="9" name="Title 8"/>
          <p:cNvSpPr>
            <a:spLocks noGrp="1"/>
          </p:cNvSpPr>
          <p:nvPr>
            <p:ph type="title"/>
          </p:nvPr>
        </p:nvSpPr>
        <p:spPr>
          <a:xfrm>
            <a:off x="549275" y="107576"/>
            <a:ext cx="8042276" cy="791058"/>
          </a:xfrm>
        </p:spPr>
        <p:txBody>
          <a:bodyPr/>
          <a:lstStyle/>
          <a:p>
            <a:r>
              <a:rPr lang="en-US" dirty="0"/>
              <a:t>Technological Obsolescence</a:t>
            </a:r>
          </a:p>
        </p:txBody>
      </p:sp>
    </p:spTree>
    <p:extLst>
      <p:ext uri="{BB962C8B-B14F-4D97-AF65-F5344CB8AC3E}">
        <p14:creationId xmlns:p14="http://schemas.microsoft.com/office/powerpoint/2010/main" val="3058939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211" y="1223508"/>
            <a:ext cx="8851402" cy="4402229"/>
          </a:xfrm>
        </p:spPr>
        <p:txBody>
          <a:bodyPr>
            <a:normAutofit/>
          </a:bodyPr>
          <a:lstStyle/>
          <a:p>
            <a:pPr algn="just"/>
            <a:r>
              <a:rPr lang="en-US" sz="2400" dirty="0"/>
              <a:t>The value of information is diminished when it is </a:t>
            </a:r>
            <a:r>
              <a:rPr lang="en-US" sz="2200" dirty="0"/>
              <a:t>copied without the owner’s knowledge </a:t>
            </a:r>
          </a:p>
          <a:p>
            <a:pPr algn="just"/>
            <a:r>
              <a:rPr lang="en-US" sz="2200" dirty="0"/>
              <a:t>Physical theft can be controlled easily using a wide variety of measures, from locked doors to trained security personnel and the installation of alarm systems </a:t>
            </a:r>
          </a:p>
          <a:p>
            <a:pPr algn="just"/>
            <a:r>
              <a:rPr lang="en-US" sz="2200" dirty="0"/>
              <a:t>Electronic theft, however, is a more complex problem to manage and control</a:t>
            </a:r>
          </a:p>
          <a:p>
            <a:pPr algn="just"/>
            <a:r>
              <a:rPr lang="en-US" sz="2200" dirty="0"/>
              <a:t>Theft is often an overlapping category with software attacks, espionage or trespass, information extortion, and compromises to intellectual property</a:t>
            </a:r>
          </a:p>
        </p:txBody>
      </p:sp>
      <p:sp>
        <p:nvSpPr>
          <p:cNvPr id="2" name="Title 1"/>
          <p:cNvSpPr>
            <a:spLocks noGrp="1"/>
          </p:cNvSpPr>
          <p:nvPr>
            <p:ph type="title"/>
          </p:nvPr>
        </p:nvSpPr>
        <p:spPr>
          <a:xfrm>
            <a:off x="549275" y="107576"/>
            <a:ext cx="8042276" cy="727996"/>
          </a:xfrm>
        </p:spPr>
        <p:txBody>
          <a:bodyPr/>
          <a:lstStyle/>
          <a:p>
            <a:r>
              <a:rPr lang="en-US" dirty="0"/>
              <a:t>Theft</a:t>
            </a:r>
          </a:p>
        </p:txBody>
      </p:sp>
    </p:spTree>
    <p:extLst>
      <p:ext uri="{BB962C8B-B14F-4D97-AF65-F5344CB8AC3E}">
        <p14:creationId xmlns:p14="http://schemas.microsoft.com/office/powerpoint/2010/main" val="2474600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403144"/>
            <a:ext cx="8056563" cy="970677"/>
          </a:xfrm>
        </p:spPr>
        <p:txBody>
          <a:bodyPr/>
          <a:lstStyle/>
          <a:p>
            <a:r>
              <a:rPr lang="en-US" dirty="0"/>
              <a:t>Management and Leadership</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148046" y="1136319"/>
            <a:ext cx="8816567" cy="4506835"/>
          </a:xfrm>
        </p:spPr>
        <p:txBody>
          <a:bodyPr>
            <a:normAutofit/>
          </a:bodyPr>
          <a:lstStyle/>
          <a:p>
            <a:pPr algn="just"/>
            <a:r>
              <a:rPr lang="en-US" sz="2400" dirty="0"/>
              <a:t>Management is the process of achieving objectives using a given set of resources </a:t>
            </a:r>
          </a:p>
          <a:p>
            <a:pPr algn="just"/>
            <a:r>
              <a:rPr lang="en-US" sz="2400" dirty="0"/>
              <a:t>A manager is a member of the organization assigned to marshal and administer resources, coordinate the completion of tasks, and handle the many roles necessary to complete the desired objectives</a:t>
            </a:r>
          </a:p>
          <a:p>
            <a:pPr algn="just"/>
            <a:r>
              <a:rPr lang="en-US" sz="2400" dirty="0"/>
              <a:t>Management roles:</a:t>
            </a:r>
          </a:p>
          <a:p>
            <a:pPr lvl="1" algn="just"/>
            <a:r>
              <a:rPr lang="en-US" sz="2200" dirty="0"/>
              <a:t>Informational</a:t>
            </a:r>
          </a:p>
          <a:p>
            <a:pPr lvl="1" algn="just"/>
            <a:r>
              <a:rPr lang="en-US" sz="2200" dirty="0"/>
              <a:t>Interpersonal</a:t>
            </a:r>
          </a:p>
          <a:p>
            <a:pPr lvl="1" algn="just"/>
            <a:r>
              <a:rPr lang="en-US" sz="2200" dirty="0"/>
              <a:t>Decisional</a:t>
            </a:r>
          </a:p>
        </p:txBody>
      </p:sp>
      <p:sp>
        <p:nvSpPr>
          <p:cNvPr id="22530" name="Rectangle 2"/>
          <p:cNvSpPr>
            <a:spLocks noGrp="1" noChangeArrowheads="1"/>
          </p:cNvSpPr>
          <p:nvPr>
            <p:ph type="title"/>
          </p:nvPr>
        </p:nvSpPr>
        <p:spPr>
          <a:xfrm>
            <a:off x="78378" y="107576"/>
            <a:ext cx="8969828" cy="932948"/>
          </a:xfrm>
        </p:spPr>
        <p:txBody>
          <a:bodyPr/>
          <a:lstStyle/>
          <a:p>
            <a:r>
              <a:rPr lang="en-US" dirty="0"/>
              <a:t>Management and Leadership</a:t>
            </a:r>
          </a:p>
        </p:txBody>
      </p:sp>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87086" y="1538818"/>
            <a:ext cx="8865325" cy="4094967"/>
          </a:xfrm>
        </p:spPr>
        <p:txBody>
          <a:bodyPr>
            <a:normAutofit fontScale="92500" lnSpcReduction="10000"/>
          </a:bodyPr>
          <a:lstStyle/>
          <a:p>
            <a:pPr algn="just"/>
            <a:r>
              <a:rPr lang="en-US" sz="2400" dirty="0"/>
              <a:t>A leader influences employees so that they are willing to accomplish objectives, and is expected to </a:t>
            </a:r>
            <a:r>
              <a:rPr lang="en-US" sz="2200" dirty="0"/>
              <a:t>lead by example and demonstrate personal traits that instill a desire in others to follow </a:t>
            </a:r>
          </a:p>
          <a:p>
            <a:pPr algn="just"/>
            <a:r>
              <a:rPr lang="en-US" sz="2400" dirty="0"/>
              <a:t>By comparison, a manager administers the resources of the organization—creates budgets, authorizes expenditures, and recruits, hires, evaluates, and terminates employees</a:t>
            </a:r>
          </a:p>
          <a:p>
            <a:pPr algn="just"/>
            <a:r>
              <a:rPr lang="en-US" sz="2400" dirty="0"/>
              <a:t>Leaders do not always perform a managerial function, and managers are often assigned roles in which they are not responsible for personnel</a:t>
            </a:r>
          </a:p>
          <a:p>
            <a:pPr algn="just"/>
            <a:r>
              <a:rPr lang="en-US" sz="2400" i="1" dirty="0"/>
              <a:t>Effective</a:t>
            </a:r>
            <a:r>
              <a:rPr lang="en-US" sz="2400" dirty="0"/>
              <a:t> managers can be effective leaders</a:t>
            </a:r>
          </a:p>
        </p:txBody>
      </p:sp>
      <p:sp>
        <p:nvSpPr>
          <p:cNvPr id="24578" name="Rectangle 2"/>
          <p:cNvSpPr>
            <a:spLocks noGrp="1" noChangeArrowheads="1"/>
          </p:cNvSpPr>
          <p:nvPr>
            <p:ph type="title"/>
          </p:nvPr>
        </p:nvSpPr>
        <p:spPr>
          <a:xfrm>
            <a:off x="87086" y="107576"/>
            <a:ext cx="9056913" cy="1336956"/>
          </a:xfrm>
        </p:spPr>
        <p:txBody>
          <a:bodyPr/>
          <a:lstStyle/>
          <a:p>
            <a:r>
              <a:rPr lang="en-US" dirty="0"/>
              <a:t>The Difference Between Leadership and Management</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04504" y="107576"/>
            <a:ext cx="8887096" cy="854121"/>
          </a:xfrm>
        </p:spPr>
        <p:txBody>
          <a:bodyPr/>
          <a:lstStyle/>
          <a:p>
            <a:r>
              <a:rPr lang="en-US" dirty="0"/>
              <a:t>Management Characteristics </a:t>
            </a:r>
          </a:p>
        </p:txBody>
      </p:sp>
      <p:sp>
        <p:nvSpPr>
          <p:cNvPr id="10" name="Rectangle 3"/>
          <p:cNvSpPr txBox="1">
            <a:spLocks noChangeArrowheads="1"/>
          </p:cNvSpPr>
          <p:nvPr/>
        </p:nvSpPr>
        <p:spPr>
          <a:xfrm>
            <a:off x="563562" y="1029043"/>
            <a:ext cx="8423275" cy="350865"/>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Two basic approaches to management are: </a:t>
            </a:r>
          </a:p>
        </p:txBody>
      </p:sp>
      <p:sp>
        <p:nvSpPr>
          <p:cNvPr id="11" name="Rectangle 3"/>
          <p:cNvSpPr txBox="1">
            <a:spLocks noChangeArrowheads="1"/>
          </p:cNvSpPr>
          <p:nvPr/>
        </p:nvSpPr>
        <p:spPr>
          <a:xfrm>
            <a:off x="104504" y="1782395"/>
            <a:ext cx="4548776" cy="3293209"/>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fontAlgn="auto">
              <a:spcAft>
                <a:spcPts val="0"/>
              </a:spcAft>
            </a:pPr>
            <a:r>
              <a:rPr lang="en-US" sz="2000" dirty="0"/>
              <a:t>Traditional management theory uses the core principles of planning, organizing, staffing, directing, and controlling (POSDC) </a:t>
            </a:r>
            <a:br>
              <a:rPr lang="en-US" sz="2000" dirty="0"/>
            </a:br>
            <a:endParaRPr lang="en-US" sz="2000" dirty="0"/>
          </a:p>
          <a:p>
            <a:pPr lvl="1" fontAlgn="auto">
              <a:spcAft>
                <a:spcPts val="0"/>
              </a:spcAft>
            </a:pPr>
            <a:r>
              <a:rPr lang="en-US" sz="2000" dirty="0"/>
              <a:t>Popular management theory categorizes the principles of management into planning, organizing, leading, and controlling (POLC) </a:t>
            </a:r>
          </a:p>
        </p:txBody>
      </p:sp>
      <p:grpSp>
        <p:nvGrpSpPr>
          <p:cNvPr id="4" name="Group 3"/>
          <p:cNvGrpSpPr/>
          <p:nvPr/>
        </p:nvGrpSpPr>
        <p:grpSpPr>
          <a:xfrm>
            <a:off x="4844868" y="1447254"/>
            <a:ext cx="4216400" cy="4265515"/>
            <a:chOff x="4775200" y="1669045"/>
            <a:chExt cx="4216400" cy="4265515"/>
          </a:xfrm>
        </p:grpSpPr>
        <p:pic>
          <p:nvPicPr>
            <p:cNvPr id="2" name="Picture 1" descr="A diagram shows the components of the planning-controlling link. The components are as follow: Planning: Goals, Objectives, Strategies, Plans. Organizing: Structure, Human Resources, Human Management. Leading: Motivation, Leadership, Communication, Individual and Group Behavior. Controlling: Standards, Measurements, Comparisons, Ac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775200" y="1669045"/>
              <a:ext cx="4216400" cy="4159912"/>
            </a:xfrm>
            <a:prstGeom prst="rect">
              <a:avLst/>
            </a:prstGeom>
          </p:spPr>
        </p:pic>
        <p:sp>
          <p:nvSpPr>
            <p:cNvPr id="3" name="TextBox 2"/>
            <p:cNvSpPr txBox="1"/>
            <p:nvPr/>
          </p:nvSpPr>
          <p:spPr>
            <a:xfrm>
              <a:off x="4775200" y="5565228"/>
              <a:ext cx="9161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424110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04951" y="307021"/>
            <a:ext cx="8655269" cy="6400049"/>
            <a:chOff x="204951" y="307021"/>
            <a:chExt cx="8655269" cy="6400049"/>
          </a:xfrm>
        </p:grpSpPr>
        <p:pic>
          <p:nvPicPr>
            <p:cNvPr id="2" name="Picture 1" descr="A flowchart shows the different stages in the control process. 1. Compare actual performance with standard. 2. Is standard being attained? 3. if Yes, continue process and measure actual performance. 4. If No, Is variance acceptable? 4 a. If Yes: continue process and measure actual performance. 4 b. If No, Is standard acceptable? 4 c. If Yes, identify cause of variation; Correct performance and measure actual performance. 4 d. If No: Revise standard. 5. Standard of performance. Measure actual performance and standard of performance lead back to compare actual performance with standar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4951" y="307021"/>
              <a:ext cx="8655269" cy="6337328"/>
            </a:xfrm>
            <a:prstGeom prst="rect">
              <a:avLst/>
            </a:prstGeom>
          </p:spPr>
        </p:pic>
        <p:sp>
          <p:nvSpPr>
            <p:cNvPr id="4" name="TextBox 3"/>
            <p:cNvSpPr txBox="1"/>
            <p:nvPr/>
          </p:nvSpPr>
          <p:spPr>
            <a:xfrm>
              <a:off x="204951" y="6337738"/>
              <a:ext cx="148195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590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95794" y="1184366"/>
            <a:ext cx="8882743" cy="4175910"/>
          </a:xfrm>
        </p:spPr>
        <p:txBody>
          <a:bodyPr>
            <a:normAutofit/>
          </a:bodyPr>
          <a:lstStyle/>
          <a:p>
            <a:pPr algn="just"/>
            <a:r>
              <a:rPr lang="en-US" sz="2400"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sz="2400" dirty="0"/>
              <a:t>Governance emphasizes escalating the importance of InfoSec to the uppermost levels of the organization and providing it with an appropriate level of management</a:t>
            </a:r>
          </a:p>
        </p:txBody>
      </p:sp>
      <p:sp>
        <p:nvSpPr>
          <p:cNvPr id="2" name="Title 1"/>
          <p:cNvSpPr>
            <a:spLocks noGrp="1"/>
          </p:cNvSpPr>
          <p:nvPr>
            <p:ph type="title"/>
          </p:nvPr>
        </p:nvSpPr>
        <p:spPr>
          <a:xfrm>
            <a:off x="549275" y="107576"/>
            <a:ext cx="8042276" cy="806824"/>
          </a:xfrm>
        </p:spPr>
        <p:txBody>
          <a:bodyPr/>
          <a:lstStyle/>
          <a:p>
            <a:r>
              <a:rPr lang="en-US" dirty="0"/>
              <a:t>Governance</a:t>
            </a:r>
          </a:p>
        </p:txBody>
      </p:sp>
    </p:spTree>
    <p:extLst>
      <p:ext uri="{BB962C8B-B14F-4D97-AF65-F5344CB8AC3E}">
        <p14:creationId xmlns:p14="http://schemas.microsoft.com/office/powerpoint/2010/main" val="701210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215612" y="1229709"/>
            <a:ext cx="8797759" cy="4265400"/>
          </a:xfrm>
        </p:spPr>
        <p:txBody>
          <a:bodyPr>
            <a:normAutofit/>
          </a:bodyPr>
          <a:lstStyle/>
          <a:p>
            <a:pPr marL="0" indent="0">
              <a:buNone/>
            </a:pPr>
            <a:r>
              <a:rPr lang="en-US" sz="2400" dirty="0"/>
              <a:t>Step 1: Recognize and Define the Problem</a:t>
            </a:r>
          </a:p>
          <a:p>
            <a:pPr marL="0" indent="0">
              <a:buNone/>
            </a:pPr>
            <a:r>
              <a:rPr lang="en-US" sz="2400" dirty="0"/>
              <a:t>Step 2: Gather Facts and Make Assumptions</a:t>
            </a:r>
          </a:p>
          <a:p>
            <a:pPr marL="0" indent="0">
              <a:buNone/>
            </a:pPr>
            <a:r>
              <a:rPr lang="en-US" sz="2400" dirty="0"/>
              <a:t>Step 3: Develop Possible Solutions</a:t>
            </a:r>
          </a:p>
          <a:p>
            <a:pPr marL="0" indent="0">
              <a:buNone/>
            </a:pPr>
            <a:r>
              <a:rPr lang="en-US" sz="2400" dirty="0"/>
              <a:t>Step 4: Analyze and Compare Possible Solutions (Feasibility Analyses)</a:t>
            </a:r>
          </a:p>
          <a:p>
            <a:pPr marL="0" indent="0">
              <a:buNone/>
            </a:pPr>
            <a:r>
              <a:rPr lang="en-US" sz="2400" dirty="0"/>
              <a:t>Step 5: Select, Implement, and Evaluate a Solution </a:t>
            </a:r>
          </a:p>
        </p:txBody>
      </p:sp>
      <p:sp>
        <p:nvSpPr>
          <p:cNvPr id="34818" name="Rectangle 2"/>
          <p:cNvSpPr>
            <a:spLocks noGrp="1" noChangeArrowheads="1"/>
          </p:cNvSpPr>
          <p:nvPr>
            <p:ph type="title"/>
          </p:nvPr>
        </p:nvSpPr>
        <p:spPr>
          <a:xfrm>
            <a:off x="549275" y="107576"/>
            <a:ext cx="8042276" cy="822590"/>
          </a:xfrm>
        </p:spPr>
        <p:txBody>
          <a:bodyPr/>
          <a:lstStyle/>
          <a:p>
            <a:r>
              <a:rPr lang="en-US" dirty="0"/>
              <a:t>Solving Problems</a:t>
            </a:r>
          </a:p>
        </p:txBody>
      </p:sp>
    </p:spTree>
    <p:extLst>
      <p:ext uri="{BB962C8B-B14F-4D97-AF65-F5344CB8AC3E}">
        <p14:creationId xmlns:p14="http://schemas.microsoft.com/office/powerpoint/2010/main" val="36076845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050447"/>
            <a:ext cx="8264525" cy="732508"/>
          </a:xfrm>
        </p:spPr>
        <p:txBody>
          <a:bodyPr/>
          <a:lstStyle/>
          <a:p>
            <a:r>
              <a:rPr lang="en-US" dirty="0"/>
              <a:t>Principles of Information Security Management</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8707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165463" y="1538817"/>
            <a:ext cx="8615000" cy="3726865"/>
          </a:xfrm>
        </p:spPr>
        <p:txBody>
          <a:bodyPr>
            <a:normAutofit/>
          </a:bodyPr>
          <a:lstStyle/>
          <a:p>
            <a:r>
              <a:rPr lang="en-US" sz="2400" dirty="0"/>
              <a:t>The unique functions of information security management are known as the six Ps:</a:t>
            </a:r>
          </a:p>
          <a:p>
            <a:pPr lvl="1"/>
            <a:r>
              <a:rPr lang="en-US" sz="2000" dirty="0"/>
              <a:t>Planning</a:t>
            </a:r>
          </a:p>
          <a:p>
            <a:pPr lvl="1"/>
            <a:r>
              <a:rPr lang="en-US" sz="2000" dirty="0"/>
              <a:t>Policy</a:t>
            </a:r>
          </a:p>
          <a:p>
            <a:pPr lvl="1"/>
            <a:r>
              <a:rPr lang="en-US" sz="2000" dirty="0"/>
              <a:t>Programs</a:t>
            </a:r>
          </a:p>
          <a:p>
            <a:pPr lvl="1"/>
            <a:r>
              <a:rPr lang="en-US" sz="2000" dirty="0"/>
              <a:t>Protection</a:t>
            </a:r>
          </a:p>
          <a:p>
            <a:pPr lvl="1"/>
            <a:r>
              <a:rPr lang="en-US" sz="2000" dirty="0"/>
              <a:t>People</a:t>
            </a:r>
          </a:p>
          <a:p>
            <a:pPr lvl="1"/>
            <a:r>
              <a:rPr lang="en-US" sz="2000" dirty="0"/>
              <a:t>Project management</a:t>
            </a:r>
          </a:p>
        </p:txBody>
      </p:sp>
      <p:sp>
        <p:nvSpPr>
          <p:cNvPr id="35842" name="Rectangle 2"/>
          <p:cNvSpPr>
            <a:spLocks noGrp="1" noChangeArrowheads="1"/>
          </p:cNvSpPr>
          <p:nvPr>
            <p:ph type="title"/>
          </p:nvPr>
        </p:nvSpPr>
        <p:spPr/>
        <p:txBody>
          <a:bodyPr/>
          <a:lstStyle/>
          <a:p>
            <a:r>
              <a:rPr lang="en-US" dirty="0"/>
              <a:t>Principles of Information Security Management</a:t>
            </a:r>
          </a:p>
        </p:txBody>
      </p:sp>
    </p:spTree>
    <p:extLst>
      <p:ext uri="{BB962C8B-B14F-4D97-AF65-F5344CB8AC3E}">
        <p14:creationId xmlns:p14="http://schemas.microsoft.com/office/powerpoint/2010/main" val="125481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130629" y="1538817"/>
            <a:ext cx="8649834" cy="3390233"/>
          </a:xfrm>
        </p:spPr>
        <p:txBody>
          <a:bodyPr>
            <a:normAutofit/>
          </a:bodyPr>
          <a:lstStyle/>
          <a:p>
            <a:pPr algn="just"/>
            <a:r>
              <a:rPr lang="en-US" sz="2400" dirty="0"/>
              <a:t>Policy is “a set of organizational guidelines that dictate certain behavior within the organization” </a:t>
            </a:r>
          </a:p>
          <a:p>
            <a:pPr algn="just"/>
            <a:r>
              <a:rPr lang="en-US" sz="2400" dirty="0"/>
              <a:t>In InfoSec, there are three general categories of policy: </a:t>
            </a:r>
          </a:p>
          <a:p>
            <a:pPr lvl="1" algn="just"/>
            <a:r>
              <a:rPr lang="en-US" sz="2000" dirty="0"/>
              <a:t>Enterprise information security policy (EISP)</a:t>
            </a:r>
          </a:p>
          <a:p>
            <a:pPr lvl="1" algn="just"/>
            <a:r>
              <a:rPr lang="en-US" sz="2000" dirty="0"/>
              <a:t>Issue-specific security policy (ISSP) </a:t>
            </a:r>
          </a:p>
          <a:p>
            <a:pPr lvl="1" algn="just"/>
            <a:r>
              <a:rPr lang="en-US" sz="2000" dirty="0"/>
              <a:t>System-specific policies (SysSPs) </a:t>
            </a:r>
          </a:p>
        </p:txBody>
      </p:sp>
      <p:sp>
        <p:nvSpPr>
          <p:cNvPr id="38914" name="Rectangle 2"/>
          <p:cNvSpPr>
            <a:spLocks noGrp="1" noChangeArrowheads="1"/>
          </p:cNvSpPr>
          <p:nvPr>
            <p:ph type="title"/>
          </p:nvPr>
        </p:nvSpPr>
        <p:spPr>
          <a:xfrm>
            <a:off x="549275" y="107576"/>
            <a:ext cx="8042276" cy="759527"/>
          </a:xfrm>
        </p:spPr>
        <p:txBody>
          <a:bodyPr/>
          <a:lstStyle/>
          <a:p>
            <a:r>
              <a:rPr lang="en-US" dirty="0"/>
              <a:t>Policy</a:t>
            </a:r>
          </a:p>
        </p:txBody>
      </p:sp>
    </p:spTree>
    <p:extLst>
      <p:ext uri="{BB962C8B-B14F-4D97-AF65-F5344CB8AC3E}">
        <p14:creationId xmlns:p14="http://schemas.microsoft.com/office/powerpoint/2010/main" val="25699648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130628" y="1538817"/>
            <a:ext cx="8804365" cy="3269665"/>
          </a:xfrm>
        </p:spPr>
        <p:txBody>
          <a:bodyPr>
            <a:normAutofit/>
          </a:bodyPr>
          <a:lstStyle/>
          <a:p>
            <a:pPr algn="just"/>
            <a:r>
              <a:rPr lang="en-US" sz="2400" dirty="0"/>
              <a:t>InfoSec operations are specifically managed as separate entities</a:t>
            </a:r>
          </a:p>
          <a:p>
            <a:pPr algn="just"/>
            <a:r>
              <a:rPr lang="en-US" sz="2400" dirty="0"/>
              <a:t>A security education training and awareness (SETA) program is one such entity </a:t>
            </a:r>
          </a:p>
          <a:p>
            <a:pPr algn="just"/>
            <a:r>
              <a:rPr lang="en-US" sz="2400" dirty="0"/>
              <a:t>Other programs that may emerge include a physical security program, complete with fire, physical access, gates, guards, and so on </a:t>
            </a:r>
          </a:p>
        </p:txBody>
      </p:sp>
      <p:sp>
        <p:nvSpPr>
          <p:cNvPr id="39938" name="Rectangle 2"/>
          <p:cNvSpPr>
            <a:spLocks noGrp="1" noChangeArrowheads="1"/>
          </p:cNvSpPr>
          <p:nvPr>
            <p:ph type="title"/>
          </p:nvPr>
        </p:nvSpPr>
        <p:spPr/>
        <p:txBody>
          <a:bodyPr/>
          <a:lstStyle/>
          <a:p>
            <a:r>
              <a:rPr lang="en-US" dirty="0"/>
              <a:t>Programs</a:t>
            </a:r>
          </a:p>
        </p:txBody>
      </p:sp>
    </p:spTree>
    <p:extLst>
      <p:ext uri="{BB962C8B-B14F-4D97-AF65-F5344CB8AC3E}">
        <p14:creationId xmlns:p14="http://schemas.microsoft.com/office/powerpoint/2010/main" val="13500660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165462" y="1538817"/>
            <a:ext cx="8821783" cy="3555697"/>
          </a:xfrm>
        </p:spPr>
        <p:txBody>
          <a:bodyPr>
            <a:normAutofit/>
          </a:bodyPr>
          <a:lstStyle/>
          <a:p>
            <a:pPr algn="just"/>
            <a:r>
              <a:rPr lang="en-US" sz="2400" dirty="0"/>
              <a:t>The protection function is executed via a set of risk management activities, including risk assessment and control, as well as protection mechanisms, technologies, and tools </a:t>
            </a:r>
          </a:p>
          <a:p>
            <a:pPr algn="just"/>
            <a:r>
              <a:rPr lang="en-US" sz="2400" dirty="0"/>
              <a:t>Each of these mechanisms represents some aspect of the management of specific controls in the overall information security plan</a:t>
            </a:r>
          </a:p>
        </p:txBody>
      </p:sp>
      <p:sp>
        <p:nvSpPr>
          <p:cNvPr id="40962" name="Rectangle 2"/>
          <p:cNvSpPr>
            <a:spLocks noGrp="1" noChangeArrowheads="1"/>
          </p:cNvSpPr>
          <p:nvPr>
            <p:ph type="title"/>
          </p:nvPr>
        </p:nvSpPr>
        <p:spPr/>
        <p:txBody>
          <a:bodyPr/>
          <a:lstStyle/>
          <a:p>
            <a:r>
              <a:rPr lang="en-US" dirty="0"/>
              <a:t>Protection</a:t>
            </a:r>
          </a:p>
        </p:txBody>
      </p:sp>
    </p:spTree>
    <p:extLst>
      <p:ext uri="{BB962C8B-B14F-4D97-AF65-F5344CB8AC3E}">
        <p14:creationId xmlns:p14="http://schemas.microsoft.com/office/powerpoint/2010/main" val="1528302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130629" y="1538818"/>
            <a:ext cx="8649834" cy="2985885"/>
          </a:xfrm>
        </p:spPr>
        <p:txBody>
          <a:bodyPr>
            <a:normAutofit/>
          </a:bodyPr>
          <a:lstStyle/>
          <a:p>
            <a:pPr algn="just"/>
            <a:r>
              <a:rPr lang="en-US" sz="2400" dirty="0"/>
              <a:t>People are the most critical link in the information security program </a:t>
            </a:r>
          </a:p>
          <a:p>
            <a:pPr algn="just"/>
            <a:r>
              <a:rPr lang="en-US" sz="2400" dirty="0"/>
              <a:t>This area of InfoSec includes security personnel and the security of personnel, as well as aspects of the SETA program mentioned earlier</a:t>
            </a:r>
          </a:p>
        </p:txBody>
      </p:sp>
      <p:sp>
        <p:nvSpPr>
          <p:cNvPr id="41986" name="Rectangle 2"/>
          <p:cNvSpPr>
            <a:spLocks noGrp="1" noChangeArrowheads="1"/>
          </p:cNvSpPr>
          <p:nvPr>
            <p:ph type="title"/>
          </p:nvPr>
        </p:nvSpPr>
        <p:spPr/>
        <p:txBody>
          <a:bodyPr/>
          <a:lstStyle/>
          <a:p>
            <a:r>
              <a:rPr lang="en-US" dirty="0"/>
              <a:t>People</a:t>
            </a:r>
          </a:p>
        </p:txBody>
      </p:sp>
    </p:spTree>
    <p:extLst>
      <p:ext uri="{BB962C8B-B14F-4D97-AF65-F5344CB8AC3E}">
        <p14:creationId xmlns:p14="http://schemas.microsoft.com/office/powerpoint/2010/main" val="10127600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130629" y="1198180"/>
            <a:ext cx="8649834" cy="4067504"/>
          </a:xfrm>
        </p:spPr>
        <p:txBody>
          <a:bodyPr/>
          <a:lstStyle/>
          <a:p>
            <a:pPr algn="just"/>
            <a:r>
              <a:rPr lang="en-US" dirty="0"/>
              <a:t>The final component is the application of thorough project management discipline to all elements of the information security program </a:t>
            </a:r>
          </a:p>
          <a:p>
            <a:pPr algn="just"/>
            <a:r>
              <a:rPr lang="en-US" dirty="0"/>
              <a:t>Project management involves identifying and controlling the resources applied to the project, as well as measuring progress and adjusting the process as progress is made toward the goal</a:t>
            </a:r>
            <a:br>
              <a:rPr lang="en-US" dirty="0"/>
            </a:br>
            <a:endParaRPr lang="en-US" dirty="0"/>
          </a:p>
        </p:txBody>
      </p:sp>
      <p:sp>
        <p:nvSpPr>
          <p:cNvPr id="43010" name="Rectangle 2"/>
          <p:cNvSpPr>
            <a:spLocks noGrp="1" noChangeArrowheads="1"/>
          </p:cNvSpPr>
          <p:nvPr>
            <p:ph type="title"/>
          </p:nvPr>
        </p:nvSpPr>
        <p:spPr>
          <a:xfrm>
            <a:off x="549275" y="107576"/>
            <a:ext cx="8042276" cy="869886"/>
          </a:xfrm>
        </p:spPr>
        <p:txBody>
          <a:bodyPr/>
          <a:lstStyle/>
          <a:p>
            <a:r>
              <a:rPr lang="en-US" dirty="0"/>
              <a:t>Projects</a:t>
            </a:r>
          </a:p>
        </p:txBody>
      </p:sp>
    </p:spTree>
    <p:extLst>
      <p:ext uri="{BB962C8B-B14F-4D97-AF65-F5344CB8AC3E}">
        <p14:creationId xmlns:p14="http://schemas.microsoft.com/office/powerpoint/2010/main" val="34878406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104503" y="1079939"/>
            <a:ext cx="8487048" cy="4343400"/>
          </a:xfrm>
        </p:spPr>
        <p:txBody>
          <a:bodyPr/>
          <a:lstStyle/>
          <a:p>
            <a:pPr algn="just"/>
            <a:r>
              <a:rPr lang="en-US" dirty="0"/>
              <a:t>Information security is a process, not a project, however, each element of an information security program must be managed as a project, even if the overall program is perpetually ongoing</a:t>
            </a:r>
          </a:p>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p:txBody>
      </p:sp>
      <p:sp>
        <p:nvSpPr>
          <p:cNvPr id="44034" name="Rectangle 4"/>
          <p:cNvSpPr>
            <a:spLocks noGrp="1" noChangeArrowheads="1"/>
          </p:cNvSpPr>
          <p:nvPr>
            <p:ph type="title"/>
          </p:nvPr>
        </p:nvSpPr>
        <p:spPr>
          <a:xfrm>
            <a:off x="549275" y="107576"/>
            <a:ext cx="8042276" cy="838355"/>
          </a:xfrm>
        </p:spPr>
        <p:txBody>
          <a:bodyPr/>
          <a:lstStyle/>
          <a:p>
            <a:r>
              <a:rPr lang="en-US" dirty="0"/>
              <a:t>Project Management</a:t>
            </a:r>
          </a:p>
        </p:txBody>
      </p:sp>
    </p:spTree>
    <p:extLst>
      <p:ext uri="{BB962C8B-B14F-4D97-AF65-F5344CB8AC3E}">
        <p14:creationId xmlns:p14="http://schemas.microsoft.com/office/powerpoint/2010/main" val="1241488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104503" y="860900"/>
            <a:ext cx="8860110" cy="4672048"/>
          </a:xfrm>
        </p:spPr>
        <p:txBody>
          <a:bodyPr>
            <a:normAutofit fontScale="92500" lnSpcReduction="10000"/>
          </a:bodyPr>
          <a:lstStyle/>
          <a:p>
            <a:pPr algn="just"/>
            <a:r>
              <a:rPr lang="en-US" sz="2400" dirty="0"/>
              <a:t>Because businesses and technology have become more fluid, the narrower concept of computer security has been replaced by the broader concept of InfoSec</a:t>
            </a:r>
          </a:p>
          <a:p>
            <a:pPr algn="just"/>
            <a:r>
              <a:rPr lang="en-US" sz="2400" dirty="0"/>
              <a:t>From an InfoSec perspective, organizations often have three communities of interest: InfoSec managers and professionals, IT managers and professionals, and nontechnical managers and professionals</a:t>
            </a:r>
          </a:p>
          <a:p>
            <a:pPr algn="just"/>
            <a:r>
              <a:rPr lang="en-US" sz="2400" dirty="0"/>
              <a:t>The C.I.A. triad is based on three desirable characteristics of information: confidentiality, integrity, and availability</a:t>
            </a:r>
          </a:p>
          <a:p>
            <a:pPr algn="just"/>
            <a:r>
              <a:rPr lang="en-US" sz="2400" dirty="0"/>
              <a:t>To make sound decisions about information security, management must be informed about threats to its people, applications, data, and information systems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156754" y="725215"/>
            <a:ext cx="8987246" cy="4903075"/>
          </a:xfrm>
        </p:spPr>
        <p:txBody>
          <a:bodyPr>
            <a:normAutofit fontScale="92500" lnSpcReduction="20000"/>
          </a:bodyPr>
          <a:lstStyle/>
          <a:p>
            <a:pPr algn="just"/>
            <a:r>
              <a:rPr lang="en-US" sz="2400" dirty="0"/>
              <a:t>Threats or dangers facing an organization’s people, information, and systems fall into the following general categories:</a:t>
            </a:r>
          </a:p>
          <a:p>
            <a:pPr lvl="1" algn="just"/>
            <a:r>
              <a:rPr lang="en-US" sz="2000" dirty="0"/>
              <a:t>Compromises to intellectual property</a:t>
            </a:r>
          </a:p>
          <a:p>
            <a:pPr lvl="1" algn="just"/>
            <a:r>
              <a:rPr lang="en-US" sz="2000" dirty="0"/>
              <a:t>Deviations in quality of service</a:t>
            </a:r>
          </a:p>
          <a:p>
            <a:pPr lvl="1" algn="just"/>
            <a:r>
              <a:rPr lang="en-US" sz="2000" dirty="0"/>
              <a:t>Espionage or trespass</a:t>
            </a:r>
          </a:p>
          <a:p>
            <a:pPr lvl="1" algn="just"/>
            <a:r>
              <a:rPr lang="en-US" sz="2000" dirty="0"/>
              <a:t>Forces of nature</a:t>
            </a:r>
          </a:p>
          <a:p>
            <a:pPr lvl="1" algn="just"/>
            <a:r>
              <a:rPr lang="en-US" sz="2000" dirty="0"/>
              <a:t>Human error or failure</a:t>
            </a:r>
          </a:p>
          <a:p>
            <a:pPr lvl="1" algn="just"/>
            <a:r>
              <a:rPr lang="en-US" sz="2000" dirty="0"/>
              <a:t>Information extortion</a:t>
            </a:r>
          </a:p>
          <a:p>
            <a:pPr lvl="1" algn="just"/>
            <a:r>
              <a:rPr lang="en-US" sz="2000" dirty="0"/>
              <a:t>Sabotage or vandalism</a:t>
            </a:r>
          </a:p>
          <a:p>
            <a:pPr lvl="1" algn="just"/>
            <a:r>
              <a:rPr lang="en-US" sz="2000" dirty="0"/>
              <a:t>Software attacks</a:t>
            </a:r>
          </a:p>
          <a:p>
            <a:pPr lvl="1" algn="just"/>
            <a:r>
              <a:rPr lang="en-US" sz="2000" dirty="0"/>
              <a:t>Technical hardware failures or errors</a:t>
            </a:r>
          </a:p>
          <a:p>
            <a:pPr lvl="1" algn="just"/>
            <a:r>
              <a:rPr lang="en-US" sz="2000" dirty="0"/>
              <a:t>Technical software failures or errors</a:t>
            </a:r>
          </a:p>
          <a:p>
            <a:pPr lvl="1" algn="just"/>
            <a:r>
              <a:rPr lang="en-US" sz="2000" dirty="0"/>
              <a:t>Technological obsolescence</a:t>
            </a:r>
          </a:p>
          <a:p>
            <a:pPr lvl="1" algn="just"/>
            <a:r>
              <a:rPr lang="en-US" sz="2000" dirty="0"/>
              <a:t>Theft</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87086" y="1081618"/>
            <a:ext cx="8877527" cy="4555093"/>
          </a:xfrm>
        </p:spPr>
        <p:txBody>
          <a:bodyPr>
            <a:normAutofit fontScale="92500" lnSpcReduction="20000"/>
          </a:bodyPr>
          <a:lstStyle/>
          <a:p>
            <a:pPr algn="just"/>
            <a:r>
              <a:rPr lang="en-US" sz="2000" dirty="0"/>
              <a:t>An attack is a deliberate act that takes advantage of a vulnerability to compromise a controlled system. It is accomplished by a threat agent that damages or steals an organization’s information or physical assets. A vulnerability is an identified weakness in a controlled system, where controls are not present or are no longer effective</a:t>
            </a:r>
          </a:p>
          <a:p>
            <a:pPr algn="just"/>
            <a:r>
              <a:rPr lang="en-US" sz="2000" dirty="0"/>
              <a:t>Poor software development practices can introduce significant risk, but by developing sound development practices, change control, and quality assurance into the process, overall software quality and the security performance of software can be greatly enhanced</a:t>
            </a:r>
          </a:p>
          <a:p>
            <a:pPr algn="just"/>
            <a:r>
              <a:rPr lang="en-US" sz="2000" dirty="0"/>
              <a:t>In its simplest form, management is the process of achieving objectives by using resources</a:t>
            </a:r>
          </a:p>
          <a:p>
            <a:pPr algn="just"/>
            <a:r>
              <a:rPr lang="en-US" sz="2000" dirty="0"/>
              <a:t>The important distinction between a leader and a manager is that a leader influences employees so that they are willing to accomplish objectives, whereas a manager creates budgets, authorizes expenditures, and hires employees</a:t>
            </a:r>
          </a:p>
        </p:txBody>
      </p:sp>
      <p:sp>
        <p:nvSpPr>
          <p:cNvPr id="83970" name="Rectangle 2"/>
          <p:cNvSpPr>
            <a:spLocks noGrp="1" noChangeArrowheads="1"/>
          </p:cNvSpPr>
          <p:nvPr>
            <p:ph type="title"/>
          </p:nvPr>
        </p:nvSpPr>
        <p:spPr>
          <a:xfrm>
            <a:off x="549275" y="107576"/>
            <a:ext cx="8042276" cy="791058"/>
          </a:xfrm>
        </p:spPr>
        <p:txBody>
          <a:bodyPr/>
          <a:lstStyle/>
          <a:p>
            <a:r>
              <a:rPr lang="en-US" dirty="0"/>
              <a:t>Summary (Continued)</a:t>
            </a:r>
          </a:p>
        </p:txBody>
      </p:sp>
    </p:spTree>
    <p:extLst>
      <p:ext uri="{BB962C8B-B14F-4D97-AF65-F5344CB8AC3E}">
        <p14:creationId xmlns:p14="http://schemas.microsoft.com/office/powerpoint/2010/main" val="1807798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97384"/>
            <a:ext cx="8415338" cy="4518160"/>
          </a:xfrm>
        </p:spPr>
        <p:txBody>
          <a:bodyPr>
            <a:normAutofit fontScale="92500" lnSpcReduction="20000"/>
          </a:bodyPr>
          <a:lstStyle/>
          <a:p>
            <a:pPr algn="just"/>
            <a:r>
              <a:rPr lang="en-US" sz="2400" dirty="0"/>
              <a:t>The traditional approach to management theory uses the core principles of planning, organizing, staffing, directing, and controlling (POSDC). Another approach to management theory categorizes the principles of management into planning, organizing, leading, and controlling (POLC)</a:t>
            </a:r>
          </a:p>
          <a:p>
            <a:pPr algn="just"/>
            <a:r>
              <a:rPr lang="en-US" sz="2400" dirty="0"/>
              <a:t> The process that develops, creates, and implements strategies for the accomplishment of objectives is called “planning.” There are three levels of planning: strategic, tactical, and operational</a:t>
            </a:r>
          </a:p>
          <a:p>
            <a:pPr algn="just"/>
            <a:r>
              <a:rPr lang="en-US" sz="2400" dirty="0"/>
              <a:t>InfoSec management operates like all other management units, but the goals and objectives of the InfoSec management team are different in that they focus on the secure operation of the organization</a:t>
            </a:r>
          </a:p>
        </p:txBody>
      </p:sp>
      <p:sp>
        <p:nvSpPr>
          <p:cNvPr id="83970" name="Rectangle 2"/>
          <p:cNvSpPr>
            <a:spLocks noGrp="1" noChangeArrowheads="1"/>
          </p:cNvSpPr>
          <p:nvPr>
            <p:ph type="title"/>
          </p:nvPr>
        </p:nvSpPr>
        <p:spPr>
          <a:xfrm>
            <a:off x="549275" y="107576"/>
            <a:ext cx="8042276" cy="838355"/>
          </a:xfrm>
        </p:spPr>
        <p:txBody>
          <a:bodyPr/>
          <a:lstStyle/>
          <a:p>
            <a:r>
              <a:rPr lang="en-US" dirty="0"/>
              <a:t>Summary (Continued)</a:t>
            </a:r>
          </a:p>
        </p:txBody>
      </p:sp>
    </p:spTree>
    <p:extLst>
      <p:ext uri="{BB962C8B-B14F-4D97-AF65-F5344CB8AC3E}">
        <p14:creationId xmlns:p14="http://schemas.microsoft.com/office/powerpoint/2010/main" val="28764499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7348</TotalTime>
  <Words>5022</Words>
  <Application>Microsoft Office PowerPoint</Application>
  <PresentationFormat>On-screen Show (4:3)</PresentationFormat>
  <Paragraphs>402</Paragraphs>
  <Slides>38</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新細明體</vt:lpstr>
      <vt:lpstr>Arial</vt:lpstr>
      <vt:lpstr>Calibri</vt:lpstr>
      <vt:lpstr>Calibri Light</vt:lpstr>
      <vt:lpstr>News Gothic MT</vt:lpstr>
      <vt:lpstr>Times New Roman</vt:lpstr>
      <vt:lpstr>Wingdings</vt:lpstr>
      <vt:lpstr>Wingdings 2</vt:lpstr>
      <vt:lpstr>Breeze</vt:lpstr>
      <vt:lpstr> Introduction   Data Security Governance &amp; Compliance</vt:lpstr>
      <vt:lpstr> Learning Outcome</vt:lpstr>
      <vt:lpstr>What Is Security?</vt:lpstr>
      <vt:lpstr>Specialized Areas of Security</vt:lpstr>
      <vt:lpstr>Information Security</vt:lpstr>
      <vt:lpstr>PowerPoint Presentation</vt:lpstr>
      <vt:lpstr>The CIA Triad and the CNSS Model</vt:lpstr>
      <vt:lpstr>PowerPoint Presentation</vt:lpstr>
      <vt:lpstr>The C.I.A. Triad</vt:lpstr>
      <vt:lpstr>Information Aggregation</vt:lpstr>
      <vt:lpstr>Key Concepts of Information Security: Threats and Attacks </vt:lpstr>
      <vt:lpstr>Sun Tzu Wu’s The Art of War</vt:lpstr>
      <vt:lpstr>PowerPoint Presentation</vt:lpstr>
      <vt:lpstr>PowerPoint Presentation</vt:lpstr>
      <vt:lpstr>Information Extortion</vt:lpstr>
      <vt:lpstr>Technological Obsolescence</vt:lpstr>
      <vt:lpstr>Theft</vt:lpstr>
      <vt:lpstr>Management and Leadership</vt:lpstr>
      <vt:lpstr>Management and Leadership</vt:lpstr>
      <vt:lpstr>The Difference Between Leadership and Management</vt:lpstr>
      <vt:lpstr>Management Characteristics </vt:lpstr>
      <vt:lpstr>PowerPoint Presentation</vt:lpstr>
      <vt:lpstr>Governance</vt:lpstr>
      <vt:lpstr>Solving Problems</vt:lpstr>
      <vt:lpstr>Principles of Information Security Management</vt:lpstr>
      <vt:lpstr>Principles of Information Security Management</vt:lpstr>
      <vt:lpstr>Policy</vt:lpstr>
      <vt:lpstr>Programs</vt:lpstr>
      <vt:lpstr>Protection</vt:lpstr>
      <vt:lpstr>People</vt:lpstr>
      <vt:lpstr>Projects</vt:lpstr>
      <vt:lpstr>Project Management</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cp:lastModifiedBy>
  <cp:revision>535</cp:revision>
  <dcterms:created xsi:type="dcterms:W3CDTF">2011-10-03T10:20:59Z</dcterms:created>
  <dcterms:modified xsi:type="dcterms:W3CDTF">2024-10-02T21:34:40Z</dcterms:modified>
</cp:coreProperties>
</file>