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889" autoAdjust="0"/>
  </p:normalViewPr>
  <p:slideViewPr>
    <p:cSldViewPr snapToGrid="0" snapToObjects="1">
      <p:cViewPr varScale="1">
        <p:scale>
          <a:sx n="77" d="100"/>
          <a:sy n="77" d="100"/>
        </p:scale>
        <p:origin x="58" y="5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33463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5303520" y="0"/>
            <a:ext cx="3840480" cy="5143500"/>
          </a:xfrm>
          <a:prstGeom prst="rect">
            <a:avLst/>
          </a:prstGeom>
          <a:solidFill>
            <a:srgbClr val="F2F2F2"/>
          </a:solidFill>
          <a:ln w="19050">
            <a:solidFill>
              <a:srgbClr val="4A5FD9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731520"/>
            <a:ext cx="45720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Communication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457200" y="1508760"/>
            <a:ext cx="4572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dirty="0">
                <a:solidFill>
                  <a:srgbClr val="CADCF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 Key Skill in Health &amp; Social Care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457200" y="2148840"/>
            <a:ext cx="3200400" cy="45720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57200" y="3657600"/>
            <a:ext cx="45720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4A5F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Saleema Asghar
</a:t>
            </a:r>
            <a:endParaRPr lang="en-US" sz="1200" dirty="0"/>
          </a:p>
          <a:p>
            <a:pPr marL="0" indent="0" algn="l">
              <a:buNone/>
            </a:pPr>
            <a:r>
              <a:rPr lang="en-US" sz="1200" b="1" dirty="0">
                <a:solidFill>
                  <a:srgbClr val="4A5F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2504731
</a:t>
            </a:r>
            <a:endParaRPr lang="en-US" sz="1200" dirty="0"/>
          </a:p>
          <a:p>
            <a:pPr marL="0" indent="0" algn="l">
              <a:buNone/>
            </a:pPr>
            <a:r>
              <a:rPr lang="en-US" sz="1200" b="1" dirty="0">
                <a:solidFill>
                  <a:srgbClr val="4A5F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LCHS4009 - Professional Development within Health and Social Care</a:t>
            </a:r>
            <a:endParaRPr lang="en-US" sz="1200" dirty="0"/>
          </a:p>
        </p:txBody>
      </p:sp>
      <p:pic>
        <p:nvPicPr>
          <p:cNvPr id="10" name="Picture 9" descr="A nurse talking to a patient&#10;&#10;AI-generated content may be incorrect.">
            <a:extLst>
              <a:ext uri="{FF2B5EF4-FFF2-40B4-BE49-F238E27FC236}">
                <a16:creationId xmlns:a16="http://schemas.microsoft.com/office/drawing/2014/main" id="{0C333C31-3CD4-1518-1725-C635C6144A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531"/>
          <a:stretch>
            <a:fillRect/>
          </a:stretch>
        </p:blipFill>
        <p:spPr>
          <a:xfrm>
            <a:off x="5377069" y="79513"/>
            <a:ext cx="3691393" cy="497950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What is Communication?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4023360" cy="18288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65760" y="868680"/>
            <a:ext cx="3840480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
</a:t>
            </a:r>
            <a:endParaRPr lang="en-US" sz="14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refers to the exchange of information, thoughts and feelings between individuals using verbal, non-verbal, and written forms of communication (Bach and Grant, 2023).</a:t>
            </a:r>
          </a:p>
        </p:txBody>
      </p:sp>
      <p:sp>
        <p:nvSpPr>
          <p:cNvPr id="6" name="Shape 4"/>
          <p:cNvSpPr/>
          <p:nvPr/>
        </p:nvSpPr>
        <p:spPr>
          <a:xfrm>
            <a:off x="274320" y="2743200"/>
            <a:ext cx="4023360" cy="1005840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65760" y="2788920"/>
            <a:ext cx="38404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Main Types
</a:t>
            </a:r>
            <a:endParaRPr lang="en-US" sz="13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Verbal • Non-verbal • Written • Visual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572000" y="822960"/>
            <a:ext cx="4206240" cy="2926080"/>
          </a:xfrm>
          <a:prstGeom prst="rect">
            <a:avLst/>
          </a:prstGeom>
          <a:solidFill>
            <a:srgbClr val="F2F2F2"/>
          </a:solidFill>
          <a:ln w="19050">
            <a:solidFill>
              <a:srgbClr val="4A5FD9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274320" y="4023360"/>
            <a:ext cx="8595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Bach and Grant (2023)</a:t>
            </a:r>
            <a:endParaRPr lang="en-US" sz="900" dirty="0"/>
          </a:p>
        </p:txBody>
      </p:sp>
      <p:pic>
        <p:nvPicPr>
          <p:cNvPr id="12" name="Picture 11" descr="A diagram of communication with text">
            <a:extLst>
              <a:ext uri="{FF2B5EF4-FFF2-40B4-BE49-F238E27FC236}">
                <a16:creationId xmlns:a16="http://schemas.microsoft.com/office/drawing/2014/main" id="{09B3520D-BA99-6069-C4C3-AE7453E5B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453" y="917755"/>
            <a:ext cx="4015408" cy="272990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Why is Communication Important?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3383280" cy="3200400"/>
          </a:xfrm>
          <a:prstGeom prst="rect">
            <a:avLst/>
          </a:prstGeom>
          <a:solidFill>
            <a:srgbClr val="F2F2F2"/>
          </a:solidFill>
          <a:ln w="19050">
            <a:solidFill>
              <a:srgbClr val="4A5FD9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3840480" y="822960"/>
            <a:ext cx="2286000" cy="14630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931920" y="896112"/>
            <a:ext cx="210312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Safety
</a:t>
            </a:r>
            <a:endParaRPr lang="en-US" sz="1200" dirty="0"/>
          </a:p>
          <a:p>
            <a:pPr marL="0" indent="0" algn="l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Lack of effective communication is one of the common reasons for errors and care omissions (Hill, 2022).</a:t>
            </a:r>
          </a:p>
        </p:txBody>
      </p:sp>
      <p:sp>
        <p:nvSpPr>
          <p:cNvPr id="8" name="Shape 6"/>
          <p:cNvSpPr/>
          <p:nvPr/>
        </p:nvSpPr>
        <p:spPr>
          <a:xfrm>
            <a:off x="6263640" y="822960"/>
            <a:ext cx="2286000" cy="1463040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355080" y="896112"/>
            <a:ext cx="210312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Person-Centred Care
</a:t>
            </a:r>
            <a:endParaRPr lang="en-US" sz="1200" dirty="0"/>
          </a:p>
          <a:p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 communication enables patients to get information and make decisions based on that (NICE, 2022).</a:t>
            </a:r>
          </a:p>
        </p:txBody>
      </p:sp>
      <p:sp>
        <p:nvSpPr>
          <p:cNvPr id="10" name="Shape 8"/>
          <p:cNvSpPr/>
          <p:nvPr/>
        </p:nvSpPr>
        <p:spPr>
          <a:xfrm>
            <a:off x="3840480" y="2423160"/>
            <a:ext cx="2286000" cy="14630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931920" y="2496312"/>
            <a:ext cx="210312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Building Trust
</a:t>
            </a:r>
            <a:endParaRPr lang="en-US" sz="1200" dirty="0"/>
          </a:p>
          <a:p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Listening and empathy will help form therapeutic relationships between the patient and professionals.</a:t>
            </a:r>
          </a:p>
        </p:txBody>
      </p:sp>
      <p:sp>
        <p:nvSpPr>
          <p:cNvPr id="12" name="Shape 10"/>
          <p:cNvSpPr/>
          <p:nvPr/>
        </p:nvSpPr>
        <p:spPr>
          <a:xfrm>
            <a:off x="6263640" y="2423160"/>
            <a:ext cx="2286000" cy="1463040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355080" y="2496312"/>
            <a:ext cx="210312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Teamwork
</a:t>
            </a:r>
            <a:endParaRPr lang="en-US" sz="1200" dirty="0"/>
          </a:p>
          <a:p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Appropriate transfer of information will prevent any errors in patient management (Bach and Grant, 2023).</a:t>
            </a:r>
          </a:p>
        </p:txBody>
      </p:sp>
      <p:pic>
        <p:nvPicPr>
          <p:cNvPr id="15" name="Picture 14" descr="A nurse holding an old person's hand&#10;&#10;AI-generated content may be incorrect.">
            <a:extLst>
              <a:ext uri="{FF2B5EF4-FFF2-40B4-BE49-F238E27FC236}">
                <a16:creationId xmlns:a16="http://schemas.microsoft.com/office/drawing/2014/main" id="{3060BA87-CDBD-7AA1-26AB-05EEEADE0B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764" r="7576" b="6667"/>
          <a:stretch>
            <a:fillRect/>
          </a:stretch>
        </p:blipFill>
        <p:spPr>
          <a:xfrm>
            <a:off x="336861" y="890944"/>
            <a:ext cx="3251165" cy="304455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Communication Model: Shannon-Weaver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4754880" cy="3291840"/>
          </a:xfrm>
          <a:prstGeom prst="rect">
            <a:avLst/>
          </a:prstGeom>
          <a:solidFill>
            <a:srgbClr val="F2F2F2"/>
          </a:solidFill>
          <a:ln w="19050">
            <a:solidFill>
              <a:srgbClr val="4A5FD9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5212080" y="868680"/>
            <a:ext cx="54864" cy="530352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349240" y="868680"/>
            <a:ext cx="35661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Sender: T</a:t>
            </a: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 caregiver who is conveying the message</a:t>
            </a:r>
          </a:p>
        </p:txBody>
      </p:sp>
      <p:sp>
        <p:nvSpPr>
          <p:cNvPr id="8" name="Shape 6"/>
          <p:cNvSpPr/>
          <p:nvPr/>
        </p:nvSpPr>
        <p:spPr>
          <a:xfrm>
            <a:off x="5212080" y="1527048"/>
            <a:ext cx="54864" cy="530352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349240" y="1527048"/>
            <a:ext cx="369614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Channel: </a:t>
            </a: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Oral, visual, and written communication</a:t>
            </a:r>
          </a:p>
        </p:txBody>
      </p:sp>
      <p:sp>
        <p:nvSpPr>
          <p:cNvPr id="10" name="Shape 8"/>
          <p:cNvSpPr/>
          <p:nvPr/>
        </p:nvSpPr>
        <p:spPr>
          <a:xfrm>
            <a:off x="5212080" y="2185416"/>
            <a:ext cx="54864" cy="530352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5349240" y="2185416"/>
            <a:ext cx="35661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Noise: </a:t>
            </a: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Distraction, anxiety, and language differences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5212080" y="2843784"/>
            <a:ext cx="54864" cy="530352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349240" y="2843784"/>
            <a:ext cx="35661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Receiver: </a:t>
            </a: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patient to whom the message is conveyed</a:t>
            </a:r>
          </a:p>
        </p:txBody>
      </p:sp>
      <p:sp>
        <p:nvSpPr>
          <p:cNvPr id="14" name="Shape 12"/>
          <p:cNvSpPr/>
          <p:nvPr/>
        </p:nvSpPr>
        <p:spPr>
          <a:xfrm>
            <a:off x="5212080" y="3502152"/>
            <a:ext cx="54864" cy="530352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5349240" y="3502152"/>
            <a:ext cx="35661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Feedback: </a:t>
            </a: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reaction of the patient shows understanding of the message</a:t>
            </a:r>
          </a:p>
        </p:txBody>
      </p:sp>
      <p:sp>
        <p:nvSpPr>
          <p:cNvPr id="16" name="Text 14"/>
          <p:cNvSpPr/>
          <p:nvPr/>
        </p:nvSpPr>
        <p:spPr>
          <a:xfrm>
            <a:off x="274320" y="4251960"/>
            <a:ext cx="8595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Shannon, C.E. and Weaver, W. (1949), cited in Bach and Grant (2023)</a:t>
            </a:r>
            <a:endParaRPr lang="en-US" sz="900" dirty="0"/>
          </a:p>
        </p:txBody>
      </p:sp>
      <p:pic>
        <p:nvPicPr>
          <p:cNvPr id="18" name="Picture 17" descr="A diagram of communication model&#10;&#10;AI-generated content may be incorrect.">
            <a:extLst>
              <a:ext uri="{FF2B5EF4-FFF2-40B4-BE49-F238E27FC236}">
                <a16:creationId xmlns:a16="http://schemas.microsoft.com/office/drawing/2014/main" id="{DBA70E7A-440F-C95D-BC5A-2DC27D30D7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010" t="14640" r="10543" b="14597"/>
          <a:stretch>
            <a:fillRect/>
          </a:stretch>
        </p:blipFill>
        <p:spPr>
          <a:xfrm>
            <a:off x="359660" y="912154"/>
            <a:ext cx="4590468" cy="312034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Practical Example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8595360" cy="914400"/>
          </a:xfrm>
          <a:prstGeom prst="rect">
            <a:avLst/>
          </a:prstGeom>
          <a:solidFill>
            <a:srgbClr val="2B3677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86868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of a new procedure by a professional to an old age patient with poor hearing ability.</a:t>
            </a:r>
          </a:p>
        </p:txBody>
      </p:sp>
      <p:sp>
        <p:nvSpPr>
          <p:cNvPr id="6" name="Shape 4"/>
          <p:cNvSpPr/>
          <p:nvPr/>
        </p:nvSpPr>
        <p:spPr>
          <a:xfrm>
            <a:off x="274320" y="1874520"/>
            <a:ext cx="4114800" cy="2377440"/>
          </a:xfrm>
          <a:prstGeom prst="rect">
            <a:avLst/>
          </a:prstGeom>
          <a:solidFill>
            <a:srgbClr val="F2F2F2"/>
          </a:solidFill>
          <a:ln w="19050">
            <a:solidFill>
              <a:srgbClr val="CADCFC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663440" y="1874520"/>
            <a:ext cx="420624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Verbal Clarity
</a:t>
            </a:r>
            <a:endParaRPr lang="en-US" sz="1300" dirty="0"/>
          </a:p>
          <a:p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Tells slowly and uses simple language, checks the understanding of the patient.</a:t>
            </a:r>
          </a:p>
          <a:p>
            <a:pPr marL="0" indent="0" algn="l">
              <a:buNone/>
            </a:pPr>
            <a:endParaRPr lang="en-US" sz="1300" dirty="0"/>
          </a:p>
          <a:p>
            <a:pPr marL="0" indent="0" algn="l">
              <a:buNone/>
            </a:pPr>
            <a:r>
              <a:rPr lang="en-US" sz="13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Non-Verbal Support
</a:t>
            </a:r>
            <a:endParaRPr lang="en-US" sz="1300" dirty="0"/>
          </a:p>
          <a:p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Observes the patient, makes eye contact, speaks in a soothing voice.
</a:t>
            </a:r>
            <a:endParaRPr lang="en-US" sz="1300" dirty="0"/>
          </a:p>
          <a:p>
            <a:pPr marL="0" indent="0" algn="l">
              <a:buNone/>
            </a:pPr>
            <a:r>
              <a:rPr lang="en-US" sz="13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Written Confirmation
</a:t>
            </a:r>
            <a:endParaRPr lang="en-US" sz="1300" dirty="0"/>
          </a:p>
          <a:p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Aids the patient by giving him/her a routine card with easy-to-understand written words.</a:t>
            </a:r>
          </a:p>
        </p:txBody>
      </p:sp>
      <p:sp>
        <p:nvSpPr>
          <p:cNvPr id="9" name="Text 7"/>
          <p:cNvSpPr/>
          <p:nvPr/>
        </p:nvSpPr>
        <p:spPr>
          <a:xfrm>
            <a:off x="274320" y="4389120"/>
            <a:ext cx="8595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Outcome: The patient executes the routine without any misconceptions (Hill, 2022).</a:t>
            </a:r>
            <a:endParaRPr lang="en-US" sz="1000" dirty="0"/>
          </a:p>
        </p:txBody>
      </p:sp>
      <p:pic>
        <p:nvPicPr>
          <p:cNvPr id="11" name="Picture 10" descr="A nurse holding hands of an old person&#10;&#10;AI-generated content may be incorrect.">
            <a:extLst>
              <a:ext uri="{FF2B5EF4-FFF2-40B4-BE49-F238E27FC236}">
                <a16:creationId xmlns:a16="http://schemas.microsoft.com/office/drawing/2014/main" id="{49991571-CC6D-2BF8-7F87-67B05DDF2C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588" y="1946328"/>
            <a:ext cx="3953435" cy="224019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41C4D"/>
          </a:solidFill>
          <a:ln w="12700">
            <a:solidFill>
              <a:srgbClr val="141C4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CADCF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54864" cy="3017520"/>
          </a:xfrm>
          <a:prstGeom prst="rect">
            <a:avLst/>
          </a:prstGeom>
          <a:solidFill>
            <a:srgbClr val="4A5FD9"/>
          </a:solidFill>
          <a:ln w="12700">
            <a:solidFill>
              <a:srgbClr val="4A5FD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86868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Bach, S. and Grant, A. (2023) Communication and Interpersonal Skills in Health and Social Care. 4th edn. London: SAGE Publications.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57200" y="182880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Hill, B. (2022) 'Effective communication in nursing practice', British Journal of Nursing, 31(5), pp. 270-275.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57200" y="278892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(2022) Patient Experience in Adult NHS Services [NG138]. London: National Institute for Health and Care Excellence. Available at: https://www.nice.org.uk/guidance/ng138 [Accessed: June 2026].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450</Words>
  <Application>Microsoft Office PowerPoint</Application>
  <PresentationFormat>On-screen Show (16:9)</PresentationFormat>
  <Paragraphs>47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Trebuchet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</dc:title>
  <dc:subject>PptxGenJS Presentation</dc:subject>
  <dc:creator>PptxGenJS</dc:creator>
  <cp:lastModifiedBy>Abdul Rahman</cp:lastModifiedBy>
  <cp:revision>4</cp:revision>
  <dcterms:created xsi:type="dcterms:W3CDTF">2026-06-19T14:12:04Z</dcterms:created>
  <dcterms:modified xsi:type="dcterms:W3CDTF">2026-06-19T15:31:35Z</dcterms:modified>
</cp:coreProperties>
</file>