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583" r:id="rId3"/>
    <p:sldId id="584" r:id="rId4"/>
    <p:sldId id="585" r:id="rId5"/>
    <p:sldId id="578" r:id="rId6"/>
    <p:sldId id="574" r:id="rId7"/>
    <p:sldId id="579" r:id="rId8"/>
    <p:sldId id="573" r:id="rId9"/>
    <p:sldId id="580" r:id="rId10"/>
    <p:sldId id="581" r:id="rId11"/>
    <p:sldId id="582" r:id="rId12"/>
  </p:sldIdLst>
  <p:sldSz cx="9144000" cy="6858000" type="screen4x3"/>
  <p:notesSz cx="6761163" cy="9942513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oward Davies" initials="HD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8CACA"/>
    <a:srgbClr val="C6CBCC"/>
    <a:srgbClr val="D1D1D1"/>
    <a:srgbClr val="C0C0C0"/>
    <a:srgbClr val="DDDDDD"/>
    <a:srgbClr val="FF0000"/>
    <a:srgbClr val="0000FF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7159" autoAdjust="0"/>
  </p:normalViewPr>
  <p:slideViewPr>
    <p:cSldViewPr>
      <p:cViewPr varScale="1">
        <p:scale>
          <a:sx n="76" d="100"/>
          <a:sy n="76" d="100"/>
        </p:scale>
        <p:origin x="263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9761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8397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8397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9761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9DB05207-99D9-456C-AC7B-57F1982FEC9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39288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29761" y="0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46125"/>
            <a:ext cx="4967287" cy="372745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434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6117" y="4722694"/>
            <a:ext cx="5408930" cy="4474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434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1434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9761" y="9443662"/>
            <a:ext cx="2929837" cy="4971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8650C59-32C6-4564-93F4-5EA38B6D4504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86859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4235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304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085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70718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7267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650C59-32C6-4564-93F4-5EA38B6D450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5011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BA25BE-B27E-427B-B4A6-F5E171407E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BF49BAA-D77F-4070-8418-6447A873178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A9D6FC-BA07-497E-A6FB-0D136614A43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E57B76-E796-4951-9961-F20038E92EF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F7E491-91CA-468D-910F-E252CFEEACF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70556B-70C3-4E3D-9979-076A728BBF6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18BB7B6-EC5B-4BED-830A-2D0C2EEF875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C60C79-1D13-42CC-AC54-175BFF94359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1C9862-B337-4F77-9E84-0A8445582D3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8C442A-F9E0-4986-AC2F-E07BBDB9CFD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8857C3-8FF1-4B3A-8135-84CD9C5523A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r>
              <a:rPr lang="en-GB"/>
              <a:t>Financial Management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807B332-C44D-4E2B-81DD-084FEDEFD904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Excel_Worksheet.xlsx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4.emf"/><Relationship Id="rId4" Type="http://schemas.openxmlformats.org/officeDocument/2006/relationships/package" Target="../embeddings/Microsoft_Excel_Worksheet2.xlsx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5.emf"/><Relationship Id="rId4" Type="http://schemas.openxmlformats.org/officeDocument/2006/relationships/package" Target="../embeddings/Microsoft_Excel_Worksheet3.xlsx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1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1" y="313935"/>
            <a:ext cx="820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Financial Management Module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7504" y="1844824"/>
            <a:ext cx="8439261" cy="336817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2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1" y="313935"/>
            <a:ext cx="820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Financial Management Module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81895C-AEB2-4E74-A504-60BC6A8D0343}"/>
              </a:ext>
            </a:extLst>
          </p:cNvPr>
          <p:cNvSpPr txBox="1"/>
          <p:nvPr/>
        </p:nvSpPr>
        <p:spPr>
          <a:xfrm>
            <a:off x="1619672" y="1844824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Today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Assignment (a)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Assignment (b)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Project Appraisal Tool Exercises</a:t>
            </a:r>
          </a:p>
        </p:txBody>
      </p:sp>
    </p:spTree>
    <p:extLst>
      <p:ext uri="{BB962C8B-B14F-4D97-AF65-F5344CB8AC3E}">
        <p14:creationId xmlns:p14="http://schemas.microsoft.com/office/powerpoint/2010/main" val="365514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1" y="313935"/>
            <a:ext cx="820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Financial Management Module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81895C-AEB2-4E74-A504-60BC6A8D0343}"/>
              </a:ext>
            </a:extLst>
          </p:cNvPr>
          <p:cNvSpPr txBox="1"/>
          <p:nvPr/>
        </p:nvSpPr>
        <p:spPr>
          <a:xfrm>
            <a:off x="1029172" y="1236460"/>
            <a:ext cx="554461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Assignment (b)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Things to consider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Start with modelling the projects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Why do we appraise Projects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What is the purpose of these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Strengths and weaknesses of the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Limitations of using the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 clear on your conclusion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Sources of Finance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Reference List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Appendix for models explaining your calculations where required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0532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611560" y="2276872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72C5C1-6ADF-42E4-AC1A-894460DFEA4B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Financial Management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57201" y="313935"/>
            <a:ext cx="820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Financial Management Module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81895C-AEB2-4E74-A504-60BC6A8D0343}"/>
              </a:ext>
            </a:extLst>
          </p:cNvPr>
          <p:cNvSpPr txBox="1"/>
          <p:nvPr/>
        </p:nvSpPr>
        <p:spPr>
          <a:xfrm>
            <a:off x="1029172" y="1236460"/>
            <a:ext cx="554461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Assignment (b)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Things to consider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Start with modelling the projects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Why do we appraise Projects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What is the purpose of these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Strengths and weaknesses of the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Limitations of using the tools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 clear on your conclusion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Sources of Finance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Reference List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Appendix for models explaining your calculations where required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815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837" y="-337527"/>
            <a:ext cx="8229600" cy="1143000"/>
          </a:xfrm>
        </p:spPr>
        <p:txBody>
          <a:bodyPr/>
          <a:lstStyle/>
          <a:p>
            <a:r>
              <a:rPr lang="en-GB" dirty="0"/>
              <a:t>Project Appraisals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691009-1D8C-4DF6-979E-A6E4A057EA11}"/>
              </a:ext>
            </a:extLst>
          </p:cNvPr>
          <p:cNvSpPr txBox="1"/>
          <p:nvPr/>
        </p:nvSpPr>
        <p:spPr>
          <a:xfrm>
            <a:off x="92990" y="862783"/>
            <a:ext cx="5835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Financial Appraisals Tools </a:t>
            </a:r>
          </a:p>
        </p:txBody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D8DEDBF0-E347-4387-83A7-CC4734F81EA7}"/>
              </a:ext>
            </a:extLst>
          </p:cNvPr>
          <p:cNvSpPr/>
          <p:nvPr/>
        </p:nvSpPr>
        <p:spPr>
          <a:xfrm>
            <a:off x="2657956" y="3298029"/>
            <a:ext cx="3541362" cy="1402597"/>
          </a:xfrm>
          <a:prstGeom prst="cloud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dk1"/>
                </a:solidFill>
              </a:rPr>
              <a:t>Financial Appraisal Tools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F828DC6-2FFD-4C5A-9C43-386903D10163}"/>
              </a:ext>
            </a:extLst>
          </p:cNvPr>
          <p:cNvSpPr/>
          <p:nvPr/>
        </p:nvSpPr>
        <p:spPr>
          <a:xfrm>
            <a:off x="439762" y="2192117"/>
            <a:ext cx="1821051" cy="725311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Payback Period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045C9282-61A5-4071-B6E6-B4046C7E8708}"/>
              </a:ext>
            </a:extLst>
          </p:cNvPr>
          <p:cNvSpPr/>
          <p:nvPr/>
        </p:nvSpPr>
        <p:spPr>
          <a:xfrm>
            <a:off x="6648775" y="2192117"/>
            <a:ext cx="1821051" cy="78280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Internal Rate of Return (IRR)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1FE9043-D847-4225-ABAE-920BE168384A}"/>
              </a:ext>
            </a:extLst>
          </p:cNvPr>
          <p:cNvSpPr/>
          <p:nvPr/>
        </p:nvSpPr>
        <p:spPr>
          <a:xfrm>
            <a:off x="410695" y="4698421"/>
            <a:ext cx="1821051" cy="862072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Accounting Rate of Return (ARR)</a:t>
            </a:r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106A174-6BE4-42B8-B7E6-B83E85145AD1}"/>
              </a:ext>
            </a:extLst>
          </p:cNvPr>
          <p:cNvSpPr/>
          <p:nvPr/>
        </p:nvSpPr>
        <p:spPr>
          <a:xfrm>
            <a:off x="6648772" y="4741190"/>
            <a:ext cx="1821051" cy="1428427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Net Present Value               (Discounted Cash Flow)</a:t>
            </a:r>
          </a:p>
          <a:p>
            <a:pPr algn="ctr"/>
            <a:endParaRPr lang="en-GB" dirty="0">
              <a:solidFill>
                <a:schemeClr val="dk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81E474A4-E3EB-4733-93C9-B3FD4CF212FF}"/>
              </a:ext>
            </a:extLst>
          </p:cNvPr>
          <p:cNvSpPr/>
          <p:nvPr/>
        </p:nvSpPr>
        <p:spPr>
          <a:xfrm>
            <a:off x="6648773" y="3491675"/>
            <a:ext cx="1821051" cy="782806"/>
          </a:xfrm>
          <a:prstGeom prst="roundRect">
            <a:avLst/>
          </a:prstGeom>
          <a:ln>
            <a:headEnd type="none" w="med" len="med"/>
            <a:tailEnd type="none" w="med" len="med"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Profitability Index</a:t>
            </a:r>
            <a:endParaRPr lang="en-GB" dirty="0">
              <a:solidFill>
                <a:schemeClr val="dk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7485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52" y="-194098"/>
            <a:ext cx="8229600" cy="1143000"/>
          </a:xfrm>
        </p:spPr>
        <p:txBody>
          <a:bodyPr/>
          <a:lstStyle/>
          <a:p>
            <a:r>
              <a:rPr lang="en-GB" dirty="0"/>
              <a:t>Project Appraisals</a:t>
            </a: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F213DE2A-941E-4080-A7AE-0748AF6F02E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7845669"/>
              </p:ext>
            </p:extLst>
          </p:nvPr>
        </p:nvGraphicFramePr>
        <p:xfrm>
          <a:off x="683568" y="691226"/>
          <a:ext cx="5832648" cy="54755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5" name="Worksheet" r:id="rId4" imgW="4667287" imgH="4381434" progId="Excel.Sheet.12">
                  <p:embed/>
                </p:oleObj>
              </mc:Choice>
              <mc:Fallback>
                <p:oleObj name="Worksheet" r:id="rId4" imgW="4667287" imgH="438143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691226"/>
                        <a:ext cx="5832648" cy="547554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717781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52" y="-194098"/>
            <a:ext cx="8229600" cy="1143000"/>
          </a:xfrm>
        </p:spPr>
        <p:txBody>
          <a:bodyPr/>
          <a:lstStyle/>
          <a:p>
            <a:r>
              <a:rPr lang="en-GB" dirty="0"/>
              <a:t>Project Appraisals</a:t>
            </a:r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70C535F1-F7FF-4F39-9F7D-7787F074DEE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1328904"/>
              </p:ext>
            </p:extLst>
          </p:nvPr>
        </p:nvGraphicFramePr>
        <p:xfrm>
          <a:off x="827584" y="1412776"/>
          <a:ext cx="6840760" cy="21472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39" name="Worksheet" r:id="rId4" imgW="5553278" imgH="1742878" progId="Excel.Sheet.12">
                  <p:embed/>
                </p:oleObj>
              </mc:Choice>
              <mc:Fallback>
                <p:oleObj name="Worksheet" r:id="rId4" imgW="5553278" imgH="1742878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27584" y="1412776"/>
                        <a:ext cx="6840760" cy="21472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0940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48FA5A-CDC9-4E0C-8D4D-69A652AB9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EC5F0-7560-41D7-9761-1099B205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0556B-70C3-4E3D-9979-076A728BBF6D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2" name="Object 1">
            <a:extLst>
              <a:ext uri="{FF2B5EF4-FFF2-40B4-BE49-F238E27FC236}">
                <a16:creationId xmlns:a16="http://schemas.microsoft.com/office/drawing/2014/main" id="{2EC6A972-3E07-4368-8215-56CB29091A37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52367903"/>
              </p:ext>
            </p:extLst>
          </p:nvPr>
        </p:nvGraphicFramePr>
        <p:xfrm>
          <a:off x="34404" y="136525"/>
          <a:ext cx="7560840" cy="593170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" name="Worksheet" r:id="rId4" imgW="5172130" imgH="4057453" progId="Excel.Sheet.12">
                  <p:embed/>
                </p:oleObj>
              </mc:Choice>
              <mc:Fallback>
                <p:oleObj name="Worksheet" r:id="rId4" imgW="5172130" imgH="4057453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4404" y="136525"/>
                        <a:ext cx="7560840" cy="593170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3727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52" y="-194098"/>
            <a:ext cx="8229600" cy="1143000"/>
          </a:xfrm>
        </p:spPr>
        <p:txBody>
          <a:bodyPr/>
          <a:lstStyle/>
          <a:p>
            <a:r>
              <a:rPr lang="en-GB" dirty="0"/>
              <a:t>Project Appraisals</a:t>
            </a:r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21B053F8-479D-4615-A483-ECFAAE469C7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876273"/>
              </p:ext>
            </p:extLst>
          </p:nvPr>
        </p:nvGraphicFramePr>
        <p:xfrm>
          <a:off x="683568" y="1196752"/>
          <a:ext cx="7892155" cy="223224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4" name="Worksheet" r:id="rId4" imgW="6162878" imgH="1742878" progId="Excel.Sheet.12">
                  <p:embed/>
                </p:oleObj>
              </mc:Choice>
              <mc:Fallback>
                <p:oleObj name="Worksheet" r:id="rId4" imgW="6162878" imgH="1742878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683568" y="1196752"/>
                        <a:ext cx="7892155" cy="223224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141352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48FA5A-CDC9-4E0C-8D4D-69A652AB9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Financial Management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BEC5F0-7560-41D7-9761-1099B2052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70556B-70C3-4E3D-9979-076A728BBF6D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EB86D4-4850-40D7-BDB6-A52FA231D5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545" y="379476"/>
            <a:ext cx="5743956" cy="609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0581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052" y="-194098"/>
            <a:ext cx="8229600" cy="1143000"/>
          </a:xfrm>
        </p:spPr>
        <p:txBody>
          <a:bodyPr/>
          <a:lstStyle/>
          <a:p>
            <a:r>
              <a:rPr lang="en-GB" dirty="0"/>
              <a:t>Project Appraisals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6D25FD-E33F-4424-AE40-BB549E3C17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268760"/>
            <a:ext cx="7592844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298154"/>
      </p:ext>
    </p:extLst>
  </p:cSld>
  <p:clrMapOvr>
    <a:masterClrMapping/>
  </p:clrMapOvr>
</p:sld>
</file>

<file path=ppt/theme/theme1.xml><?xml version="1.0" encoding="utf-8"?>
<a:theme xmlns:a="http://schemas.openxmlformats.org/drawingml/2006/main" name="Bridgend College Master Slide">
  <a:themeElements>
    <a:clrScheme name="Bridgend College Master Slid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ridgend College Master Slide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Bridgend College Master Slid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ridgend College Master Slide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ridgend College Master Slide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197</Words>
  <Application>Microsoft Office PowerPoint</Application>
  <PresentationFormat>On-screen Show (4:3)</PresentationFormat>
  <Paragraphs>75</Paragraphs>
  <Slides>11</Slides>
  <Notes>6</Notes>
  <HiddenSlides>0</HiddenSlides>
  <MMClips>0</MMClips>
  <ScaleCrop>false</ScaleCrop>
  <HeadingPairs>
    <vt:vector size="8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Bridgend College Master Slide</vt:lpstr>
      <vt:lpstr>Microsoft Excel Worksheet</vt:lpstr>
      <vt:lpstr>PowerPoint Presentation</vt:lpstr>
      <vt:lpstr>PowerPoint Presentation</vt:lpstr>
      <vt:lpstr>PowerPoint Presentation</vt:lpstr>
      <vt:lpstr>PowerPoint Presentation</vt:lpstr>
      <vt:lpstr>Project Appraisals</vt:lpstr>
      <vt:lpstr>Project Appraisals</vt:lpstr>
      <vt:lpstr>Project Appraisals</vt:lpstr>
      <vt:lpstr>PowerPoint Presentation</vt:lpstr>
      <vt:lpstr>Project Appraisals</vt:lpstr>
      <vt:lpstr>PowerPoint Presentation</vt:lpstr>
      <vt:lpstr>Project Appraisals</vt:lpstr>
    </vt:vector>
  </TitlesOfParts>
  <Company>3M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</dc:title>
  <dc:creator>3M</dc:creator>
  <cp:lastModifiedBy>Howard Davies</cp:lastModifiedBy>
  <cp:revision>254</cp:revision>
  <cp:lastPrinted>2015-10-18T09:42:21Z</cp:lastPrinted>
  <dcterms:created xsi:type="dcterms:W3CDTF">2011-01-21T19:00:12Z</dcterms:created>
  <dcterms:modified xsi:type="dcterms:W3CDTF">2022-02-24T19:15:42Z</dcterms:modified>
</cp:coreProperties>
</file>