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29"/>
  </p:notesMasterIdLst>
  <p:handoutMasterIdLst>
    <p:handoutMasterId r:id="rId30"/>
  </p:handoutMasterIdLst>
  <p:sldIdLst>
    <p:sldId id="261" r:id="rId2"/>
    <p:sldId id="268" r:id="rId3"/>
    <p:sldId id="262" r:id="rId4"/>
    <p:sldId id="263" r:id="rId5"/>
    <p:sldId id="293" r:id="rId6"/>
    <p:sldId id="264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91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92" r:id="rId24"/>
    <p:sldId id="286" r:id="rId25"/>
    <p:sldId id="287" r:id="rId26"/>
    <p:sldId id="288" r:id="rId27"/>
    <p:sldId id="289" r:id="rId28"/>
  </p:sldIdLst>
  <p:sldSz cx="9906000" cy="6858000" type="A4"/>
  <p:notesSz cx="6735763" cy="986948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9">
          <p15:clr>
            <a:srgbClr val="A4A3A4"/>
          </p15:clr>
        </p15:guide>
        <p15:guide id="2" pos="212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526" autoAdjust="0"/>
    <p:restoredTop sz="90929"/>
  </p:normalViewPr>
  <p:slideViewPr>
    <p:cSldViewPr>
      <p:cViewPr varScale="1">
        <p:scale>
          <a:sx n="86" d="100"/>
          <a:sy n="86" d="100"/>
        </p:scale>
        <p:origin x="322" y="53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06"/>
    </p:cViewPr>
  </p:sorterViewPr>
  <p:notesViewPr>
    <p:cSldViewPr>
      <p:cViewPr varScale="1">
        <p:scale>
          <a:sx n="37" d="100"/>
          <a:sy n="37" d="100"/>
        </p:scale>
        <p:origin x="-1578" y="-96"/>
      </p:cViewPr>
      <p:guideLst>
        <p:guide orient="horz" pos="3109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61913" y="100013"/>
            <a:ext cx="869950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121" tIns="44761" rIns="91121" bIns="44761" anchor="ctr">
            <a:spAutoFit/>
          </a:bodyPr>
          <a:lstStyle>
            <a:lvl1pPr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0375"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0750"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1125"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41500"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2987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559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131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03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1400">
                <a:latin typeface="Book Antiqua" panose="02040602050305030304" pitchFamily="18" charset="0"/>
              </a:rPr>
              <a:t>Sue Maw</a:t>
            </a: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6281738" y="9466263"/>
            <a:ext cx="392112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121" tIns="44761" rIns="91121" bIns="44761" anchor="ctr">
            <a:spAutoFit/>
          </a:bodyPr>
          <a:lstStyle>
            <a:lvl1pPr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0375"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0750"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1125"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41500"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2987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559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131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03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fld id="{C2F51706-A75D-4DE6-8E27-F416AD8B84FE}" type="slidenum">
              <a:rPr lang="en-GB" altLang="en-US" sz="1400">
                <a:latin typeface="Book Antiqua" panose="02040602050305030304" pitchFamily="18" charset="0"/>
              </a:rPr>
              <a:pPr algn="r"/>
              <a:t>‹#›</a:t>
            </a:fld>
            <a:endParaRPr lang="en-GB" altLang="en-US" sz="140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5853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113" y="4691063"/>
            <a:ext cx="4935537" cy="4154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21" tIns="44761" rIns="91121" bIns="447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notes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1" name="Rectangle 3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696913" y="741363"/>
            <a:ext cx="5343525" cy="36988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1913" y="100013"/>
            <a:ext cx="869950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121" tIns="44761" rIns="91121" bIns="44761" anchor="ctr">
            <a:spAutoFit/>
          </a:bodyPr>
          <a:lstStyle>
            <a:lvl1pPr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0375"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0750"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1125"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41500"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2987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559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131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03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1400">
                <a:latin typeface="Book Antiqua" panose="02040602050305030304" pitchFamily="18" charset="0"/>
              </a:rPr>
              <a:t>Sue Maw</a:t>
            </a: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6281738" y="9466263"/>
            <a:ext cx="392112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121" tIns="44761" rIns="91121" bIns="44761" anchor="ctr">
            <a:spAutoFit/>
          </a:bodyPr>
          <a:lstStyle>
            <a:lvl1pPr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0375"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0750"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1125"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41500" defTabSz="920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2987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559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131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03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fld id="{2E0594B5-D2D5-45CB-A395-14EA2B803932}" type="slidenum">
              <a:rPr lang="en-GB" altLang="en-US" sz="1400">
                <a:latin typeface="Book Antiqua" panose="02040602050305030304" pitchFamily="18" charset="0"/>
              </a:rPr>
              <a:pPr algn="r"/>
              <a:t>‹#›</a:t>
            </a:fld>
            <a:endParaRPr lang="en-GB" altLang="en-US" sz="140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4785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  <p:sp>
        <p:nvSpPr>
          <p:cNvPr id="15363" name="Rectangle 3"/>
          <p:cNvSpPr>
            <a:spLocks noChangeArrowheads="1" noTextEdit="1"/>
          </p:cNvSpPr>
          <p:nvPr>
            <p:ph type="sldImg"/>
          </p:nvPr>
        </p:nvSpPr>
        <p:spPr>
          <a:ln cap="flat"/>
        </p:spPr>
      </p:sp>
    </p:spTree>
    <p:extLst>
      <p:ext uri="{BB962C8B-B14F-4D97-AF65-F5344CB8AC3E}">
        <p14:creationId xmlns:p14="http://schemas.microsoft.com/office/powerpoint/2010/main" val="39424944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  <p:sp>
        <p:nvSpPr>
          <p:cNvPr id="29699" name="Rectangle 3"/>
          <p:cNvSpPr>
            <a:spLocks noChangeArrowheads="1" noTextEdit="1"/>
          </p:cNvSpPr>
          <p:nvPr>
            <p:ph type="sldImg"/>
          </p:nvPr>
        </p:nvSpPr>
        <p:spPr>
          <a:ln cap="flat"/>
        </p:spPr>
      </p:sp>
    </p:spTree>
    <p:extLst>
      <p:ext uri="{BB962C8B-B14F-4D97-AF65-F5344CB8AC3E}">
        <p14:creationId xmlns:p14="http://schemas.microsoft.com/office/powerpoint/2010/main" val="8766523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 dirty="0"/>
          </a:p>
        </p:txBody>
      </p:sp>
      <p:sp>
        <p:nvSpPr>
          <p:cNvPr id="17411" name="Rectangle 3"/>
          <p:cNvSpPr>
            <a:spLocks noChangeArrowheads="1" noTextEdit="1"/>
          </p:cNvSpPr>
          <p:nvPr>
            <p:ph type="sldImg"/>
          </p:nvPr>
        </p:nvSpPr>
        <p:spPr>
          <a:ln cap="flat"/>
        </p:spPr>
      </p:sp>
    </p:spTree>
    <p:extLst>
      <p:ext uri="{BB962C8B-B14F-4D97-AF65-F5344CB8AC3E}">
        <p14:creationId xmlns:p14="http://schemas.microsoft.com/office/powerpoint/2010/main" val="6606046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  <p:sp>
        <p:nvSpPr>
          <p:cNvPr id="19459" name="Rectangle 3"/>
          <p:cNvSpPr>
            <a:spLocks noChangeArrowheads="1" noTextEdit="1"/>
          </p:cNvSpPr>
          <p:nvPr>
            <p:ph type="sldImg"/>
          </p:nvPr>
        </p:nvSpPr>
        <p:spPr>
          <a:ln cap="flat"/>
        </p:spPr>
      </p:sp>
    </p:spTree>
    <p:extLst>
      <p:ext uri="{BB962C8B-B14F-4D97-AF65-F5344CB8AC3E}">
        <p14:creationId xmlns:p14="http://schemas.microsoft.com/office/powerpoint/2010/main" val="1050958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r>
              <a:rPr lang="en-GB" altLang="en-US" sz="1600" i="1">
                <a:solidFill>
                  <a:schemeClr val="tx2"/>
                </a:solidFill>
                <a:latin typeface="Book Antiqua" panose="02040602050305030304" pitchFamily="18" charset="0"/>
              </a:rPr>
              <a:t>Ambiguous figures, such as the vase/faces figure &amp; Necker's cube, show that there is more than one way of perceiving the same image on the retina. </a:t>
            </a:r>
          </a:p>
          <a:p>
            <a:pPr>
              <a:spcBef>
                <a:spcPct val="0"/>
              </a:spcBef>
            </a:pPr>
            <a:r>
              <a:rPr lang="en-GB" altLang="en-US" sz="1600" i="1">
                <a:solidFill>
                  <a:schemeClr val="tx2"/>
                </a:solidFill>
                <a:latin typeface="Book Antiqua" panose="02040602050305030304" pitchFamily="18" charset="0"/>
              </a:rPr>
              <a:t>The Muller-Lyer illusion &amp; the Ponzo illusion demonstrate that identical lines can be perceived as having different lengths.</a:t>
            </a:r>
          </a:p>
          <a:p>
            <a:endParaRPr lang="en-GB" altLang="en-US" sz="1600" i="1">
              <a:solidFill>
                <a:schemeClr val="tx2"/>
              </a:solidFill>
              <a:latin typeface="Book Antiqua" panose="02040602050305030304" pitchFamily="18" charset="0"/>
            </a:endParaRPr>
          </a:p>
        </p:txBody>
      </p:sp>
      <p:sp>
        <p:nvSpPr>
          <p:cNvPr id="21507" name="Rectangle 3"/>
          <p:cNvSpPr>
            <a:spLocks noChangeArrowheads="1" noTextEdit="1"/>
          </p:cNvSpPr>
          <p:nvPr>
            <p:ph type="sldImg"/>
          </p:nvPr>
        </p:nvSpPr>
        <p:spPr>
          <a:ln cap="flat"/>
        </p:spPr>
      </p:sp>
    </p:spTree>
    <p:extLst>
      <p:ext uri="{BB962C8B-B14F-4D97-AF65-F5344CB8AC3E}">
        <p14:creationId xmlns:p14="http://schemas.microsoft.com/office/powerpoint/2010/main" val="3200478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bambo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92"/>
          <a:stretch>
            <a:fillRect/>
          </a:stretch>
        </p:blipFill>
        <p:spPr bwMode="ltGray">
          <a:xfrm>
            <a:off x="6816725" y="-1588"/>
            <a:ext cx="3095625" cy="68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30200" y="1158875"/>
            <a:ext cx="6769100" cy="14319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30200" y="3429000"/>
            <a:ext cx="652145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279400" y="6248400"/>
            <a:ext cx="1757363" cy="45720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284413" y="6248400"/>
            <a:ext cx="3246437" cy="45720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943600" y="6248400"/>
            <a:ext cx="1485900" cy="457200"/>
          </a:xfrm>
        </p:spPr>
        <p:txBody>
          <a:bodyPr/>
          <a:lstStyle>
            <a:lvl1pPr>
              <a:defRPr/>
            </a:lvl1pPr>
          </a:lstStyle>
          <a:p>
            <a:fld id="{A86A5247-0FDC-4625-8906-5B69880FC4B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F4BF11-949B-463F-A846-1A796F94DE9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28776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275" y="1709738"/>
            <a:ext cx="8543925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275" y="4589463"/>
            <a:ext cx="8543925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8422C2-EA37-4356-ACF3-C4266820B9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58174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7650" y="1371600"/>
            <a:ext cx="4010025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0075" y="1371600"/>
            <a:ext cx="4010025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F39E73-54B4-48B3-9712-2B595E53B59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86775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365125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625" y="1681163"/>
            <a:ext cx="41910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625" y="2505075"/>
            <a:ext cx="419100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6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6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64B9D3-FB70-4C2E-94FA-644594B0149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9012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0F4E02-05F3-4ED7-BB3A-3678B96A6E2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08404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684D0-B0B9-40B8-AF7E-A59A942DF0C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55919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689837-511B-451A-B5C4-57CB71573F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5980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42A9E6-42AE-4222-A1B6-B2D159FAE3B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68472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D04000-74FC-43E2-AEA4-AA5CD9DA20C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8480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76988" y="-136525"/>
            <a:ext cx="2043112" cy="6232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7650" y="-136525"/>
            <a:ext cx="5976938" cy="6232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A6597D-31DF-4461-AB5F-84F9EDB8FAE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2652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bamboo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976"/>
          <a:stretch>
            <a:fillRect/>
          </a:stretch>
        </p:blipFill>
        <p:spPr bwMode="ltGray">
          <a:xfrm>
            <a:off x="7966075" y="0"/>
            <a:ext cx="19399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47650" y="-136525"/>
            <a:ext cx="808990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7650" y="1371600"/>
            <a:ext cx="8172450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7650" y="6248400"/>
            <a:ext cx="1733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altLang="en-US"/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93950" y="6248400"/>
            <a:ext cx="3797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altLang="en-US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69100" y="6248400"/>
            <a:ext cx="165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FFDD6D-9F25-4B62-B3D0-E15A2F17B9C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anose="020B0A040201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anose="020B0A040201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anose="020B0A040201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anose="020B0A040201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anose="020B0A040201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anose="020B0A040201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anose="020B0A040201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anose="020B0A040201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­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bg2"/>
        </a:buClr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earecolorblind.com/example/bbc-online-football-tables/" TargetMode="External"/><Relationship Id="rId2" Type="http://schemas.openxmlformats.org/officeDocument/2006/relationships/hyperlink" Target="http://www.bbc.co.uk/sport/football/premier-league/table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/>
          <a:p>
            <a:r>
              <a:rPr lang="en-GB" altLang="en-US"/>
              <a:t>Human Vision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6496" y="3212976"/>
            <a:ext cx="8172450" cy="472440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buFontTx/>
              <a:buChar char="*"/>
            </a:pPr>
            <a:r>
              <a:rPr lang="en-GB" altLang="en-US" dirty="0"/>
              <a:t>Human vision can be split into two stages:-</a:t>
            </a:r>
          </a:p>
          <a:p>
            <a:pPr lvl="1">
              <a:buClr>
                <a:schemeClr val="tx2"/>
              </a:buClr>
              <a:buFontTx/>
              <a:buChar char="*"/>
            </a:pPr>
            <a:r>
              <a:rPr lang="en-GB" altLang="en-US" dirty="0"/>
              <a:t>The physical process of the eye picking up light.</a:t>
            </a:r>
          </a:p>
          <a:p>
            <a:pPr lvl="1">
              <a:buClr>
                <a:schemeClr val="tx2"/>
              </a:buClr>
              <a:buFontTx/>
              <a:buChar char="*"/>
            </a:pPr>
            <a:r>
              <a:rPr lang="en-GB" altLang="en-US" dirty="0"/>
              <a:t>The interpretation of the image to recognise objects, distances and colours.</a:t>
            </a:r>
          </a:p>
        </p:txBody>
      </p:sp>
      <p:pic>
        <p:nvPicPr>
          <p:cNvPr id="29701" name="Picture 2053" descr="Image result for eyes asian m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20" y="1052736"/>
            <a:ext cx="3390019" cy="190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3" name="Picture 2055" descr="Image result for vision percep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024" y="1091779"/>
            <a:ext cx="234646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/>
          <a:p>
            <a:r>
              <a:rPr lang="en-GB" altLang="en-US"/>
              <a:t>The Human Eye </a:t>
            </a:r>
          </a:p>
        </p:txBody>
      </p:sp>
      <p:pic>
        <p:nvPicPr>
          <p:cNvPr id="28677" name="Picture 5" descr="http://www.biologymad.com/nervoussystem/eyenot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1196752"/>
            <a:ext cx="8272545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/>
          <a:p>
            <a:r>
              <a:rPr lang="en-GB" altLang="en-US"/>
              <a:t>The Human Eye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08784" y="1295400"/>
            <a:ext cx="5487194" cy="411480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lnSpc>
                <a:spcPct val="90000"/>
              </a:lnSpc>
              <a:buFontTx/>
              <a:buChar char="*"/>
            </a:pPr>
            <a:r>
              <a:rPr lang="en-GB" altLang="en-US" sz="2800" dirty="0"/>
              <a:t>The retina is a light sensitive area on the back of the eye containing two types of light sensitive cell: rods and cones.</a:t>
            </a:r>
          </a:p>
          <a:p>
            <a:pPr>
              <a:lnSpc>
                <a:spcPct val="90000"/>
              </a:lnSpc>
              <a:buFontTx/>
              <a:buChar char="*"/>
            </a:pPr>
            <a:r>
              <a:rPr lang="en-GB" altLang="en-US" sz="2800" dirty="0"/>
              <a:t>Rods are very sensitive to light and movement, but do not pick up fine detail or colour.</a:t>
            </a:r>
          </a:p>
          <a:p>
            <a:pPr lvl="1">
              <a:lnSpc>
                <a:spcPct val="90000"/>
              </a:lnSpc>
              <a:buFontTx/>
              <a:buChar char="*"/>
            </a:pPr>
            <a:r>
              <a:rPr lang="en-GB" altLang="en-US" sz="2400" dirty="0"/>
              <a:t>They are mostly around the edge of the retina.</a:t>
            </a:r>
          </a:p>
          <a:p>
            <a:pPr lvl="1">
              <a:lnSpc>
                <a:spcPct val="90000"/>
              </a:lnSpc>
              <a:buFontTx/>
              <a:buChar char="*"/>
            </a:pPr>
            <a:r>
              <a:rPr lang="en-GB" altLang="en-US" sz="2400" dirty="0"/>
              <a:t>We make use of rods under poor lighting conditions and  for peripheral vision.</a:t>
            </a:r>
          </a:p>
        </p:txBody>
      </p:sp>
      <p:pic>
        <p:nvPicPr>
          <p:cNvPr id="18439" name="Picture 1031" descr="http://www.ganfyd.org/images/1/1c/SchematicPhotoreceptorsRetin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20" y="1324238"/>
            <a:ext cx="2896964" cy="3625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/>
          <a:p>
            <a:r>
              <a:rPr lang="en-GB" altLang="en-US"/>
              <a:t>The Human Eye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2520" y="3068960"/>
            <a:ext cx="7931596" cy="3888432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buFontTx/>
              <a:buChar char="*"/>
            </a:pPr>
            <a:r>
              <a:rPr lang="en-GB" altLang="en-US" sz="2800" dirty="0"/>
              <a:t>Cones operate under bright lighting conditions.</a:t>
            </a:r>
          </a:p>
          <a:p>
            <a:pPr>
              <a:buFontTx/>
              <a:buChar char="*"/>
            </a:pPr>
            <a:r>
              <a:rPr lang="en-GB" altLang="en-US" sz="2800" dirty="0"/>
              <a:t>There are three types of cone, sensitive to red, green and blue light, giving us colour vision. Only around 4% of cones are sensitive to blue light.</a:t>
            </a:r>
          </a:p>
          <a:p>
            <a:pPr>
              <a:buFontTx/>
              <a:buChar char="*"/>
            </a:pPr>
            <a:r>
              <a:rPr lang="en-GB" altLang="en-US" sz="2800" dirty="0"/>
              <a:t>Cones are concentrated on the fovea, the central point on the retina where images are focused.	 .</a:t>
            </a:r>
          </a:p>
        </p:txBody>
      </p:sp>
      <p:pic>
        <p:nvPicPr>
          <p:cNvPr id="40965" name="Picture 5" descr="Image result for cones colour vis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696" y="908720"/>
            <a:ext cx="3672408" cy="2057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650" y="525959"/>
            <a:ext cx="8089900" cy="769441"/>
          </a:xfrm>
        </p:spPr>
        <p:txBody>
          <a:bodyPr/>
          <a:lstStyle/>
          <a:p>
            <a:r>
              <a:rPr lang="en-GB" dirty="0" err="1" smtClean="0"/>
              <a:t>Colourblindness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Around 8% of men are </a:t>
            </a:r>
            <a:r>
              <a:rPr lang="en-GB" dirty="0" err="1" smtClean="0"/>
              <a:t>colourblind</a:t>
            </a:r>
            <a:endParaRPr lang="en-GB" dirty="0" smtClean="0"/>
          </a:p>
          <a:p>
            <a:r>
              <a:rPr lang="en-GB" dirty="0" smtClean="0"/>
              <a:t>The most common form is red-green</a:t>
            </a:r>
          </a:p>
          <a:p>
            <a:r>
              <a:rPr lang="en-GB" dirty="0" smtClean="0"/>
              <a:t>Example:</a:t>
            </a:r>
          </a:p>
          <a:p>
            <a:r>
              <a:rPr lang="en-GB" sz="1100" dirty="0" smtClean="0">
                <a:hlinkClick r:id="rId2"/>
              </a:rPr>
              <a:t>http://www.bbc.co.uk/sport/football/premier-league/table</a:t>
            </a:r>
            <a:endParaRPr lang="en-GB" sz="1100" dirty="0" smtClean="0"/>
          </a:p>
          <a:p>
            <a:r>
              <a:rPr lang="en-GB" dirty="0" smtClean="0"/>
              <a:t>Viewed by colour blind user:</a:t>
            </a:r>
          </a:p>
          <a:p>
            <a:r>
              <a:rPr lang="en-GB" sz="1100" dirty="0" smtClean="0">
                <a:hlinkClick r:id="rId3"/>
              </a:rPr>
              <a:t>http://wearecolorblind.com/example/bbc-online-football-tables/</a:t>
            </a:r>
            <a:endParaRPr lang="en-GB" sz="1100" dirty="0" smtClean="0"/>
          </a:p>
          <a:p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3246638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/>
          <a:p>
            <a:r>
              <a:rPr lang="en-GB" altLang="en-US"/>
              <a:t>Visual Perception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831" y="3140968"/>
            <a:ext cx="8420100" cy="3384376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buFontTx/>
              <a:buChar char="*"/>
            </a:pPr>
            <a:r>
              <a:rPr lang="en-GB" altLang="en-US" sz="2800" dirty="0"/>
              <a:t>There is more to </a:t>
            </a:r>
            <a:r>
              <a:rPr lang="en-GB" altLang="en-US" sz="2800" dirty="0" smtClean="0"/>
              <a:t>vision </a:t>
            </a:r>
            <a:r>
              <a:rPr lang="en-GB" altLang="en-US" sz="2800" dirty="0"/>
              <a:t>than meets the eye.</a:t>
            </a:r>
          </a:p>
          <a:p>
            <a:pPr>
              <a:buFontTx/>
              <a:buChar char="*"/>
            </a:pPr>
            <a:r>
              <a:rPr lang="en-GB" altLang="en-US" sz="2800" dirty="0"/>
              <a:t>We are given tiny, distorted, upside-down, two-dimensional images in the eyes &amp; we see solid objects in three-dimensional space.</a:t>
            </a:r>
          </a:p>
          <a:p>
            <a:pPr>
              <a:buFontTx/>
              <a:buChar char="*"/>
            </a:pPr>
            <a:r>
              <a:rPr lang="en-GB" altLang="en-US" sz="2800" dirty="0"/>
              <a:t>Optical illusions demonstrate that we are actively trying to build up a picture of objects.</a:t>
            </a:r>
          </a:p>
        </p:txBody>
      </p:sp>
      <p:pic>
        <p:nvPicPr>
          <p:cNvPr id="37895" name="Picture 2055" descr="Image result for image on retina upside d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696" y="956681"/>
            <a:ext cx="3810000" cy="217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47650" y="533400"/>
            <a:ext cx="8089900" cy="762000"/>
          </a:xfrm>
        </p:spPr>
        <p:txBody>
          <a:bodyPr/>
          <a:lstStyle/>
          <a:p>
            <a:r>
              <a:rPr lang="en-GB" altLang="en-US"/>
              <a:t>Visual Perception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More of the cortex is devoted to visual perception than for any other sense. Why?</a:t>
            </a:r>
          </a:p>
          <a:p>
            <a:pPr lvl="1"/>
            <a:r>
              <a:rPr lang="en-GB" altLang="en-US"/>
              <a:t>Vision is very important in our lives</a:t>
            </a:r>
          </a:p>
          <a:p>
            <a:pPr lvl="1"/>
            <a:r>
              <a:rPr lang="en-GB" altLang="en-US"/>
              <a:t>Visual processing is very complex</a:t>
            </a:r>
          </a:p>
        </p:txBody>
      </p:sp>
      <p:pic>
        <p:nvPicPr>
          <p:cNvPr id="72706" name="Picture 2" descr="Image result for visual corte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640" y="3789040"/>
            <a:ext cx="4308227" cy="2908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247650" y="533400"/>
            <a:ext cx="8089900" cy="762000"/>
          </a:xfrm>
        </p:spPr>
        <p:txBody>
          <a:bodyPr/>
          <a:lstStyle/>
          <a:p>
            <a:r>
              <a:rPr lang="en-GB" altLang="en-US"/>
              <a:t>Functional Specialisation 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4532" y="1329192"/>
            <a:ext cx="8172450" cy="4724400"/>
          </a:xfrm>
        </p:spPr>
        <p:txBody>
          <a:bodyPr/>
          <a:lstStyle/>
          <a:p>
            <a:r>
              <a:rPr lang="en-GB" altLang="en-US"/>
              <a:t>Zeki’s (1993) functional specialisation theory states that different parts of the cortex are specialised for different visual functions</a:t>
            </a:r>
          </a:p>
          <a:p>
            <a:pPr lvl="1"/>
            <a:r>
              <a:rPr lang="en-GB" altLang="en-US"/>
              <a:t>Initial processing: colour and shape</a:t>
            </a:r>
          </a:p>
          <a:p>
            <a:pPr lvl="1"/>
            <a:r>
              <a:rPr lang="en-GB" altLang="en-US"/>
              <a:t>Shape</a:t>
            </a:r>
          </a:p>
          <a:p>
            <a:pPr lvl="1"/>
            <a:r>
              <a:rPr lang="en-GB" altLang="en-US"/>
              <a:t>Colour and orientation</a:t>
            </a:r>
          </a:p>
          <a:p>
            <a:pPr lvl="1"/>
            <a:r>
              <a:rPr lang="en-GB" altLang="en-US"/>
              <a:t>Motion</a:t>
            </a:r>
          </a:p>
        </p:txBody>
      </p:sp>
      <p:pic>
        <p:nvPicPr>
          <p:cNvPr id="47109" name="Picture 1029" descr="Image result for visual cortex functional speciali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992" y="3933056"/>
            <a:ext cx="3777084" cy="3084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247650" y="533400"/>
            <a:ext cx="8089900" cy="762000"/>
          </a:xfrm>
        </p:spPr>
        <p:txBody>
          <a:bodyPr/>
          <a:lstStyle/>
          <a:p>
            <a:r>
              <a:rPr lang="en-GB" altLang="en-US"/>
              <a:t>Edge Perception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Edges define where objects meet in the visual field</a:t>
            </a:r>
          </a:p>
          <a:p>
            <a:r>
              <a:rPr lang="en-GB" altLang="en-US"/>
              <a:t>We heighten the contrast between objects at edges to enhance object perception.</a:t>
            </a:r>
          </a:p>
        </p:txBody>
      </p:sp>
      <p:pic>
        <p:nvPicPr>
          <p:cNvPr id="39941" name="Picture 5" descr="Image result for edge perception vis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44" y="3789040"/>
            <a:ext cx="6562356" cy="2184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10714" y="188640"/>
            <a:ext cx="8089900" cy="762000"/>
          </a:xfrm>
        </p:spPr>
        <p:txBody>
          <a:bodyPr/>
          <a:lstStyle/>
          <a:p>
            <a:r>
              <a:rPr lang="en-GB" altLang="en-US" dirty="0"/>
              <a:t>Dark Adaptation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0714" y="969622"/>
            <a:ext cx="8172450" cy="4724400"/>
          </a:xfrm>
        </p:spPr>
        <p:txBody>
          <a:bodyPr/>
          <a:lstStyle/>
          <a:p>
            <a:r>
              <a:rPr lang="en-GB" altLang="en-US" sz="2800" dirty="0"/>
              <a:t>Increased visual sensitivity which occurs over time in darkened conditions</a:t>
            </a:r>
          </a:p>
          <a:p>
            <a:r>
              <a:rPr lang="en-GB" altLang="en-US" sz="2800" dirty="0"/>
              <a:t>Sensitivity to light can increase 100,000 times during dark adaptation</a:t>
            </a:r>
          </a:p>
          <a:p>
            <a:r>
              <a:rPr lang="en-GB" altLang="en-US" sz="2800" dirty="0"/>
              <a:t>Adaptation involves</a:t>
            </a:r>
          </a:p>
          <a:p>
            <a:pPr lvl="1"/>
            <a:r>
              <a:rPr lang="en-GB" altLang="en-US" dirty="0"/>
              <a:t>Dilation of pupil</a:t>
            </a:r>
          </a:p>
          <a:p>
            <a:pPr lvl="1"/>
            <a:r>
              <a:rPr lang="en-GB" altLang="en-US" dirty="0"/>
              <a:t>Changes in sensitivity of rod and cone cells</a:t>
            </a:r>
          </a:p>
        </p:txBody>
      </p:sp>
      <p:pic>
        <p:nvPicPr>
          <p:cNvPr id="71682" name="Picture 2" descr="Image result for dark adapt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760" y="4437112"/>
            <a:ext cx="2628900" cy="231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Cognitive Neuroscience and Vision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400" dirty="0"/>
              <a:t>Evidence on colour vision</a:t>
            </a:r>
          </a:p>
          <a:p>
            <a:pPr lvl="1">
              <a:lnSpc>
                <a:spcPct val="90000"/>
              </a:lnSpc>
            </a:pPr>
            <a:r>
              <a:rPr lang="en-GB" altLang="en-US" sz="2400" dirty="0"/>
              <a:t>Patients with damage to area V4 of the visual cortex often are unable to name colour of objects, but have normal perception of shape and movement</a:t>
            </a:r>
          </a:p>
          <a:p>
            <a:pPr lvl="1">
              <a:lnSpc>
                <a:spcPct val="90000"/>
              </a:lnSpc>
            </a:pPr>
            <a:r>
              <a:rPr lang="en-GB" altLang="en-US" sz="2400" dirty="0"/>
              <a:t>What would happen if one of these patients is given </a:t>
            </a:r>
            <a:r>
              <a:rPr lang="en-GB" altLang="en-US" sz="2400" dirty="0" smtClean="0"/>
              <a:t>green </a:t>
            </a:r>
            <a:r>
              <a:rPr lang="en-GB" altLang="en-US" sz="2400" dirty="0"/>
              <a:t>and blue object to sort?</a:t>
            </a:r>
          </a:p>
          <a:p>
            <a:pPr lvl="1">
              <a:lnSpc>
                <a:spcPct val="90000"/>
              </a:lnSpc>
            </a:pPr>
            <a:r>
              <a:rPr lang="en-GB" altLang="en-US" sz="2400" dirty="0"/>
              <a:t>They can sort the objects correctly, but cannot explain why.</a:t>
            </a:r>
          </a:p>
          <a:p>
            <a:pPr lvl="1">
              <a:lnSpc>
                <a:spcPct val="90000"/>
              </a:lnSpc>
            </a:pPr>
            <a:r>
              <a:rPr lang="en-GB" altLang="en-US" sz="2400" dirty="0"/>
              <a:t>Conscious processing of colour is carried out in area V4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6776" y="4725144"/>
            <a:ext cx="2938289" cy="188938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Cognitive Neuroscience and Vision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20752" y="1700808"/>
            <a:ext cx="5699348" cy="4395192"/>
          </a:xfrm>
        </p:spPr>
        <p:txBody>
          <a:bodyPr/>
          <a:lstStyle/>
          <a:p>
            <a:r>
              <a:rPr lang="en-GB" altLang="en-US" dirty="0"/>
              <a:t>Motion</a:t>
            </a:r>
          </a:p>
          <a:p>
            <a:pPr lvl="1"/>
            <a:r>
              <a:rPr lang="en-GB" altLang="en-US" dirty="0"/>
              <a:t>Patients with damage to area V5 of the visual cortex develop </a:t>
            </a:r>
            <a:r>
              <a:rPr lang="en-GB" altLang="en-US" dirty="0" err="1"/>
              <a:t>akinetopia</a:t>
            </a:r>
            <a:endParaRPr lang="en-GB" altLang="en-US" dirty="0"/>
          </a:p>
          <a:p>
            <a:pPr lvl="1"/>
            <a:r>
              <a:rPr lang="en-GB" altLang="en-US" dirty="0"/>
              <a:t>Stationary objects are seen as normal, but moving objects become invisible.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058" y="1988840"/>
            <a:ext cx="2305050" cy="27908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Gestalt Theory of Perception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8881" y="1261130"/>
            <a:ext cx="8172450" cy="4724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dirty="0"/>
              <a:t>Organisation of perception depends on laws of grouping</a:t>
            </a:r>
          </a:p>
          <a:p>
            <a:pPr>
              <a:lnSpc>
                <a:spcPct val="90000"/>
              </a:lnSpc>
            </a:pPr>
            <a:r>
              <a:rPr lang="en-GB" altLang="en-US" dirty="0" smtClean="0"/>
              <a:t>Gestalt </a:t>
            </a:r>
            <a:r>
              <a:rPr lang="en-GB" altLang="en-US" dirty="0"/>
              <a:t>theory gave impetus to later research into perception, but some aspects have been disproved experimentally </a:t>
            </a:r>
          </a:p>
        </p:txBody>
      </p:sp>
      <p:pic>
        <p:nvPicPr>
          <p:cNvPr id="44037" name="Picture 5" descr="Image result for gestalt la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848" y="3717032"/>
            <a:ext cx="497883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247650" y="533400"/>
            <a:ext cx="8089900" cy="762000"/>
          </a:xfrm>
        </p:spPr>
        <p:txBody>
          <a:bodyPr/>
          <a:lstStyle/>
          <a:p>
            <a:r>
              <a:rPr lang="en-GB" altLang="en-US"/>
              <a:t>Constructivist Theory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Perception is an active process influenced by observers’ expectations and knowledge</a:t>
            </a:r>
          </a:p>
          <a:p>
            <a:r>
              <a:rPr lang="en-GB" altLang="en-US" dirty="0"/>
              <a:t>Incorrect expectations can lead to perceptual errors, </a:t>
            </a:r>
            <a:r>
              <a:rPr lang="en-GB" altLang="en-US" dirty="0" err="1"/>
              <a:t>eg</a:t>
            </a:r>
            <a:r>
              <a:rPr lang="en-GB" altLang="en-US" dirty="0"/>
              <a:t> Ames room</a:t>
            </a:r>
          </a:p>
          <a:p>
            <a:r>
              <a:rPr lang="en-GB" altLang="en-US" dirty="0"/>
              <a:t>Bruner &amp; Goodman’s experiment with coin </a:t>
            </a:r>
            <a:r>
              <a:rPr lang="en-GB" altLang="en-US" dirty="0" smtClean="0"/>
              <a:t>sizes (Pound coin exercise)</a:t>
            </a:r>
            <a:endParaRPr lang="en-GB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0" y="1700213"/>
            <a:ext cx="990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/>
          </a:p>
          <a:p>
            <a:pPr lvl="3" eaLnBrk="0" hangingPunct="0"/>
            <a:endParaRPr lang="en-GB" altLang="en-US"/>
          </a:p>
        </p:txBody>
      </p:sp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0" y="2827338"/>
            <a:ext cx="9906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 sz="1500"/>
          </a:p>
          <a:p>
            <a:pPr eaLnBrk="0" hangingPunct="0"/>
            <a:endParaRPr lang="en-GB" altLang="en-US"/>
          </a:p>
        </p:txBody>
      </p:sp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0" y="3513138"/>
            <a:ext cx="990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/>
          </a:p>
          <a:p>
            <a:pPr eaLnBrk="0" hangingPunct="0"/>
            <a:endParaRPr lang="en-GB" altLang="en-US"/>
          </a:p>
        </p:txBody>
      </p:sp>
      <p:sp>
        <p:nvSpPr>
          <p:cNvPr id="65543" name="Rectangle 7"/>
          <p:cNvSpPr>
            <a:spLocks noChangeArrowheads="1"/>
          </p:cNvSpPr>
          <p:nvPr/>
        </p:nvSpPr>
        <p:spPr bwMode="auto">
          <a:xfrm>
            <a:off x="0" y="4335463"/>
            <a:ext cx="990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/>
          </a:p>
          <a:p>
            <a:pPr eaLnBrk="0" hangingPunct="0"/>
            <a:endParaRPr lang="en-GB" altLang="en-US"/>
          </a:p>
        </p:txBody>
      </p:sp>
      <p:pic>
        <p:nvPicPr>
          <p:cNvPr id="65540" name="Picture 4" descr="amesro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041400"/>
            <a:ext cx="6705600" cy="512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Evaluation of Constructivist Theory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2800" dirty="0"/>
              <a:t>A criticism of constructivist theory is that the experiments involved artificial situations </a:t>
            </a:r>
          </a:p>
          <a:p>
            <a:r>
              <a:rPr lang="en-GB" altLang="en-US" sz="2800" dirty="0"/>
              <a:t>It is hard to prove what subjects’ expectations are</a:t>
            </a:r>
          </a:p>
          <a:p>
            <a:r>
              <a:rPr lang="en-GB" altLang="en-US" sz="2800" dirty="0"/>
              <a:t>Constructivist Theory would predict many errors in perception, but usually we are accurate</a:t>
            </a:r>
          </a:p>
        </p:txBody>
      </p:sp>
      <p:sp>
        <p:nvSpPr>
          <p:cNvPr id="2" name="AutoShape 2" descr="Image result for walking into lamppost"/>
          <p:cNvSpPr>
            <a:spLocks noChangeAspect="1" noChangeArrowheads="1"/>
          </p:cNvSpPr>
          <p:nvPr/>
        </p:nvSpPr>
        <p:spPr bwMode="auto">
          <a:xfrm>
            <a:off x="168275" y="-1825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0660" name="Picture 4" descr="https://i2.wp.com/drawception.com/pub/panels/2012/4-25/DpaELqpwYE-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984" y="4297288"/>
            <a:ext cx="2249895" cy="187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664" name="Picture 8" descr="Image result for man falling over ov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885" y="4293096"/>
            <a:ext cx="2095500" cy="218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247650" y="533400"/>
            <a:ext cx="8089900" cy="762000"/>
          </a:xfrm>
        </p:spPr>
        <p:txBody>
          <a:bodyPr/>
          <a:lstStyle/>
          <a:p>
            <a:r>
              <a:rPr lang="en-GB" altLang="en-US"/>
              <a:t>Direct Perception Theory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/>
              <a:t>Gibson (1989)</a:t>
            </a:r>
          </a:p>
          <a:p>
            <a:pPr>
              <a:lnSpc>
                <a:spcPct val="90000"/>
              </a:lnSpc>
            </a:pPr>
            <a:r>
              <a:rPr lang="en-GB" altLang="en-US"/>
              <a:t>The pattern of light reaching the eye is an optic array</a:t>
            </a:r>
          </a:p>
          <a:p>
            <a:pPr>
              <a:lnSpc>
                <a:spcPct val="90000"/>
              </a:lnSpc>
            </a:pPr>
            <a:r>
              <a:rPr lang="en-GB" altLang="en-US"/>
              <a:t>The optic array gives unambiguous information about the layout of objects in space</a:t>
            </a:r>
          </a:p>
          <a:p>
            <a:pPr>
              <a:lnSpc>
                <a:spcPct val="90000"/>
              </a:lnSpc>
            </a:pPr>
            <a:r>
              <a:rPr lang="en-GB" altLang="en-US"/>
              <a:t>Perception involves ‘picking up’ the rich information provided by the optic array directly, with little processing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247650" y="533400"/>
            <a:ext cx="8089900" cy="762000"/>
          </a:xfrm>
        </p:spPr>
        <p:txBody>
          <a:bodyPr/>
          <a:lstStyle/>
          <a:p>
            <a:r>
              <a:rPr lang="en-GB" altLang="en-US"/>
              <a:t>Example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2800" dirty="0"/>
              <a:t>A pilot landing a plane sees an ‘optic flow pattern’. The point toward which the plane is moving is motionless, with the rest of the visual field seeming to move away from that point – the further away, the faster they move. These optic flow patterns give the pilot unambiguous information about direction, speed and altitude.</a:t>
            </a:r>
          </a:p>
        </p:txBody>
      </p:sp>
      <p:pic>
        <p:nvPicPr>
          <p:cNvPr id="50183" name="Picture 7" descr="Image result for optic arr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696" y="4479033"/>
            <a:ext cx="4001060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247650" y="533400"/>
            <a:ext cx="8089900" cy="762000"/>
          </a:xfrm>
        </p:spPr>
        <p:txBody>
          <a:bodyPr/>
          <a:lstStyle/>
          <a:p>
            <a:r>
              <a:rPr lang="en-GB" altLang="en-US"/>
              <a:t>Affordances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Gibson claimed that potential uses of an object are directly perceivable</a:t>
            </a:r>
          </a:p>
          <a:p>
            <a:r>
              <a:rPr lang="en-GB" altLang="en-US"/>
              <a:t>For example, a chair ‘affords’ sitting, a ladder ‘affords’ climbing</a:t>
            </a:r>
          </a:p>
        </p:txBody>
      </p:sp>
      <p:pic>
        <p:nvPicPr>
          <p:cNvPr id="52229" name="Picture 5" descr="A Holmes stereosco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28" y="3501008"/>
            <a:ext cx="2944515" cy="220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1" name="Picture 7" descr="Intuitive everyday designs: Car door handles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952" y="3501008"/>
            <a:ext cx="3545426" cy="218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247650" y="533400"/>
            <a:ext cx="8089900" cy="762000"/>
          </a:xfrm>
        </p:spPr>
        <p:txBody>
          <a:bodyPr/>
          <a:lstStyle/>
          <a:p>
            <a:r>
              <a:rPr lang="en-GB" altLang="en-US"/>
              <a:t>Resonance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7650" y="1554162"/>
            <a:ext cx="8172450" cy="4724400"/>
          </a:xfrm>
        </p:spPr>
        <p:txBody>
          <a:bodyPr/>
          <a:lstStyle/>
          <a:p>
            <a:r>
              <a:rPr lang="en-GB" altLang="en-US"/>
              <a:t>Gibson believed that observers can pick up information almost automatically if they are ‘attuned’ to it </a:t>
            </a:r>
          </a:p>
          <a:p>
            <a:r>
              <a:rPr lang="en-GB" altLang="en-US"/>
              <a:t>Analogy with a radio</a:t>
            </a:r>
          </a:p>
        </p:txBody>
      </p:sp>
      <p:sp>
        <p:nvSpPr>
          <p:cNvPr id="2" name="AutoShape 5" descr="Image result for radio"/>
          <p:cNvSpPr>
            <a:spLocks noChangeAspect="1" noChangeArrowheads="1"/>
          </p:cNvSpPr>
          <p:nvPr/>
        </p:nvSpPr>
        <p:spPr bwMode="auto">
          <a:xfrm>
            <a:off x="168275" y="-1825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7" descr="Image result for radio"/>
          <p:cNvSpPr>
            <a:spLocks noChangeAspect="1" noChangeArrowheads="1"/>
          </p:cNvSpPr>
          <p:nvPr/>
        </p:nvSpPr>
        <p:spPr bwMode="auto">
          <a:xfrm>
            <a:off x="320675" y="-301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9" descr="Image result for radio"/>
          <p:cNvSpPr>
            <a:spLocks noChangeAspect="1" noChangeArrowheads="1"/>
          </p:cNvSpPr>
          <p:nvPr/>
        </p:nvSpPr>
        <p:spPr bwMode="auto">
          <a:xfrm>
            <a:off x="473075" y="1222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4283" name="Picture 11" descr="Image result for rad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984" y="2852936"/>
            <a:ext cx="28575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Evaluation of Direct Approach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/>
              <a:t>The rich visual world, usually in motion, differs from the simplified, static experimental example. Inaccurate perceptions often involve very artificial stimuli.</a:t>
            </a:r>
          </a:p>
          <a:p>
            <a:pPr>
              <a:lnSpc>
                <a:spcPct val="90000"/>
              </a:lnSpc>
            </a:pPr>
            <a:r>
              <a:rPr lang="en-GB" altLang="en-US"/>
              <a:t>Gibson probably underestimated the complexity of visual processing</a:t>
            </a:r>
          </a:p>
          <a:p>
            <a:pPr>
              <a:lnSpc>
                <a:spcPct val="90000"/>
              </a:lnSpc>
            </a:pPr>
            <a:r>
              <a:rPr lang="en-GB" altLang="en-US"/>
              <a:t>He did not believe that we use internal representations (sketches). Simple experiments show that we </a:t>
            </a:r>
            <a:r>
              <a:rPr lang="en-GB" altLang="en-US" b="1"/>
              <a:t>do</a:t>
            </a:r>
            <a:r>
              <a:rPr lang="en-GB" altLang="en-US"/>
              <a:t> use them 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089900" cy="2101850"/>
          </a:xfrm>
        </p:spPr>
        <p:txBody>
          <a:bodyPr/>
          <a:lstStyle/>
          <a:p>
            <a:r>
              <a:rPr lang="en-GB" altLang="en-US"/>
              <a:t>Constructivist and Direct Approaches to Perception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6496" y="1412776"/>
            <a:ext cx="8172450" cy="4724400"/>
          </a:xfrm>
        </p:spPr>
        <p:txBody>
          <a:bodyPr/>
          <a:lstStyle/>
          <a:p>
            <a:r>
              <a:rPr lang="en-GB" altLang="en-US" dirty="0"/>
              <a:t>Constructivist Theory – Top Down</a:t>
            </a:r>
          </a:p>
          <a:p>
            <a:r>
              <a:rPr lang="en-GB" altLang="en-US" dirty="0"/>
              <a:t>Direct Perception Theory – Bottom Up</a:t>
            </a:r>
          </a:p>
          <a:p>
            <a:r>
              <a:rPr lang="en-GB" altLang="en-US" dirty="0"/>
              <a:t>In reality both approaches are used</a:t>
            </a:r>
          </a:p>
          <a:p>
            <a:pPr lvl="1"/>
            <a:r>
              <a:rPr lang="en-GB" altLang="en-US" dirty="0"/>
              <a:t>Top down in poor viewing conditions</a:t>
            </a:r>
          </a:p>
          <a:p>
            <a:pPr lvl="1"/>
            <a:r>
              <a:rPr lang="en-GB" altLang="en-US" dirty="0"/>
              <a:t>Bottom up in good viewing conditions</a:t>
            </a:r>
          </a:p>
          <a:p>
            <a:pPr>
              <a:buFont typeface="Wingdings" panose="05000000000000000000" pitchFamily="2" charset="2"/>
              <a:buNone/>
            </a:pPr>
            <a:endParaRPr lang="en-GB" altLang="en-US" dirty="0"/>
          </a:p>
        </p:txBody>
      </p:sp>
      <p:pic>
        <p:nvPicPr>
          <p:cNvPr id="58373" name="Picture 5" descr="Image result for driving in fog at nigh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68" y="4437112"/>
            <a:ext cx="2789014" cy="186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375" name="Picture 7" descr="Image result for sunny road ca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0" y="4422552"/>
            <a:ext cx="3361718" cy="1882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247650" y="533400"/>
            <a:ext cx="8089900" cy="762000"/>
          </a:xfrm>
        </p:spPr>
        <p:txBody>
          <a:bodyPr/>
          <a:lstStyle/>
          <a:p>
            <a:r>
              <a:rPr lang="en-GB" altLang="en-US"/>
              <a:t>Examples</a:t>
            </a:r>
            <a:endParaRPr lang="en-US" altLang="en-US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Look at the first two images. Can you see anything in the ‘random’ shapes?</a:t>
            </a:r>
          </a:p>
          <a:p>
            <a:r>
              <a:rPr lang="en-GB" altLang="en-US"/>
              <a:t>The second two images can be interpreted in two different ways</a:t>
            </a:r>
          </a:p>
          <a:p>
            <a:r>
              <a:rPr lang="en-GB" altLang="en-US"/>
              <a:t>Does your perception experience seem to support Constructivist or Direct Perception Theory?</a:t>
            </a:r>
            <a:endParaRPr lang="en-US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1700213"/>
            <a:ext cx="990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/>
          </a:p>
          <a:p>
            <a:pPr lvl="3" eaLnBrk="0" hangingPunct="0"/>
            <a:endParaRPr lang="en-GB" altLang="en-US"/>
          </a:p>
        </p:txBody>
      </p:sp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0" y="2827338"/>
            <a:ext cx="9906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 sz="1500"/>
          </a:p>
          <a:p>
            <a:pPr eaLnBrk="0" hangingPunct="0"/>
            <a:endParaRPr lang="en-GB" altLang="en-US"/>
          </a:p>
        </p:txBody>
      </p:sp>
      <p:sp>
        <p:nvSpPr>
          <p:cNvPr id="60424" name="Rectangle 8"/>
          <p:cNvSpPr>
            <a:spLocks noChangeArrowheads="1"/>
          </p:cNvSpPr>
          <p:nvPr/>
        </p:nvSpPr>
        <p:spPr bwMode="auto">
          <a:xfrm>
            <a:off x="0" y="3513138"/>
            <a:ext cx="990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/>
          </a:p>
          <a:p>
            <a:pPr eaLnBrk="0" hangingPunct="0"/>
            <a:endParaRPr lang="en-GB" altLang="en-US"/>
          </a:p>
        </p:txBody>
      </p:sp>
      <p:sp>
        <p:nvSpPr>
          <p:cNvPr id="60425" name="Rectangle 9"/>
          <p:cNvSpPr>
            <a:spLocks noChangeArrowheads="1"/>
          </p:cNvSpPr>
          <p:nvPr/>
        </p:nvSpPr>
        <p:spPr bwMode="auto">
          <a:xfrm>
            <a:off x="0" y="4335463"/>
            <a:ext cx="990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/>
          </a:p>
          <a:p>
            <a:pPr eaLnBrk="0" hangingPunct="0"/>
            <a:endParaRPr lang="en-GB" altLang="en-US"/>
          </a:p>
        </p:txBody>
      </p:sp>
      <p:pic>
        <p:nvPicPr>
          <p:cNvPr id="60422" name="Picture 6" descr="wor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168400"/>
            <a:ext cx="7543800" cy="5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0" y="1606550"/>
            <a:ext cx="990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/>
          </a:p>
          <a:p>
            <a:pPr lvl="3" eaLnBrk="0" hangingPunct="0"/>
            <a:endParaRPr lang="en-GB" altLang="en-US"/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0" y="2733675"/>
            <a:ext cx="9906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 sz="1500"/>
          </a:p>
          <a:p>
            <a:pPr eaLnBrk="0" hangingPunct="0"/>
            <a:endParaRPr lang="en-GB" altLang="en-US"/>
          </a:p>
        </p:txBody>
      </p:sp>
      <p:sp>
        <p:nvSpPr>
          <p:cNvPr id="61446" name="Rectangle 6"/>
          <p:cNvSpPr>
            <a:spLocks noChangeArrowheads="1"/>
          </p:cNvSpPr>
          <p:nvPr/>
        </p:nvSpPr>
        <p:spPr bwMode="auto">
          <a:xfrm>
            <a:off x="0" y="3419475"/>
            <a:ext cx="990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/>
          </a:p>
          <a:p>
            <a:pPr eaLnBrk="0" hangingPunct="0"/>
            <a:endParaRPr lang="en-GB" altLang="en-US"/>
          </a:p>
        </p:txBody>
      </p:sp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0" y="4241800"/>
            <a:ext cx="990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/>
          </a:p>
          <a:p>
            <a:pPr eaLnBrk="0" hangingPunct="0"/>
            <a:endParaRPr lang="en-GB" altLang="en-US"/>
          </a:p>
        </p:txBody>
      </p:sp>
      <p:pic>
        <p:nvPicPr>
          <p:cNvPr id="61444" name="Picture 4" descr="d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8650"/>
            <a:ext cx="7772400" cy="539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1700213"/>
            <a:ext cx="990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/>
          </a:p>
          <a:p>
            <a:pPr lvl="3" eaLnBrk="0" hangingPunct="0"/>
            <a:endParaRPr lang="en-GB" altLang="en-US"/>
          </a:p>
        </p:txBody>
      </p:sp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0" y="2827338"/>
            <a:ext cx="9906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 sz="1500"/>
          </a:p>
          <a:p>
            <a:pPr eaLnBrk="0" hangingPunct="0"/>
            <a:endParaRPr lang="en-GB" altLang="en-US"/>
          </a:p>
        </p:txBody>
      </p:sp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0" y="3513138"/>
            <a:ext cx="990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/>
          </a:p>
          <a:p>
            <a:pPr eaLnBrk="0" hangingPunct="0"/>
            <a:endParaRPr lang="en-GB" altLang="en-US"/>
          </a:p>
        </p:txBody>
      </p:sp>
      <p:sp>
        <p:nvSpPr>
          <p:cNvPr id="62471" name="Rectangle 7"/>
          <p:cNvSpPr>
            <a:spLocks noChangeArrowheads="1"/>
          </p:cNvSpPr>
          <p:nvPr/>
        </p:nvSpPr>
        <p:spPr bwMode="auto">
          <a:xfrm>
            <a:off x="0" y="4335463"/>
            <a:ext cx="990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/>
          </a:p>
          <a:p>
            <a:pPr eaLnBrk="0" hangingPunct="0"/>
            <a:endParaRPr lang="en-GB" altLang="en-US"/>
          </a:p>
        </p:txBody>
      </p:sp>
      <p:pic>
        <p:nvPicPr>
          <p:cNvPr id="62468" name="Picture 4" descr="se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850" y="685800"/>
            <a:ext cx="3921125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1700213"/>
            <a:ext cx="990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/>
          </a:p>
          <a:p>
            <a:pPr lvl="3" eaLnBrk="0" hangingPunct="0"/>
            <a:endParaRPr lang="en-GB" altLang="en-US"/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0" y="2827338"/>
            <a:ext cx="9906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 sz="1500"/>
          </a:p>
          <a:p>
            <a:pPr eaLnBrk="0" hangingPunct="0"/>
            <a:endParaRPr lang="en-GB" altLang="en-US"/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0" y="3513138"/>
            <a:ext cx="990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/>
          </a:p>
          <a:p>
            <a:pPr eaLnBrk="0" hangingPunct="0"/>
            <a:endParaRPr lang="en-GB" altLang="en-US"/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auto">
          <a:xfrm>
            <a:off x="0" y="4335463"/>
            <a:ext cx="990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GB" altLang="en-US"/>
          </a:p>
          <a:p>
            <a:pPr eaLnBrk="0" hangingPunct="0"/>
            <a:endParaRPr lang="en-GB" altLang="en-US"/>
          </a:p>
        </p:txBody>
      </p:sp>
      <p:pic>
        <p:nvPicPr>
          <p:cNvPr id="63492" name="Picture 4" descr="haredu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041400"/>
            <a:ext cx="7543800" cy="504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amboo">
  <a:themeElements>
    <a:clrScheme name="Bamboo 2">
      <a:dk1>
        <a:srgbClr val="000000"/>
      </a:dk1>
      <a:lt1>
        <a:srgbClr val="FFFFFF"/>
      </a:lt1>
      <a:dk2>
        <a:srgbClr val="003300"/>
      </a:dk2>
      <a:lt2>
        <a:srgbClr val="5F5F5F"/>
      </a:lt2>
      <a:accent1>
        <a:srgbClr val="009900"/>
      </a:accent1>
      <a:accent2>
        <a:srgbClr val="CC99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B98A00"/>
      </a:accent6>
      <a:hlink>
        <a:srgbClr val="FF3300"/>
      </a:hlink>
      <a:folHlink>
        <a:srgbClr val="663300"/>
      </a:folHlink>
    </a:clrScheme>
    <a:fontScheme name="Bamboo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Bamboo 1">
        <a:dk1>
          <a:srgbClr val="000000"/>
        </a:dk1>
        <a:lt1>
          <a:srgbClr val="FFFFFF"/>
        </a:lt1>
        <a:dk2>
          <a:srgbClr val="396F39"/>
        </a:dk2>
        <a:lt2>
          <a:srgbClr val="FFCC00"/>
        </a:lt2>
        <a:accent1>
          <a:srgbClr val="009900"/>
        </a:accent1>
        <a:accent2>
          <a:srgbClr val="CC9900"/>
        </a:accent2>
        <a:accent3>
          <a:srgbClr val="AEBBAE"/>
        </a:accent3>
        <a:accent4>
          <a:srgbClr val="DADADA"/>
        </a:accent4>
        <a:accent5>
          <a:srgbClr val="AACAAA"/>
        </a:accent5>
        <a:accent6>
          <a:srgbClr val="B98A00"/>
        </a:accent6>
        <a:hlink>
          <a:srgbClr val="FF3300"/>
        </a:hlink>
        <a:folHlink>
          <a:srgbClr val="66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mboo 2">
        <a:dk1>
          <a:srgbClr val="000000"/>
        </a:dk1>
        <a:lt1>
          <a:srgbClr val="FFFFFF"/>
        </a:lt1>
        <a:dk2>
          <a:srgbClr val="003300"/>
        </a:dk2>
        <a:lt2>
          <a:srgbClr val="5F5F5F"/>
        </a:lt2>
        <a:accent1>
          <a:srgbClr val="0099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B98A00"/>
        </a:accent6>
        <a:hlink>
          <a:srgbClr val="FF33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mbo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mboo 4">
        <a:dk1>
          <a:srgbClr val="000000"/>
        </a:dk1>
        <a:lt1>
          <a:srgbClr val="FFFFFF"/>
        </a:lt1>
        <a:dk2>
          <a:srgbClr val="FF0000"/>
        </a:dk2>
        <a:lt2>
          <a:srgbClr val="800000"/>
        </a:lt2>
        <a:accent1>
          <a:srgbClr val="008000"/>
        </a:accent1>
        <a:accent2>
          <a:srgbClr val="FF9900"/>
        </a:accent2>
        <a:accent3>
          <a:srgbClr val="FFFFFF"/>
        </a:accent3>
        <a:accent4>
          <a:srgbClr val="000000"/>
        </a:accent4>
        <a:accent5>
          <a:srgbClr val="AAC0AA"/>
        </a:accent5>
        <a:accent6>
          <a:srgbClr val="E78A00"/>
        </a:accent6>
        <a:hlink>
          <a:srgbClr val="CC33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Designs\Bamboo.pot</Template>
  <TotalTime>1396623896</TotalTime>
  <Pages>13</Pages>
  <Words>931</Words>
  <Application>Microsoft Office PowerPoint</Application>
  <PresentationFormat>A4 Paper (210x297 mm)</PresentationFormat>
  <Paragraphs>94</Paragraphs>
  <Slides>27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Times New Roman</vt:lpstr>
      <vt:lpstr>Arial Black</vt:lpstr>
      <vt:lpstr>Arial</vt:lpstr>
      <vt:lpstr>Wingdings</vt:lpstr>
      <vt:lpstr>Book Antiqua</vt:lpstr>
      <vt:lpstr>Monotype Sorts</vt:lpstr>
      <vt:lpstr>Bamboo</vt:lpstr>
      <vt:lpstr>Human Vision</vt:lpstr>
      <vt:lpstr>The Human Eye </vt:lpstr>
      <vt:lpstr>The Human Eye</vt:lpstr>
      <vt:lpstr>The Human Eye </vt:lpstr>
      <vt:lpstr>Colourblindness</vt:lpstr>
      <vt:lpstr>Visual Perception</vt:lpstr>
      <vt:lpstr>Visual Perception</vt:lpstr>
      <vt:lpstr>Functional Specialisation </vt:lpstr>
      <vt:lpstr>Edge Perception</vt:lpstr>
      <vt:lpstr>Dark Adaptation</vt:lpstr>
      <vt:lpstr>Cognitive Neuroscience and Vision</vt:lpstr>
      <vt:lpstr>Cognitive Neuroscience and Vision</vt:lpstr>
      <vt:lpstr>Gestalt Theory of Perception</vt:lpstr>
      <vt:lpstr>Constructivist Theory</vt:lpstr>
      <vt:lpstr>PowerPoint Presentation</vt:lpstr>
      <vt:lpstr>Evaluation of Constructivist Theory</vt:lpstr>
      <vt:lpstr>Direct Perception Theory</vt:lpstr>
      <vt:lpstr>Example</vt:lpstr>
      <vt:lpstr>Affordances</vt:lpstr>
      <vt:lpstr>Resonance</vt:lpstr>
      <vt:lpstr>Evaluation of Direct Approach</vt:lpstr>
      <vt:lpstr>Constructivist and Direct Approaches to Perception</vt:lpstr>
      <vt:lpstr>Examples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Human-Computer Interaction</dc:title>
  <dc:subject/>
  <dc:creator>Sue Maw</dc:creator>
  <cp:keywords/>
  <dc:description/>
  <cp:lastModifiedBy>Sue Maw</cp:lastModifiedBy>
  <cp:revision>30</cp:revision>
  <cp:lastPrinted>2000-09-29T15:48:22Z</cp:lastPrinted>
  <dcterms:created xsi:type="dcterms:W3CDTF">1996-02-20T11:20:32Z</dcterms:created>
  <dcterms:modified xsi:type="dcterms:W3CDTF">2016-10-13T14:37:02Z</dcterms:modified>
</cp:coreProperties>
</file>