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300" autoAdjust="0"/>
  </p:normalViewPr>
  <p:slideViewPr>
    <p:cSldViewPr snapToGrid="0">
      <p:cViewPr varScale="1">
        <p:scale>
          <a:sx n="84" d="100"/>
          <a:sy n="84" d="100"/>
        </p:scale>
        <p:origin x="16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57968A-BA7B-4426-B26B-A7C31307A367}" type="datetimeFigureOut">
              <a:rPr lang="en-GB" smtClean="0"/>
              <a:t>31/03/2023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8B68A0-29E0-4B7F-BF36-C0C5781CB986}" type="slidenum">
              <a:rPr lang="en-GB" smtClean="0"/>
              <a:t>‹#›</a:t>
            </a:fld>
            <a:endParaRPr lang="en-GB"/>
          </a:p>
        </p:txBody>
      </p:sp>
    </p:spTree>
    <p:extLst>
      <p:ext uri="{BB962C8B-B14F-4D97-AF65-F5344CB8AC3E}">
        <p14:creationId xmlns:p14="http://schemas.microsoft.com/office/powerpoint/2010/main" val="1179011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3</a:t>
            </a:fld>
            <a:endParaRPr lang="en-GB"/>
          </a:p>
        </p:txBody>
      </p:sp>
    </p:spTree>
    <p:extLst>
      <p:ext uri="{BB962C8B-B14F-4D97-AF65-F5344CB8AC3E}">
        <p14:creationId xmlns:p14="http://schemas.microsoft.com/office/powerpoint/2010/main" val="3233405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4</a:t>
            </a:fld>
            <a:endParaRPr lang="en-GB"/>
          </a:p>
        </p:txBody>
      </p:sp>
    </p:spTree>
    <p:extLst>
      <p:ext uri="{BB962C8B-B14F-4D97-AF65-F5344CB8AC3E}">
        <p14:creationId xmlns:p14="http://schemas.microsoft.com/office/powerpoint/2010/main" val="2402923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5</a:t>
            </a:fld>
            <a:endParaRPr lang="en-GB"/>
          </a:p>
        </p:txBody>
      </p:sp>
    </p:spTree>
    <p:extLst>
      <p:ext uri="{BB962C8B-B14F-4D97-AF65-F5344CB8AC3E}">
        <p14:creationId xmlns:p14="http://schemas.microsoft.com/office/powerpoint/2010/main" val="3280488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6</a:t>
            </a:fld>
            <a:endParaRPr lang="en-GB"/>
          </a:p>
        </p:txBody>
      </p:sp>
    </p:spTree>
    <p:extLst>
      <p:ext uri="{BB962C8B-B14F-4D97-AF65-F5344CB8AC3E}">
        <p14:creationId xmlns:p14="http://schemas.microsoft.com/office/powerpoint/2010/main" val="3192663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7</a:t>
            </a:fld>
            <a:endParaRPr lang="en-GB"/>
          </a:p>
        </p:txBody>
      </p:sp>
    </p:spTree>
    <p:extLst>
      <p:ext uri="{BB962C8B-B14F-4D97-AF65-F5344CB8AC3E}">
        <p14:creationId xmlns:p14="http://schemas.microsoft.com/office/powerpoint/2010/main" val="2833074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8</a:t>
            </a:fld>
            <a:endParaRPr lang="en-GB"/>
          </a:p>
        </p:txBody>
      </p:sp>
    </p:spTree>
    <p:extLst>
      <p:ext uri="{BB962C8B-B14F-4D97-AF65-F5344CB8AC3E}">
        <p14:creationId xmlns:p14="http://schemas.microsoft.com/office/powerpoint/2010/main" val="4068162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9</a:t>
            </a:fld>
            <a:endParaRPr lang="en-GB"/>
          </a:p>
        </p:txBody>
      </p:sp>
    </p:spTree>
    <p:extLst>
      <p:ext uri="{BB962C8B-B14F-4D97-AF65-F5344CB8AC3E}">
        <p14:creationId xmlns:p14="http://schemas.microsoft.com/office/powerpoint/2010/main" val="1886802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10</a:t>
            </a:fld>
            <a:endParaRPr lang="en-GB"/>
          </a:p>
        </p:txBody>
      </p:sp>
    </p:spTree>
    <p:extLst>
      <p:ext uri="{BB962C8B-B14F-4D97-AF65-F5344CB8AC3E}">
        <p14:creationId xmlns:p14="http://schemas.microsoft.com/office/powerpoint/2010/main" val="2829245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8B68A0-29E0-4B7F-BF36-C0C5781CB986}" type="slidenum">
              <a:rPr lang="en-GB" smtClean="0"/>
              <a:t>11</a:t>
            </a:fld>
            <a:endParaRPr lang="en-GB"/>
          </a:p>
        </p:txBody>
      </p:sp>
    </p:spTree>
    <p:extLst>
      <p:ext uri="{BB962C8B-B14F-4D97-AF65-F5344CB8AC3E}">
        <p14:creationId xmlns:p14="http://schemas.microsoft.com/office/powerpoint/2010/main" val="3824516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7164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835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3863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1991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9954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4936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0313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36624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B61BEF0D-F0BB-DE4B-95CE-6DB70DBA9567}" type="datetimeFigureOut">
              <a:rPr lang="en-US" smtClean="0"/>
              <a:pPr/>
              <a:t>3/31/2023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3695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45190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38027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8438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91274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94995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1BEF0D-F0BB-DE4B-95CE-6DB70DBA9567}" type="datetimeFigureOut">
              <a:rPr lang="en-US" smtClean="0"/>
              <a:pPr/>
              <a:t>3/31/2023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2682938"/>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75852" y="862149"/>
            <a:ext cx="8574622" cy="1052770"/>
          </a:xfrm>
        </p:spPr>
        <p:txBody>
          <a:bodyPr>
            <a:normAutofit/>
          </a:bodyPr>
          <a:lstStyle/>
          <a:p>
            <a:r>
              <a:rPr lang="en-GB" dirty="0">
                <a:latin typeface="Adobe Garamond Pro Bold" panose="02020702060506020403" pitchFamily="18" charset="0"/>
              </a:rPr>
              <a:t>BA Business Management</a:t>
            </a:r>
          </a:p>
        </p:txBody>
      </p:sp>
      <p:sp>
        <p:nvSpPr>
          <p:cNvPr id="3" name="Subtitle 2"/>
          <p:cNvSpPr>
            <a:spLocks noGrp="1"/>
          </p:cNvSpPr>
          <p:nvPr>
            <p:ph type="subTitle" idx="1"/>
          </p:nvPr>
        </p:nvSpPr>
        <p:spPr>
          <a:xfrm>
            <a:off x="2198897" y="2176176"/>
            <a:ext cx="8329766" cy="3580190"/>
          </a:xfrm>
        </p:spPr>
        <p:txBody>
          <a:bodyPr>
            <a:normAutofit/>
          </a:bodyPr>
          <a:lstStyle/>
          <a:p>
            <a:r>
              <a:rPr lang="en-GB" sz="2800" dirty="0">
                <a:latin typeface="Adobe Garamond Pro Bold" panose="02020702060506020403" pitchFamily="18" charset="0"/>
              </a:rPr>
              <a:t>Student ID: 2122807</a:t>
            </a:r>
          </a:p>
          <a:p>
            <a:r>
              <a:rPr lang="en-GB" sz="2800" dirty="0">
                <a:latin typeface="Adobe Garamond Pro Bold" panose="02020702060506020403" pitchFamily="18" charset="0"/>
              </a:rPr>
              <a:t>Student Name: Diana Gabriela </a:t>
            </a:r>
            <a:r>
              <a:rPr lang="en-GB" sz="2800" dirty="0" err="1">
                <a:latin typeface="Adobe Garamond Pro Bold" panose="02020702060506020403" pitchFamily="18" charset="0"/>
              </a:rPr>
              <a:t>Bucataru</a:t>
            </a:r>
            <a:endParaRPr lang="en-GB" sz="2800" dirty="0">
              <a:latin typeface="Adobe Garamond Pro Bold" panose="02020702060506020403" pitchFamily="18" charset="0"/>
            </a:endParaRPr>
          </a:p>
          <a:p>
            <a:r>
              <a:rPr lang="en-GB" sz="2800" dirty="0">
                <a:latin typeface="Adobe Garamond Pro Bold" panose="02020702060506020403" pitchFamily="18" charset="0"/>
              </a:rPr>
              <a:t>Lecturer</a:t>
            </a:r>
            <a:r>
              <a:rPr lang="en-GB" sz="2800">
                <a:latin typeface="Adobe Garamond Pro Bold" panose="02020702060506020403" pitchFamily="18" charset="0"/>
              </a:rPr>
              <a:t>: Mushfiqur Rahman</a:t>
            </a:r>
            <a:endParaRPr lang="en-GB" sz="2800" dirty="0">
              <a:latin typeface="Adobe Garamond Pro Bold" panose="02020702060506020403" pitchFamily="18" charset="0"/>
            </a:endParaRPr>
          </a:p>
          <a:p>
            <a:r>
              <a:rPr lang="en-US" sz="2800" dirty="0">
                <a:latin typeface="Adobe Garamond Pro Bold" panose="02020702060506020403" pitchFamily="18" charset="0"/>
              </a:rPr>
              <a:t>Talent Acquisition and Incentives Methods for Restaurant Operations: Strategies for Casual and Fine Dining</a:t>
            </a:r>
            <a:r>
              <a:rPr lang="en-GB" sz="2800" dirty="0">
                <a:latin typeface="Adobe Garamond Pro Bold" panose="02020702060506020403" pitchFamily="18" charset="0"/>
              </a:rPr>
              <a:t> </a:t>
            </a:r>
          </a:p>
        </p:txBody>
      </p:sp>
    </p:spTree>
    <p:extLst>
      <p:ext uri="{BB962C8B-B14F-4D97-AF65-F5344CB8AC3E}">
        <p14:creationId xmlns:p14="http://schemas.microsoft.com/office/powerpoint/2010/main" val="2513348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a:t>
            </a:r>
          </a:p>
        </p:txBody>
      </p:sp>
      <p:sp>
        <p:nvSpPr>
          <p:cNvPr id="3" name="Content Placeholder 2"/>
          <p:cNvSpPr>
            <a:spLocks noGrp="1"/>
          </p:cNvSpPr>
          <p:nvPr>
            <p:ph idx="1"/>
          </p:nvPr>
        </p:nvSpPr>
        <p:spPr>
          <a:xfrm>
            <a:off x="3675124" y="2492254"/>
            <a:ext cx="7154241" cy="3636511"/>
          </a:xfrm>
        </p:spPr>
        <p:txBody>
          <a:bodyPr>
            <a:noAutofit/>
          </a:bodyPr>
          <a:lstStyle/>
          <a:p>
            <a:pPr algn="just"/>
            <a:r>
              <a:rPr lang="en-US" sz="2000" dirty="0">
                <a:latin typeface="Arial" panose="020B0604020202020204" pitchFamily="34" charset="0"/>
                <a:cs typeface="Arial" panose="020B0604020202020204" pitchFamily="34" charset="0"/>
              </a:rPr>
              <a:t>Introduction</a:t>
            </a:r>
          </a:p>
          <a:p>
            <a:pPr algn="just"/>
            <a:r>
              <a:rPr lang="en-US" sz="2000" dirty="0">
                <a:latin typeface="Arial" panose="020B0604020202020204" pitchFamily="34" charset="0"/>
                <a:cs typeface="Arial" panose="020B0604020202020204" pitchFamily="34" charset="0"/>
              </a:rPr>
              <a:t>Concept of Talent Management</a:t>
            </a:r>
          </a:p>
          <a:p>
            <a:pPr algn="just"/>
            <a:r>
              <a:rPr lang="en-US" sz="2000" dirty="0">
                <a:latin typeface="Arial" panose="020B0604020202020204" pitchFamily="34" charset="0"/>
                <a:cs typeface="Arial" panose="020B0604020202020204" pitchFamily="34" charset="0"/>
              </a:rPr>
              <a:t>The Restaurant Group in General</a:t>
            </a:r>
          </a:p>
          <a:p>
            <a:pPr algn="just"/>
            <a:r>
              <a:rPr lang="en-US" sz="2000" dirty="0">
                <a:latin typeface="Arial" panose="020B0604020202020204" pitchFamily="34" charset="0"/>
                <a:cs typeface="Arial" panose="020B0604020202020204" pitchFamily="34" charset="0"/>
              </a:rPr>
              <a:t>Different Types of Talent Acquisition</a:t>
            </a:r>
          </a:p>
          <a:p>
            <a:pPr algn="just"/>
            <a:r>
              <a:rPr lang="en-US" sz="2000" dirty="0">
                <a:latin typeface="Arial" panose="020B0604020202020204" pitchFamily="34" charset="0"/>
                <a:cs typeface="Arial" panose="020B0604020202020204" pitchFamily="34" charset="0"/>
              </a:rPr>
              <a:t>Short-Term Talent Acquisition Strategies</a:t>
            </a:r>
          </a:p>
          <a:p>
            <a:pPr algn="just"/>
            <a:r>
              <a:rPr lang="en-US" sz="2000" dirty="0">
                <a:latin typeface="Arial" panose="020B0604020202020204" pitchFamily="34" charset="0"/>
                <a:cs typeface="Arial" panose="020B0604020202020204" pitchFamily="34" charset="0"/>
              </a:rPr>
              <a:t>Long-Term Talent Acquisition Strategies</a:t>
            </a:r>
          </a:p>
          <a:p>
            <a:pPr algn="just"/>
            <a:r>
              <a:rPr lang="en-US" sz="2000" dirty="0">
                <a:latin typeface="Arial" panose="020B0604020202020204" pitchFamily="34" charset="0"/>
                <a:cs typeface="Arial" panose="020B0604020202020204" pitchFamily="34" charset="0"/>
              </a:rPr>
              <a:t>Different Incentives Methods</a:t>
            </a:r>
          </a:p>
          <a:p>
            <a:pPr algn="just"/>
            <a:r>
              <a:rPr lang="en-US" sz="2000" dirty="0">
                <a:latin typeface="Arial" panose="020B0604020202020204" pitchFamily="34" charset="0"/>
                <a:cs typeface="Arial" panose="020B0604020202020204" pitchFamily="34" charset="0"/>
              </a:rPr>
              <a:t>Monetary Incentives</a:t>
            </a:r>
          </a:p>
          <a:p>
            <a:pPr algn="just"/>
            <a:r>
              <a:rPr lang="en-US" sz="2000" dirty="0">
                <a:latin typeface="Arial" panose="020B0604020202020204" pitchFamily="34" charset="0"/>
                <a:cs typeface="Arial" panose="020B0604020202020204" pitchFamily="34" charset="0"/>
              </a:rPr>
              <a:t>Non-Monetary Incentives</a:t>
            </a:r>
          </a:p>
          <a:p>
            <a:pPr algn="just"/>
            <a:r>
              <a:rPr lang="en-US" sz="2000" dirty="0">
                <a:latin typeface="Arial" panose="020B0604020202020204" pitchFamily="34" charset="0"/>
                <a:cs typeface="Arial" panose="020B0604020202020204" pitchFamily="34" charset="0"/>
              </a:rPr>
              <a:t>Conclusion</a:t>
            </a:r>
          </a:p>
          <a:p>
            <a:pPr algn="just"/>
            <a:r>
              <a:rPr lang="en-US" sz="2000" dirty="0">
                <a:latin typeface="Arial" panose="020B0604020202020204" pitchFamily="34" charset="0"/>
                <a:cs typeface="Arial" panose="020B0604020202020204" pitchFamily="34" charset="0"/>
              </a:rPr>
              <a:t>References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5392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77" y="394445"/>
            <a:ext cx="10571998" cy="664603"/>
          </a:xfrm>
        </p:spPr>
        <p:txBody>
          <a:bodyPr/>
          <a:lstStyle/>
          <a:p>
            <a:pPr algn="ctr"/>
            <a:r>
              <a:rPr lang="en-GB" dirty="0"/>
              <a:t>Introduction</a:t>
            </a:r>
          </a:p>
        </p:txBody>
      </p:sp>
      <p:sp>
        <p:nvSpPr>
          <p:cNvPr id="3" name="Content Placeholder 2"/>
          <p:cNvSpPr>
            <a:spLocks noGrp="1"/>
          </p:cNvSpPr>
          <p:nvPr>
            <p:ph idx="1"/>
          </p:nvPr>
        </p:nvSpPr>
        <p:spPr>
          <a:xfrm>
            <a:off x="738030" y="2520483"/>
            <a:ext cx="6801288" cy="3636511"/>
          </a:xfrm>
        </p:spPr>
        <p:txBody>
          <a:bodyPr>
            <a:normAutofit/>
          </a:bodyPr>
          <a:lstStyle/>
          <a:p>
            <a:r>
              <a:rPr lang="en-US" sz="2000" dirty="0">
                <a:latin typeface="Arial" panose="020B0604020202020204" pitchFamily="34" charset="0"/>
                <a:cs typeface="Arial" panose="020B0604020202020204" pitchFamily="34" charset="0"/>
              </a:rPr>
              <a:t>the most challenging sectors to recruit and retain employees</a:t>
            </a:r>
          </a:p>
          <a:p>
            <a:r>
              <a:rPr lang="en-US" sz="2000" dirty="0">
                <a:latin typeface="Arial" panose="020B0604020202020204" pitchFamily="34" charset="0"/>
                <a:cs typeface="Arial" panose="020B0604020202020204" pitchFamily="34" charset="0"/>
              </a:rPr>
              <a:t>finding ways to attract and retain talented employees</a:t>
            </a:r>
          </a:p>
          <a:p>
            <a:r>
              <a:rPr lang="en-GB" sz="2000" dirty="0">
                <a:latin typeface="Arial" panose="020B0604020202020204" pitchFamily="34" charset="0"/>
                <a:cs typeface="Arial" panose="020B0604020202020204" pitchFamily="34" charset="0"/>
              </a:rPr>
              <a:t>talent acquisition strategies</a:t>
            </a:r>
          </a:p>
          <a:p>
            <a:r>
              <a:rPr lang="en-GB" sz="2000" dirty="0">
                <a:latin typeface="Arial" panose="020B0604020202020204" pitchFamily="34" charset="0"/>
                <a:cs typeface="Arial" panose="020B0604020202020204" pitchFamily="34" charset="0"/>
              </a:rPr>
              <a:t>incentives methods</a:t>
            </a:r>
          </a:p>
          <a:p>
            <a:r>
              <a:rPr lang="en-US" sz="2000" dirty="0">
                <a:latin typeface="Arial" panose="020B0604020202020204" pitchFamily="34" charset="0"/>
                <a:cs typeface="Arial" panose="020B0604020202020204" pitchFamily="34" charset="0"/>
              </a:rPr>
              <a:t>build a talent pipeline</a:t>
            </a:r>
          </a:p>
          <a:p>
            <a:r>
              <a:rPr lang="en-US" sz="2000" dirty="0">
                <a:latin typeface="Arial" panose="020B0604020202020204" pitchFamily="34" charset="0"/>
                <a:cs typeface="Arial" panose="020B0604020202020204" pitchFamily="34" charset="0"/>
              </a:rPr>
              <a:t>recruit employees in the short and long term</a:t>
            </a:r>
          </a:p>
          <a:p>
            <a:r>
              <a:rPr lang="en-US" sz="2000" dirty="0">
                <a:latin typeface="Arial" panose="020B0604020202020204" pitchFamily="34" charset="0"/>
                <a:cs typeface="Arial" panose="020B0604020202020204" pitchFamily="34" charset="0"/>
              </a:rPr>
              <a:t>motivate and retain </a:t>
            </a:r>
            <a:endParaRPr lang="en-GB"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668377" y="2520483"/>
            <a:ext cx="4523623" cy="2876270"/>
          </a:xfrm>
          <a:prstGeom prst="rect">
            <a:avLst/>
          </a:prstGeom>
        </p:spPr>
      </p:pic>
    </p:spTree>
    <p:extLst>
      <p:ext uri="{BB962C8B-B14F-4D97-AF65-F5344CB8AC3E}">
        <p14:creationId xmlns:p14="http://schemas.microsoft.com/office/powerpoint/2010/main" val="704030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Concept of Talent Management</a:t>
            </a:r>
          </a:p>
        </p:txBody>
      </p:sp>
      <p:sp>
        <p:nvSpPr>
          <p:cNvPr id="3" name="Content Placeholder 2"/>
          <p:cNvSpPr>
            <a:spLocks noGrp="1"/>
          </p:cNvSpPr>
          <p:nvPr>
            <p:ph idx="1"/>
          </p:nvPr>
        </p:nvSpPr>
        <p:spPr>
          <a:xfrm>
            <a:off x="899394" y="2464335"/>
            <a:ext cx="7016441" cy="3636511"/>
          </a:xfrm>
        </p:spPr>
        <p:txBody>
          <a:bodyPr>
            <a:noAutofit/>
          </a:bodyPr>
          <a:lstStyle/>
          <a:p>
            <a:r>
              <a:rPr lang="en-US" sz="2400" dirty="0">
                <a:latin typeface="Arial" panose="020B0604020202020204" pitchFamily="34" charset="0"/>
                <a:cs typeface="Arial" panose="020B0604020202020204" pitchFamily="34" charset="0"/>
              </a:rPr>
              <a:t>recruiting</a:t>
            </a:r>
          </a:p>
          <a:p>
            <a:r>
              <a:rPr lang="en-US" sz="2400" dirty="0">
                <a:latin typeface="Arial" panose="020B0604020202020204" pitchFamily="34" charset="0"/>
                <a:cs typeface="Arial" panose="020B0604020202020204" pitchFamily="34" charset="0"/>
              </a:rPr>
              <a:t>Training</a:t>
            </a:r>
          </a:p>
          <a:p>
            <a:r>
              <a:rPr lang="en-US" sz="2400" dirty="0">
                <a:latin typeface="Arial" panose="020B0604020202020204" pitchFamily="34" charset="0"/>
                <a:cs typeface="Arial" panose="020B0604020202020204" pitchFamily="34" charset="0"/>
              </a:rPr>
              <a:t>Developing</a:t>
            </a:r>
          </a:p>
          <a:p>
            <a:r>
              <a:rPr lang="en-US" sz="2400" dirty="0">
                <a:latin typeface="Arial" panose="020B0604020202020204" pitchFamily="34" charset="0"/>
                <a:cs typeface="Arial" panose="020B0604020202020204" pitchFamily="34" charset="0"/>
              </a:rPr>
              <a:t>retaining employees</a:t>
            </a:r>
          </a:p>
          <a:p>
            <a:r>
              <a:rPr lang="en-US" sz="2400" dirty="0">
                <a:latin typeface="Arial" panose="020B0604020202020204" pitchFamily="34" charset="0"/>
                <a:cs typeface="Arial" panose="020B0604020202020204" pitchFamily="34" charset="0"/>
              </a:rPr>
              <a:t>restaurant attracts </a:t>
            </a:r>
          </a:p>
          <a:p>
            <a:r>
              <a:rPr lang="en-US" sz="2400" dirty="0">
                <a:latin typeface="Arial" panose="020B0604020202020204" pitchFamily="34" charset="0"/>
                <a:cs typeface="Arial" panose="020B0604020202020204" pitchFamily="34" charset="0"/>
              </a:rPr>
              <a:t> retains high-quality employees</a:t>
            </a:r>
          </a:p>
          <a:p>
            <a:r>
              <a:rPr lang="en-GB" sz="2400" dirty="0">
                <a:latin typeface="Arial" panose="020B0604020202020204" pitchFamily="34" charset="0"/>
                <a:cs typeface="Arial" panose="020B0604020202020204" pitchFamily="34" charset="0"/>
              </a:rPr>
              <a:t>Effective talent management</a:t>
            </a:r>
          </a:p>
          <a:p>
            <a:r>
              <a:rPr lang="en-US" sz="2400" dirty="0">
                <a:latin typeface="Arial" panose="020B0604020202020204" pitchFamily="34" charset="0"/>
                <a:cs typeface="Arial" panose="020B0604020202020204" pitchFamily="34" charset="0"/>
              </a:rPr>
              <a:t>underpins the success of any organisation</a:t>
            </a: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8341810" y="2660837"/>
            <a:ext cx="3850190" cy="2529728"/>
          </a:xfrm>
          <a:prstGeom prst="rect">
            <a:avLst/>
          </a:prstGeom>
        </p:spPr>
      </p:pic>
    </p:spTree>
    <p:extLst>
      <p:ext uri="{BB962C8B-B14F-4D97-AF65-F5344CB8AC3E}">
        <p14:creationId xmlns:p14="http://schemas.microsoft.com/office/powerpoint/2010/main" val="592719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Adobe Garamond Pro Bold" panose="02020702060506020403" pitchFamily="18" charset="0"/>
              </a:rPr>
              <a:t>The Restaurant Group in General</a:t>
            </a:r>
            <a:endParaRPr lang="en-GB" dirty="0">
              <a:latin typeface="Adobe Garamond Pro Bold" panose="02020702060506020403" pitchFamily="18" charset="0"/>
            </a:endParaRPr>
          </a:p>
        </p:txBody>
      </p:sp>
      <p:sp>
        <p:nvSpPr>
          <p:cNvPr id="3" name="Content Placeholder 2"/>
          <p:cNvSpPr>
            <a:spLocks noGrp="1"/>
          </p:cNvSpPr>
          <p:nvPr>
            <p:ph idx="1"/>
          </p:nvPr>
        </p:nvSpPr>
        <p:spPr>
          <a:xfrm>
            <a:off x="361512" y="2305647"/>
            <a:ext cx="8405970" cy="3636511"/>
          </a:xfrm>
        </p:spPr>
        <p:txBody>
          <a:bodyPr>
            <a:normAutofit/>
          </a:bodyPr>
          <a:lstStyle/>
          <a:p>
            <a:r>
              <a:rPr lang="en-GB" sz="2800" dirty="0">
                <a:latin typeface="Arial" panose="020B0604020202020204" pitchFamily="34" charset="0"/>
                <a:cs typeface="Arial" panose="020B0604020202020204" pitchFamily="34" charset="0"/>
              </a:rPr>
              <a:t>small independent eateries</a:t>
            </a:r>
          </a:p>
          <a:p>
            <a:r>
              <a:rPr lang="en-US" sz="2800" dirty="0">
                <a:latin typeface="Arial" panose="020B0604020202020204" pitchFamily="34" charset="0"/>
                <a:cs typeface="Arial" panose="020B0604020202020204" pitchFamily="34" charset="0"/>
              </a:rPr>
              <a:t>numerous challenges</a:t>
            </a:r>
          </a:p>
          <a:p>
            <a:r>
              <a:rPr lang="en-US" sz="2800" dirty="0">
                <a:latin typeface="Arial" panose="020B0604020202020204" pitchFamily="34" charset="0"/>
                <a:cs typeface="Arial" panose="020B0604020202020204" pitchFamily="34" charset="0"/>
              </a:rPr>
              <a:t>including intense competition</a:t>
            </a:r>
          </a:p>
          <a:p>
            <a:r>
              <a:rPr lang="en-US" sz="2800" dirty="0">
                <a:latin typeface="Arial" panose="020B0604020202020204" pitchFamily="34" charset="0"/>
                <a:cs typeface="Arial" panose="020B0604020202020204" pitchFamily="34" charset="0"/>
              </a:rPr>
              <a:t>high labour costs</a:t>
            </a:r>
          </a:p>
          <a:p>
            <a:r>
              <a:rPr lang="en-US" sz="2800" dirty="0">
                <a:latin typeface="Arial" panose="020B0604020202020204" pitchFamily="34" charset="0"/>
                <a:cs typeface="Arial" panose="020B0604020202020204" pitchFamily="34" charset="0"/>
              </a:rPr>
              <a:t>changing consumer preferences</a:t>
            </a:r>
          </a:p>
          <a:p>
            <a:r>
              <a:rPr lang="en-US" sz="2800" dirty="0">
                <a:latin typeface="Arial" panose="020B0604020202020204" pitchFamily="34" charset="0"/>
                <a:cs typeface="Arial" panose="020B0604020202020204" pitchFamily="34" charset="0"/>
              </a:rPr>
              <a:t>a shortage of skilled workers</a:t>
            </a:r>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9026898" y="2564184"/>
            <a:ext cx="3161404" cy="3119439"/>
          </a:xfrm>
          <a:prstGeom prst="rect">
            <a:avLst/>
          </a:prstGeom>
        </p:spPr>
      </p:pic>
    </p:spTree>
    <p:extLst>
      <p:ext uri="{BB962C8B-B14F-4D97-AF65-F5344CB8AC3E}">
        <p14:creationId xmlns:p14="http://schemas.microsoft.com/office/powerpoint/2010/main" val="2964302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dobe Garamond Pro Bold" panose="02020702060506020403" pitchFamily="18" charset="0"/>
              </a:rPr>
              <a:t>Different Types of Talent Acquisition</a:t>
            </a:r>
          </a:p>
        </p:txBody>
      </p:sp>
      <p:sp>
        <p:nvSpPr>
          <p:cNvPr id="3" name="Content Placeholder 2"/>
          <p:cNvSpPr>
            <a:spLocks noGrp="1"/>
          </p:cNvSpPr>
          <p:nvPr>
            <p:ph idx="1"/>
          </p:nvPr>
        </p:nvSpPr>
        <p:spPr>
          <a:xfrm>
            <a:off x="810000" y="2613181"/>
            <a:ext cx="6252648" cy="3636511"/>
          </a:xfrm>
        </p:spPr>
        <p:txBody>
          <a:bodyPr>
            <a:normAutofit/>
          </a:bodyPr>
          <a:lstStyle/>
          <a:p>
            <a:r>
              <a:rPr lang="en-GB" sz="2800" dirty="0">
                <a:latin typeface="Arial" panose="020B0604020202020204" pitchFamily="34" charset="0"/>
                <a:cs typeface="Arial" panose="020B0604020202020204" pitchFamily="34" charset="0"/>
              </a:rPr>
              <a:t>Internal talent acquisition</a:t>
            </a:r>
          </a:p>
          <a:p>
            <a:r>
              <a:rPr lang="en-GB" sz="2800" dirty="0">
                <a:latin typeface="Arial" panose="020B0604020202020204" pitchFamily="34" charset="0"/>
                <a:cs typeface="Arial" panose="020B0604020202020204" pitchFamily="34" charset="0"/>
              </a:rPr>
              <a:t>External talent acquisition</a:t>
            </a:r>
          </a:p>
          <a:p>
            <a:r>
              <a:rPr lang="en-GB" sz="2800" dirty="0">
                <a:latin typeface="Arial" panose="020B0604020202020204" pitchFamily="34" charset="0"/>
                <a:cs typeface="Arial" panose="020B0604020202020204" pitchFamily="34" charset="0"/>
              </a:rPr>
              <a:t>Passive talent acquisition</a:t>
            </a:r>
          </a:p>
          <a:p>
            <a:r>
              <a:rPr lang="en-GB" sz="2800" dirty="0">
                <a:latin typeface="Arial" panose="020B0604020202020204" pitchFamily="34" charset="0"/>
                <a:cs typeface="Arial" panose="020B0604020202020204" pitchFamily="34" charset="0"/>
              </a:rPr>
              <a:t>Referral-based talent acquisition</a:t>
            </a:r>
          </a:p>
          <a:p>
            <a:r>
              <a:rPr lang="en-GB" sz="2800" dirty="0">
                <a:latin typeface="Arial" panose="020B0604020202020204" pitchFamily="34" charset="0"/>
                <a:cs typeface="Arial" panose="020B0604020202020204" pitchFamily="34" charset="0"/>
              </a:rPr>
              <a:t>Campus Recruitment</a:t>
            </a:r>
          </a:p>
          <a:p>
            <a:r>
              <a:rPr lang="en-GB" sz="2800" dirty="0">
                <a:latin typeface="Arial" panose="020B0604020202020204" pitchFamily="34" charset="0"/>
                <a:cs typeface="Arial" panose="020B0604020202020204" pitchFamily="34" charset="0"/>
              </a:rPr>
              <a:t>Talent poaching</a:t>
            </a:r>
          </a:p>
        </p:txBody>
      </p:sp>
      <p:pic>
        <p:nvPicPr>
          <p:cNvPr id="4" name="Picture 3"/>
          <p:cNvPicPr>
            <a:picLocks noChangeAspect="1"/>
          </p:cNvPicPr>
          <p:nvPr/>
        </p:nvPicPr>
        <p:blipFill>
          <a:blip r:embed="rId3"/>
          <a:stretch>
            <a:fillRect/>
          </a:stretch>
        </p:blipFill>
        <p:spPr>
          <a:xfrm>
            <a:off x="7541622" y="2613181"/>
            <a:ext cx="4650377" cy="3245617"/>
          </a:xfrm>
          <a:prstGeom prst="rect">
            <a:avLst/>
          </a:prstGeom>
        </p:spPr>
      </p:pic>
    </p:spTree>
    <p:extLst>
      <p:ext uri="{BB962C8B-B14F-4D97-AF65-F5344CB8AC3E}">
        <p14:creationId xmlns:p14="http://schemas.microsoft.com/office/powerpoint/2010/main" val="3374015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dobe Garamond Pro Bold" panose="02020702060506020403" pitchFamily="18" charset="0"/>
              </a:rPr>
              <a:t>Short-Term Talent Acquisition Strategies</a:t>
            </a:r>
          </a:p>
        </p:txBody>
      </p:sp>
      <p:sp>
        <p:nvSpPr>
          <p:cNvPr id="3" name="Content Placeholder 2"/>
          <p:cNvSpPr>
            <a:spLocks noGrp="1"/>
          </p:cNvSpPr>
          <p:nvPr>
            <p:ph idx="1"/>
          </p:nvPr>
        </p:nvSpPr>
        <p:spPr>
          <a:xfrm>
            <a:off x="810000" y="2300664"/>
            <a:ext cx="5852054" cy="3636511"/>
          </a:xfrm>
        </p:spPr>
        <p:txBody>
          <a:bodyPr>
            <a:normAutofit/>
          </a:bodyPr>
          <a:lstStyle/>
          <a:p>
            <a:r>
              <a:rPr lang="en-US" sz="2400" dirty="0">
                <a:latin typeface="Arial" panose="020B0604020202020204" pitchFamily="34" charset="0"/>
                <a:cs typeface="Arial" panose="020B0604020202020204" pitchFamily="34" charset="0"/>
              </a:rPr>
              <a:t>Job fairs and open houses</a:t>
            </a:r>
          </a:p>
          <a:p>
            <a:r>
              <a:rPr lang="en-GB" sz="2400" dirty="0">
                <a:latin typeface="Arial" panose="020B0604020202020204" pitchFamily="34" charset="0"/>
                <a:cs typeface="Arial" panose="020B0604020202020204" pitchFamily="34" charset="0"/>
              </a:rPr>
              <a:t>Social media recruitment</a:t>
            </a:r>
          </a:p>
          <a:p>
            <a:r>
              <a:rPr lang="en-GB" sz="2400" dirty="0">
                <a:latin typeface="Arial" panose="020B0604020202020204" pitchFamily="34" charset="0"/>
                <a:cs typeface="Arial" panose="020B0604020202020204" pitchFamily="34" charset="0"/>
              </a:rPr>
              <a:t>Staffing agencies</a:t>
            </a:r>
          </a:p>
          <a:p>
            <a:r>
              <a:rPr lang="en-GB" sz="2400" dirty="0">
                <a:latin typeface="Arial" panose="020B0604020202020204" pitchFamily="34" charset="0"/>
                <a:cs typeface="Arial" panose="020B0604020202020204" pitchFamily="34" charset="0"/>
              </a:rPr>
              <a:t>leverage staffing agencies</a:t>
            </a:r>
          </a:p>
          <a:p>
            <a:r>
              <a:rPr lang="en-GB" sz="2400" dirty="0">
                <a:latin typeface="Arial" panose="020B0604020202020204" pitchFamily="34" charset="0"/>
                <a:cs typeface="Arial" panose="020B0604020202020204" pitchFamily="34" charset="0"/>
              </a:rPr>
              <a:t>LinkedIn, Facebook, and Twitter</a:t>
            </a:r>
          </a:p>
        </p:txBody>
      </p:sp>
      <p:pic>
        <p:nvPicPr>
          <p:cNvPr id="4" name="Picture 3"/>
          <p:cNvPicPr>
            <a:picLocks noChangeAspect="1"/>
          </p:cNvPicPr>
          <p:nvPr/>
        </p:nvPicPr>
        <p:blipFill>
          <a:blip r:embed="rId3"/>
          <a:stretch>
            <a:fillRect/>
          </a:stretch>
        </p:blipFill>
        <p:spPr>
          <a:xfrm>
            <a:off x="7326974" y="2899955"/>
            <a:ext cx="4865026" cy="2534194"/>
          </a:xfrm>
          <a:prstGeom prst="rect">
            <a:avLst/>
          </a:prstGeom>
        </p:spPr>
      </p:pic>
    </p:spTree>
    <p:extLst>
      <p:ext uri="{BB962C8B-B14F-4D97-AF65-F5344CB8AC3E}">
        <p14:creationId xmlns:p14="http://schemas.microsoft.com/office/powerpoint/2010/main" val="493169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dobe Garamond Pro Bold" panose="02020702060506020403" pitchFamily="18" charset="0"/>
              </a:rPr>
              <a:t>Long-Term Talent Acquisition Strategies</a:t>
            </a:r>
          </a:p>
        </p:txBody>
      </p:sp>
      <p:sp>
        <p:nvSpPr>
          <p:cNvPr id="3" name="Content Placeholder 2"/>
          <p:cNvSpPr>
            <a:spLocks noGrp="1"/>
          </p:cNvSpPr>
          <p:nvPr>
            <p:ph idx="1"/>
          </p:nvPr>
        </p:nvSpPr>
        <p:spPr>
          <a:xfrm>
            <a:off x="818712" y="2222287"/>
            <a:ext cx="8612671" cy="3636511"/>
          </a:xfrm>
        </p:spPr>
        <p:txBody>
          <a:bodyPr>
            <a:normAutofit/>
          </a:bodyPr>
          <a:lstStyle/>
          <a:p>
            <a:r>
              <a:rPr lang="en-GB" sz="2400" dirty="0">
                <a:latin typeface="Arial" panose="020B0604020202020204" pitchFamily="34" charset="0"/>
                <a:cs typeface="Arial" panose="020B0604020202020204" pitchFamily="34" charset="0"/>
              </a:rPr>
              <a:t>Employer branding</a:t>
            </a:r>
          </a:p>
          <a:p>
            <a:r>
              <a:rPr lang="en-GB" sz="2400" dirty="0">
                <a:latin typeface="Arial" panose="020B0604020202020204" pitchFamily="34" charset="0"/>
                <a:cs typeface="Arial" panose="020B0604020202020204" pitchFamily="34" charset="0"/>
              </a:rPr>
              <a:t>Employee development and training</a:t>
            </a:r>
          </a:p>
          <a:p>
            <a:r>
              <a:rPr lang="en-GB" sz="2400" dirty="0">
                <a:latin typeface="Arial" panose="020B0604020202020204" pitchFamily="34" charset="0"/>
                <a:cs typeface="Arial" panose="020B0604020202020204" pitchFamily="34" charset="0"/>
              </a:rPr>
              <a:t>Employee referrals</a:t>
            </a:r>
          </a:p>
          <a:p>
            <a:r>
              <a:rPr lang="en-US" sz="2400" dirty="0">
                <a:latin typeface="Arial" panose="020B0604020202020204" pitchFamily="34" charset="0"/>
                <a:cs typeface="Arial" panose="020B0604020202020204" pitchFamily="34" charset="0"/>
              </a:rPr>
              <a:t>The value proposition for potential candidates</a:t>
            </a:r>
          </a:p>
          <a:p>
            <a:r>
              <a:rPr lang="en-US" sz="2400" dirty="0">
                <a:latin typeface="Arial" panose="020B0604020202020204" pitchFamily="34" charset="0"/>
                <a:cs typeface="Arial" panose="020B0604020202020204" pitchFamily="34" charset="0"/>
              </a:rPr>
              <a:t>tap into their network and attract candidates</a:t>
            </a: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8251099" y="2922678"/>
            <a:ext cx="3964864" cy="2084751"/>
          </a:xfrm>
          <a:prstGeom prst="rect">
            <a:avLst/>
          </a:prstGeom>
        </p:spPr>
      </p:pic>
    </p:spTree>
    <p:extLst>
      <p:ext uri="{BB962C8B-B14F-4D97-AF65-F5344CB8AC3E}">
        <p14:creationId xmlns:p14="http://schemas.microsoft.com/office/powerpoint/2010/main" val="2451635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dobe Garamond Pro Bold" panose="02020702060506020403" pitchFamily="18" charset="0"/>
              </a:rPr>
              <a:t>Monetary Incentives</a:t>
            </a:r>
          </a:p>
        </p:txBody>
      </p:sp>
      <p:sp>
        <p:nvSpPr>
          <p:cNvPr id="3" name="Content Placeholder 2"/>
          <p:cNvSpPr>
            <a:spLocks noGrp="1"/>
          </p:cNvSpPr>
          <p:nvPr>
            <p:ph idx="1"/>
          </p:nvPr>
        </p:nvSpPr>
        <p:spPr>
          <a:xfrm>
            <a:off x="409409" y="2596756"/>
            <a:ext cx="6644534" cy="3636511"/>
          </a:xfrm>
        </p:spPr>
        <p:txBody>
          <a:bodyPr>
            <a:normAutofit/>
          </a:bodyPr>
          <a:lstStyle/>
          <a:p>
            <a:r>
              <a:rPr lang="en-GB" sz="2400" dirty="0">
                <a:latin typeface="Arial" panose="020B0604020202020204" pitchFamily="34" charset="0"/>
                <a:cs typeface="Arial" panose="020B0604020202020204" pitchFamily="34" charset="0"/>
              </a:rPr>
              <a:t>financial compensation or benefits</a:t>
            </a:r>
          </a:p>
          <a:p>
            <a:r>
              <a:rPr lang="en-GB" sz="2400" dirty="0">
                <a:latin typeface="Arial" panose="020B0604020202020204" pitchFamily="34" charset="0"/>
                <a:cs typeface="Arial" panose="020B0604020202020204" pitchFamily="34" charset="0"/>
              </a:rPr>
              <a:t>Sign-on bonuses</a:t>
            </a:r>
          </a:p>
          <a:p>
            <a:r>
              <a:rPr lang="en-GB" sz="2400" dirty="0">
                <a:latin typeface="Arial" panose="020B0604020202020204" pitchFamily="34" charset="0"/>
                <a:cs typeface="Arial" panose="020B0604020202020204" pitchFamily="34" charset="0"/>
              </a:rPr>
              <a:t>attract candidates</a:t>
            </a:r>
          </a:p>
          <a:p>
            <a:r>
              <a:rPr lang="en-GB" sz="2400" dirty="0">
                <a:latin typeface="Arial" panose="020B0604020202020204" pitchFamily="34" charset="0"/>
                <a:cs typeface="Arial" panose="020B0604020202020204" pitchFamily="34" charset="0"/>
              </a:rPr>
              <a:t>Competitive salaries and benefits</a:t>
            </a:r>
          </a:p>
          <a:p>
            <a:r>
              <a:rPr lang="en-US" sz="2400" dirty="0">
                <a:latin typeface="Arial" panose="020B0604020202020204" pitchFamily="34" charset="0"/>
                <a:cs typeface="Arial" panose="020B0604020202020204" pitchFamily="34" charset="0"/>
              </a:rPr>
              <a:t>Providing health insurance</a:t>
            </a:r>
          </a:p>
          <a:p>
            <a:r>
              <a:rPr lang="en-US" sz="2400" dirty="0">
                <a:latin typeface="Arial" panose="020B0604020202020204" pitchFamily="34" charset="0"/>
                <a:cs typeface="Arial" panose="020B0604020202020204" pitchFamily="34" charset="0"/>
              </a:rPr>
              <a:t>retirement plans</a:t>
            </a: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474614" y="2786742"/>
            <a:ext cx="4717385" cy="2653529"/>
          </a:xfrm>
          <a:prstGeom prst="rect">
            <a:avLst/>
          </a:prstGeom>
        </p:spPr>
      </p:pic>
    </p:spTree>
    <p:extLst>
      <p:ext uri="{BB962C8B-B14F-4D97-AF65-F5344CB8AC3E}">
        <p14:creationId xmlns:p14="http://schemas.microsoft.com/office/powerpoint/2010/main" val="888026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dobe Garamond Pro Bold" panose="02020702060506020403" pitchFamily="18" charset="0"/>
              </a:rPr>
              <a:t>Non-Monetary Incentives</a:t>
            </a:r>
          </a:p>
        </p:txBody>
      </p:sp>
      <p:sp>
        <p:nvSpPr>
          <p:cNvPr id="3" name="Content Placeholder 2"/>
          <p:cNvSpPr>
            <a:spLocks noGrp="1"/>
          </p:cNvSpPr>
          <p:nvPr>
            <p:ph idx="1"/>
          </p:nvPr>
        </p:nvSpPr>
        <p:spPr>
          <a:xfrm>
            <a:off x="453768" y="2457418"/>
            <a:ext cx="7419597" cy="3636511"/>
          </a:xfrm>
        </p:spPr>
        <p:txBody>
          <a:bodyPr>
            <a:normAutofit/>
          </a:bodyPr>
          <a:lstStyle/>
          <a:p>
            <a:r>
              <a:rPr lang="en-GB" sz="2400" dirty="0">
                <a:latin typeface="Arial" panose="020B0604020202020204" pitchFamily="34" charset="0"/>
                <a:cs typeface="Arial" panose="020B0604020202020204" pitchFamily="34" charset="0"/>
              </a:rPr>
              <a:t>Flexible work schedules</a:t>
            </a:r>
          </a:p>
          <a:p>
            <a:r>
              <a:rPr lang="en-GB" sz="2400" dirty="0">
                <a:latin typeface="Arial" panose="020B0604020202020204" pitchFamily="34" charset="0"/>
                <a:cs typeface="Arial" panose="020B0604020202020204" pitchFamily="34" charset="0"/>
              </a:rPr>
              <a:t>Career growth opportunities</a:t>
            </a:r>
          </a:p>
          <a:p>
            <a:r>
              <a:rPr lang="en-US" sz="2400" dirty="0">
                <a:latin typeface="Arial" panose="020B0604020202020204" pitchFamily="34" charset="0"/>
                <a:cs typeface="Arial" panose="020B0604020202020204" pitchFamily="34" charset="0"/>
              </a:rPr>
              <a:t>Providing opportunities for career growth</a:t>
            </a:r>
          </a:p>
          <a:p>
            <a:r>
              <a:rPr lang="en-GB" sz="2400" dirty="0">
                <a:latin typeface="Arial" panose="020B0604020202020204" pitchFamily="34" charset="0"/>
                <a:cs typeface="Arial" panose="020B0604020202020204" pitchFamily="34" charset="0"/>
              </a:rPr>
              <a:t>value work-life balance</a:t>
            </a:r>
          </a:p>
          <a:p>
            <a:r>
              <a:rPr lang="en-US" sz="2400" dirty="0">
                <a:latin typeface="Arial" panose="020B0604020202020204" pitchFamily="34" charset="0"/>
                <a:cs typeface="Arial" panose="020B0604020202020204" pitchFamily="34" charset="0"/>
              </a:rPr>
              <a:t>Offering training</a:t>
            </a:r>
          </a:p>
          <a:p>
            <a:r>
              <a:rPr lang="en-US" sz="2400" dirty="0">
                <a:latin typeface="Arial" panose="020B0604020202020204" pitchFamily="34" charset="0"/>
                <a:cs typeface="Arial" panose="020B0604020202020204" pitchFamily="34" charset="0"/>
              </a:rPr>
              <a:t>Mentorship</a:t>
            </a:r>
          </a:p>
          <a:p>
            <a:r>
              <a:rPr lang="en-US" sz="2400" dirty="0">
                <a:latin typeface="Arial" panose="020B0604020202020204" pitchFamily="34" charset="0"/>
                <a:cs typeface="Arial" panose="020B0604020202020204" pitchFamily="34" charset="0"/>
              </a:rPr>
              <a:t>promotion opportunities</a:t>
            </a: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873365" y="2683490"/>
            <a:ext cx="4318635" cy="3057495"/>
          </a:xfrm>
          <a:prstGeom prst="rect">
            <a:avLst/>
          </a:prstGeom>
        </p:spPr>
      </p:pic>
    </p:spTree>
    <p:extLst>
      <p:ext uri="{BB962C8B-B14F-4D97-AF65-F5344CB8AC3E}">
        <p14:creationId xmlns:p14="http://schemas.microsoft.com/office/powerpoint/2010/main" val="3752976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dobe Garamond Pro Bold" panose="02020702060506020403" pitchFamily="18" charset="0"/>
              </a:rPr>
              <a:t>Conclusion</a:t>
            </a:r>
          </a:p>
        </p:txBody>
      </p:sp>
      <p:sp>
        <p:nvSpPr>
          <p:cNvPr id="3" name="Content Placeholder 2"/>
          <p:cNvSpPr>
            <a:spLocks noGrp="1"/>
          </p:cNvSpPr>
          <p:nvPr>
            <p:ph idx="1"/>
          </p:nvPr>
        </p:nvSpPr>
        <p:spPr/>
        <p:txBody>
          <a:bodyPr/>
          <a:lstStyle/>
          <a:p>
            <a:r>
              <a:rPr lang="en-US" dirty="0"/>
              <a:t>In conclusion, attracting and retaining top talent is critical for the success of restaurant operations, whether they are casual or fine dining establishments. To attract potential candidates to work in the restaurant industry, there are various talent acquisition strategies and incentives that can be employed. Short-term talent acquisition strategies are geared towards quickly filling vacancies and may include leveraging social media, partnering with staffing agencies, and offering referral bonuses. On the other hand, long-term talent acquisition strategies aim to build a strong talent pipeline and may include employer branding, employee development and training, and employee referrals.</a:t>
            </a:r>
            <a:endParaRPr lang="en-GB" dirty="0"/>
          </a:p>
        </p:txBody>
      </p:sp>
    </p:spTree>
    <p:extLst>
      <p:ext uri="{BB962C8B-B14F-4D97-AF65-F5344CB8AC3E}">
        <p14:creationId xmlns:p14="http://schemas.microsoft.com/office/powerpoint/2010/main" val="3401505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dobe Garamond Pro Bold" panose="02020702060506020403" pitchFamily="18" charset="0"/>
              </a:rPr>
              <a:t>References</a:t>
            </a:r>
          </a:p>
        </p:txBody>
      </p:sp>
      <p:pic>
        <p:nvPicPr>
          <p:cNvPr id="5" name="Picture 4"/>
          <p:cNvPicPr>
            <a:picLocks noChangeAspect="1"/>
          </p:cNvPicPr>
          <p:nvPr/>
        </p:nvPicPr>
        <p:blipFill>
          <a:blip r:embed="rId2"/>
          <a:stretch>
            <a:fillRect/>
          </a:stretch>
        </p:blipFill>
        <p:spPr>
          <a:xfrm>
            <a:off x="563260" y="1896775"/>
            <a:ext cx="11065478" cy="4961225"/>
          </a:xfrm>
          <a:prstGeom prst="rect">
            <a:avLst/>
          </a:prstGeom>
        </p:spPr>
      </p:pic>
    </p:spTree>
    <p:extLst>
      <p:ext uri="{BB962C8B-B14F-4D97-AF65-F5344CB8AC3E}">
        <p14:creationId xmlns:p14="http://schemas.microsoft.com/office/powerpoint/2010/main" val="402781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94</TotalTime>
  <Words>381</Words>
  <Application>Microsoft Office PowerPoint</Application>
  <PresentationFormat>Widescreen</PresentationFormat>
  <Paragraphs>87</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Adobe Garamond Pro Bold</vt:lpstr>
      <vt:lpstr>Arial</vt:lpstr>
      <vt:lpstr>Calibri</vt:lpstr>
      <vt:lpstr>Century Gothic</vt:lpstr>
      <vt:lpstr>Wingdings 2</vt:lpstr>
      <vt:lpstr>Quotable</vt:lpstr>
      <vt:lpstr>BA Business Management</vt:lpstr>
      <vt:lpstr>Table of Content</vt:lpstr>
      <vt:lpstr>Introduction</vt:lpstr>
      <vt:lpstr>Concept of Talent Management</vt:lpstr>
      <vt:lpstr>The Restaurant Group in General</vt:lpstr>
      <vt:lpstr>Different Types of Talent Acquisition</vt:lpstr>
      <vt:lpstr>Short-Term Talent Acquisition Strategies</vt:lpstr>
      <vt:lpstr>Long-Term Talent Acquisition Strategies</vt:lpstr>
      <vt:lpstr>Monetary Incentives</vt:lpstr>
      <vt:lpstr>Non-Monetary Incentives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dc:title>
  <dcterms:created xsi:type="dcterms:W3CDTF">2023-03-15T15:00:16Z</dcterms:created>
  <dcterms:modified xsi:type="dcterms:W3CDTF">2023-03-31T12:56:02Z</dcterms:modified>
</cp:coreProperties>
</file>