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0"/>
  </p:notesMasterIdLst>
  <p:sldIdLst>
    <p:sldId id="256" r:id="rId2"/>
    <p:sldId id="617" r:id="rId3"/>
    <p:sldId id="260" r:id="rId4"/>
    <p:sldId id="621" r:id="rId5"/>
    <p:sldId id="257" r:id="rId6"/>
    <p:sldId id="259" r:id="rId7"/>
    <p:sldId id="261" r:id="rId8"/>
    <p:sldId id="618" r:id="rId9"/>
    <p:sldId id="619" r:id="rId10"/>
    <p:sldId id="620" r:id="rId11"/>
    <p:sldId id="302" r:id="rId12"/>
    <p:sldId id="262" r:id="rId13"/>
    <p:sldId id="263" r:id="rId14"/>
    <p:sldId id="286" r:id="rId15"/>
    <p:sldId id="265" r:id="rId16"/>
    <p:sldId id="266" r:id="rId17"/>
    <p:sldId id="463" r:id="rId18"/>
    <p:sldId id="609" r:id="rId19"/>
    <p:sldId id="462" r:id="rId20"/>
    <p:sldId id="283" r:id="rId21"/>
    <p:sldId id="605" r:id="rId22"/>
    <p:sldId id="606" r:id="rId23"/>
    <p:sldId id="268" r:id="rId24"/>
    <p:sldId id="607" r:id="rId25"/>
    <p:sldId id="624" r:id="rId26"/>
    <p:sldId id="586" r:id="rId27"/>
    <p:sldId id="296" r:id="rId28"/>
    <p:sldId id="325" r:id="rId29"/>
    <p:sldId id="317" r:id="rId30"/>
    <p:sldId id="298" r:id="rId31"/>
    <p:sldId id="285" r:id="rId32"/>
    <p:sldId id="610" r:id="rId33"/>
    <p:sldId id="625" r:id="rId34"/>
    <p:sldId id="626" r:id="rId35"/>
    <p:sldId id="611" r:id="rId36"/>
    <p:sldId id="612" r:id="rId37"/>
    <p:sldId id="627" r:id="rId38"/>
    <p:sldId id="608" r:id="rId39"/>
    <p:sldId id="452" r:id="rId40"/>
    <p:sldId id="457" r:id="rId41"/>
    <p:sldId id="430" r:id="rId42"/>
    <p:sldId id="276" r:id="rId43"/>
    <p:sldId id="449" r:id="rId44"/>
    <p:sldId id="279" r:id="rId45"/>
    <p:sldId id="461" r:id="rId46"/>
    <p:sldId id="628" r:id="rId47"/>
    <p:sldId id="623" r:id="rId48"/>
    <p:sldId id="622"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fjJwOP4dtMLFBLIbMwIAww==" hashData="gnTA36iVXq/cwaQSL3lsEI0WSny0bbYvzn7xkX7kAVU9kvVGs2Y0Fi2yrQvK44iai69dacQXW8wF8jtJJQxoY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48" autoAdjust="0"/>
    <p:restoredTop sz="65153" autoAdjust="0"/>
  </p:normalViewPr>
  <p:slideViewPr>
    <p:cSldViewPr snapToGrid="0">
      <p:cViewPr varScale="1">
        <p:scale>
          <a:sx n="69" d="100"/>
          <a:sy n="69" d="100"/>
        </p:scale>
        <p:origin x="92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D75D3-5246-4DA3-B849-1FB2F6F9F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6C17DB-6E74-4627-9C44-5D84177C89E3}">
      <dgm:prSet/>
      <dgm:spPr/>
      <dgm:t>
        <a:bodyPr/>
        <a:lstStyle/>
        <a:p>
          <a:r>
            <a:rPr lang="en-GB" b="1" i="0"/>
            <a:t>Module Aim</a:t>
          </a:r>
          <a:endParaRPr lang="en-US"/>
        </a:p>
      </dgm:t>
    </dgm:pt>
    <dgm:pt modelId="{85074AB9-58D6-43F8-B6F2-5020E4707BBC}" type="parTrans" cxnId="{486198DA-4DD2-4433-AD5E-1C7EA05E4DAD}">
      <dgm:prSet/>
      <dgm:spPr/>
      <dgm:t>
        <a:bodyPr/>
        <a:lstStyle/>
        <a:p>
          <a:endParaRPr lang="en-US"/>
        </a:p>
      </dgm:t>
    </dgm:pt>
    <dgm:pt modelId="{E24F8152-C121-4D22-9284-F68C6CB7CC50}" type="sibTrans" cxnId="{486198DA-4DD2-4433-AD5E-1C7EA05E4DAD}">
      <dgm:prSet/>
      <dgm:spPr/>
      <dgm:t>
        <a:bodyPr/>
        <a:lstStyle/>
        <a:p>
          <a:endParaRPr lang="en-US"/>
        </a:p>
      </dgm:t>
    </dgm:pt>
    <dgm:pt modelId="{EB805AA0-3550-4A04-84DF-E4D7B77BCC4B}">
      <dgm:prSet/>
      <dgm:spPr/>
      <dgm:t>
        <a:bodyPr/>
        <a:lstStyle/>
        <a:p>
          <a:r>
            <a:rPr lang="en-GB" b="0" i="0" dirty="0"/>
            <a:t>To critically examine the fundamental principles of conducting investigations from initial contact to post trial.</a:t>
          </a:r>
          <a:endParaRPr lang="en-US" dirty="0"/>
        </a:p>
      </dgm:t>
    </dgm:pt>
    <dgm:pt modelId="{58038D72-3440-4AB5-9EAF-25817A39003B}" type="parTrans" cxnId="{7D669A81-BE45-48C9-B9C8-269E25585260}">
      <dgm:prSet/>
      <dgm:spPr/>
      <dgm:t>
        <a:bodyPr/>
        <a:lstStyle/>
        <a:p>
          <a:endParaRPr lang="en-US"/>
        </a:p>
      </dgm:t>
    </dgm:pt>
    <dgm:pt modelId="{FB6D889B-C1C1-4B71-B0C9-2EBE298621E7}" type="sibTrans" cxnId="{7D669A81-BE45-48C9-B9C8-269E25585260}">
      <dgm:prSet/>
      <dgm:spPr/>
      <dgm:t>
        <a:bodyPr/>
        <a:lstStyle/>
        <a:p>
          <a:endParaRPr lang="en-US"/>
        </a:p>
      </dgm:t>
    </dgm:pt>
    <dgm:pt modelId="{859E96A9-27A3-48A6-B4CC-F7E3D69354AC}" type="pres">
      <dgm:prSet presAssocID="{729D75D3-5246-4DA3-B849-1FB2F6F9FE9E}" presName="root" presStyleCnt="0">
        <dgm:presLayoutVars>
          <dgm:dir/>
          <dgm:resizeHandles val="exact"/>
        </dgm:presLayoutVars>
      </dgm:prSet>
      <dgm:spPr/>
    </dgm:pt>
    <dgm:pt modelId="{5643FCC7-0765-468D-AF47-6E0DEA140B81}" type="pres">
      <dgm:prSet presAssocID="{306C17DB-6E74-4627-9C44-5D84177C89E3}" presName="compNode" presStyleCnt="0"/>
      <dgm:spPr/>
    </dgm:pt>
    <dgm:pt modelId="{A8719ECA-6787-46C0-886D-A0DBA73DBAE2}" type="pres">
      <dgm:prSet presAssocID="{306C17DB-6E74-4627-9C44-5D84177C89E3}" presName="bgRect" presStyleLbl="bgShp" presStyleIdx="0" presStyleCnt="2"/>
      <dgm:spPr/>
    </dgm:pt>
    <dgm:pt modelId="{7006ABE5-4E82-4FD0-9571-1FCFAA5B36F8}" type="pres">
      <dgm:prSet presAssocID="{306C17DB-6E74-4627-9C44-5D84177C89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ECB16D2-197E-454F-9CA9-209738344322}" type="pres">
      <dgm:prSet presAssocID="{306C17DB-6E74-4627-9C44-5D84177C89E3}" presName="spaceRect" presStyleCnt="0"/>
      <dgm:spPr/>
    </dgm:pt>
    <dgm:pt modelId="{C6C2269D-3477-4F77-A042-0A49569F7EA5}" type="pres">
      <dgm:prSet presAssocID="{306C17DB-6E74-4627-9C44-5D84177C89E3}" presName="parTx" presStyleLbl="revTx" presStyleIdx="0" presStyleCnt="2">
        <dgm:presLayoutVars>
          <dgm:chMax val="0"/>
          <dgm:chPref val="0"/>
        </dgm:presLayoutVars>
      </dgm:prSet>
      <dgm:spPr/>
    </dgm:pt>
    <dgm:pt modelId="{65DD7E0B-F163-41E8-BE1F-D2D69E32A2CA}" type="pres">
      <dgm:prSet presAssocID="{E24F8152-C121-4D22-9284-F68C6CB7CC50}" presName="sibTrans" presStyleCnt="0"/>
      <dgm:spPr/>
    </dgm:pt>
    <dgm:pt modelId="{76AFF6B6-7E75-4F45-AA94-6073763B119E}" type="pres">
      <dgm:prSet presAssocID="{EB805AA0-3550-4A04-84DF-E4D7B77BCC4B}" presName="compNode" presStyleCnt="0"/>
      <dgm:spPr/>
    </dgm:pt>
    <dgm:pt modelId="{E87E746F-AA49-40F9-9AEF-3D12380B5453}" type="pres">
      <dgm:prSet presAssocID="{EB805AA0-3550-4A04-84DF-E4D7B77BCC4B}" presName="bgRect" presStyleLbl="bgShp" presStyleIdx="1" presStyleCnt="2"/>
      <dgm:spPr/>
    </dgm:pt>
    <dgm:pt modelId="{470BD290-945D-4AB2-9385-7C65F0278409}" type="pres">
      <dgm:prSet presAssocID="{EB805AA0-3550-4A04-84DF-E4D7B77BCC4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28F3642-477A-4B95-A8C0-F5EC46FD5EEC}" type="pres">
      <dgm:prSet presAssocID="{EB805AA0-3550-4A04-84DF-E4D7B77BCC4B}" presName="spaceRect" presStyleCnt="0"/>
      <dgm:spPr/>
    </dgm:pt>
    <dgm:pt modelId="{565EC508-7CD1-4CE7-A72F-FCA6EFC8444E}" type="pres">
      <dgm:prSet presAssocID="{EB805AA0-3550-4A04-84DF-E4D7B77BCC4B}" presName="parTx" presStyleLbl="revTx" presStyleIdx="1" presStyleCnt="2">
        <dgm:presLayoutVars>
          <dgm:chMax val="0"/>
          <dgm:chPref val="0"/>
        </dgm:presLayoutVars>
      </dgm:prSet>
      <dgm:spPr/>
    </dgm:pt>
  </dgm:ptLst>
  <dgm:cxnLst>
    <dgm:cxn modelId="{5C042B5E-886B-48AA-8F69-B0D360E8CBE2}" type="presOf" srcId="{306C17DB-6E74-4627-9C44-5D84177C89E3}" destId="{C6C2269D-3477-4F77-A042-0A49569F7EA5}" srcOrd="0" destOrd="0" presId="urn:microsoft.com/office/officeart/2018/2/layout/IconVerticalSolidList"/>
    <dgm:cxn modelId="{DFAD2344-FC5F-4E82-B3FC-0F2D0521D003}" type="presOf" srcId="{729D75D3-5246-4DA3-B849-1FB2F6F9FE9E}" destId="{859E96A9-27A3-48A6-B4CC-F7E3D69354AC}" srcOrd="0" destOrd="0" presId="urn:microsoft.com/office/officeart/2018/2/layout/IconVerticalSolidList"/>
    <dgm:cxn modelId="{7D669A81-BE45-48C9-B9C8-269E25585260}" srcId="{729D75D3-5246-4DA3-B849-1FB2F6F9FE9E}" destId="{EB805AA0-3550-4A04-84DF-E4D7B77BCC4B}" srcOrd="1" destOrd="0" parTransId="{58038D72-3440-4AB5-9EAF-25817A39003B}" sibTransId="{FB6D889B-C1C1-4B71-B0C9-2EBE298621E7}"/>
    <dgm:cxn modelId="{526C58B8-24BC-4ED2-A197-05C86DB66B44}" type="presOf" srcId="{EB805AA0-3550-4A04-84DF-E4D7B77BCC4B}" destId="{565EC508-7CD1-4CE7-A72F-FCA6EFC8444E}" srcOrd="0" destOrd="0" presId="urn:microsoft.com/office/officeart/2018/2/layout/IconVerticalSolidList"/>
    <dgm:cxn modelId="{486198DA-4DD2-4433-AD5E-1C7EA05E4DAD}" srcId="{729D75D3-5246-4DA3-B849-1FB2F6F9FE9E}" destId="{306C17DB-6E74-4627-9C44-5D84177C89E3}" srcOrd="0" destOrd="0" parTransId="{85074AB9-58D6-43F8-B6F2-5020E4707BBC}" sibTransId="{E24F8152-C121-4D22-9284-F68C6CB7CC50}"/>
    <dgm:cxn modelId="{71AD77C7-5C0B-40C2-8855-4F628E39E07F}" type="presParOf" srcId="{859E96A9-27A3-48A6-B4CC-F7E3D69354AC}" destId="{5643FCC7-0765-468D-AF47-6E0DEA140B81}" srcOrd="0" destOrd="0" presId="urn:microsoft.com/office/officeart/2018/2/layout/IconVerticalSolidList"/>
    <dgm:cxn modelId="{CDE9E3BA-7BF4-493C-AD0F-784880997737}" type="presParOf" srcId="{5643FCC7-0765-468D-AF47-6E0DEA140B81}" destId="{A8719ECA-6787-46C0-886D-A0DBA73DBAE2}" srcOrd="0" destOrd="0" presId="urn:microsoft.com/office/officeart/2018/2/layout/IconVerticalSolidList"/>
    <dgm:cxn modelId="{C779CBCE-B2B0-48BC-9A84-76E5647AD74E}" type="presParOf" srcId="{5643FCC7-0765-468D-AF47-6E0DEA140B81}" destId="{7006ABE5-4E82-4FD0-9571-1FCFAA5B36F8}" srcOrd="1" destOrd="0" presId="urn:microsoft.com/office/officeart/2018/2/layout/IconVerticalSolidList"/>
    <dgm:cxn modelId="{4A4DD968-5219-4797-8348-643451708830}" type="presParOf" srcId="{5643FCC7-0765-468D-AF47-6E0DEA140B81}" destId="{1ECB16D2-197E-454F-9CA9-209738344322}" srcOrd="2" destOrd="0" presId="urn:microsoft.com/office/officeart/2018/2/layout/IconVerticalSolidList"/>
    <dgm:cxn modelId="{C8053B1F-786D-4D37-8830-997959535D30}" type="presParOf" srcId="{5643FCC7-0765-468D-AF47-6E0DEA140B81}" destId="{C6C2269D-3477-4F77-A042-0A49569F7EA5}" srcOrd="3" destOrd="0" presId="urn:microsoft.com/office/officeart/2018/2/layout/IconVerticalSolidList"/>
    <dgm:cxn modelId="{566E1F4A-7315-4674-BED7-3115E1DB1FD6}" type="presParOf" srcId="{859E96A9-27A3-48A6-B4CC-F7E3D69354AC}" destId="{65DD7E0B-F163-41E8-BE1F-D2D69E32A2CA}" srcOrd="1" destOrd="0" presId="urn:microsoft.com/office/officeart/2018/2/layout/IconVerticalSolidList"/>
    <dgm:cxn modelId="{22C892B0-A73F-4554-8007-49C67E660C76}" type="presParOf" srcId="{859E96A9-27A3-48A6-B4CC-F7E3D69354AC}" destId="{76AFF6B6-7E75-4F45-AA94-6073763B119E}" srcOrd="2" destOrd="0" presId="urn:microsoft.com/office/officeart/2018/2/layout/IconVerticalSolidList"/>
    <dgm:cxn modelId="{926C892F-B998-4F7A-B96B-AA3E8EC72CBB}" type="presParOf" srcId="{76AFF6B6-7E75-4F45-AA94-6073763B119E}" destId="{E87E746F-AA49-40F9-9AEF-3D12380B5453}" srcOrd="0" destOrd="0" presId="urn:microsoft.com/office/officeart/2018/2/layout/IconVerticalSolidList"/>
    <dgm:cxn modelId="{50FB3974-DC81-4294-8A01-62552C02AB02}" type="presParOf" srcId="{76AFF6B6-7E75-4F45-AA94-6073763B119E}" destId="{470BD290-945D-4AB2-9385-7C65F0278409}" srcOrd="1" destOrd="0" presId="urn:microsoft.com/office/officeart/2018/2/layout/IconVerticalSolidList"/>
    <dgm:cxn modelId="{7570B74B-8E7B-420A-8AC7-5A6CC1D83E11}" type="presParOf" srcId="{76AFF6B6-7E75-4F45-AA94-6073763B119E}" destId="{428F3642-477A-4B95-A8C0-F5EC46FD5EEC}" srcOrd="2" destOrd="0" presId="urn:microsoft.com/office/officeart/2018/2/layout/IconVerticalSolidList"/>
    <dgm:cxn modelId="{AB66AFCD-E826-4229-AC5D-CF17DCB4EFEB}" type="presParOf" srcId="{76AFF6B6-7E75-4F45-AA94-6073763B119E}" destId="{565EC508-7CD1-4CE7-A72F-FCA6EFC844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2D641B-C179-46ED-9554-5C3D7E2AD5E6}"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02ECCF07-204B-4B62-B51E-6131FBADF533}">
      <dgm:prSet custT="1"/>
      <dgm:spPr>
        <a:solidFill>
          <a:schemeClr val="accent2">
            <a:lumMod val="60000"/>
            <a:lumOff val="40000"/>
          </a:schemeClr>
        </a:solidFill>
      </dgm:spPr>
      <dgm:t>
        <a:bodyPr/>
        <a:lstStyle/>
        <a:p>
          <a:r>
            <a:rPr lang="en-GB" sz="1400" b="1" i="0" dirty="0"/>
            <a:t>Upon the successful completion of this module, the student should be able to:</a:t>
          </a:r>
          <a:endParaRPr lang="en-US" sz="1400" b="1" dirty="0"/>
        </a:p>
      </dgm:t>
    </dgm:pt>
    <dgm:pt modelId="{3F8AB9A4-9CEB-4338-997B-ADC837F3BD62}" type="parTrans" cxnId="{42826A5B-ADF1-4825-BB25-6B19F6D4FDB8}">
      <dgm:prSet/>
      <dgm:spPr/>
      <dgm:t>
        <a:bodyPr/>
        <a:lstStyle/>
        <a:p>
          <a:endParaRPr lang="en-GB"/>
        </a:p>
      </dgm:t>
    </dgm:pt>
    <dgm:pt modelId="{EA390CA6-666A-4B89-8A76-F3D3C6044D86}" type="sibTrans" cxnId="{42826A5B-ADF1-4825-BB25-6B19F6D4FDB8}">
      <dgm:prSet/>
      <dgm:spPr/>
      <dgm:t>
        <a:bodyPr/>
        <a:lstStyle/>
        <a:p>
          <a:endParaRPr lang="en-GB"/>
        </a:p>
      </dgm:t>
    </dgm:pt>
    <dgm:pt modelId="{0702DA11-CF20-4D04-8825-DE4CE327591B}">
      <dgm:prSet custT="1"/>
      <dgm:spPr/>
      <dgm:t>
        <a:bodyPr/>
        <a:lstStyle/>
        <a:p>
          <a:r>
            <a:rPr lang="en-GB" sz="1400" b="0" i="0" dirty="0"/>
            <a:t>• Demonstrate a systematic understanding of the role of a response police constable, as well as the structure and processes in relation to a wide range of investigations</a:t>
          </a:r>
          <a:r>
            <a:rPr lang="en-GB" sz="500" b="0" i="0" dirty="0"/>
            <a:t>.</a:t>
          </a:r>
        </a:p>
      </dgm:t>
    </dgm:pt>
    <dgm:pt modelId="{67847A7A-8694-406A-8ECA-DDFD831CDB29}" type="parTrans" cxnId="{817AAAC6-413F-49DC-94CC-82D37DEC54ED}">
      <dgm:prSet/>
      <dgm:spPr/>
      <dgm:t>
        <a:bodyPr/>
        <a:lstStyle/>
        <a:p>
          <a:endParaRPr lang="en-GB"/>
        </a:p>
      </dgm:t>
    </dgm:pt>
    <dgm:pt modelId="{300440DB-A11F-49DE-A8F0-C01E0F07F627}" type="sibTrans" cxnId="{817AAAC6-413F-49DC-94CC-82D37DEC54ED}">
      <dgm:prSet/>
      <dgm:spPr/>
      <dgm:t>
        <a:bodyPr/>
        <a:lstStyle/>
        <a:p>
          <a:endParaRPr lang="en-GB"/>
        </a:p>
      </dgm:t>
    </dgm:pt>
    <dgm:pt modelId="{9C1B1866-C7C1-46F6-A845-30383F60F038}">
      <dgm:prSet custT="1"/>
      <dgm:spPr>
        <a:solidFill>
          <a:schemeClr val="accent5">
            <a:lumMod val="60000"/>
            <a:lumOff val="40000"/>
          </a:schemeClr>
        </a:solidFill>
      </dgm:spPr>
      <dgm:t>
        <a:bodyPr/>
        <a:lstStyle/>
        <a:p>
          <a:r>
            <a:rPr lang="en-GB" sz="1400" b="0" i="0" dirty="0"/>
            <a:t>• Demonstrate a systematic understanding of the importance associated with working efficiently and effectively with victims and witnesses.</a:t>
          </a:r>
        </a:p>
      </dgm:t>
    </dgm:pt>
    <dgm:pt modelId="{187EBDB5-A8FE-4B03-B97C-F3188684185A}" type="parTrans" cxnId="{60208982-606E-4EFE-BA50-B394682ACF76}">
      <dgm:prSet/>
      <dgm:spPr/>
      <dgm:t>
        <a:bodyPr/>
        <a:lstStyle/>
        <a:p>
          <a:endParaRPr lang="en-GB"/>
        </a:p>
      </dgm:t>
    </dgm:pt>
    <dgm:pt modelId="{F345FD7B-1868-4C82-BA9F-1958B5880EE3}" type="sibTrans" cxnId="{60208982-606E-4EFE-BA50-B394682ACF76}">
      <dgm:prSet/>
      <dgm:spPr/>
      <dgm:t>
        <a:bodyPr/>
        <a:lstStyle/>
        <a:p>
          <a:endParaRPr lang="en-GB"/>
        </a:p>
      </dgm:t>
    </dgm:pt>
    <dgm:pt modelId="{DA4C6E1A-1C66-4DB3-BAD3-53E401DAC48E}">
      <dgm:prSet custT="1"/>
      <dgm:spPr>
        <a:solidFill>
          <a:schemeClr val="accent6">
            <a:lumMod val="60000"/>
            <a:lumOff val="40000"/>
          </a:schemeClr>
        </a:solidFill>
      </dgm:spPr>
      <dgm:t>
        <a:bodyPr/>
        <a:lstStyle/>
        <a:p>
          <a:r>
            <a:rPr lang="en-GB" sz="1400" b="0" i="0" dirty="0"/>
            <a:t>• Undertake a role play exercise to demonstrate investigation in practice.</a:t>
          </a:r>
        </a:p>
        <a:p>
          <a:endParaRPr lang="en-GB" sz="1100" b="0" i="0" dirty="0"/>
        </a:p>
      </dgm:t>
    </dgm:pt>
    <dgm:pt modelId="{E07F3058-8BB0-418D-9101-0E66C2A2D43D}" type="parTrans" cxnId="{CA171FF6-4FE4-48BD-90EB-E183AFCC3371}">
      <dgm:prSet/>
      <dgm:spPr/>
      <dgm:t>
        <a:bodyPr/>
        <a:lstStyle/>
        <a:p>
          <a:endParaRPr lang="en-GB"/>
        </a:p>
      </dgm:t>
    </dgm:pt>
    <dgm:pt modelId="{0EE0FE89-0D21-49CD-940E-7BA29F83A0C0}" type="sibTrans" cxnId="{CA171FF6-4FE4-48BD-90EB-E183AFCC3371}">
      <dgm:prSet/>
      <dgm:spPr/>
      <dgm:t>
        <a:bodyPr/>
        <a:lstStyle/>
        <a:p>
          <a:endParaRPr lang="en-GB"/>
        </a:p>
      </dgm:t>
    </dgm:pt>
    <dgm:pt modelId="{3FD5647B-3DC6-EE49-9AE4-D7D2274DC71D}" type="pres">
      <dgm:prSet presAssocID="{A72D641B-C179-46ED-9554-5C3D7E2AD5E6}" presName="linear" presStyleCnt="0">
        <dgm:presLayoutVars>
          <dgm:animLvl val="lvl"/>
          <dgm:resizeHandles val="exact"/>
        </dgm:presLayoutVars>
      </dgm:prSet>
      <dgm:spPr/>
    </dgm:pt>
    <dgm:pt modelId="{D9A5AB69-DD38-4E33-8E87-668F7429862C}" type="pres">
      <dgm:prSet presAssocID="{02ECCF07-204B-4B62-B51E-6131FBADF533}" presName="parentText" presStyleLbl="node1" presStyleIdx="0" presStyleCnt="4">
        <dgm:presLayoutVars>
          <dgm:chMax val="0"/>
          <dgm:bulletEnabled val="1"/>
        </dgm:presLayoutVars>
      </dgm:prSet>
      <dgm:spPr/>
    </dgm:pt>
    <dgm:pt modelId="{1CC843FA-DF5A-4FB2-A650-3A99A9A49060}" type="pres">
      <dgm:prSet presAssocID="{EA390CA6-666A-4B89-8A76-F3D3C6044D86}" presName="spacer" presStyleCnt="0"/>
      <dgm:spPr/>
    </dgm:pt>
    <dgm:pt modelId="{52A4CF7B-7F1F-447F-BB05-BACD0DD48F27}" type="pres">
      <dgm:prSet presAssocID="{0702DA11-CF20-4D04-8825-DE4CE327591B}" presName="parentText" presStyleLbl="node1" presStyleIdx="1" presStyleCnt="4" custLinFactY="13408" custLinFactNeighborX="147" custLinFactNeighborY="100000">
        <dgm:presLayoutVars>
          <dgm:chMax val="0"/>
          <dgm:bulletEnabled val="1"/>
        </dgm:presLayoutVars>
      </dgm:prSet>
      <dgm:spPr/>
    </dgm:pt>
    <dgm:pt modelId="{91610718-9DB4-4B24-B702-9AB5FF8969C4}" type="pres">
      <dgm:prSet presAssocID="{300440DB-A11F-49DE-A8F0-C01E0F07F627}" presName="spacer" presStyleCnt="0"/>
      <dgm:spPr/>
    </dgm:pt>
    <dgm:pt modelId="{BAF39421-1FEE-4E71-9425-7EA16845DB5B}" type="pres">
      <dgm:prSet presAssocID="{9C1B1866-C7C1-46F6-A845-30383F60F038}" presName="parentText" presStyleLbl="node1" presStyleIdx="2" presStyleCnt="4" custLinFactNeighborX="-1319" custLinFactNeighborY="90340">
        <dgm:presLayoutVars>
          <dgm:chMax val="0"/>
          <dgm:bulletEnabled val="1"/>
        </dgm:presLayoutVars>
      </dgm:prSet>
      <dgm:spPr/>
    </dgm:pt>
    <dgm:pt modelId="{B6E335D5-C201-41E8-A0CA-FA6EB854AE12}" type="pres">
      <dgm:prSet presAssocID="{F345FD7B-1868-4C82-BA9F-1958B5880EE3}" presName="spacer" presStyleCnt="0"/>
      <dgm:spPr/>
    </dgm:pt>
    <dgm:pt modelId="{9D12D4CA-3DE9-4BB2-B9CC-DC51B083A08A}" type="pres">
      <dgm:prSet presAssocID="{DA4C6E1A-1C66-4DB3-BAD3-53E401DAC48E}" presName="parentText" presStyleLbl="node1" presStyleIdx="3" presStyleCnt="4">
        <dgm:presLayoutVars>
          <dgm:chMax val="0"/>
          <dgm:bulletEnabled val="1"/>
        </dgm:presLayoutVars>
      </dgm:prSet>
      <dgm:spPr/>
    </dgm:pt>
  </dgm:ptLst>
  <dgm:cxnLst>
    <dgm:cxn modelId="{C158931D-3521-4EBD-AFA2-BEA1FC77F14C}" type="presOf" srcId="{DA4C6E1A-1C66-4DB3-BAD3-53E401DAC48E}" destId="{9D12D4CA-3DE9-4BB2-B9CC-DC51B083A08A}" srcOrd="0" destOrd="0" presId="urn:microsoft.com/office/officeart/2005/8/layout/vList2"/>
    <dgm:cxn modelId="{42826A5B-ADF1-4825-BB25-6B19F6D4FDB8}" srcId="{A72D641B-C179-46ED-9554-5C3D7E2AD5E6}" destId="{02ECCF07-204B-4B62-B51E-6131FBADF533}" srcOrd="0" destOrd="0" parTransId="{3F8AB9A4-9CEB-4338-997B-ADC837F3BD62}" sibTransId="{EA390CA6-666A-4B89-8A76-F3D3C6044D86}"/>
    <dgm:cxn modelId="{1652E156-CBDB-4D5F-BB6C-98A05C45259F}" type="presOf" srcId="{02ECCF07-204B-4B62-B51E-6131FBADF533}" destId="{D9A5AB69-DD38-4E33-8E87-668F7429862C}" srcOrd="0" destOrd="0" presId="urn:microsoft.com/office/officeart/2005/8/layout/vList2"/>
    <dgm:cxn modelId="{5AAB617A-C363-4847-B2AD-678D59733994}" type="presOf" srcId="{9C1B1866-C7C1-46F6-A845-30383F60F038}" destId="{BAF39421-1FEE-4E71-9425-7EA16845DB5B}" srcOrd="0" destOrd="0" presId="urn:microsoft.com/office/officeart/2005/8/layout/vList2"/>
    <dgm:cxn modelId="{79AACB7D-CAEE-4450-AACF-29B176ABD133}" type="presOf" srcId="{0702DA11-CF20-4D04-8825-DE4CE327591B}" destId="{52A4CF7B-7F1F-447F-BB05-BACD0DD48F27}" srcOrd="0" destOrd="0" presId="urn:microsoft.com/office/officeart/2005/8/layout/vList2"/>
    <dgm:cxn modelId="{60208982-606E-4EFE-BA50-B394682ACF76}" srcId="{A72D641B-C179-46ED-9554-5C3D7E2AD5E6}" destId="{9C1B1866-C7C1-46F6-A845-30383F60F038}" srcOrd="2" destOrd="0" parTransId="{187EBDB5-A8FE-4B03-B97C-F3188684185A}" sibTransId="{F345FD7B-1868-4C82-BA9F-1958B5880EE3}"/>
    <dgm:cxn modelId="{817AAAC6-413F-49DC-94CC-82D37DEC54ED}" srcId="{A72D641B-C179-46ED-9554-5C3D7E2AD5E6}" destId="{0702DA11-CF20-4D04-8825-DE4CE327591B}" srcOrd="1" destOrd="0" parTransId="{67847A7A-8694-406A-8ECA-DDFD831CDB29}" sibTransId="{300440DB-A11F-49DE-A8F0-C01E0F07F627}"/>
    <dgm:cxn modelId="{6EB6CEF5-7525-714A-A166-E7679361B51B}" type="presOf" srcId="{A72D641B-C179-46ED-9554-5C3D7E2AD5E6}" destId="{3FD5647B-3DC6-EE49-9AE4-D7D2274DC71D}" srcOrd="0" destOrd="0" presId="urn:microsoft.com/office/officeart/2005/8/layout/vList2"/>
    <dgm:cxn modelId="{CA171FF6-4FE4-48BD-90EB-E183AFCC3371}" srcId="{A72D641B-C179-46ED-9554-5C3D7E2AD5E6}" destId="{DA4C6E1A-1C66-4DB3-BAD3-53E401DAC48E}" srcOrd="3" destOrd="0" parTransId="{E07F3058-8BB0-418D-9101-0E66C2A2D43D}" sibTransId="{0EE0FE89-0D21-49CD-940E-7BA29F83A0C0}"/>
    <dgm:cxn modelId="{E90FD479-4C55-43DF-9738-A1AE17FA22B7}" type="presParOf" srcId="{3FD5647B-3DC6-EE49-9AE4-D7D2274DC71D}" destId="{D9A5AB69-DD38-4E33-8E87-668F7429862C}" srcOrd="0" destOrd="0" presId="urn:microsoft.com/office/officeart/2005/8/layout/vList2"/>
    <dgm:cxn modelId="{073D5186-2AF0-4EAC-BF82-8A806F5BB0F7}" type="presParOf" srcId="{3FD5647B-3DC6-EE49-9AE4-D7D2274DC71D}" destId="{1CC843FA-DF5A-4FB2-A650-3A99A9A49060}" srcOrd="1" destOrd="0" presId="urn:microsoft.com/office/officeart/2005/8/layout/vList2"/>
    <dgm:cxn modelId="{B4D64587-528D-43C4-A1FB-D44B26B22591}" type="presParOf" srcId="{3FD5647B-3DC6-EE49-9AE4-D7D2274DC71D}" destId="{52A4CF7B-7F1F-447F-BB05-BACD0DD48F27}" srcOrd="2" destOrd="0" presId="urn:microsoft.com/office/officeart/2005/8/layout/vList2"/>
    <dgm:cxn modelId="{B2F19EF8-F673-45C4-9CEF-761A97C68AD6}" type="presParOf" srcId="{3FD5647B-3DC6-EE49-9AE4-D7D2274DC71D}" destId="{91610718-9DB4-4B24-B702-9AB5FF8969C4}" srcOrd="3" destOrd="0" presId="urn:microsoft.com/office/officeart/2005/8/layout/vList2"/>
    <dgm:cxn modelId="{825F37EB-7A15-49F9-B4E3-A38C7DF2B4F6}" type="presParOf" srcId="{3FD5647B-3DC6-EE49-9AE4-D7D2274DC71D}" destId="{BAF39421-1FEE-4E71-9425-7EA16845DB5B}" srcOrd="4" destOrd="0" presId="urn:microsoft.com/office/officeart/2005/8/layout/vList2"/>
    <dgm:cxn modelId="{2AB5789C-0ED3-45C4-8B5F-596E40F54402}" type="presParOf" srcId="{3FD5647B-3DC6-EE49-9AE4-D7D2274DC71D}" destId="{B6E335D5-C201-41E8-A0CA-FA6EB854AE12}" srcOrd="5" destOrd="0" presId="urn:microsoft.com/office/officeart/2005/8/layout/vList2"/>
    <dgm:cxn modelId="{534D6F91-EDA8-4F6A-B300-EC5EC286331C}" type="presParOf" srcId="{3FD5647B-3DC6-EE49-9AE4-D7D2274DC71D}" destId="{9D12D4CA-3DE9-4BB2-B9CC-DC51B083A08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14A1B-C878-4CA4-B691-40D63ED230AF}"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59F21618-0476-4A01-9066-60FCB85F5520}">
      <dgm:prSet/>
      <dgm:spPr/>
      <dgm:t>
        <a:bodyPr/>
        <a:lstStyle/>
        <a:p>
          <a:r>
            <a:rPr lang="en-GB"/>
            <a:t>Component 1: 50% </a:t>
          </a:r>
          <a:br>
            <a:rPr lang="en-GB"/>
          </a:br>
          <a:r>
            <a:rPr lang="en-GB"/>
            <a:t>Role Play </a:t>
          </a:r>
          <a:endParaRPr lang="en-US"/>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dgm:spPr/>
      <dgm:t>
        <a:bodyPr/>
        <a:lstStyle/>
        <a:p>
          <a:r>
            <a:rPr lang="en-GB" dirty="0"/>
            <a:t>Component 2: 50% </a:t>
          </a:r>
        </a:p>
        <a:p>
          <a:r>
            <a:rPr lang="en-GB" dirty="0"/>
            <a:t>Exam (2 hours) </a:t>
          </a:r>
          <a:endParaRPr lang="en-US" dirty="0"/>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63ABD08F-A351-6743-A614-3EFDE2B7D4FE}" type="pres">
      <dgm:prSet presAssocID="{46614A1B-C878-4CA4-B691-40D63ED230AF}" presName="diagram" presStyleCnt="0">
        <dgm:presLayoutVars>
          <dgm:dir/>
          <dgm:resizeHandles val="exact"/>
        </dgm:presLayoutVars>
      </dgm:prSet>
      <dgm:spPr/>
    </dgm:pt>
    <dgm:pt modelId="{801499EF-5794-194E-95AC-8B3118416A28}" type="pres">
      <dgm:prSet presAssocID="{59F21618-0476-4A01-9066-60FCB85F5520}" presName="node" presStyleLbl="node1" presStyleIdx="0" presStyleCnt="2">
        <dgm:presLayoutVars>
          <dgm:bulletEnabled val="1"/>
        </dgm:presLayoutVars>
      </dgm:prSet>
      <dgm:spPr/>
    </dgm:pt>
    <dgm:pt modelId="{94821409-EEBF-5648-801E-6DEA0922CBE9}" type="pres">
      <dgm:prSet presAssocID="{AA114A8D-1BA0-43B7-B916-E88BF2C1CCFF}" presName="sibTrans" presStyleCnt="0"/>
      <dgm:spPr/>
    </dgm:pt>
    <dgm:pt modelId="{8F32FBCF-CB94-1B46-A5C7-02384AB4E303}" type="pres">
      <dgm:prSet presAssocID="{114FA89B-158E-495D-A885-55D7FD212F80}" presName="node" presStyleLbl="node1" presStyleIdx="1" presStyleCnt="2">
        <dgm:presLayoutVars>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E0E9FACA-B79F-E54C-B6F6-B05B52DFF23A}" type="presOf" srcId="{114FA89B-158E-495D-A885-55D7FD212F80}" destId="{8F32FBCF-CB94-1B46-A5C7-02384AB4E303}" srcOrd="0" destOrd="0" presId="urn:microsoft.com/office/officeart/2005/8/layout/default"/>
    <dgm:cxn modelId="{33E7ABD5-6F88-8144-BD8A-37976579E931}" type="presOf" srcId="{46614A1B-C878-4CA4-B691-40D63ED230AF}" destId="{63ABD08F-A351-6743-A614-3EFDE2B7D4FE}" srcOrd="0" destOrd="0" presId="urn:microsoft.com/office/officeart/2005/8/layout/default"/>
    <dgm:cxn modelId="{6DC288E6-5178-954C-B945-AFEBD2190306}" type="presOf" srcId="{59F21618-0476-4A01-9066-60FCB85F5520}" destId="{801499EF-5794-194E-95AC-8B3118416A28}" srcOrd="0" destOrd="0" presId="urn:microsoft.com/office/officeart/2005/8/layout/default"/>
    <dgm:cxn modelId="{438CD647-496C-4248-B824-1FA4ACAC316D}" type="presParOf" srcId="{63ABD08F-A351-6743-A614-3EFDE2B7D4FE}" destId="{801499EF-5794-194E-95AC-8B3118416A28}" srcOrd="0" destOrd="0" presId="urn:microsoft.com/office/officeart/2005/8/layout/default"/>
    <dgm:cxn modelId="{C408F66A-B076-204D-8469-9636504380EE}" type="presParOf" srcId="{63ABD08F-A351-6743-A614-3EFDE2B7D4FE}" destId="{94821409-EEBF-5648-801E-6DEA0922CBE9}" srcOrd="1" destOrd="0" presId="urn:microsoft.com/office/officeart/2005/8/layout/default"/>
    <dgm:cxn modelId="{94664EDA-B53A-8A49-8D19-3F729E307E3C}" type="presParOf" srcId="{63ABD08F-A351-6743-A614-3EFDE2B7D4FE}" destId="{8F32FBCF-CB94-1B46-A5C7-02384AB4E303}" srcOrd="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80BCB2-DC3E-4C6E-8264-44F74C032061}"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E88DF96A-E07E-49BF-B333-B3983F4E313D}">
      <dgm:prSet custT="1"/>
      <dgm:spPr/>
      <dgm:t>
        <a:bodyPr/>
        <a:lstStyle/>
        <a:p>
          <a:r>
            <a:rPr lang="en-US" sz="2500" dirty="0"/>
            <a:t>Conducting Investigations</a:t>
          </a:r>
        </a:p>
      </dgm:t>
    </dgm:pt>
    <dgm:pt modelId="{79183B1F-A4A6-499D-A87D-680E7722957C}" type="parTrans" cxnId="{DFF27E08-D122-414B-9E14-8453E001DB6D}">
      <dgm:prSet/>
      <dgm:spPr/>
      <dgm:t>
        <a:bodyPr/>
        <a:lstStyle/>
        <a:p>
          <a:endParaRPr lang="en-US"/>
        </a:p>
      </dgm:t>
    </dgm:pt>
    <dgm:pt modelId="{00159AFE-9D06-4079-9BB5-3FC09CB4B369}" type="sibTrans" cxnId="{DFF27E08-D122-414B-9E14-8453E001DB6D}">
      <dgm:prSet/>
      <dgm:spPr/>
      <dgm:t>
        <a:bodyPr/>
        <a:lstStyle/>
        <a:p>
          <a:endParaRPr lang="en-US"/>
        </a:p>
      </dgm:t>
    </dgm:pt>
    <dgm:pt modelId="{AA1C6A0B-6885-4C58-AD0B-D569E1557B7B}">
      <dgm:prSet/>
      <dgm:spPr/>
      <dgm:t>
        <a:bodyPr/>
        <a:lstStyle/>
        <a:p>
          <a:r>
            <a:rPr lang="en-US" dirty="0"/>
            <a:t>Investigation processes</a:t>
          </a:r>
        </a:p>
      </dgm:t>
    </dgm:pt>
    <dgm:pt modelId="{92930434-BFB0-41F8-9005-3BC3BAA7D95D}" type="parTrans" cxnId="{3EA20C69-CD51-4127-A237-DBDAECD47188}">
      <dgm:prSet/>
      <dgm:spPr/>
      <dgm:t>
        <a:bodyPr/>
        <a:lstStyle/>
        <a:p>
          <a:endParaRPr lang="en-US"/>
        </a:p>
      </dgm:t>
    </dgm:pt>
    <dgm:pt modelId="{BE653BC8-AC64-4BC7-9DC7-8A445CDC514B}" type="sibTrans" cxnId="{3EA20C69-CD51-4127-A237-DBDAECD47188}">
      <dgm:prSet/>
      <dgm:spPr/>
      <dgm:t>
        <a:bodyPr/>
        <a:lstStyle/>
        <a:p>
          <a:endParaRPr lang="en-US"/>
        </a:p>
      </dgm:t>
    </dgm:pt>
    <dgm:pt modelId="{062999D7-1D9D-4632-8805-F639FEB3661C}">
      <dgm:prSet/>
      <dgm:spPr/>
      <dgm:t>
        <a:bodyPr/>
        <a:lstStyle/>
        <a:p>
          <a:r>
            <a:rPr lang="en-US"/>
            <a:t>Managing investigations </a:t>
          </a:r>
        </a:p>
      </dgm:t>
    </dgm:pt>
    <dgm:pt modelId="{DF4F0AED-4ABF-42AE-85D0-C8262846E0DA}" type="parTrans" cxnId="{58782824-0075-488E-8D2B-492FE00C0326}">
      <dgm:prSet/>
      <dgm:spPr/>
      <dgm:t>
        <a:bodyPr/>
        <a:lstStyle/>
        <a:p>
          <a:endParaRPr lang="en-US"/>
        </a:p>
      </dgm:t>
    </dgm:pt>
    <dgm:pt modelId="{671DDDE8-600D-4422-A15E-1760E87720DB}" type="sibTrans" cxnId="{58782824-0075-488E-8D2B-492FE00C0326}">
      <dgm:prSet/>
      <dgm:spPr/>
      <dgm:t>
        <a:bodyPr/>
        <a:lstStyle/>
        <a:p>
          <a:endParaRPr lang="en-US"/>
        </a:p>
      </dgm:t>
    </dgm:pt>
    <dgm:pt modelId="{0C9215E4-10BE-4EDC-958F-EECEC40B0580}">
      <dgm:prSet/>
      <dgm:spPr/>
      <dgm:t>
        <a:bodyPr/>
        <a:lstStyle/>
        <a:p>
          <a:r>
            <a:rPr lang="en-US"/>
            <a:t>Forensics </a:t>
          </a:r>
        </a:p>
      </dgm:t>
    </dgm:pt>
    <dgm:pt modelId="{13288068-2B36-4ABE-AC5B-236057F0A236}" type="parTrans" cxnId="{158F2155-0F06-4EAF-AE9B-308D9F3C2F53}">
      <dgm:prSet/>
      <dgm:spPr/>
      <dgm:t>
        <a:bodyPr/>
        <a:lstStyle/>
        <a:p>
          <a:endParaRPr lang="en-US"/>
        </a:p>
      </dgm:t>
    </dgm:pt>
    <dgm:pt modelId="{6703960D-FFD9-4A14-9381-6D57DB43578D}" type="sibTrans" cxnId="{158F2155-0F06-4EAF-AE9B-308D9F3C2F53}">
      <dgm:prSet/>
      <dgm:spPr/>
      <dgm:t>
        <a:bodyPr/>
        <a:lstStyle/>
        <a:p>
          <a:endParaRPr lang="en-US"/>
        </a:p>
      </dgm:t>
    </dgm:pt>
    <dgm:pt modelId="{5E566313-295D-4822-8EE5-FDDA895363A6}">
      <dgm:prSet/>
      <dgm:spPr/>
      <dgm:t>
        <a:bodyPr/>
        <a:lstStyle/>
        <a:p>
          <a:r>
            <a:rPr lang="en-US" dirty="0"/>
            <a:t>Working with suspects, victims and witnesses </a:t>
          </a:r>
        </a:p>
      </dgm:t>
    </dgm:pt>
    <dgm:pt modelId="{1C887AC6-2F69-4D3E-8654-7736EA1A048F}" type="parTrans" cxnId="{7C98D61D-1BEC-41B3-BBFF-628E6853C22A}">
      <dgm:prSet/>
      <dgm:spPr/>
      <dgm:t>
        <a:bodyPr/>
        <a:lstStyle/>
        <a:p>
          <a:endParaRPr lang="en-US"/>
        </a:p>
      </dgm:t>
    </dgm:pt>
    <dgm:pt modelId="{D66059DD-2F67-46EE-BB94-715FA3DBB072}" type="sibTrans" cxnId="{7C98D61D-1BEC-41B3-BBFF-628E6853C22A}">
      <dgm:prSet/>
      <dgm:spPr/>
      <dgm:t>
        <a:bodyPr/>
        <a:lstStyle/>
        <a:p>
          <a:endParaRPr lang="en-US"/>
        </a:p>
      </dgm:t>
    </dgm:pt>
    <dgm:pt modelId="{08DC63FD-98DD-4A03-93E7-4695E35EB977}">
      <dgm:prSet/>
      <dgm:spPr/>
      <dgm:t>
        <a:bodyPr/>
        <a:lstStyle/>
        <a:p>
          <a:r>
            <a:rPr lang="en-US"/>
            <a:t>Interviewing </a:t>
          </a:r>
        </a:p>
      </dgm:t>
    </dgm:pt>
    <dgm:pt modelId="{A9673AEA-62C5-4B4B-A50F-158533D89BAA}" type="parTrans" cxnId="{9D3CED0E-493C-416E-AFC8-95735EFBEC0B}">
      <dgm:prSet/>
      <dgm:spPr/>
      <dgm:t>
        <a:bodyPr/>
        <a:lstStyle/>
        <a:p>
          <a:endParaRPr lang="en-US"/>
        </a:p>
      </dgm:t>
    </dgm:pt>
    <dgm:pt modelId="{6A5F2CC0-7B81-4D4C-A56F-528622B58EE6}" type="sibTrans" cxnId="{9D3CED0E-493C-416E-AFC8-95735EFBEC0B}">
      <dgm:prSet/>
      <dgm:spPr/>
      <dgm:t>
        <a:bodyPr/>
        <a:lstStyle/>
        <a:p>
          <a:endParaRPr lang="en-US"/>
        </a:p>
      </dgm:t>
    </dgm:pt>
    <dgm:pt modelId="{07E7EC57-7893-4870-8609-6E5CA7F4B4E0}">
      <dgm:prSet/>
      <dgm:spPr/>
      <dgm:t>
        <a:bodyPr/>
        <a:lstStyle/>
        <a:p>
          <a:r>
            <a:rPr lang="en-US" dirty="0"/>
            <a:t>Investigative strategies </a:t>
          </a:r>
        </a:p>
      </dgm:t>
    </dgm:pt>
    <dgm:pt modelId="{78E98B89-8FC1-40B3-8D6A-748445F683FE}" type="parTrans" cxnId="{13E0F36E-29D9-4B37-B666-642F99CF5BA0}">
      <dgm:prSet/>
      <dgm:spPr/>
      <dgm:t>
        <a:bodyPr/>
        <a:lstStyle/>
        <a:p>
          <a:endParaRPr lang="en-US"/>
        </a:p>
      </dgm:t>
    </dgm:pt>
    <dgm:pt modelId="{42D04963-97BB-4B2B-A3D2-EF01D9527510}" type="sibTrans" cxnId="{13E0F36E-29D9-4B37-B666-642F99CF5BA0}">
      <dgm:prSet/>
      <dgm:spPr/>
      <dgm:t>
        <a:bodyPr/>
        <a:lstStyle/>
        <a:p>
          <a:endParaRPr lang="en-US"/>
        </a:p>
      </dgm:t>
    </dgm:pt>
    <dgm:pt modelId="{4EE29EC4-C02B-8142-9189-CAF2398285D0}">
      <dgm:prSet/>
      <dgm:spPr/>
      <dgm:t>
        <a:bodyPr/>
        <a:lstStyle/>
        <a:p>
          <a:endParaRPr lang="en-GB" dirty="0"/>
        </a:p>
      </dgm:t>
    </dgm:pt>
    <dgm:pt modelId="{7526E2C4-9727-A544-87B2-ADBF937FE4F3}" type="parTrans" cxnId="{60809267-C48E-8749-9281-1CF585F9BF3A}">
      <dgm:prSet/>
      <dgm:spPr/>
      <dgm:t>
        <a:bodyPr/>
        <a:lstStyle/>
        <a:p>
          <a:endParaRPr lang="en-GB"/>
        </a:p>
      </dgm:t>
    </dgm:pt>
    <dgm:pt modelId="{EA7719D1-CE67-A241-AB5A-2F864A02E42F}" type="sibTrans" cxnId="{60809267-C48E-8749-9281-1CF585F9BF3A}">
      <dgm:prSet/>
      <dgm:spPr/>
      <dgm:t>
        <a:bodyPr/>
        <a:lstStyle/>
        <a:p>
          <a:endParaRPr lang="en-GB"/>
        </a:p>
      </dgm:t>
    </dgm:pt>
    <dgm:pt modelId="{65CEA965-7708-C44E-B86C-D89F475AB0E8}" type="pres">
      <dgm:prSet presAssocID="{4880BCB2-DC3E-4C6E-8264-44F74C032061}" presName="vert0" presStyleCnt="0">
        <dgm:presLayoutVars>
          <dgm:dir/>
          <dgm:animOne val="branch"/>
          <dgm:animLvl val="lvl"/>
        </dgm:presLayoutVars>
      </dgm:prSet>
      <dgm:spPr/>
    </dgm:pt>
    <dgm:pt modelId="{8FD19CBB-ED3F-3D45-A2B9-24FFE988E9D5}" type="pres">
      <dgm:prSet presAssocID="{E88DF96A-E07E-49BF-B333-B3983F4E313D}" presName="thickLine" presStyleLbl="alignNode1" presStyleIdx="0" presStyleCnt="8"/>
      <dgm:spPr/>
    </dgm:pt>
    <dgm:pt modelId="{1EBC1A3C-B14D-DD44-B6BB-F7011B44A12D}" type="pres">
      <dgm:prSet presAssocID="{E88DF96A-E07E-49BF-B333-B3983F4E313D}" presName="horz1" presStyleCnt="0"/>
      <dgm:spPr/>
    </dgm:pt>
    <dgm:pt modelId="{88941CB8-4191-884D-BA76-54D1D2B617AC}" type="pres">
      <dgm:prSet presAssocID="{E88DF96A-E07E-49BF-B333-B3983F4E313D}" presName="tx1" presStyleLbl="revTx" presStyleIdx="0" presStyleCnt="8"/>
      <dgm:spPr/>
    </dgm:pt>
    <dgm:pt modelId="{B494F7A8-713F-3B42-AD83-C12FB6366DEB}" type="pres">
      <dgm:prSet presAssocID="{E88DF96A-E07E-49BF-B333-B3983F4E313D}" presName="vert1" presStyleCnt="0"/>
      <dgm:spPr/>
    </dgm:pt>
    <dgm:pt modelId="{61C827F0-5C2D-4847-875B-AA50C5826FB6}" type="pres">
      <dgm:prSet presAssocID="{AA1C6A0B-6885-4C58-AD0B-D569E1557B7B}" presName="thickLine" presStyleLbl="alignNode1" presStyleIdx="1" presStyleCnt="8"/>
      <dgm:spPr/>
    </dgm:pt>
    <dgm:pt modelId="{DB4CF567-A9CF-264B-BF48-5913D6BD282F}" type="pres">
      <dgm:prSet presAssocID="{AA1C6A0B-6885-4C58-AD0B-D569E1557B7B}" presName="horz1" presStyleCnt="0"/>
      <dgm:spPr/>
    </dgm:pt>
    <dgm:pt modelId="{4327C3AF-A463-2540-9A7A-A5313B55B308}" type="pres">
      <dgm:prSet presAssocID="{AA1C6A0B-6885-4C58-AD0B-D569E1557B7B}" presName="tx1" presStyleLbl="revTx" presStyleIdx="1" presStyleCnt="8"/>
      <dgm:spPr/>
    </dgm:pt>
    <dgm:pt modelId="{E0E9CC89-D196-7449-9B31-32FE8380DA3B}" type="pres">
      <dgm:prSet presAssocID="{AA1C6A0B-6885-4C58-AD0B-D569E1557B7B}" presName="vert1" presStyleCnt="0"/>
      <dgm:spPr/>
    </dgm:pt>
    <dgm:pt modelId="{AF8289B4-F1EC-8B42-B393-3C29E472B325}" type="pres">
      <dgm:prSet presAssocID="{062999D7-1D9D-4632-8805-F639FEB3661C}" presName="thickLine" presStyleLbl="alignNode1" presStyleIdx="2" presStyleCnt="8"/>
      <dgm:spPr/>
    </dgm:pt>
    <dgm:pt modelId="{20BBA8FE-0DAB-F549-A54E-9E7317CF3872}" type="pres">
      <dgm:prSet presAssocID="{062999D7-1D9D-4632-8805-F639FEB3661C}" presName="horz1" presStyleCnt="0"/>
      <dgm:spPr/>
    </dgm:pt>
    <dgm:pt modelId="{852F3919-2447-EE4C-AF92-68EECF627D8C}" type="pres">
      <dgm:prSet presAssocID="{062999D7-1D9D-4632-8805-F639FEB3661C}" presName="tx1" presStyleLbl="revTx" presStyleIdx="2" presStyleCnt="8"/>
      <dgm:spPr/>
    </dgm:pt>
    <dgm:pt modelId="{4E4A74F3-F24D-9C47-B2A0-BE481AF79662}" type="pres">
      <dgm:prSet presAssocID="{062999D7-1D9D-4632-8805-F639FEB3661C}" presName="vert1" presStyleCnt="0"/>
      <dgm:spPr/>
    </dgm:pt>
    <dgm:pt modelId="{1E525F17-BD5A-804F-9A93-FF01C47C253E}" type="pres">
      <dgm:prSet presAssocID="{0C9215E4-10BE-4EDC-958F-EECEC40B0580}" presName="thickLine" presStyleLbl="alignNode1" presStyleIdx="3" presStyleCnt="8"/>
      <dgm:spPr/>
    </dgm:pt>
    <dgm:pt modelId="{DBD9EEC2-BA91-2C4A-8B2C-A811244CC04E}" type="pres">
      <dgm:prSet presAssocID="{0C9215E4-10BE-4EDC-958F-EECEC40B0580}" presName="horz1" presStyleCnt="0"/>
      <dgm:spPr/>
    </dgm:pt>
    <dgm:pt modelId="{887ABA08-8A59-FE4A-BF7F-74FAF6A613BA}" type="pres">
      <dgm:prSet presAssocID="{0C9215E4-10BE-4EDC-958F-EECEC40B0580}" presName="tx1" presStyleLbl="revTx" presStyleIdx="3" presStyleCnt="8"/>
      <dgm:spPr/>
    </dgm:pt>
    <dgm:pt modelId="{DFAEE566-284C-F745-AED5-4E84D7FD56E5}" type="pres">
      <dgm:prSet presAssocID="{0C9215E4-10BE-4EDC-958F-EECEC40B0580}" presName="vert1" presStyleCnt="0"/>
      <dgm:spPr/>
    </dgm:pt>
    <dgm:pt modelId="{87EB6330-8D48-D141-8266-9B212C2EC013}" type="pres">
      <dgm:prSet presAssocID="{5E566313-295D-4822-8EE5-FDDA895363A6}" presName="thickLine" presStyleLbl="alignNode1" presStyleIdx="4" presStyleCnt="8"/>
      <dgm:spPr/>
    </dgm:pt>
    <dgm:pt modelId="{4B095F42-F5B6-BD4A-A37C-DE3757CF60C7}" type="pres">
      <dgm:prSet presAssocID="{5E566313-295D-4822-8EE5-FDDA895363A6}" presName="horz1" presStyleCnt="0"/>
      <dgm:spPr/>
    </dgm:pt>
    <dgm:pt modelId="{653E0292-7D9A-294B-8F78-EA04C19167C3}" type="pres">
      <dgm:prSet presAssocID="{5E566313-295D-4822-8EE5-FDDA895363A6}" presName="tx1" presStyleLbl="revTx" presStyleIdx="4" presStyleCnt="8"/>
      <dgm:spPr/>
    </dgm:pt>
    <dgm:pt modelId="{7CFF120E-CA74-254E-928B-73A7FDAA8708}" type="pres">
      <dgm:prSet presAssocID="{5E566313-295D-4822-8EE5-FDDA895363A6}" presName="vert1" presStyleCnt="0"/>
      <dgm:spPr/>
    </dgm:pt>
    <dgm:pt modelId="{86430EC2-D0C5-6848-91D6-621F7A9B8E8D}" type="pres">
      <dgm:prSet presAssocID="{08DC63FD-98DD-4A03-93E7-4695E35EB977}" presName="thickLine" presStyleLbl="alignNode1" presStyleIdx="5" presStyleCnt="8"/>
      <dgm:spPr/>
    </dgm:pt>
    <dgm:pt modelId="{17F77E95-D53C-004C-AC5C-5782B109FF36}" type="pres">
      <dgm:prSet presAssocID="{08DC63FD-98DD-4A03-93E7-4695E35EB977}" presName="horz1" presStyleCnt="0"/>
      <dgm:spPr/>
    </dgm:pt>
    <dgm:pt modelId="{10B7891D-8C65-8848-8FCF-44BFBC236BB0}" type="pres">
      <dgm:prSet presAssocID="{08DC63FD-98DD-4A03-93E7-4695E35EB977}" presName="tx1" presStyleLbl="revTx" presStyleIdx="5" presStyleCnt="8"/>
      <dgm:spPr/>
    </dgm:pt>
    <dgm:pt modelId="{3DED191D-98CF-7A45-B47C-8E804260E46E}" type="pres">
      <dgm:prSet presAssocID="{08DC63FD-98DD-4A03-93E7-4695E35EB977}" presName="vert1" presStyleCnt="0"/>
      <dgm:spPr/>
    </dgm:pt>
    <dgm:pt modelId="{6F50B2C3-5F69-894A-90E6-A8C18E754119}" type="pres">
      <dgm:prSet presAssocID="{07E7EC57-7893-4870-8609-6E5CA7F4B4E0}" presName="thickLine" presStyleLbl="alignNode1" presStyleIdx="6" presStyleCnt="8"/>
      <dgm:spPr/>
    </dgm:pt>
    <dgm:pt modelId="{6E7DA02E-39EA-6A48-BEFE-B5BF0208970C}" type="pres">
      <dgm:prSet presAssocID="{07E7EC57-7893-4870-8609-6E5CA7F4B4E0}" presName="horz1" presStyleCnt="0"/>
      <dgm:spPr/>
    </dgm:pt>
    <dgm:pt modelId="{2731F99E-1BC0-7648-BFD8-0EBB0DE1A4C0}" type="pres">
      <dgm:prSet presAssocID="{07E7EC57-7893-4870-8609-6E5CA7F4B4E0}" presName="tx1" presStyleLbl="revTx" presStyleIdx="6" presStyleCnt="8"/>
      <dgm:spPr/>
    </dgm:pt>
    <dgm:pt modelId="{54B3B59D-D6E9-5F45-95AA-2A0E2931CCCF}" type="pres">
      <dgm:prSet presAssocID="{07E7EC57-7893-4870-8609-6E5CA7F4B4E0}" presName="vert1" presStyleCnt="0"/>
      <dgm:spPr/>
    </dgm:pt>
    <dgm:pt modelId="{9003FA5E-0B2A-E34B-A5A6-09D21A4F6B7E}" type="pres">
      <dgm:prSet presAssocID="{4EE29EC4-C02B-8142-9189-CAF2398285D0}" presName="thickLine" presStyleLbl="alignNode1" presStyleIdx="7" presStyleCnt="8"/>
      <dgm:spPr/>
    </dgm:pt>
    <dgm:pt modelId="{9FA0AE70-B28D-9C47-9743-DF6B278CB9A7}" type="pres">
      <dgm:prSet presAssocID="{4EE29EC4-C02B-8142-9189-CAF2398285D0}" presName="horz1" presStyleCnt="0"/>
      <dgm:spPr/>
    </dgm:pt>
    <dgm:pt modelId="{BBB9DB46-6825-7B46-A0B6-78F73AF3061D}" type="pres">
      <dgm:prSet presAssocID="{4EE29EC4-C02B-8142-9189-CAF2398285D0}" presName="tx1" presStyleLbl="revTx" presStyleIdx="7" presStyleCnt="8"/>
      <dgm:spPr/>
    </dgm:pt>
    <dgm:pt modelId="{E229D857-C3B7-154F-8569-DEC89BE3823C}" type="pres">
      <dgm:prSet presAssocID="{4EE29EC4-C02B-8142-9189-CAF2398285D0}" presName="vert1" presStyleCnt="0"/>
      <dgm:spPr/>
    </dgm:pt>
  </dgm:ptLst>
  <dgm:cxnLst>
    <dgm:cxn modelId="{DFF27E08-D122-414B-9E14-8453E001DB6D}" srcId="{4880BCB2-DC3E-4C6E-8264-44F74C032061}" destId="{E88DF96A-E07E-49BF-B333-B3983F4E313D}" srcOrd="0" destOrd="0" parTransId="{79183B1F-A4A6-499D-A87D-680E7722957C}" sibTransId="{00159AFE-9D06-4079-9BB5-3FC09CB4B369}"/>
    <dgm:cxn modelId="{C31F630C-362D-E44D-A62C-406D99B6214C}" type="presOf" srcId="{4EE29EC4-C02B-8142-9189-CAF2398285D0}" destId="{BBB9DB46-6825-7B46-A0B6-78F73AF3061D}" srcOrd="0" destOrd="0" presId="urn:microsoft.com/office/officeart/2008/layout/LinedList"/>
    <dgm:cxn modelId="{9D3CED0E-493C-416E-AFC8-95735EFBEC0B}" srcId="{4880BCB2-DC3E-4C6E-8264-44F74C032061}" destId="{08DC63FD-98DD-4A03-93E7-4695E35EB977}" srcOrd="5" destOrd="0" parTransId="{A9673AEA-62C5-4B4B-A50F-158533D89BAA}" sibTransId="{6A5F2CC0-7B81-4D4C-A56F-528622B58EE6}"/>
    <dgm:cxn modelId="{7C98D61D-1BEC-41B3-BBFF-628E6853C22A}" srcId="{4880BCB2-DC3E-4C6E-8264-44F74C032061}" destId="{5E566313-295D-4822-8EE5-FDDA895363A6}" srcOrd="4" destOrd="0" parTransId="{1C887AC6-2F69-4D3E-8654-7736EA1A048F}" sibTransId="{D66059DD-2F67-46EE-BB94-715FA3DBB072}"/>
    <dgm:cxn modelId="{58782824-0075-488E-8D2B-492FE00C0326}" srcId="{4880BCB2-DC3E-4C6E-8264-44F74C032061}" destId="{062999D7-1D9D-4632-8805-F639FEB3661C}" srcOrd="2" destOrd="0" parTransId="{DF4F0AED-4ABF-42AE-85D0-C8262846E0DA}" sibTransId="{671DDDE8-600D-4422-A15E-1760E87720DB}"/>
    <dgm:cxn modelId="{60809267-C48E-8749-9281-1CF585F9BF3A}" srcId="{4880BCB2-DC3E-4C6E-8264-44F74C032061}" destId="{4EE29EC4-C02B-8142-9189-CAF2398285D0}" srcOrd="7" destOrd="0" parTransId="{7526E2C4-9727-A544-87B2-ADBF937FE4F3}" sibTransId="{EA7719D1-CE67-A241-AB5A-2F864A02E42F}"/>
    <dgm:cxn modelId="{3EA20C69-CD51-4127-A237-DBDAECD47188}" srcId="{4880BCB2-DC3E-4C6E-8264-44F74C032061}" destId="{AA1C6A0B-6885-4C58-AD0B-D569E1557B7B}" srcOrd="1" destOrd="0" parTransId="{92930434-BFB0-41F8-9005-3BC3BAA7D95D}" sibTransId="{BE653BC8-AC64-4BC7-9DC7-8A445CDC514B}"/>
    <dgm:cxn modelId="{13E0F36E-29D9-4B37-B666-642F99CF5BA0}" srcId="{4880BCB2-DC3E-4C6E-8264-44F74C032061}" destId="{07E7EC57-7893-4870-8609-6E5CA7F4B4E0}" srcOrd="6" destOrd="0" parTransId="{78E98B89-8FC1-40B3-8D6A-748445F683FE}" sibTransId="{42D04963-97BB-4B2B-A3D2-EF01D9527510}"/>
    <dgm:cxn modelId="{158F2155-0F06-4EAF-AE9B-308D9F3C2F53}" srcId="{4880BCB2-DC3E-4C6E-8264-44F74C032061}" destId="{0C9215E4-10BE-4EDC-958F-EECEC40B0580}" srcOrd="3" destOrd="0" parTransId="{13288068-2B36-4ABE-AC5B-236057F0A236}" sibTransId="{6703960D-FFD9-4A14-9381-6D57DB43578D}"/>
    <dgm:cxn modelId="{D5E50477-8AFF-314E-A254-7FC17E4BEEF7}" type="presOf" srcId="{08DC63FD-98DD-4A03-93E7-4695E35EB977}" destId="{10B7891D-8C65-8848-8FCF-44BFBC236BB0}" srcOrd="0" destOrd="0" presId="urn:microsoft.com/office/officeart/2008/layout/LinedList"/>
    <dgm:cxn modelId="{234E4D5A-1A59-2E46-88D6-357499B6651C}" type="presOf" srcId="{062999D7-1D9D-4632-8805-F639FEB3661C}" destId="{852F3919-2447-EE4C-AF92-68EECF627D8C}" srcOrd="0" destOrd="0" presId="urn:microsoft.com/office/officeart/2008/layout/LinedList"/>
    <dgm:cxn modelId="{19DDA087-92B6-7F46-B370-27F1FAB6D4F0}" type="presOf" srcId="{0C9215E4-10BE-4EDC-958F-EECEC40B0580}" destId="{887ABA08-8A59-FE4A-BF7F-74FAF6A613BA}" srcOrd="0" destOrd="0" presId="urn:microsoft.com/office/officeart/2008/layout/LinedList"/>
    <dgm:cxn modelId="{D8B5A990-9F00-444D-9635-A66901A22822}" type="presOf" srcId="{07E7EC57-7893-4870-8609-6E5CA7F4B4E0}" destId="{2731F99E-1BC0-7648-BFD8-0EBB0DE1A4C0}" srcOrd="0" destOrd="0" presId="urn:microsoft.com/office/officeart/2008/layout/LinedList"/>
    <dgm:cxn modelId="{4A23F8A1-E5C6-7F4E-8901-47E5741B3E5C}" type="presOf" srcId="{AA1C6A0B-6885-4C58-AD0B-D569E1557B7B}" destId="{4327C3AF-A463-2540-9A7A-A5313B55B308}" srcOrd="0" destOrd="0" presId="urn:microsoft.com/office/officeart/2008/layout/LinedList"/>
    <dgm:cxn modelId="{4E2197D0-F4F6-B74A-B1AC-4712C0A3657E}" type="presOf" srcId="{5E566313-295D-4822-8EE5-FDDA895363A6}" destId="{653E0292-7D9A-294B-8F78-EA04C19167C3}" srcOrd="0" destOrd="0" presId="urn:microsoft.com/office/officeart/2008/layout/LinedList"/>
    <dgm:cxn modelId="{FA785CF3-D9D7-B748-A946-088E2DB29FAD}" type="presOf" srcId="{E88DF96A-E07E-49BF-B333-B3983F4E313D}" destId="{88941CB8-4191-884D-BA76-54D1D2B617AC}" srcOrd="0" destOrd="0" presId="urn:microsoft.com/office/officeart/2008/layout/LinedList"/>
    <dgm:cxn modelId="{D96D0EF9-64BF-434A-A8DF-549F5D2C8A02}" type="presOf" srcId="{4880BCB2-DC3E-4C6E-8264-44F74C032061}" destId="{65CEA965-7708-C44E-B86C-D89F475AB0E8}" srcOrd="0" destOrd="0" presId="urn:microsoft.com/office/officeart/2008/layout/LinedList"/>
    <dgm:cxn modelId="{FE587232-4D5F-BC45-8131-E5287FD59D6F}" type="presParOf" srcId="{65CEA965-7708-C44E-B86C-D89F475AB0E8}" destId="{8FD19CBB-ED3F-3D45-A2B9-24FFE988E9D5}" srcOrd="0" destOrd="0" presId="urn:microsoft.com/office/officeart/2008/layout/LinedList"/>
    <dgm:cxn modelId="{A8B35475-07B5-E844-85AE-BE65C61F1A55}" type="presParOf" srcId="{65CEA965-7708-C44E-B86C-D89F475AB0E8}" destId="{1EBC1A3C-B14D-DD44-B6BB-F7011B44A12D}" srcOrd="1" destOrd="0" presId="urn:microsoft.com/office/officeart/2008/layout/LinedList"/>
    <dgm:cxn modelId="{A289F944-0A1D-4845-8A59-70CDE6E45AAB}" type="presParOf" srcId="{1EBC1A3C-B14D-DD44-B6BB-F7011B44A12D}" destId="{88941CB8-4191-884D-BA76-54D1D2B617AC}" srcOrd="0" destOrd="0" presId="urn:microsoft.com/office/officeart/2008/layout/LinedList"/>
    <dgm:cxn modelId="{7BE34711-1A36-BC4E-802A-C7619E983CFA}" type="presParOf" srcId="{1EBC1A3C-B14D-DD44-B6BB-F7011B44A12D}" destId="{B494F7A8-713F-3B42-AD83-C12FB6366DEB}" srcOrd="1" destOrd="0" presId="urn:microsoft.com/office/officeart/2008/layout/LinedList"/>
    <dgm:cxn modelId="{D9300B2D-ECF9-AA4F-B81C-63A1BBCB01B7}" type="presParOf" srcId="{65CEA965-7708-C44E-B86C-D89F475AB0E8}" destId="{61C827F0-5C2D-4847-875B-AA50C5826FB6}" srcOrd="2" destOrd="0" presId="urn:microsoft.com/office/officeart/2008/layout/LinedList"/>
    <dgm:cxn modelId="{03282B05-1783-CE42-A649-00CC30FC267C}" type="presParOf" srcId="{65CEA965-7708-C44E-B86C-D89F475AB0E8}" destId="{DB4CF567-A9CF-264B-BF48-5913D6BD282F}" srcOrd="3" destOrd="0" presId="urn:microsoft.com/office/officeart/2008/layout/LinedList"/>
    <dgm:cxn modelId="{9AA7EC28-31CD-5945-B6C8-F1C1858BC9F8}" type="presParOf" srcId="{DB4CF567-A9CF-264B-BF48-5913D6BD282F}" destId="{4327C3AF-A463-2540-9A7A-A5313B55B308}" srcOrd="0" destOrd="0" presId="urn:microsoft.com/office/officeart/2008/layout/LinedList"/>
    <dgm:cxn modelId="{81E91A1C-3E5E-544E-B21D-F43F04DD7568}" type="presParOf" srcId="{DB4CF567-A9CF-264B-BF48-5913D6BD282F}" destId="{E0E9CC89-D196-7449-9B31-32FE8380DA3B}" srcOrd="1" destOrd="0" presId="urn:microsoft.com/office/officeart/2008/layout/LinedList"/>
    <dgm:cxn modelId="{1B47CA6A-B0F5-7346-9368-1A558B0D3C5E}" type="presParOf" srcId="{65CEA965-7708-C44E-B86C-D89F475AB0E8}" destId="{AF8289B4-F1EC-8B42-B393-3C29E472B325}" srcOrd="4" destOrd="0" presId="urn:microsoft.com/office/officeart/2008/layout/LinedList"/>
    <dgm:cxn modelId="{950A04FB-2B20-9344-A232-90D60138A711}" type="presParOf" srcId="{65CEA965-7708-C44E-B86C-D89F475AB0E8}" destId="{20BBA8FE-0DAB-F549-A54E-9E7317CF3872}" srcOrd="5" destOrd="0" presId="urn:microsoft.com/office/officeart/2008/layout/LinedList"/>
    <dgm:cxn modelId="{008E73AB-6556-B24B-BF9F-49D400FA046F}" type="presParOf" srcId="{20BBA8FE-0DAB-F549-A54E-9E7317CF3872}" destId="{852F3919-2447-EE4C-AF92-68EECF627D8C}" srcOrd="0" destOrd="0" presId="urn:microsoft.com/office/officeart/2008/layout/LinedList"/>
    <dgm:cxn modelId="{51CA55BE-3024-384A-BE80-1EA26BE5F362}" type="presParOf" srcId="{20BBA8FE-0DAB-F549-A54E-9E7317CF3872}" destId="{4E4A74F3-F24D-9C47-B2A0-BE481AF79662}" srcOrd="1" destOrd="0" presId="urn:microsoft.com/office/officeart/2008/layout/LinedList"/>
    <dgm:cxn modelId="{B98F0347-9117-6D40-AA84-60139E560E91}" type="presParOf" srcId="{65CEA965-7708-C44E-B86C-D89F475AB0E8}" destId="{1E525F17-BD5A-804F-9A93-FF01C47C253E}" srcOrd="6" destOrd="0" presId="urn:microsoft.com/office/officeart/2008/layout/LinedList"/>
    <dgm:cxn modelId="{5ED440E5-036B-4343-9D56-674BCE1F205C}" type="presParOf" srcId="{65CEA965-7708-C44E-B86C-D89F475AB0E8}" destId="{DBD9EEC2-BA91-2C4A-8B2C-A811244CC04E}" srcOrd="7" destOrd="0" presId="urn:microsoft.com/office/officeart/2008/layout/LinedList"/>
    <dgm:cxn modelId="{AE341998-C75E-A546-A48D-FED381F7A4AB}" type="presParOf" srcId="{DBD9EEC2-BA91-2C4A-8B2C-A811244CC04E}" destId="{887ABA08-8A59-FE4A-BF7F-74FAF6A613BA}" srcOrd="0" destOrd="0" presId="urn:microsoft.com/office/officeart/2008/layout/LinedList"/>
    <dgm:cxn modelId="{5D106C21-3B89-3643-9A2C-51EA610A0001}" type="presParOf" srcId="{DBD9EEC2-BA91-2C4A-8B2C-A811244CC04E}" destId="{DFAEE566-284C-F745-AED5-4E84D7FD56E5}" srcOrd="1" destOrd="0" presId="urn:microsoft.com/office/officeart/2008/layout/LinedList"/>
    <dgm:cxn modelId="{A27BBEE4-AF45-504B-84A4-487C853E5AE7}" type="presParOf" srcId="{65CEA965-7708-C44E-B86C-D89F475AB0E8}" destId="{87EB6330-8D48-D141-8266-9B212C2EC013}" srcOrd="8" destOrd="0" presId="urn:microsoft.com/office/officeart/2008/layout/LinedList"/>
    <dgm:cxn modelId="{FF1E000D-0F45-1C40-8308-ABBD6B5196CD}" type="presParOf" srcId="{65CEA965-7708-C44E-B86C-D89F475AB0E8}" destId="{4B095F42-F5B6-BD4A-A37C-DE3757CF60C7}" srcOrd="9" destOrd="0" presId="urn:microsoft.com/office/officeart/2008/layout/LinedList"/>
    <dgm:cxn modelId="{D2FF6F23-9640-C941-A223-AFCD5810BCEA}" type="presParOf" srcId="{4B095F42-F5B6-BD4A-A37C-DE3757CF60C7}" destId="{653E0292-7D9A-294B-8F78-EA04C19167C3}" srcOrd="0" destOrd="0" presId="urn:microsoft.com/office/officeart/2008/layout/LinedList"/>
    <dgm:cxn modelId="{B0528D82-63B0-1E48-999D-5935F9EC2D4A}" type="presParOf" srcId="{4B095F42-F5B6-BD4A-A37C-DE3757CF60C7}" destId="{7CFF120E-CA74-254E-928B-73A7FDAA8708}" srcOrd="1" destOrd="0" presId="urn:microsoft.com/office/officeart/2008/layout/LinedList"/>
    <dgm:cxn modelId="{3F961144-60C8-594D-B149-E78CB898FE1E}" type="presParOf" srcId="{65CEA965-7708-C44E-B86C-D89F475AB0E8}" destId="{86430EC2-D0C5-6848-91D6-621F7A9B8E8D}" srcOrd="10" destOrd="0" presId="urn:microsoft.com/office/officeart/2008/layout/LinedList"/>
    <dgm:cxn modelId="{AEBE9762-4A0A-C748-869E-EE805FF7CCBE}" type="presParOf" srcId="{65CEA965-7708-C44E-B86C-D89F475AB0E8}" destId="{17F77E95-D53C-004C-AC5C-5782B109FF36}" srcOrd="11" destOrd="0" presId="urn:microsoft.com/office/officeart/2008/layout/LinedList"/>
    <dgm:cxn modelId="{271B6161-5190-BF4E-9BA1-0BBC39AB1125}" type="presParOf" srcId="{17F77E95-D53C-004C-AC5C-5782B109FF36}" destId="{10B7891D-8C65-8848-8FCF-44BFBC236BB0}" srcOrd="0" destOrd="0" presId="urn:microsoft.com/office/officeart/2008/layout/LinedList"/>
    <dgm:cxn modelId="{3D0AB483-7524-9D46-97A2-DF274E863C73}" type="presParOf" srcId="{17F77E95-D53C-004C-AC5C-5782B109FF36}" destId="{3DED191D-98CF-7A45-B47C-8E804260E46E}" srcOrd="1" destOrd="0" presId="urn:microsoft.com/office/officeart/2008/layout/LinedList"/>
    <dgm:cxn modelId="{61786A03-C968-9748-8429-421FEB2DCB14}" type="presParOf" srcId="{65CEA965-7708-C44E-B86C-D89F475AB0E8}" destId="{6F50B2C3-5F69-894A-90E6-A8C18E754119}" srcOrd="12" destOrd="0" presId="urn:microsoft.com/office/officeart/2008/layout/LinedList"/>
    <dgm:cxn modelId="{94AE00E5-6226-D741-8D65-1DED13C938AC}" type="presParOf" srcId="{65CEA965-7708-C44E-B86C-D89F475AB0E8}" destId="{6E7DA02E-39EA-6A48-BEFE-B5BF0208970C}" srcOrd="13" destOrd="0" presId="urn:microsoft.com/office/officeart/2008/layout/LinedList"/>
    <dgm:cxn modelId="{B343FB6F-7FFA-BA4D-873D-54C5BED4BE3E}" type="presParOf" srcId="{6E7DA02E-39EA-6A48-BEFE-B5BF0208970C}" destId="{2731F99E-1BC0-7648-BFD8-0EBB0DE1A4C0}" srcOrd="0" destOrd="0" presId="urn:microsoft.com/office/officeart/2008/layout/LinedList"/>
    <dgm:cxn modelId="{7A0FB2E5-53E9-D941-BB37-E30C92ADDE7F}" type="presParOf" srcId="{6E7DA02E-39EA-6A48-BEFE-B5BF0208970C}" destId="{54B3B59D-D6E9-5F45-95AA-2A0E2931CCCF}" srcOrd="1" destOrd="0" presId="urn:microsoft.com/office/officeart/2008/layout/LinedList"/>
    <dgm:cxn modelId="{3A409002-96F8-1248-AC0F-A1882ECE3C04}" type="presParOf" srcId="{65CEA965-7708-C44E-B86C-D89F475AB0E8}" destId="{9003FA5E-0B2A-E34B-A5A6-09D21A4F6B7E}" srcOrd="14" destOrd="0" presId="urn:microsoft.com/office/officeart/2008/layout/LinedList"/>
    <dgm:cxn modelId="{C635DF75-7238-274C-BB54-B106327C96A6}" type="presParOf" srcId="{65CEA965-7708-C44E-B86C-D89F475AB0E8}" destId="{9FA0AE70-B28D-9C47-9743-DF6B278CB9A7}" srcOrd="15" destOrd="0" presId="urn:microsoft.com/office/officeart/2008/layout/LinedList"/>
    <dgm:cxn modelId="{AD54BD40-1DB9-DD49-8C9D-737427EF6169}" type="presParOf" srcId="{9FA0AE70-B28D-9C47-9743-DF6B278CB9A7}" destId="{BBB9DB46-6825-7B46-A0B6-78F73AF3061D}" srcOrd="0" destOrd="0" presId="urn:microsoft.com/office/officeart/2008/layout/LinedList"/>
    <dgm:cxn modelId="{A9070C5E-B554-494E-8855-251C561D989D}" type="presParOf" srcId="{9FA0AE70-B28D-9C47-9743-DF6B278CB9A7}" destId="{E229D857-C3B7-154F-8569-DEC89BE3823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BF0DC2-6C4D-4BCC-B34B-4EE59708DB7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8FCACE2-2A06-49DC-8AF1-8A92D9CC2D3C}">
      <dgm:prSet/>
      <dgm:spPr/>
      <dgm:t>
        <a:bodyPr/>
        <a:lstStyle/>
        <a:p>
          <a:r>
            <a:rPr lang="en-US" dirty="0"/>
            <a:t>To explore what the term ‘Conducting Investigations’ mean (overview)</a:t>
          </a:r>
        </a:p>
      </dgm:t>
    </dgm:pt>
    <dgm:pt modelId="{41D76B92-F584-4CBB-9711-C517B3907A4C}" type="parTrans" cxnId="{7977E0B1-B1D5-499A-91BD-1ECAFA61C285}">
      <dgm:prSet/>
      <dgm:spPr/>
      <dgm:t>
        <a:bodyPr/>
        <a:lstStyle/>
        <a:p>
          <a:endParaRPr lang="en-US"/>
        </a:p>
      </dgm:t>
    </dgm:pt>
    <dgm:pt modelId="{97543389-9950-4F6B-A333-C0D8EE7BE531}" type="sibTrans" cxnId="{7977E0B1-B1D5-499A-91BD-1ECAFA61C285}">
      <dgm:prSet/>
      <dgm:spPr/>
      <dgm:t>
        <a:bodyPr/>
        <a:lstStyle/>
        <a:p>
          <a:endParaRPr lang="en-US"/>
        </a:p>
      </dgm:t>
    </dgm:pt>
    <dgm:pt modelId="{295B7232-A7A5-45AF-BA30-7DF482D2EE00}">
      <dgm:prSet/>
      <dgm:spPr/>
      <dgm:t>
        <a:bodyPr/>
        <a:lstStyle/>
        <a:p>
          <a:r>
            <a:rPr lang="en-US" dirty="0"/>
            <a:t>To examine fundamental principles, legislation and powers related to conducting investigations</a:t>
          </a:r>
        </a:p>
      </dgm:t>
    </dgm:pt>
    <dgm:pt modelId="{FB270E49-4860-453B-8A30-F3BC85EECFC6}" type="parTrans" cxnId="{AEEFC8B5-38DA-403C-8A48-160E213E0945}">
      <dgm:prSet/>
      <dgm:spPr/>
      <dgm:t>
        <a:bodyPr/>
        <a:lstStyle/>
        <a:p>
          <a:endParaRPr lang="en-US"/>
        </a:p>
      </dgm:t>
    </dgm:pt>
    <dgm:pt modelId="{90EABD1E-C63D-4B22-9416-EA8194284918}" type="sibTrans" cxnId="{AEEFC8B5-38DA-403C-8A48-160E213E0945}">
      <dgm:prSet/>
      <dgm:spPr/>
      <dgm:t>
        <a:bodyPr/>
        <a:lstStyle/>
        <a:p>
          <a:endParaRPr lang="en-US"/>
        </a:p>
      </dgm:t>
    </dgm:pt>
    <dgm:pt modelId="{B8188FD9-F985-421B-96DD-75DA69B87A86}">
      <dgm:prSet/>
      <dgm:spPr/>
      <dgm:t>
        <a:bodyPr/>
        <a:lstStyle/>
        <a:p>
          <a:r>
            <a:rPr lang="en-US" dirty="0"/>
            <a:t>To understand definitions such as 'criminal investigations' and 'investigator'</a:t>
          </a:r>
        </a:p>
      </dgm:t>
    </dgm:pt>
    <dgm:pt modelId="{E7314C17-425A-4D71-93B3-6C6A904EE4EF}" type="parTrans" cxnId="{523E8BC8-F6F3-42CC-B790-6EBBA8928FC1}">
      <dgm:prSet/>
      <dgm:spPr/>
      <dgm:t>
        <a:bodyPr/>
        <a:lstStyle/>
        <a:p>
          <a:endParaRPr lang="en-US"/>
        </a:p>
      </dgm:t>
    </dgm:pt>
    <dgm:pt modelId="{C435E90B-A75D-436F-8631-A078A20DF42F}" type="sibTrans" cxnId="{523E8BC8-F6F3-42CC-B790-6EBBA8928FC1}">
      <dgm:prSet/>
      <dgm:spPr/>
      <dgm:t>
        <a:bodyPr/>
        <a:lstStyle/>
        <a:p>
          <a:endParaRPr lang="en-US"/>
        </a:p>
      </dgm:t>
    </dgm:pt>
    <dgm:pt modelId="{23727799-3CB1-304B-9868-3D541BD4300A}">
      <dgm:prSet/>
      <dgm:spPr/>
      <dgm:t>
        <a:bodyPr/>
        <a:lstStyle/>
        <a:p>
          <a:r>
            <a:rPr lang="en-GB" dirty="0"/>
            <a:t>To explore Human Rights act 1998</a:t>
          </a:r>
        </a:p>
      </dgm:t>
    </dgm:pt>
    <dgm:pt modelId="{81993B16-78B7-F54C-971C-C93ED1A2B6E5}" type="parTrans" cxnId="{66948ECF-E1C8-F142-90B4-887CE479B76D}">
      <dgm:prSet/>
      <dgm:spPr/>
      <dgm:t>
        <a:bodyPr/>
        <a:lstStyle/>
        <a:p>
          <a:endParaRPr lang="en-GB"/>
        </a:p>
      </dgm:t>
    </dgm:pt>
    <dgm:pt modelId="{EEED3B80-11C0-2845-95B9-2E47C0E781B1}" type="sibTrans" cxnId="{66948ECF-E1C8-F142-90B4-887CE479B76D}">
      <dgm:prSet/>
      <dgm:spPr/>
      <dgm:t>
        <a:bodyPr/>
        <a:lstStyle/>
        <a:p>
          <a:endParaRPr lang="en-GB"/>
        </a:p>
      </dgm:t>
    </dgm:pt>
    <dgm:pt modelId="{31A56E24-1CC6-DF4B-9FE4-BE272C4F919D}" type="pres">
      <dgm:prSet presAssocID="{6ABF0DC2-6C4D-4BCC-B34B-4EE59708DB70}" presName="vert0" presStyleCnt="0">
        <dgm:presLayoutVars>
          <dgm:dir/>
          <dgm:animOne val="branch"/>
          <dgm:animLvl val="lvl"/>
        </dgm:presLayoutVars>
      </dgm:prSet>
      <dgm:spPr/>
    </dgm:pt>
    <dgm:pt modelId="{782EC892-9FEE-B641-9D7D-434B7486873A}" type="pres">
      <dgm:prSet presAssocID="{98FCACE2-2A06-49DC-8AF1-8A92D9CC2D3C}" presName="thickLine" presStyleLbl="alignNode1" presStyleIdx="0" presStyleCnt="4"/>
      <dgm:spPr/>
    </dgm:pt>
    <dgm:pt modelId="{E1D3B5C9-0CE3-D04D-8EE2-C510B2E2F138}" type="pres">
      <dgm:prSet presAssocID="{98FCACE2-2A06-49DC-8AF1-8A92D9CC2D3C}" presName="horz1" presStyleCnt="0"/>
      <dgm:spPr/>
    </dgm:pt>
    <dgm:pt modelId="{7C1B3CCE-7088-D442-8F01-8AAE60A8453A}" type="pres">
      <dgm:prSet presAssocID="{98FCACE2-2A06-49DC-8AF1-8A92D9CC2D3C}" presName="tx1" presStyleLbl="revTx" presStyleIdx="0" presStyleCnt="4"/>
      <dgm:spPr/>
    </dgm:pt>
    <dgm:pt modelId="{89BA78A6-3E40-1A42-9AD6-9107CE7FFA50}" type="pres">
      <dgm:prSet presAssocID="{98FCACE2-2A06-49DC-8AF1-8A92D9CC2D3C}" presName="vert1" presStyleCnt="0"/>
      <dgm:spPr/>
    </dgm:pt>
    <dgm:pt modelId="{B5028ED7-B92B-5B46-8272-EEB3AAD6B468}" type="pres">
      <dgm:prSet presAssocID="{295B7232-A7A5-45AF-BA30-7DF482D2EE00}" presName="thickLine" presStyleLbl="alignNode1" presStyleIdx="1" presStyleCnt="4"/>
      <dgm:spPr/>
    </dgm:pt>
    <dgm:pt modelId="{4D00FBAB-7CF9-D943-B720-0A790FD8D24D}" type="pres">
      <dgm:prSet presAssocID="{295B7232-A7A5-45AF-BA30-7DF482D2EE00}" presName="horz1" presStyleCnt="0"/>
      <dgm:spPr/>
    </dgm:pt>
    <dgm:pt modelId="{6D3C3BE5-54A8-AF42-BB20-DA8A7A088322}" type="pres">
      <dgm:prSet presAssocID="{295B7232-A7A5-45AF-BA30-7DF482D2EE00}" presName="tx1" presStyleLbl="revTx" presStyleIdx="1" presStyleCnt="4"/>
      <dgm:spPr/>
    </dgm:pt>
    <dgm:pt modelId="{48EDA4B0-CC27-2045-8543-07BCB9B72FA2}" type="pres">
      <dgm:prSet presAssocID="{295B7232-A7A5-45AF-BA30-7DF482D2EE00}" presName="vert1" presStyleCnt="0"/>
      <dgm:spPr/>
    </dgm:pt>
    <dgm:pt modelId="{47274F36-6106-2E46-8244-88C2CBDCD20D}" type="pres">
      <dgm:prSet presAssocID="{B8188FD9-F985-421B-96DD-75DA69B87A86}" presName="thickLine" presStyleLbl="alignNode1" presStyleIdx="2" presStyleCnt="4"/>
      <dgm:spPr/>
    </dgm:pt>
    <dgm:pt modelId="{A3739631-CFED-FA41-B720-00FBFF535013}" type="pres">
      <dgm:prSet presAssocID="{B8188FD9-F985-421B-96DD-75DA69B87A86}" presName="horz1" presStyleCnt="0"/>
      <dgm:spPr/>
    </dgm:pt>
    <dgm:pt modelId="{BC4483F2-E1D7-CB48-8C77-487F4C332D3A}" type="pres">
      <dgm:prSet presAssocID="{B8188FD9-F985-421B-96DD-75DA69B87A86}" presName="tx1" presStyleLbl="revTx" presStyleIdx="2" presStyleCnt="4"/>
      <dgm:spPr/>
    </dgm:pt>
    <dgm:pt modelId="{95CB0000-F973-AD44-B217-D9227ADDE20A}" type="pres">
      <dgm:prSet presAssocID="{B8188FD9-F985-421B-96DD-75DA69B87A86}" presName="vert1" presStyleCnt="0"/>
      <dgm:spPr/>
    </dgm:pt>
    <dgm:pt modelId="{95DC8294-0EDF-664A-A27C-372602527A58}" type="pres">
      <dgm:prSet presAssocID="{23727799-3CB1-304B-9868-3D541BD4300A}" presName="thickLine" presStyleLbl="alignNode1" presStyleIdx="3" presStyleCnt="4"/>
      <dgm:spPr/>
    </dgm:pt>
    <dgm:pt modelId="{3594ACB6-4E23-2E4A-9C31-B6E12BCD8B69}" type="pres">
      <dgm:prSet presAssocID="{23727799-3CB1-304B-9868-3D541BD4300A}" presName="horz1" presStyleCnt="0"/>
      <dgm:spPr/>
    </dgm:pt>
    <dgm:pt modelId="{05D67D48-603C-7A4D-BB06-FF59F0CF82FF}" type="pres">
      <dgm:prSet presAssocID="{23727799-3CB1-304B-9868-3D541BD4300A}" presName="tx1" presStyleLbl="revTx" presStyleIdx="3" presStyleCnt="4"/>
      <dgm:spPr/>
    </dgm:pt>
    <dgm:pt modelId="{43829F89-1395-2442-BD62-475B0D336343}" type="pres">
      <dgm:prSet presAssocID="{23727799-3CB1-304B-9868-3D541BD4300A}" presName="vert1" presStyleCnt="0"/>
      <dgm:spPr/>
    </dgm:pt>
  </dgm:ptLst>
  <dgm:cxnLst>
    <dgm:cxn modelId="{55D7501D-9F16-8C49-8F48-0C241FDB192F}" type="presOf" srcId="{6ABF0DC2-6C4D-4BCC-B34B-4EE59708DB70}" destId="{31A56E24-1CC6-DF4B-9FE4-BE272C4F919D}" srcOrd="0" destOrd="0" presId="urn:microsoft.com/office/officeart/2008/layout/LinedList"/>
    <dgm:cxn modelId="{CAD5295A-5AF4-A649-8B2A-82F6ACE0C4B2}" type="presOf" srcId="{B8188FD9-F985-421B-96DD-75DA69B87A86}" destId="{BC4483F2-E1D7-CB48-8C77-487F4C332D3A}" srcOrd="0" destOrd="0" presId="urn:microsoft.com/office/officeart/2008/layout/LinedList"/>
    <dgm:cxn modelId="{FEEE3085-77FC-5E46-BA1E-FDF75957A69D}" type="presOf" srcId="{23727799-3CB1-304B-9868-3D541BD4300A}" destId="{05D67D48-603C-7A4D-BB06-FF59F0CF82FF}" srcOrd="0" destOrd="0" presId="urn:microsoft.com/office/officeart/2008/layout/LinedList"/>
    <dgm:cxn modelId="{7977E0B1-B1D5-499A-91BD-1ECAFA61C285}" srcId="{6ABF0DC2-6C4D-4BCC-B34B-4EE59708DB70}" destId="{98FCACE2-2A06-49DC-8AF1-8A92D9CC2D3C}" srcOrd="0" destOrd="0" parTransId="{41D76B92-F584-4CBB-9711-C517B3907A4C}" sibTransId="{97543389-9950-4F6B-A333-C0D8EE7BE531}"/>
    <dgm:cxn modelId="{AEEFC8B5-38DA-403C-8A48-160E213E0945}" srcId="{6ABF0DC2-6C4D-4BCC-B34B-4EE59708DB70}" destId="{295B7232-A7A5-45AF-BA30-7DF482D2EE00}" srcOrd="1" destOrd="0" parTransId="{FB270E49-4860-453B-8A30-F3BC85EECFC6}" sibTransId="{90EABD1E-C63D-4B22-9416-EA8194284918}"/>
    <dgm:cxn modelId="{523E8BC8-F6F3-42CC-B790-6EBBA8928FC1}" srcId="{6ABF0DC2-6C4D-4BCC-B34B-4EE59708DB70}" destId="{B8188FD9-F985-421B-96DD-75DA69B87A86}" srcOrd="2" destOrd="0" parTransId="{E7314C17-425A-4D71-93B3-6C6A904EE4EF}" sibTransId="{C435E90B-A75D-436F-8631-A078A20DF42F}"/>
    <dgm:cxn modelId="{66948ECF-E1C8-F142-90B4-887CE479B76D}" srcId="{6ABF0DC2-6C4D-4BCC-B34B-4EE59708DB70}" destId="{23727799-3CB1-304B-9868-3D541BD4300A}" srcOrd="3" destOrd="0" parTransId="{81993B16-78B7-F54C-971C-C93ED1A2B6E5}" sibTransId="{EEED3B80-11C0-2845-95B9-2E47C0E781B1}"/>
    <dgm:cxn modelId="{3E2B5BD3-0126-F746-8603-AB12D0F27F11}" type="presOf" srcId="{295B7232-A7A5-45AF-BA30-7DF482D2EE00}" destId="{6D3C3BE5-54A8-AF42-BB20-DA8A7A088322}" srcOrd="0" destOrd="0" presId="urn:microsoft.com/office/officeart/2008/layout/LinedList"/>
    <dgm:cxn modelId="{AB1145D6-96D6-0C4D-9EE8-6E0A8EF79D34}" type="presOf" srcId="{98FCACE2-2A06-49DC-8AF1-8A92D9CC2D3C}" destId="{7C1B3CCE-7088-D442-8F01-8AAE60A8453A}" srcOrd="0" destOrd="0" presId="urn:microsoft.com/office/officeart/2008/layout/LinedList"/>
    <dgm:cxn modelId="{C218FE93-F165-3349-8B45-5B6716DCEFE8}" type="presParOf" srcId="{31A56E24-1CC6-DF4B-9FE4-BE272C4F919D}" destId="{782EC892-9FEE-B641-9D7D-434B7486873A}" srcOrd="0" destOrd="0" presId="urn:microsoft.com/office/officeart/2008/layout/LinedList"/>
    <dgm:cxn modelId="{1A7233E8-29F2-8C47-851B-2666391F183D}" type="presParOf" srcId="{31A56E24-1CC6-DF4B-9FE4-BE272C4F919D}" destId="{E1D3B5C9-0CE3-D04D-8EE2-C510B2E2F138}" srcOrd="1" destOrd="0" presId="urn:microsoft.com/office/officeart/2008/layout/LinedList"/>
    <dgm:cxn modelId="{249E5264-FC02-5D4B-9E07-79C9F85A1C5A}" type="presParOf" srcId="{E1D3B5C9-0CE3-D04D-8EE2-C510B2E2F138}" destId="{7C1B3CCE-7088-D442-8F01-8AAE60A8453A}" srcOrd="0" destOrd="0" presId="urn:microsoft.com/office/officeart/2008/layout/LinedList"/>
    <dgm:cxn modelId="{04A27008-857D-E644-8386-275EFDE9F0F9}" type="presParOf" srcId="{E1D3B5C9-0CE3-D04D-8EE2-C510B2E2F138}" destId="{89BA78A6-3E40-1A42-9AD6-9107CE7FFA50}" srcOrd="1" destOrd="0" presId="urn:microsoft.com/office/officeart/2008/layout/LinedList"/>
    <dgm:cxn modelId="{5BDC1C00-DD82-AA42-BECB-FC5280123D15}" type="presParOf" srcId="{31A56E24-1CC6-DF4B-9FE4-BE272C4F919D}" destId="{B5028ED7-B92B-5B46-8272-EEB3AAD6B468}" srcOrd="2" destOrd="0" presId="urn:microsoft.com/office/officeart/2008/layout/LinedList"/>
    <dgm:cxn modelId="{40303A5E-A559-404C-AC3C-9EFAA1275CE7}" type="presParOf" srcId="{31A56E24-1CC6-DF4B-9FE4-BE272C4F919D}" destId="{4D00FBAB-7CF9-D943-B720-0A790FD8D24D}" srcOrd="3" destOrd="0" presId="urn:microsoft.com/office/officeart/2008/layout/LinedList"/>
    <dgm:cxn modelId="{2F1C7636-69D3-AF4C-B407-079446D07340}" type="presParOf" srcId="{4D00FBAB-7CF9-D943-B720-0A790FD8D24D}" destId="{6D3C3BE5-54A8-AF42-BB20-DA8A7A088322}" srcOrd="0" destOrd="0" presId="urn:microsoft.com/office/officeart/2008/layout/LinedList"/>
    <dgm:cxn modelId="{28391948-61B1-ED49-A906-3D8934D9ED02}" type="presParOf" srcId="{4D00FBAB-7CF9-D943-B720-0A790FD8D24D}" destId="{48EDA4B0-CC27-2045-8543-07BCB9B72FA2}" srcOrd="1" destOrd="0" presId="urn:microsoft.com/office/officeart/2008/layout/LinedList"/>
    <dgm:cxn modelId="{21F1DAF9-BE8A-BF41-B167-E7026ADEE054}" type="presParOf" srcId="{31A56E24-1CC6-DF4B-9FE4-BE272C4F919D}" destId="{47274F36-6106-2E46-8244-88C2CBDCD20D}" srcOrd="4" destOrd="0" presId="urn:microsoft.com/office/officeart/2008/layout/LinedList"/>
    <dgm:cxn modelId="{05D2764C-EA5F-8F4A-9B05-937AE415661E}" type="presParOf" srcId="{31A56E24-1CC6-DF4B-9FE4-BE272C4F919D}" destId="{A3739631-CFED-FA41-B720-00FBFF535013}" srcOrd="5" destOrd="0" presId="urn:microsoft.com/office/officeart/2008/layout/LinedList"/>
    <dgm:cxn modelId="{44E9B94E-2489-6F48-BFB7-B9FEB5E046AC}" type="presParOf" srcId="{A3739631-CFED-FA41-B720-00FBFF535013}" destId="{BC4483F2-E1D7-CB48-8C77-487F4C332D3A}" srcOrd="0" destOrd="0" presId="urn:microsoft.com/office/officeart/2008/layout/LinedList"/>
    <dgm:cxn modelId="{48D200D9-7D77-254E-A884-49C7EE09266F}" type="presParOf" srcId="{A3739631-CFED-FA41-B720-00FBFF535013}" destId="{95CB0000-F973-AD44-B217-D9227ADDE20A}" srcOrd="1" destOrd="0" presId="urn:microsoft.com/office/officeart/2008/layout/LinedList"/>
    <dgm:cxn modelId="{11A03007-030C-8741-BA9E-2C832E06574E}" type="presParOf" srcId="{31A56E24-1CC6-DF4B-9FE4-BE272C4F919D}" destId="{95DC8294-0EDF-664A-A27C-372602527A58}" srcOrd="6" destOrd="0" presId="urn:microsoft.com/office/officeart/2008/layout/LinedList"/>
    <dgm:cxn modelId="{B484BB59-DE77-9D4D-A621-66C794D115CF}" type="presParOf" srcId="{31A56E24-1CC6-DF4B-9FE4-BE272C4F919D}" destId="{3594ACB6-4E23-2E4A-9C31-B6E12BCD8B69}" srcOrd="7" destOrd="0" presId="urn:microsoft.com/office/officeart/2008/layout/LinedList"/>
    <dgm:cxn modelId="{1F7D215C-CAE3-4345-919C-32351F6B8EB0}" type="presParOf" srcId="{3594ACB6-4E23-2E4A-9C31-B6E12BCD8B69}" destId="{05D67D48-603C-7A4D-BB06-FF59F0CF82FF}" srcOrd="0" destOrd="0" presId="urn:microsoft.com/office/officeart/2008/layout/LinedList"/>
    <dgm:cxn modelId="{A4555325-FB1D-514A-B772-8EBB0FD4F135}" type="presParOf" srcId="{3594ACB6-4E23-2E4A-9C31-B6E12BCD8B69}" destId="{43829F89-1395-2442-BD62-475B0D33634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4BC63374-5C73-F543-95DA-1EFCCB079797}" type="presOf" srcId="{85C04050-4D06-409E-9839-39F16BEC02C5}" destId="{32775DCB-23AB-7D41-8AA3-94855295C7EF}"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D1C8CA4D-E02F-4EE6-B347-BC29FF533C6A}" type="presOf" srcId="{92CD8DA3-330C-4FC4-B6A7-2EB102AA4F1C}" destId="{1B9E751B-8298-4E74-A1A1-311C9EC298D2}" srcOrd="0" destOrd="0" presId="urn:microsoft.com/office/officeart/2005/8/layout/bProcess4"/>
    <dgm:cxn modelId="{1FCD1072-9C04-4041-9F2A-7B7EFCE55E5E}" type="presOf" srcId="{B548F435-A7DC-46B8-8BA8-CF863B4206E3}" destId="{024EFAC4-4D99-4A1E-BF15-C25D5F8FED6E}"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E1506C7-F850-40DD-B155-0373A79BE9F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C887B9BF-89F4-AA42-BF05-38B2162FB94C}" type="pres">
      <dgm:prSet presAssocID="{9E1506C7-F850-40DD-B155-0373A79BE9FA}" presName="diagram" presStyleCnt="0">
        <dgm:presLayoutVars>
          <dgm:dir/>
          <dgm:resizeHandles val="exact"/>
        </dgm:presLayoutVars>
      </dgm:prSet>
      <dgm:spPr/>
    </dgm:pt>
    <dgm:pt modelId="{C31A974A-89A3-444E-A13F-0940B4529408}" type="pres">
      <dgm:prSet presAssocID="{7B8D2189-1331-4F63-AE8F-40DB7AA39F14}" presName="node" presStyleLbl="node1" presStyleIdx="0" presStyleCnt="2">
        <dgm:presLayoutVars>
          <dgm:bulletEnabled val="1"/>
        </dgm:presLayoutVars>
      </dgm:prSet>
      <dgm:spPr/>
    </dgm:pt>
    <dgm:pt modelId="{66DC29E4-DE6C-C64F-8948-7B6467F070A2}" type="pres">
      <dgm:prSet presAssocID="{21CF779F-F369-428C-A8D1-223DD1D7755C}" presName="sibTrans" presStyleCnt="0"/>
      <dgm:spPr/>
    </dgm:pt>
    <dgm:pt modelId="{8BF64E7F-8C0B-934F-A060-A2C4FFF8EAE7}" type="pres">
      <dgm:prSet presAssocID="{B2EB6664-9203-4493-9AC6-4E6492DF48CD}" presName="node" presStyleLbl="node1" presStyleIdx="1" presStyleCnt="2">
        <dgm:presLayoutVars>
          <dgm:bulletEnabled val="1"/>
        </dgm:presLayoutVars>
      </dgm:prSet>
      <dgm:spPr/>
    </dgm:pt>
  </dgm:ptLst>
  <dgm:cxnLst>
    <dgm:cxn modelId="{384F5A1B-8171-434C-8BC6-4401C0191186}" type="presOf" srcId="{B2EB6664-9203-4493-9AC6-4E6492DF48CD}" destId="{8BF64E7F-8C0B-934F-A060-A2C4FFF8EAE7}" srcOrd="0" destOrd="0" presId="urn:microsoft.com/office/officeart/2005/8/layout/default"/>
    <dgm:cxn modelId="{B24D6F49-311F-AD4B-A944-AF03EDA961FB}" type="presOf" srcId="{9E1506C7-F850-40DD-B155-0373A79BE9FA}" destId="{C887B9BF-89F4-AA42-BF05-38B2162FB94C}" srcOrd="0" destOrd="0" presId="urn:microsoft.com/office/officeart/2005/8/layout/default"/>
    <dgm:cxn modelId="{3B12EAAE-79AD-B14B-A618-FA1E18D36ED1}" type="presOf" srcId="{7B8D2189-1331-4F63-AE8F-40DB7AA39F14}" destId="{C31A974A-89A3-444E-A13F-0940B4529408}" srcOrd="0" destOrd="0" presId="urn:microsoft.com/office/officeart/2005/8/layout/defaul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C1B57C7E-83FE-564F-96C4-FF46A4A44572}" type="presParOf" srcId="{C887B9BF-89F4-AA42-BF05-38B2162FB94C}" destId="{C31A974A-89A3-444E-A13F-0940B4529408}" srcOrd="0" destOrd="0" presId="urn:microsoft.com/office/officeart/2005/8/layout/default"/>
    <dgm:cxn modelId="{5B318952-2B28-734D-91BA-AC60F71AE2F6}" type="presParOf" srcId="{C887B9BF-89F4-AA42-BF05-38B2162FB94C}" destId="{66DC29E4-DE6C-C64F-8948-7B6467F070A2}" srcOrd="1" destOrd="0" presId="urn:microsoft.com/office/officeart/2005/8/layout/default"/>
    <dgm:cxn modelId="{310961E0-BE01-E549-8CF0-CF2DF9ABADCB}" type="presParOf" srcId="{C887B9BF-89F4-AA42-BF05-38B2162FB94C}" destId="{8BF64E7F-8C0B-934F-A060-A2C4FFF8EAE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11.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592D4043-989F-47EC-B2DD-CF2C829665CA}">
      <dgm:prSet/>
      <dgm:spPr/>
      <dgm:t>
        <a:bodyPr/>
        <a:lstStyle/>
        <a:p>
          <a:r>
            <a:rPr lang="en-GB" dirty="0"/>
            <a:t>T</a:t>
          </a:r>
          <a:r>
            <a:rPr lang="en-GB" b="0" i="0" dirty="0"/>
            <a:t>he exercise of legal powers should not be oppressive and should be proportionate to the crime under investigation</a:t>
          </a:r>
          <a:endParaRPr lang="en-US" dirty="0"/>
        </a:p>
      </dgm:t>
    </dgm:pt>
    <dgm:pt modelId="{B3B874CC-282F-42D3-81DA-BEA2B803DC61}" type="parTrans" cxnId="{EE330FD0-BA56-420A-AA0B-89037D891E66}">
      <dgm:prSet/>
      <dgm:spPr/>
      <dgm:t>
        <a:bodyPr/>
        <a:lstStyle/>
        <a:p>
          <a:endParaRPr lang="en-US"/>
        </a:p>
      </dgm:t>
    </dgm:pt>
    <dgm:pt modelId="{B773B303-F02F-4D94-A84C-C9D6E6DCA79B}" type="sibTrans" cxnId="{EE330FD0-BA56-420A-AA0B-89037D891E66}">
      <dgm:prSet/>
      <dgm:spPr/>
      <dgm:t>
        <a:bodyPr/>
        <a:lstStyle/>
        <a:p>
          <a:endParaRPr lang="en-US"/>
        </a:p>
      </dgm:t>
    </dgm:pt>
    <dgm:pt modelId="{637D743A-9532-4864-B902-519958B3DF5E}">
      <dgm:prSet/>
      <dgm:spPr/>
      <dgm:t>
        <a:bodyPr/>
        <a:lstStyle/>
        <a:p>
          <a:r>
            <a:rPr lang="en-GB" dirty="0"/>
            <a:t>A</a:t>
          </a:r>
          <a:r>
            <a:rPr lang="en-GB" b="0" i="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dirty="0"/>
        </a:p>
      </dgm:t>
    </dgm:pt>
    <dgm:pt modelId="{6E16AB7D-BA14-4BC1-8E60-F3C3F3ECBF63}" type="parTrans" cxnId="{1065761E-05D8-4A73-A943-DF3F69EB935D}">
      <dgm:prSet/>
      <dgm:spPr/>
      <dgm:t>
        <a:bodyPr/>
        <a:lstStyle/>
        <a:p>
          <a:endParaRPr lang="en-US"/>
        </a:p>
      </dgm:t>
    </dgm:pt>
    <dgm:pt modelId="{F250E05F-A437-4936-9BDA-C03E43CFFCB0}" type="sibTrans" cxnId="{1065761E-05D8-4A73-A943-DF3F69EB935D}">
      <dgm:prSet/>
      <dgm:spPr/>
      <dgm:t>
        <a:bodyPr/>
        <a:lstStyle/>
        <a:p>
          <a:endParaRPr lang="en-US"/>
        </a:p>
      </dgm:t>
    </dgm:pt>
    <dgm:pt modelId="{357A288C-EF4E-4576-B5C4-58CBF00367E4}">
      <dgm:prSet/>
      <dgm:spPr/>
      <dgm:t>
        <a:bodyPr/>
        <a:lstStyle/>
        <a:p>
          <a:r>
            <a:rPr lang="en-GB" dirty="0"/>
            <a:t>I</a:t>
          </a:r>
          <a:r>
            <a:rPr lang="en-GB" b="0" i="0" dirty="0"/>
            <a:t>nvestigators should take all reasonable steps to understand the particular needs of individuals, including, but not limited to, any protected characteristics they may have, in order to comply with the provisions of the Equality Act 2010</a:t>
          </a:r>
          <a:endParaRPr lang="en-US" dirty="0"/>
        </a:p>
      </dgm:t>
    </dgm:pt>
    <dgm:pt modelId="{2EBD01AC-8C59-4C16-A09B-2E984525C1D5}" type="parTrans" cxnId="{0AD58588-4F2E-45F3-B91D-87FDEF9F2B53}">
      <dgm:prSet/>
      <dgm:spPr/>
      <dgm:t>
        <a:bodyPr/>
        <a:lstStyle/>
        <a:p>
          <a:endParaRPr lang="en-US"/>
        </a:p>
      </dgm:t>
    </dgm:pt>
    <dgm:pt modelId="{DD802AB7-A5E8-4F35-8D19-3EBCF1BBD935}" type="sibTrans" cxnId="{0AD58588-4F2E-45F3-B91D-87FDEF9F2B53}">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C2C0B64D-068E-3B44-9DD5-AEE4BD10B1D0}" type="pres">
      <dgm:prSet presAssocID="{592D4043-989F-47EC-B2DD-CF2C829665CA}" presName="node" presStyleLbl="node1" presStyleIdx="0" presStyleCnt="3" custScaleY="180062">
        <dgm:presLayoutVars>
          <dgm:bulletEnabled val="1"/>
        </dgm:presLayoutVars>
      </dgm:prSet>
      <dgm:spPr/>
    </dgm:pt>
    <dgm:pt modelId="{1C1C273C-5E1F-8F4F-8766-3896CFC6AB3C}" type="pres">
      <dgm:prSet presAssocID="{B773B303-F02F-4D94-A84C-C9D6E6DCA79B}" presName="sibTrans" presStyleCnt="0"/>
      <dgm:spPr/>
    </dgm:pt>
    <dgm:pt modelId="{EFE7E131-855A-8744-96A6-2F1F66503891}" type="pres">
      <dgm:prSet presAssocID="{637D743A-9532-4864-B902-519958B3DF5E}" presName="node" presStyleLbl="node1" presStyleIdx="1" presStyleCnt="3" custScaleY="180343">
        <dgm:presLayoutVars>
          <dgm:bulletEnabled val="1"/>
        </dgm:presLayoutVars>
      </dgm:prSet>
      <dgm:spPr/>
    </dgm:pt>
    <dgm:pt modelId="{E6D664E6-113C-2846-917C-F845FD952B54}" type="pres">
      <dgm:prSet presAssocID="{F250E05F-A437-4936-9BDA-C03E43CFFCB0}" presName="sibTrans" presStyleCnt="0"/>
      <dgm:spPr/>
    </dgm:pt>
    <dgm:pt modelId="{8E897FC3-44F8-D14E-9993-8228F730C5EB}" type="pres">
      <dgm:prSet presAssocID="{357A288C-EF4E-4576-B5C4-58CBF00367E4}" presName="node" presStyleLbl="node1" presStyleIdx="2" presStyleCnt="3" custScaleY="180343" custLinFactNeighborX="-4408" custLinFactNeighborY="-38200">
        <dgm:presLayoutVars>
          <dgm:bulletEnabled val="1"/>
        </dgm:presLayoutVars>
      </dgm:prSet>
      <dgm:spPr/>
    </dgm:pt>
  </dgm:ptLst>
  <dgm:cxnLst>
    <dgm:cxn modelId="{1065761E-05D8-4A73-A943-DF3F69EB935D}" srcId="{EE43DF8F-B802-411E-882B-448F1579E8F8}" destId="{637D743A-9532-4864-B902-519958B3DF5E}" srcOrd="1" destOrd="0" parTransId="{6E16AB7D-BA14-4BC1-8E60-F3C3F3ECBF63}" sibTransId="{F250E05F-A437-4936-9BDA-C03E43CFFCB0}"/>
    <dgm:cxn modelId="{B12C5A65-2F5A-F546-9AB9-DFC5C03ED24D}" type="presOf" srcId="{EE43DF8F-B802-411E-882B-448F1579E8F8}" destId="{77C25D9B-18AD-934A-B0EE-505FC828DEF6}" srcOrd="0" destOrd="0" presId="urn:microsoft.com/office/officeart/2005/8/layout/default"/>
    <dgm:cxn modelId="{0AD58588-4F2E-45F3-B91D-87FDEF9F2B53}" srcId="{EE43DF8F-B802-411E-882B-448F1579E8F8}" destId="{357A288C-EF4E-4576-B5C4-58CBF00367E4}" srcOrd="2" destOrd="0" parTransId="{2EBD01AC-8C59-4C16-A09B-2E984525C1D5}" sibTransId="{DD802AB7-A5E8-4F35-8D19-3EBCF1BBD935}"/>
    <dgm:cxn modelId="{67C71E8D-BF23-BB45-B887-6B2DE12CC46B}" type="presOf" srcId="{637D743A-9532-4864-B902-519958B3DF5E}" destId="{EFE7E131-855A-8744-96A6-2F1F66503891}" srcOrd="0" destOrd="0" presId="urn:microsoft.com/office/officeart/2005/8/layout/default"/>
    <dgm:cxn modelId="{EE330FD0-BA56-420A-AA0B-89037D891E66}" srcId="{EE43DF8F-B802-411E-882B-448F1579E8F8}" destId="{592D4043-989F-47EC-B2DD-CF2C829665CA}" srcOrd="0" destOrd="0" parTransId="{B3B874CC-282F-42D3-81DA-BEA2B803DC61}" sibTransId="{B773B303-F02F-4D94-A84C-C9D6E6DCA79B}"/>
    <dgm:cxn modelId="{51F1B9D9-F90A-F94B-837C-0E3545F5849A}" type="presOf" srcId="{357A288C-EF4E-4576-B5C4-58CBF00367E4}" destId="{8E897FC3-44F8-D14E-9993-8228F730C5EB}" srcOrd="0" destOrd="0" presId="urn:microsoft.com/office/officeart/2005/8/layout/default"/>
    <dgm:cxn modelId="{33F393E2-10DD-AF4B-9498-CA5F43BCF7FC}" type="presOf" srcId="{592D4043-989F-47EC-B2DD-CF2C829665CA}" destId="{C2C0B64D-068E-3B44-9DD5-AEE4BD10B1D0}" srcOrd="0" destOrd="0" presId="urn:microsoft.com/office/officeart/2005/8/layout/default"/>
    <dgm:cxn modelId="{B42DFCD5-CD66-DF43-91D7-DC0AA2422D38}" type="presParOf" srcId="{77C25D9B-18AD-934A-B0EE-505FC828DEF6}" destId="{C2C0B64D-068E-3B44-9DD5-AEE4BD10B1D0}" srcOrd="0" destOrd="0" presId="urn:microsoft.com/office/officeart/2005/8/layout/default"/>
    <dgm:cxn modelId="{FEC310A8-980B-B64C-8075-7C80B9945BD4}" type="presParOf" srcId="{77C25D9B-18AD-934A-B0EE-505FC828DEF6}" destId="{1C1C273C-5E1F-8F4F-8766-3896CFC6AB3C}" srcOrd="1" destOrd="0" presId="urn:microsoft.com/office/officeart/2005/8/layout/default"/>
    <dgm:cxn modelId="{85D930E9-0E83-1D48-A6FB-ECC5D223D251}" type="presParOf" srcId="{77C25D9B-18AD-934A-B0EE-505FC828DEF6}" destId="{EFE7E131-855A-8744-96A6-2F1F66503891}" srcOrd="2" destOrd="0" presId="urn:microsoft.com/office/officeart/2005/8/layout/default"/>
    <dgm:cxn modelId="{56C7DB18-3454-7748-AF97-9B9DF72672E5}" type="presParOf" srcId="{77C25D9B-18AD-934A-B0EE-505FC828DEF6}" destId="{E6D664E6-113C-2846-917C-F845FD952B54}" srcOrd="3" destOrd="0" presId="urn:microsoft.com/office/officeart/2005/8/layout/default"/>
    <dgm:cxn modelId="{A14B08B8-5177-3943-B8F8-C5EC36E42697}" type="presParOf" srcId="{77C25D9B-18AD-934A-B0EE-505FC828DEF6}" destId="{8E897FC3-44F8-D14E-9993-8228F730C5E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19DE79CD-9BB0-4007-94A5-87CB080775A5}">
      <dgm:prSet/>
      <dgm:spPr/>
      <dgm:t>
        <a:bodyPr/>
        <a:lstStyle/>
        <a:p>
          <a:r>
            <a:rPr lang="en-GB" dirty="0"/>
            <a:t>I</a:t>
          </a:r>
          <a:r>
            <a:rPr lang="en-GB" b="0" i="0" dirty="0"/>
            <a:t>nvestigators should have particular regard for vulnerable people and children</a:t>
          </a:r>
          <a:endParaRPr lang="en-US" dirty="0"/>
        </a:p>
      </dgm:t>
    </dgm:pt>
    <dgm:pt modelId="{014AF240-FDBA-4E23-B270-B15BFC801E8B}" type="parTrans" cxnId="{A9EBFF41-8A07-4EC7-AEC9-F7B6EB20C979}">
      <dgm:prSet/>
      <dgm:spPr/>
      <dgm:t>
        <a:bodyPr/>
        <a:lstStyle/>
        <a:p>
          <a:endParaRPr lang="en-US"/>
        </a:p>
      </dgm:t>
    </dgm:pt>
    <dgm:pt modelId="{A535DF9B-BF5C-49E2-8873-5C43DD4B4AF3}" type="sibTrans" cxnId="{A9EBFF41-8A07-4EC7-AEC9-F7B6EB20C979}">
      <dgm:prSet/>
      <dgm:spPr/>
      <dgm:t>
        <a:bodyPr/>
        <a:lstStyle/>
        <a:p>
          <a:endParaRPr lang="en-US"/>
        </a:p>
      </dgm:t>
    </dgm:pt>
    <dgm:pt modelId="{34F1338D-9D62-4CE6-BA59-A64C1921DBD7}">
      <dgm:prSet/>
      <dgm:spPr/>
      <dgm:t>
        <a:bodyPr/>
        <a:lstStyle/>
        <a:p>
          <a:r>
            <a:rPr lang="en-GB" dirty="0"/>
            <a:t>I</a:t>
          </a:r>
          <a:r>
            <a:rPr lang="en-GB" b="0" i="0" dirty="0"/>
            <a:t>nvestigators should respect the professional ethics of others. This is particularly important when working with those whose role it is to support suspects</a:t>
          </a:r>
          <a:endParaRPr lang="en-US" dirty="0"/>
        </a:p>
      </dgm:t>
    </dgm:pt>
    <dgm:pt modelId="{7F05A73E-8FB8-4B56-AABA-05EDB65B19D5}" type="parTrans" cxnId="{48CDD573-EBF3-49DF-B0B4-8FED6ACEEC77}">
      <dgm:prSet/>
      <dgm:spPr/>
      <dgm:t>
        <a:bodyPr/>
        <a:lstStyle/>
        <a:p>
          <a:endParaRPr lang="en-US"/>
        </a:p>
      </dgm:t>
    </dgm:pt>
    <dgm:pt modelId="{47671D81-3886-4AED-87E1-CB745BF93402}" type="sibTrans" cxnId="{48CDD573-EBF3-49DF-B0B4-8FED6ACEEC77}">
      <dgm:prSet/>
      <dgm:spPr/>
      <dgm:t>
        <a:bodyPr/>
        <a:lstStyle/>
        <a:p>
          <a:endParaRPr lang="en-US"/>
        </a:p>
      </dgm:t>
    </dgm:pt>
    <dgm:pt modelId="{1C2825F3-8869-4A2A-8442-AE7B2411FF23}">
      <dgm:prSet/>
      <dgm:spPr/>
      <dgm:t>
        <a:bodyPr/>
        <a:lstStyle/>
        <a:p>
          <a:r>
            <a:rPr lang="en-GB" b="0" i="0" dirty="0"/>
            <a:t>These principles, the investigation process, and an investigative mindset provide a structure to support quality investigations.</a:t>
          </a:r>
          <a:endParaRPr lang="en-US" dirty="0"/>
        </a:p>
      </dgm:t>
    </dgm:pt>
    <dgm:pt modelId="{DAE9AA1B-9A0A-4300-B346-288CE35C3F1A}" type="parTrans" cxnId="{06F6A5D1-E7E1-43B5-888C-BD1155C04D58}">
      <dgm:prSet/>
      <dgm:spPr/>
      <dgm:t>
        <a:bodyPr/>
        <a:lstStyle/>
        <a:p>
          <a:endParaRPr lang="en-US"/>
        </a:p>
      </dgm:t>
    </dgm:pt>
    <dgm:pt modelId="{7B997E1B-FC20-4462-98D6-5CC20BD0176C}" type="sibTrans" cxnId="{06F6A5D1-E7E1-43B5-888C-BD1155C04D58}">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F58FBB97-D935-D54E-9046-010FC235C9A0}" type="pres">
      <dgm:prSet presAssocID="{19DE79CD-9BB0-4007-94A5-87CB080775A5}" presName="node" presStyleLbl="node1" presStyleIdx="0" presStyleCnt="3" custScaleY="179138">
        <dgm:presLayoutVars>
          <dgm:bulletEnabled val="1"/>
        </dgm:presLayoutVars>
      </dgm:prSet>
      <dgm:spPr/>
    </dgm:pt>
    <dgm:pt modelId="{8C73D5FC-C33D-FC4E-B7AF-93C2F4969507}" type="pres">
      <dgm:prSet presAssocID="{A535DF9B-BF5C-49E2-8873-5C43DD4B4AF3}" presName="sibTrans" presStyleCnt="0"/>
      <dgm:spPr/>
    </dgm:pt>
    <dgm:pt modelId="{F16DF868-E27C-4F48-88AE-1041378D54E9}" type="pres">
      <dgm:prSet presAssocID="{34F1338D-9D62-4CE6-BA59-A64C1921DBD7}" presName="node" presStyleLbl="node1" presStyleIdx="1" presStyleCnt="3" custScaleY="180062">
        <dgm:presLayoutVars>
          <dgm:bulletEnabled val="1"/>
        </dgm:presLayoutVars>
      </dgm:prSet>
      <dgm:spPr/>
    </dgm:pt>
    <dgm:pt modelId="{649A7F40-2C0B-5449-954C-259503D4C1FC}" type="pres">
      <dgm:prSet presAssocID="{47671D81-3886-4AED-87E1-CB745BF93402}" presName="sibTrans" presStyleCnt="0"/>
      <dgm:spPr/>
    </dgm:pt>
    <dgm:pt modelId="{E0771FF2-E5BB-FB4F-B3F5-6DA1A8457950}" type="pres">
      <dgm:prSet presAssocID="{1C2825F3-8869-4A2A-8442-AE7B2411FF23}" presName="node" presStyleLbl="node1" presStyleIdx="2" presStyleCnt="3" custScaleY="180343">
        <dgm:presLayoutVars>
          <dgm:bulletEnabled val="1"/>
        </dgm:presLayoutVars>
      </dgm:prSet>
      <dgm:spPr/>
    </dgm:pt>
  </dgm:ptLst>
  <dgm:cxnLst>
    <dgm:cxn modelId="{AA1D2327-6531-2942-93DE-5EB086D07ECD}" type="presOf" srcId="{34F1338D-9D62-4CE6-BA59-A64C1921DBD7}" destId="{F16DF868-E27C-4F48-88AE-1041378D54E9}" srcOrd="0" destOrd="0" presId="urn:microsoft.com/office/officeart/2005/8/layout/default"/>
    <dgm:cxn modelId="{A9EBFF41-8A07-4EC7-AEC9-F7B6EB20C979}" srcId="{EE43DF8F-B802-411E-882B-448F1579E8F8}" destId="{19DE79CD-9BB0-4007-94A5-87CB080775A5}" srcOrd="0" destOrd="0" parTransId="{014AF240-FDBA-4E23-B270-B15BFC801E8B}" sibTransId="{A535DF9B-BF5C-49E2-8873-5C43DD4B4AF3}"/>
    <dgm:cxn modelId="{B12C5A65-2F5A-F546-9AB9-DFC5C03ED24D}" type="presOf" srcId="{EE43DF8F-B802-411E-882B-448F1579E8F8}" destId="{77C25D9B-18AD-934A-B0EE-505FC828DEF6}" srcOrd="0" destOrd="0" presId="urn:microsoft.com/office/officeart/2005/8/layout/default"/>
    <dgm:cxn modelId="{48CDD573-EBF3-49DF-B0B4-8FED6ACEEC77}" srcId="{EE43DF8F-B802-411E-882B-448F1579E8F8}" destId="{34F1338D-9D62-4CE6-BA59-A64C1921DBD7}" srcOrd="1" destOrd="0" parTransId="{7F05A73E-8FB8-4B56-AABA-05EDB65B19D5}" sibTransId="{47671D81-3886-4AED-87E1-CB745BF93402}"/>
    <dgm:cxn modelId="{06F6A5D1-E7E1-43B5-888C-BD1155C04D58}" srcId="{EE43DF8F-B802-411E-882B-448F1579E8F8}" destId="{1C2825F3-8869-4A2A-8442-AE7B2411FF23}" srcOrd="2" destOrd="0" parTransId="{DAE9AA1B-9A0A-4300-B346-288CE35C3F1A}" sibTransId="{7B997E1B-FC20-4462-98D6-5CC20BD0176C}"/>
    <dgm:cxn modelId="{B449ACD4-856D-304C-891B-750BC18C1D2E}" type="presOf" srcId="{1C2825F3-8869-4A2A-8442-AE7B2411FF23}" destId="{E0771FF2-E5BB-FB4F-B3F5-6DA1A8457950}" srcOrd="0" destOrd="0" presId="urn:microsoft.com/office/officeart/2005/8/layout/default"/>
    <dgm:cxn modelId="{804E39EA-B580-1746-A99A-9C9BE23F59D6}" type="presOf" srcId="{19DE79CD-9BB0-4007-94A5-87CB080775A5}" destId="{F58FBB97-D935-D54E-9046-010FC235C9A0}" srcOrd="0" destOrd="0" presId="urn:microsoft.com/office/officeart/2005/8/layout/default"/>
    <dgm:cxn modelId="{D556AE90-AE41-CE48-A944-1845F862502B}" type="presParOf" srcId="{77C25D9B-18AD-934A-B0EE-505FC828DEF6}" destId="{F58FBB97-D935-D54E-9046-010FC235C9A0}" srcOrd="0" destOrd="0" presId="urn:microsoft.com/office/officeart/2005/8/layout/default"/>
    <dgm:cxn modelId="{21491440-FA0B-5240-BC90-6B86A87D3226}" type="presParOf" srcId="{77C25D9B-18AD-934A-B0EE-505FC828DEF6}" destId="{8C73D5FC-C33D-FC4E-B7AF-93C2F4969507}" srcOrd="1" destOrd="0" presId="urn:microsoft.com/office/officeart/2005/8/layout/default"/>
    <dgm:cxn modelId="{B1C85A43-7CC5-8147-998F-13196BA70511}" type="presParOf" srcId="{77C25D9B-18AD-934A-B0EE-505FC828DEF6}" destId="{F16DF868-E27C-4F48-88AE-1041378D54E9}" srcOrd="2" destOrd="0" presId="urn:microsoft.com/office/officeart/2005/8/layout/default"/>
    <dgm:cxn modelId="{3E784E9A-3531-8447-94AD-69EAC6D98B73}" type="presParOf" srcId="{77C25D9B-18AD-934A-B0EE-505FC828DEF6}" destId="{649A7F40-2C0B-5449-954C-259503D4C1FC}" srcOrd="3" destOrd="0" presId="urn:microsoft.com/office/officeart/2005/8/layout/default"/>
    <dgm:cxn modelId="{11E5F811-982C-9744-A29B-38CF17F9ED14}" type="presParOf" srcId="{77C25D9B-18AD-934A-B0EE-505FC828DEF6}" destId="{E0771FF2-E5BB-FB4F-B3F5-6DA1A845795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a:t>investigations should be conducted with integrity, common sense and sound judgement</a:t>
          </a:r>
          <a:endParaRPr lang="en-US"/>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a:t>heavy-handed, discriminatory or disproportionate actions risk losing cooperation and any future criminal proceedings</a:t>
          </a:r>
          <a:endParaRPr lang="en-US"/>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a:t>effective investigators maintain a balance that recognises the concerns of all the parties involved</a:t>
          </a:r>
          <a:endParaRPr lang="en-US"/>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a:t>understanding the response to crime assists investigators to build this relationship</a:t>
          </a:r>
          <a:endParaRPr lang="en-US"/>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a:t>a professional approach to investigations benefits the victim, the public and</a:t>
          </a:r>
          <a:br>
            <a:rPr lang="en-GB" b="0" i="0"/>
          </a:br>
          <a:r>
            <a:rPr lang="en-GB" b="0" i="0"/>
            <a:t>the police</a:t>
          </a:r>
          <a:endParaRPr lang="en-US"/>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dirty="0"/>
            <a:t>Investigations should be conducted with integrity, common sense and sound judgement</a:t>
          </a:r>
          <a:endParaRPr lang="en-US" dirty="0"/>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dirty="0"/>
            <a:t>Heavy-handed, discriminatory or disproportionate actions risk losing cooperation and any future criminal proceedings</a:t>
          </a:r>
          <a:endParaRPr lang="en-US" dirty="0"/>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dirty="0"/>
            <a:t>Effective investigators maintain a balance that recognises the concerns of all the parties involved</a:t>
          </a:r>
          <a:endParaRPr lang="en-US" dirty="0"/>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dirty="0"/>
            <a:t>Understanding the response to crime assists investigators to build this relationship</a:t>
          </a:r>
          <a:endParaRPr lang="en-US" dirty="0"/>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dirty="0"/>
            <a:t>A professional approach to investigations benefits the victim, the public and</a:t>
          </a:r>
          <a:br>
            <a:rPr lang="en-GB" b="0" i="0" dirty="0"/>
          </a:br>
          <a:r>
            <a:rPr lang="en-GB" b="0" i="0" dirty="0"/>
            <a:t>the police</a:t>
          </a:r>
          <a:endParaRPr lang="en-US" dirty="0"/>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19ECA-6787-46C0-886D-A0DBA73DBAE2}">
      <dsp:nvSpPr>
        <dsp:cNvPr id="0" name=""/>
        <dsp:cNvSpPr/>
      </dsp:nvSpPr>
      <dsp:spPr>
        <a:xfrm>
          <a:off x="0" y="958220"/>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6ABE5-4E82-4FD0-9571-1FCFAA5B36F8}">
      <dsp:nvSpPr>
        <dsp:cNvPr id="0" name=""/>
        <dsp:cNvSpPr/>
      </dsp:nvSpPr>
      <dsp:spPr>
        <a:xfrm>
          <a:off x="535129" y="1356250"/>
          <a:ext cx="972962" cy="972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2269D-3477-4F77-A042-0A49569F7EA5}">
      <dsp:nvSpPr>
        <dsp:cNvPr id="0" name=""/>
        <dsp:cNvSpPr/>
      </dsp:nvSpPr>
      <dsp:spPr>
        <a:xfrm>
          <a:off x="2043221" y="958220"/>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1" i="0" kern="1200"/>
            <a:t>Module Aim</a:t>
          </a:r>
          <a:endParaRPr lang="en-US" sz="2400" kern="1200"/>
        </a:p>
      </dsp:txBody>
      <dsp:txXfrm>
        <a:off x="2043221" y="958220"/>
        <a:ext cx="4545469" cy="1769022"/>
      </dsp:txXfrm>
    </dsp:sp>
    <dsp:sp modelId="{E87E746F-AA49-40F9-9AEF-3D12380B5453}">
      <dsp:nvSpPr>
        <dsp:cNvPr id="0" name=""/>
        <dsp:cNvSpPr/>
      </dsp:nvSpPr>
      <dsp:spPr>
        <a:xfrm>
          <a:off x="0" y="3169499"/>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BD290-945D-4AB2-9385-7C65F0278409}">
      <dsp:nvSpPr>
        <dsp:cNvPr id="0" name=""/>
        <dsp:cNvSpPr/>
      </dsp:nvSpPr>
      <dsp:spPr>
        <a:xfrm>
          <a:off x="535129" y="3567529"/>
          <a:ext cx="972962" cy="972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5EC508-7CD1-4CE7-A72F-FCA6EFC8444E}">
      <dsp:nvSpPr>
        <dsp:cNvPr id="0" name=""/>
        <dsp:cNvSpPr/>
      </dsp:nvSpPr>
      <dsp:spPr>
        <a:xfrm>
          <a:off x="2043221" y="3169499"/>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0" i="0" kern="1200" dirty="0"/>
            <a:t>To critically examine the fundamental principles of conducting investigations from initial contact to post trial.</a:t>
          </a:r>
          <a:endParaRPr lang="en-US" sz="2400" kern="1200" dirty="0"/>
        </a:p>
      </dsp:txBody>
      <dsp:txXfrm>
        <a:off x="2043221" y="3169499"/>
        <a:ext cx="4545469" cy="1769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5AB69-DD38-4E33-8E87-668F7429862C}">
      <dsp:nvSpPr>
        <dsp:cNvPr id="0" name=""/>
        <dsp:cNvSpPr/>
      </dsp:nvSpPr>
      <dsp:spPr>
        <a:xfrm>
          <a:off x="0" y="5870"/>
          <a:ext cx="3429000" cy="104832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Upon the successful completion of this module, the student should be able to:</a:t>
          </a:r>
          <a:endParaRPr lang="en-US" sz="1400" b="1" kern="1200" dirty="0"/>
        </a:p>
      </dsp:txBody>
      <dsp:txXfrm>
        <a:off x="51175" y="57045"/>
        <a:ext cx="3326650" cy="945970"/>
      </dsp:txXfrm>
    </dsp:sp>
    <dsp:sp modelId="{52A4CF7B-7F1F-447F-BB05-BACD0DD48F27}">
      <dsp:nvSpPr>
        <dsp:cNvPr id="0" name=""/>
        <dsp:cNvSpPr/>
      </dsp:nvSpPr>
      <dsp:spPr>
        <a:xfrm>
          <a:off x="0" y="1517309"/>
          <a:ext cx="3429000" cy="1048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 Demonstrate a systematic understanding of the role of a response police constable, as well as the structure and processes in relation to a wide range of investigations</a:t>
          </a:r>
          <a:r>
            <a:rPr lang="en-GB" sz="500" b="0" i="0" kern="1200" dirty="0"/>
            <a:t>.</a:t>
          </a:r>
        </a:p>
      </dsp:txBody>
      <dsp:txXfrm>
        <a:off x="51175" y="1568484"/>
        <a:ext cx="3326650" cy="945970"/>
      </dsp:txXfrm>
    </dsp:sp>
    <dsp:sp modelId="{BAF39421-1FEE-4E71-9425-7EA16845DB5B}">
      <dsp:nvSpPr>
        <dsp:cNvPr id="0" name=""/>
        <dsp:cNvSpPr/>
      </dsp:nvSpPr>
      <dsp:spPr>
        <a:xfrm>
          <a:off x="0" y="2570771"/>
          <a:ext cx="3429000" cy="1048320"/>
        </a:xfrm>
        <a:prstGeom prst="roundRect">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 Demonstrate a systematic understanding of the importance associated with working efficiently and effectively with victims and witnesses.</a:t>
          </a:r>
        </a:p>
      </dsp:txBody>
      <dsp:txXfrm>
        <a:off x="51175" y="2621946"/>
        <a:ext cx="3326650" cy="945970"/>
      </dsp:txXfrm>
    </dsp:sp>
    <dsp:sp modelId="{9D12D4CA-3DE9-4BB2-B9CC-DC51B083A08A}">
      <dsp:nvSpPr>
        <dsp:cNvPr id="0" name=""/>
        <dsp:cNvSpPr/>
      </dsp:nvSpPr>
      <dsp:spPr>
        <a:xfrm>
          <a:off x="0" y="3634671"/>
          <a:ext cx="3429000" cy="1048320"/>
        </a:xfrm>
        <a:prstGeom prst="round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 Undertake a role play exercise to demonstrate investigation in practice.</a:t>
          </a:r>
        </a:p>
        <a:p>
          <a:pPr marL="0" lvl="0" indent="0" algn="l" defTabSz="622300">
            <a:lnSpc>
              <a:spcPct val="90000"/>
            </a:lnSpc>
            <a:spcBef>
              <a:spcPct val="0"/>
            </a:spcBef>
            <a:spcAft>
              <a:spcPct val="35000"/>
            </a:spcAft>
            <a:buNone/>
          </a:pPr>
          <a:endParaRPr lang="en-GB" sz="1100" b="0" i="0" kern="1200" dirty="0"/>
        </a:p>
      </dsp:txBody>
      <dsp:txXfrm>
        <a:off x="51175" y="3685846"/>
        <a:ext cx="3326650" cy="9459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499EF-5794-194E-95AC-8B3118416A28}">
      <dsp:nvSpPr>
        <dsp:cNvPr id="0" name=""/>
        <dsp:cNvSpPr/>
      </dsp:nvSpPr>
      <dsp:spPr>
        <a:xfrm>
          <a:off x="657841" y="1200"/>
          <a:ext cx="2682121" cy="160927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Component 1: 50% </a:t>
          </a:r>
          <a:br>
            <a:rPr lang="en-GB" sz="2900" kern="1200"/>
          </a:br>
          <a:r>
            <a:rPr lang="en-GB" sz="2900" kern="1200"/>
            <a:t>Role Play </a:t>
          </a:r>
          <a:endParaRPr lang="en-US" sz="2900" kern="1200"/>
        </a:p>
      </dsp:txBody>
      <dsp:txXfrm>
        <a:off x="657841" y="1200"/>
        <a:ext cx="2682121" cy="1609272"/>
      </dsp:txXfrm>
    </dsp:sp>
    <dsp:sp modelId="{8F32FBCF-CB94-1B46-A5C7-02384AB4E303}">
      <dsp:nvSpPr>
        <dsp:cNvPr id="0" name=""/>
        <dsp:cNvSpPr/>
      </dsp:nvSpPr>
      <dsp:spPr>
        <a:xfrm>
          <a:off x="657841" y="1878685"/>
          <a:ext cx="2682121" cy="1609272"/>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Component 2: 50% </a:t>
          </a:r>
        </a:p>
        <a:p>
          <a:pPr marL="0" lvl="0" indent="0" algn="ctr" defTabSz="1289050">
            <a:lnSpc>
              <a:spcPct val="90000"/>
            </a:lnSpc>
            <a:spcBef>
              <a:spcPct val="0"/>
            </a:spcBef>
            <a:spcAft>
              <a:spcPct val="35000"/>
            </a:spcAft>
            <a:buNone/>
          </a:pPr>
          <a:r>
            <a:rPr lang="en-GB" sz="2900" kern="1200" dirty="0"/>
            <a:t>Exam (2 hours) </a:t>
          </a:r>
          <a:endParaRPr lang="en-US" sz="2900" kern="1200" dirty="0"/>
        </a:p>
      </dsp:txBody>
      <dsp:txXfrm>
        <a:off x="657841" y="1878685"/>
        <a:ext cx="2682121" cy="1609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19CBB-ED3F-3D45-A2B9-24FFE988E9D5}">
      <dsp:nvSpPr>
        <dsp:cNvPr id="0" name=""/>
        <dsp:cNvSpPr/>
      </dsp:nvSpPr>
      <dsp:spPr>
        <a:xfrm>
          <a:off x="0" y="0"/>
          <a:ext cx="604750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941CB8-4191-884D-BA76-54D1D2B617AC}">
      <dsp:nvSpPr>
        <dsp:cNvPr id="0" name=""/>
        <dsp:cNvSpPr/>
      </dsp:nvSpPr>
      <dsp:spPr>
        <a:xfrm>
          <a:off x="0" y="0"/>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Conducting Investigations</a:t>
          </a:r>
        </a:p>
      </dsp:txBody>
      <dsp:txXfrm>
        <a:off x="0" y="0"/>
        <a:ext cx="6047509" cy="548993"/>
      </dsp:txXfrm>
    </dsp:sp>
    <dsp:sp modelId="{61C827F0-5C2D-4847-875B-AA50C5826FB6}">
      <dsp:nvSpPr>
        <dsp:cNvPr id="0" name=""/>
        <dsp:cNvSpPr/>
      </dsp:nvSpPr>
      <dsp:spPr>
        <a:xfrm>
          <a:off x="0" y="548993"/>
          <a:ext cx="6047509" cy="0"/>
        </a:xfrm>
        <a:prstGeom prst="line">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w="6350" cap="flat" cmpd="sng" algn="ctr">
          <a:solidFill>
            <a:schemeClr val="accent5">
              <a:hueOff val="-965506"/>
              <a:satOff val="-2488"/>
              <a:lumOff val="-16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327C3AF-A463-2540-9A7A-A5313B55B308}">
      <dsp:nvSpPr>
        <dsp:cNvPr id="0" name=""/>
        <dsp:cNvSpPr/>
      </dsp:nvSpPr>
      <dsp:spPr>
        <a:xfrm>
          <a:off x="0" y="548993"/>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Investigation processes</a:t>
          </a:r>
        </a:p>
      </dsp:txBody>
      <dsp:txXfrm>
        <a:off x="0" y="548993"/>
        <a:ext cx="6047509" cy="548993"/>
      </dsp:txXfrm>
    </dsp:sp>
    <dsp:sp modelId="{AF8289B4-F1EC-8B42-B393-3C29E472B325}">
      <dsp:nvSpPr>
        <dsp:cNvPr id="0" name=""/>
        <dsp:cNvSpPr/>
      </dsp:nvSpPr>
      <dsp:spPr>
        <a:xfrm>
          <a:off x="0" y="1097986"/>
          <a:ext cx="6047509" cy="0"/>
        </a:xfrm>
        <a:prstGeom prst="line">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w="6350" cap="flat" cmpd="sng" algn="ctr">
          <a:solidFill>
            <a:schemeClr val="accent5">
              <a:hueOff val="-1931012"/>
              <a:satOff val="-4977"/>
              <a:lumOff val="-33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2F3919-2447-EE4C-AF92-68EECF627D8C}">
      <dsp:nvSpPr>
        <dsp:cNvPr id="0" name=""/>
        <dsp:cNvSpPr/>
      </dsp:nvSpPr>
      <dsp:spPr>
        <a:xfrm>
          <a:off x="0" y="1097986"/>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Managing investigations </a:t>
          </a:r>
        </a:p>
      </dsp:txBody>
      <dsp:txXfrm>
        <a:off x="0" y="1097986"/>
        <a:ext cx="6047509" cy="548993"/>
      </dsp:txXfrm>
    </dsp:sp>
    <dsp:sp modelId="{1E525F17-BD5A-804F-9A93-FF01C47C253E}">
      <dsp:nvSpPr>
        <dsp:cNvPr id="0" name=""/>
        <dsp:cNvSpPr/>
      </dsp:nvSpPr>
      <dsp:spPr>
        <a:xfrm>
          <a:off x="0" y="1646979"/>
          <a:ext cx="6047509" cy="0"/>
        </a:xfrm>
        <a:prstGeom prst="line">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w="6350" cap="flat" cmpd="sng" algn="ctr">
          <a:solidFill>
            <a:schemeClr val="accent5">
              <a:hueOff val="-2896518"/>
              <a:satOff val="-7465"/>
              <a:lumOff val="-504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7ABA08-8A59-FE4A-BF7F-74FAF6A613BA}">
      <dsp:nvSpPr>
        <dsp:cNvPr id="0" name=""/>
        <dsp:cNvSpPr/>
      </dsp:nvSpPr>
      <dsp:spPr>
        <a:xfrm>
          <a:off x="0" y="1646979"/>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Forensics </a:t>
          </a:r>
        </a:p>
      </dsp:txBody>
      <dsp:txXfrm>
        <a:off x="0" y="1646979"/>
        <a:ext cx="6047509" cy="548993"/>
      </dsp:txXfrm>
    </dsp:sp>
    <dsp:sp modelId="{87EB6330-8D48-D141-8266-9B212C2EC013}">
      <dsp:nvSpPr>
        <dsp:cNvPr id="0" name=""/>
        <dsp:cNvSpPr/>
      </dsp:nvSpPr>
      <dsp:spPr>
        <a:xfrm>
          <a:off x="0" y="2195973"/>
          <a:ext cx="6047509" cy="0"/>
        </a:xfrm>
        <a:prstGeom prst="line">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w="6350" cap="flat" cmpd="sng" algn="ctr">
          <a:solidFill>
            <a:schemeClr val="accent5">
              <a:hueOff val="-3862025"/>
              <a:satOff val="-9954"/>
              <a:lumOff val="-672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3E0292-7D9A-294B-8F78-EA04C19167C3}">
      <dsp:nvSpPr>
        <dsp:cNvPr id="0" name=""/>
        <dsp:cNvSpPr/>
      </dsp:nvSpPr>
      <dsp:spPr>
        <a:xfrm>
          <a:off x="0" y="2195973"/>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Working with suspects, victims and witnesses </a:t>
          </a:r>
        </a:p>
      </dsp:txBody>
      <dsp:txXfrm>
        <a:off x="0" y="2195973"/>
        <a:ext cx="6047509" cy="548993"/>
      </dsp:txXfrm>
    </dsp:sp>
    <dsp:sp modelId="{86430EC2-D0C5-6848-91D6-621F7A9B8E8D}">
      <dsp:nvSpPr>
        <dsp:cNvPr id="0" name=""/>
        <dsp:cNvSpPr/>
      </dsp:nvSpPr>
      <dsp:spPr>
        <a:xfrm>
          <a:off x="0" y="2744966"/>
          <a:ext cx="6047509" cy="0"/>
        </a:xfrm>
        <a:prstGeom prst="line">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w="6350" cap="flat" cmpd="sng" algn="ctr">
          <a:solidFill>
            <a:schemeClr val="accent5">
              <a:hueOff val="-4827531"/>
              <a:satOff val="-12442"/>
              <a:lumOff val="-840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0B7891D-8C65-8848-8FCF-44BFBC236BB0}">
      <dsp:nvSpPr>
        <dsp:cNvPr id="0" name=""/>
        <dsp:cNvSpPr/>
      </dsp:nvSpPr>
      <dsp:spPr>
        <a:xfrm>
          <a:off x="0" y="2744966"/>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Interviewing </a:t>
          </a:r>
        </a:p>
      </dsp:txBody>
      <dsp:txXfrm>
        <a:off x="0" y="2744966"/>
        <a:ext cx="6047509" cy="548993"/>
      </dsp:txXfrm>
    </dsp:sp>
    <dsp:sp modelId="{6F50B2C3-5F69-894A-90E6-A8C18E754119}">
      <dsp:nvSpPr>
        <dsp:cNvPr id="0" name=""/>
        <dsp:cNvSpPr/>
      </dsp:nvSpPr>
      <dsp:spPr>
        <a:xfrm>
          <a:off x="0" y="3293959"/>
          <a:ext cx="6047509" cy="0"/>
        </a:xfrm>
        <a:prstGeom prst="line">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w="6350" cap="flat" cmpd="sng" algn="ctr">
          <a:solidFill>
            <a:schemeClr val="accent5">
              <a:hueOff val="-5793037"/>
              <a:satOff val="-14931"/>
              <a:lumOff val="-1008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731F99E-1BC0-7648-BFD8-0EBB0DE1A4C0}">
      <dsp:nvSpPr>
        <dsp:cNvPr id="0" name=""/>
        <dsp:cNvSpPr/>
      </dsp:nvSpPr>
      <dsp:spPr>
        <a:xfrm>
          <a:off x="0" y="3293959"/>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Investigative strategies </a:t>
          </a:r>
        </a:p>
      </dsp:txBody>
      <dsp:txXfrm>
        <a:off x="0" y="3293959"/>
        <a:ext cx="6047509" cy="548993"/>
      </dsp:txXfrm>
    </dsp:sp>
    <dsp:sp modelId="{9003FA5E-0B2A-E34B-A5A6-09D21A4F6B7E}">
      <dsp:nvSpPr>
        <dsp:cNvPr id="0" name=""/>
        <dsp:cNvSpPr/>
      </dsp:nvSpPr>
      <dsp:spPr>
        <a:xfrm>
          <a:off x="0" y="3842952"/>
          <a:ext cx="6047509"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B9DB46-6825-7B46-A0B6-78F73AF3061D}">
      <dsp:nvSpPr>
        <dsp:cNvPr id="0" name=""/>
        <dsp:cNvSpPr/>
      </dsp:nvSpPr>
      <dsp:spPr>
        <a:xfrm>
          <a:off x="0" y="3842952"/>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endParaRPr lang="en-GB" sz="2500" kern="1200" dirty="0"/>
        </a:p>
      </dsp:txBody>
      <dsp:txXfrm>
        <a:off x="0" y="3842952"/>
        <a:ext cx="6047509" cy="5489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EC892-9FEE-B641-9D7D-434B7486873A}">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1B3CCE-7088-D442-8F01-8AAE60A8453A}">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explore what the term ‘Conducting Investigations’ mean (overview)</a:t>
          </a:r>
        </a:p>
      </dsp:txBody>
      <dsp:txXfrm>
        <a:off x="0" y="0"/>
        <a:ext cx="6492875" cy="1276350"/>
      </dsp:txXfrm>
    </dsp:sp>
    <dsp:sp modelId="{B5028ED7-B92B-5B46-8272-EEB3AAD6B468}">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C3BE5-54A8-AF42-BB20-DA8A7A088322}">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examine fundamental principles, legislation and powers related to conducting investigations</a:t>
          </a:r>
        </a:p>
      </dsp:txBody>
      <dsp:txXfrm>
        <a:off x="0" y="1276350"/>
        <a:ext cx="6492875" cy="1276350"/>
      </dsp:txXfrm>
    </dsp:sp>
    <dsp:sp modelId="{47274F36-6106-2E46-8244-88C2CBDCD20D}">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4483F2-E1D7-CB48-8C77-487F4C332D3A}">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understand definitions such as 'criminal investigations' and 'investigator'</a:t>
          </a:r>
        </a:p>
      </dsp:txBody>
      <dsp:txXfrm>
        <a:off x="0" y="2552700"/>
        <a:ext cx="6492875" cy="1276350"/>
      </dsp:txXfrm>
    </dsp:sp>
    <dsp:sp modelId="{95DC8294-0EDF-664A-A27C-372602527A58}">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D67D48-603C-7A4D-BB06-FF59F0CF82FF}">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To explore Human Rights act 1998</a:t>
          </a:r>
        </a:p>
      </dsp:txBody>
      <dsp:txXfrm>
        <a:off x="0" y="3829050"/>
        <a:ext cx="6492875" cy="12763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6713552" cy="10177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C</a:t>
          </a:r>
          <a:r>
            <a:rPr lang="en-GB" sz="1800" b="0" i="0" kern="1200"/>
            <a:t>rimes that the police believe may be committed, for example, when premises or individuals are kept under observation for a period of time, with a view to the possible institution of criminal proceedings</a:t>
          </a:r>
          <a:endParaRPr lang="en-US" sz="1800" kern="1200"/>
        </a:p>
      </dsp:txBody>
      <dsp:txXfrm>
        <a:off x="0" y="3100718"/>
        <a:ext cx="6713552" cy="1017725"/>
      </dsp:txXfrm>
    </dsp:sp>
    <dsp:sp modelId="{257D0BF1-4588-6341-B4AF-AC1BD4C22AE2}">
      <dsp:nvSpPr>
        <dsp:cNvPr id="0" name=""/>
        <dsp:cNvSpPr/>
      </dsp:nvSpPr>
      <dsp:spPr>
        <a:xfrm rot="10800000">
          <a:off x="0" y="1550723"/>
          <a:ext cx="6713552"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I</a:t>
          </a:r>
          <a:r>
            <a:rPr lang="en-GB" sz="1800" b="0" i="0" kern="1200"/>
            <a:t>dentifying whether a crime has </a:t>
          </a:r>
          <a:r>
            <a:rPr lang="en-GB" sz="1800" b="0" i="1" kern="1200"/>
            <a:t>actually</a:t>
          </a:r>
          <a:r>
            <a:rPr lang="en-GB" sz="1800" b="0" i="0" kern="1200"/>
            <a:t> been committed, with a view to commencing criminal proceedings</a:t>
          </a:r>
          <a:endParaRPr lang="en-US" sz="1800" kern="1200"/>
        </a:p>
      </dsp:txBody>
      <dsp:txXfrm rot="10800000">
        <a:off x="0" y="1550723"/>
        <a:ext cx="6713552" cy="1017060"/>
      </dsp:txXfrm>
    </dsp:sp>
    <dsp:sp modelId="{D070FF4D-1232-0249-8C68-C8A3C9E1477A}">
      <dsp:nvSpPr>
        <dsp:cNvPr id="0" name=""/>
        <dsp:cNvSpPr/>
      </dsp:nvSpPr>
      <dsp:spPr>
        <a:xfrm rot="10800000">
          <a:off x="0" y="728"/>
          <a:ext cx="6713552"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a:t>
          </a:r>
          <a:r>
            <a:rPr lang="en-GB" sz="1800" b="0" i="0" kern="1200" dirty="0"/>
            <a:t>rimes that have been committed</a:t>
          </a:r>
          <a:endParaRPr lang="en-US" sz="1800" kern="1200" dirty="0"/>
        </a:p>
      </dsp:txBody>
      <dsp:txXfrm rot="10800000">
        <a:off x="0" y="728"/>
        <a:ext cx="6713552" cy="10170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71311"/>
          <a:ext cx="10515600"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6296" y="107607"/>
        <a:ext cx="10443008" cy="670943"/>
      </dsp:txXfrm>
    </dsp:sp>
    <dsp:sp modelId="{62F03D9D-A6FE-9644-BB11-8DA7B8CDC8AC}">
      <dsp:nvSpPr>
        <dsp:cNvPr id="0" name=""/>
        <dsp:cNvSpPr/>
      </dsp:nvSpPr>
      <dsp:spPr>
        <a:xfrm>
          <a:off x="0" y="814846"/>
          <a:ext cx="10515600" cy="3465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814846"/>
        <a:ext cx="10515600" cy="34651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A974A-89A3-444E-A13F-0940B4529408}">
      <dsp:nvSpPr>
        <dsp:cNvPr id="0" name=""/>
        <dsp:cNvSpPr/>
      </dsp:nvSpPr>
      <dsp:spPr>
        <a:xfrm>
          <a:off x="750256" y="1500"/>
          <a:ext cx="3058911" cy="18353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“Term used to describe a systematic approach to gathering and assessing material, underpinning an effective investigation’’ </a:t>
          </a:r>
          <a:br>
            <a:rPr lang="en-GB" sz="1700" kern="1200" dirty="0"/>
          </a:br>
          <a:r>
            <a:rPr lang="en-GB" sz="1700" kern="1200" dirty="0"/>
            <a:t>(ACPO Core Investigative Doctrine, 2005, p. 61).</a:t>
          </a:r>
          <a:endParaRPr lang="en-US" sz="1700" kern="1200" dirty="0"/>
        </a:p>
      </dsp:txBody>
      <dsp:txXfrm>
        <a:off x="750256" y="1500"/>
        <a:ext cx="3058911" cy="1835346"/>
      </dsp:txXfrm>
    </dsp:sp>
    <dsp:sp modelId="{8BF64E7F-8C0B-934F-A060-A2C4FFF8EAE7}">
      <dsp:nvSpPr>
        <dsp:cNvPr id="0" name=""/>
        <dsp:cNvSpPr/>
      </dsp:nvSpPr>
      <dsp:spPr>
        <a:xfrm>
          <a:off x="750256" y="2142738"/>
          <a:ext cx="3058911" cy="18353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application of an investigative mindset will bring some order to the way in which investigators examine material and make decisions’’ </a:t>
          </a:r>
          <a:br>
            <a:rPr lang="en-GB" sz="1700" kern="1200" dirty="0"/>
          </a:br>
          <a:r>
            <a:rPr lang="en-GB" sz="1700" kern="1200" dirty="0"/>
            <a:t>(ACPO Core Investigative Doctrine, 2021, p, 84). </a:t>
          </a:r>
          <a:endParaRPr lang="en-US" sz="1700" kern="1200" dirty="0"/>
        </a:p>
      </dsp:txBody>
      <dsp:txXfrm>
        <a:off x="750256" y="2142738"/>
        <a:ext cx="3058911" cy="18353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0B64D-068E-3B44-9DD5-AEE4BD10B1D0}">
      <dsp:nvSpPr>
        <dsp:cNvPr id="0" name=""/>
        <dsp:cNvSpPr/>
      </dsp:nvSpPr>
      <dsp:spPr>
        <a:xfrm>
          <a:off x="8537" y="2878"/>
          <a:ext cx="3409610" cy="368364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a:t>
          </a:r>
          <a:r>
            <a:rPr lang="en-GB" sz="2200" b="0" i="0" kern="1200" dirty="0"/>
            <a:t>he exercise of legal powers should not be oppressive and should be proportionate to the crime under investigation</a:t>
          </a:r>
          <a:endParaRPr lang="en-US" sz="2200" kern="1200" dirty="0"/>
        </a:p>
      </dsp:txBody>
      <dsp:txXfrm>
        <a:off x="8537" y="2878"/>
        <a:ext cx="3409610" cy="3683647"/>
      </dsp:txXfrm>
    </dsp:sp>
    <dsp:sp modelId="{EFE7E131-855A-8744-96A6-2F1F66503891}">
      <dsp:nvSpPr>
        <dsp:cNvPr id="0" name=""/>
        <dsp:cNvSpPr/>
      </dsp:nvSpPr>
      <dsp:spPr>
        <a:xfrm>
          <a:off x="3759109" y="4"/>
          <a:ext cx="3409610" cy="3689396"/>
        </a:xfrm>
        <a:prstGeom prst="rec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a:t>
          </a:r>
          <a:r>
            <a:rPr lang="en-GB" sz="2200" b="0" i="0" kern="120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sz="2200" kern="1200" dirty="0"/>
        </a:p>
      </dsp:txBody>
      <dsp:txXfrm>
        <a:off x="3759109" y="4"/>
        <a:ext cx="3409610" cy="3689396"/>
      </dsp:txXfrm>
    </dsp:sp>
    <dsp:sp modelId="{8E897FC3-44F8-D14E-9993-8228F730C5EB}">
      <dsp:nvSpPr>
        <dsp:cNvPr id="0" name=""/>
        <dsp:cNvSpPr/>
      </dsp:nvSpPr>
      <dsp:spPr>
        <a:xfrm>
          <a:off x="7359385" y="0"/>
          <a:ext cx="3409610" cy="3689396"/>
        </a:xfrm>
        <a:prstGeom prst="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a:t>
          </a:r>
          <a:r>
            <a:rPr lang="en-GB" sz="2200" b="0" i="0" kern="1200" dirty="0"/>
            <a:t>nvestigators should take all reasonable steps to understand the particular needs of individuals, including, but not limited to, any protected characteristics they may have, in order to comply with the provisions of the Equality Act 2010</a:t>
          </a:r>
          <a:endParaRPr lang="en-US" sz="2200" kern="1200" dirty="0"/>
        </a:p>
      </dsp:txBody>
      <dsp:txXfrm>
        <a:off x="7359385" y="0"/>
        <a:ext cx="3409610" cy="368939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FBB97-D935-D54E-9046-010FC235C9A0}">
      <dsp:nvSpPr>
        <dsp:cNvPr id="0" name=""/>
        <dsp:cNvSpPr/>
      </dsp:nvSpPr>
      <dsp:spPr>
        <a:xfrm>
          <a:off x="8537" y="12329"/>
          <a:ext cx="3409610" cy="366474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a:t>
          </a:r>
          <a:r>
            <a:rPr lang="en-GB" sz="2800" b="0" i="0" kern="1200" dirty="0"/>
            <a:t>nvestigators should have particular regard for vulnerable people and children</a:t>
          </a:r>
          <a:endParaRPr lang="en-US" sz="2800" kern="1200" dirty="0"/>
        </a:p>
      </dsp:txBody>
      <dsp:txXfrm>
        <a:off x="8537" y="12329"/>
        <a:ext cx="3409610" cy="3664745"/>
      </dsp:txXfrm>
    </dsp:sp>
    <dsp:sp modelId="{F16DF868-E27C-4F48-88AE-1041378D54E9}">
      <dsp:nvSpPr>
        <dsp:cNvPr id="0" name=""/>
        <dsp:cNvSpPr/>
      </dsp:nvSpPr>
      <dsp:spPr>
        <a:xfrm>
          <a:off x="3759109" y="2878"/>
          <a:ext cx="3409610" cy="3683647"/>
        </a:xfrm>
        <a:prstGeom prst="rec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a:t>
          </a:r>
          <a:r>
            <a:rPr lang="en-GB" sz="2800" b="0" i="0" kern="1200" dirty="0"/>
            <a:t>nvestigators should respect the professional ethics of others. This is particularly important when working with those whose role it is to support suspects</a:t>
          </a:r>
          <a:endParaRPr lang="en-US" sz="2800" kern="1200" dirty="0"/>
        </a:p>
      </dsp:txBody>
      <dsp:txXfrm>
        <a:off x="3759109" y="2878"/>
        <a:ext cx="3409610" cy="3683647"/>
      </dsp:txXfrm>
    </dsp:sp>
    <dsp:sp modelId="{E0771FF2-E5BB-FB4F-B3F5-6DA1A8457950}">
      <dsp:nvSpPr>
        <dsp:cNvPr id="0" name=""/>
        <dsp:cNvSpPr/>
      </dsp:nvSpPr>
      <dsp:spPr>
        <a:xfrm>
          <a:off x="7509680" y="4"/>
          <a:ext cx="3409610" cy="3689396"/>
        </a:xfrm>
        <a:prstGeom prst="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0" i="0" kern="1200" dirty="0"/>
            <a:t>These principles, the investigation process, and an investigative mindset provide a structure to support quality investigations.</a:t>
          </a:r>
          <a:endParaRPr lang="en-US" sz="2800" kern="1200" dirty="0"/>
        </a:p>
      </dsp:txBody>
      <dsp:txXfrm>
        <a:off x="7509680" y="4"/>
        <a:ext cx="3409610" cy="368939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6900512" cy="1855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dirty="0"/>
            <a:t>The success of an investigation relies on the goodwill and cooperation of victims, witnesses and the community. Investigators should be aware that:</a:t>
          </a:r>
          <a:endParaRPr lang="en-US" sz="2600" kern="1200" dirty="0"/>
        </a:p>
      </dsp:txBody>
      <dsp:txXfrm>
        <a:off x="90584" y="90584"/>
        <a:ext cx="6719344" cy="1674452"/>
      </dsp:txXfrm>
    </dsp:sp>
    <dsp:sp modelId="{68590124-E0F5-DE49-B31A-1579F09C63FA}">
      <dsp:nvSpPr>
        <dsp:cNvPr id="0" name=""/>
        <dsp:cNvSpPr/>
      </dsp:nvSpPr>
      <dsp:spPr>
        <a:xfrm>
          <a:off x="0" y="2000550"/>
          <a:ext cx="6900512" cy="3390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0" i="0" kern="1200"/>
            <a:t>investigations should be conducted with integrity, common sense and sound judgement</a:t>
          </a:r>
          <a:endParaRPr lang="en-US" sz="2000" kern="1200"/>
        </a:p>
        <a:p>
          <a:pPr marL="228600" lvl="1" indent="-228600" algn="l" defTabSz="889000">
            <a:lnSpc>
              <a:spcPct val="90000"/>
            </a:lnSpc>
            <a:spcBef>
              <a:spcPct val="0"/>
            </a:spcBef>
            <a:spcAft>
              <a:spcPct val="20000"/>
            </a:spcAft>
            <a:buChar char="•"/>
          </a:pPr>
          <a:r>
            <a:rPr lang="en-GB" sz="2000" b="0" i="0" kern="1200"/>
            <a:t>heavy-handed, discriminatory or disproportionate actions risk losing cooperation and any future criminal proceedings</a:t>
          </a:r>
          <a:endParaRPr lang="en-US" sz="2000" kern="1200"/>
        </a:p>
        <a:p>
          <a:pPr marL="228600" lvl="1" indent="-228600" algn="l" defTabSz="889000">
            <a:lnSpc>
              <a:spcPct val="90000"/>
            </a:lnSpc>
            <a:spcBef>
              <a:spcPct val="0"/>
            </a:spcBef>
            <a:spcAft>
              <a:spcPct val="20000"/>
            </a:spcAft>
            <a:buChar char="•"/>
          </a:pPr>
          <a:r>
            <a:rPr lang="en-GB" sz="2000" b="0" i="0" kern="1200"/>
            <a:t>effective investigators maintain a balance that recognises the concerns of all the parties involved</a:t>
          </a:r>
          <a:endParaRPr lang="en-US" sz="2000" kern="1200"/>
        </a:p>
        <a:p>
          <a:pPr marL="228600" lvl="1" indent="-228600" algn="l" defTabSz="889000">
            <a:lnSpc>
              <a:spcPct val="90000"/>
            </a:lnSpc>
            <a:spcBef>
              <a:spcPct val="0"/>
            </a:spcBef>
            <a:spcAft>
              <a:spcPct val="20000"/>
            </a:spcAft>
            <a:buChar char="•"/>
          </a:pPr>
          <a:r>
            <a:rPr lang="en-GB" sz="2000" b="0" i="0" kern="1200"/>
            <a:t>understanding the response to crime assists investigators to build this relationship</a:t>
          </a:r>
          <a:endParaRPr lang="en-US" sz="2000" kern="1200"/>
        </a:p>
        <a:p>
          <a:pPr marL="228600" lvl="1" indent="-228600" algn="l" defTabSz="889000">
            <a:lnSpc>
              <a:spcPct val="90000"/>
            </a:lnSpc>
            <a:spcBef>
              <a:spcPct val="0"/>
            </a:spcBef>
            <a:spcAft>
              <a:spcPct val="20000"/>
            </a:spcAft>
            <a:buChar char="•"/>
          </a:pPr>
          <a:r>
            <a:rPr lang="en-GB" sz="2000" b="0" i="0" kern="1200"/>
            <a:t>a professional approach to investigations benefits the victim, the public and</a:t>
          </a:r>
          <a:br>
            <a:rPr lang="en-GB" sz="2000" b="0" i="0" kern="1200"/>
          </a:br>
          <a:r>
            <a:rPr lang="en-GB" sz="2000" b="0" i="0" kern="1200"/>
            <a:t>the police</a:t>
          </a:r>
          <a:endParaRPr lang="en-US" sz="2000" kern="1200"/>
        </a:p>
      </dsp:txBody>
      <dsp:txXfrm>
        <a:off x="0" y="2000550"/>
        <a:ext cx="6900512" cy="339066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11008203" cy="1759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dirty="0"/>
            <a:t>The success of an investigation relies on the goodwill and cooperation of victims, witnesses and the community. Investigators should be aware that:</a:t>
          </a:r>
          <a:endParaRPr lang="en-US" sz="3200" kern="1200" dirty="0"/>
        </a:p>
      </dsp:txBody>
      <dsp:txXfrm>
        <a:off x="85900" y="85900"/>
        <a:ext cx="10836403" cy="1587880"/>
      </dsp:txXfrm>
    </dsp:sp>
    <dsp:sp modelId="{68590124-E0F5-DE49-B31A-1579F09C63FA}">
      <dsp:nvSpPr>
        <dsp:cNvPr id="0" name=""/>
        <dsp:cNvSpPr/>
      </dsp:nvSpPr>
      <dsp:spPr>
        <a:xfrm>
          <a:off x="0" y="1831679"/>
          <a:ext cx="11008203" cy="3908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510"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0" i="0" kern="1200" dirty="0"/>
            <a:t>Investigations should be conducted with integrity, common sense and sound judgement</a:t>
          </a:r>
          <a:endParaRPr lang="en-US" sz="2500" kern="1200" dirty="0"/>
        </a:p>
        <a:p>
          <a:pPr marL="228600" lvl="1" indent="-228600" algn="l" defTabSz="1111250">
            <a:lnSpc>
              <a:spcPct val="90000"/>
            </a:lnSpc>
            <a:spcBef>
              <a:spcPct val="0"/>
            </a:spcBef>
            <a:spcAft>
              <a:spcPct val="20000"/>
            </a:spcAft>
            <a:buChar char="•"/>
          </a:pPr>
          <a:r>
            <a:rPr lang="en-GB" sz="2500" b="0" i="0" kern="1200" dirty="0"/>
            <a:t>Heavy-handed, discriminatory or disproportionate actions risk losing cooperation and any future criminal proceedings</a:t>
          </a:r>
          <a:endParaRPr lang="en-US" sz="2500" kern="1200" dirty="0"/>
        </a:p>
        <a:p>
          <a:pPr marL="228600" lvl="1" indent="-228600" algn="l" defTabSz="1111250">
            <a:lnSpc>
              <a:spcPct val="90000"/>
            </a:lnSpc>
            <a:spcBef>
              <a:spcPct val="0"/>
            </a:spcBef>
            <a:spcAft>
              <a:spcPct val="20000"/>
            </a:spcAft>
            <a:buChar char="•"/>
          </a:pPr>
          <a:r>
            <a:rPr lang="en-GB" sz="2500" b="0" i="0" kern="1200" dirty="0"/>
            <a:t>Effective investigators maintain a balance that recognises the concerns of all the parties involved</a:t>
          </a:r>
          <a:endParaRPr lang="en-US" sz="2500" kern="1200" dirty="0"/>
        </a:p>
        <a:p>
          <a:pPr marL="228600" lvl="1" indent="-228600" algn="l" defTabSz="1111250">
            <a:lnSpc>
              <a:spcPct val="90000"/>
            </a:lnSpc>
            <a:spcBef>
              <a:spcPct val="0"/>
            </a:spcBef>
            <a:spcAft>
              <a:spcPct val="20000"/>
            </a:spcAft>
            <a:buChar char="•"/>
          </a:pPr>
          <a:r>
            <a:rPr lang="en-GB" sz="2500" b="0" i="0" kern="1200" dirty="0"/>
            <a:t>Understanding the response to crime assists investigators to build this relationship</a:t>
          </a:r>
          <a:endParaRPr lang="en-US" sz="2500" kern="1200" dirty="0"/>
        </a:p>
        <a:p>
          <a:pPr marL="228600" lvl="1" indent="-228600" algn="l" defTabSz="1111250">
            <a:lnSpc>
              <a:spcPct val="90000"/>
            </a:lnSpc>
            <a:spcBef>
              <a:spcPct val="0"/>
            </a:spcBef>
            <a:spcAft>
              <a:spcPct val="20000"/>
            </a:spcAft>
            <a:buChar char="•"/>
          </a:pPr>
          <a:r>
            <a:rPr lang="en-GB" sz="2500" b="0" i="0" kern="1200" dirty="0"/>
            <a:t>A professional approach to investigations benefits the victim, the public and</a:t>
          </a:r>
          <a:br>
            <a:rPr lang="en-GB" sz="2500" b="0" i="0" kern="1200" dirty="0"/>
          </a:br>
          <a:r>
            <a:rPr lang="en-GB" sz="2500" b="0" i="0" kern="1200" dirty="0"/>
            <a:t>the police</a:t>
          </a:r>
          <a:endParaRPr lang="en-US" sz="2500" kern="1200" dirty="0"/>
        </a:p>
      </dsp:txBody>
      <dsp:txXfrm>
        <a:off x="0" y="1831679"/>
        <a:ext cx="11008203" cy="39081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E87E4A-13D8-B248-A494-5616EC3BF069}" type="datetimeFigureOut">
              <a:rPr lang="en-US" smtClean="0"/>
              <a:t>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FA3B81-1FFD-284C-AEB9-9147FA945C58}" type="slidenum">
              <a:rPr lang="en-US" smtClean="0"/>
              <a:t>‹#›</a:t>
            </a:fld>
            <a:endParaRPr lang="en-US"/>
          </a:p>
        </p:txBody>
      </p:sp>
    </p:spTree>
    <p:extLst>
      <p:ext uri="{BB962C8B-B14F-4D97-AF65-F5344CB8AC3E}">
        <p14:creationId xmlns:p14="http://schemas.microsoft.com/office/powerpoint/2010/main" val="269947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16</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FA3B81-1FFD-284C-AEB9-9147FA945C58}" type="slidenum">
              <a:rPr lang="en-US" smtClean="0"/>
              <a:t>17</a:t>
            </a:fld>
            <a:endParaRPr lang="en-US"/>
          </a:p>
        </p:txBody>
      </p:sp>
    </p:spTree>
    <p:extLst>
      <p:ext uri="{BB962C8B-B14F-4D97-AF65-F5344CB8AC3E}">
        <p14:creationId xmlns:p14="http://schemas.microsoft.com/office/powerpoint/2010/main" val="2790542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23</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26</a:t>
            </a:fld>
            <a:endParaRPr lang="en-GB"/>
          </a:p>
        </p:txBody>
      </p:sp>
    </p:spTree>
    <p:extLst>
      <p:ext uri="{BB962C8B-B14F-4D97-AF65-F5344CB8AC3E}">
        <p14:creationId xmlns:p14="http://schemas.microsoft.com/office/powerpoint/2010/main" val="4156049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a:t>
            </a:r>
            <a:r>
              <a:rPr lang="en-GB" sz="1200" b="1" kern="1200" dirty="0">
                <a:solidFill>
                  <a:schemeClr val="tx1"/>
                </a:solidFill>
                <a:effectLst/>
                <a:latin typeface="+mn-lt"/>
                <a:ea typeface="+mn-ea"/>
                <a:cs typeface="+mn-cs"/>
              </a:rPr>
              <a:t>involves applying a set of principles to the investigation process. </a:t>
            </a:r>
            <a:endParaRPr lang="en-GB" b="1"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27</a:t>
            </a:fld>
            <a:endParaRPr lang="en-GB"/>
          </a:p>
        </p:txBody>
      </p:sp>
    </p:spTree>
    <p:extLst>
      <p:ext uri="{BB962C8B-B14F-4D97-AF65-F5344CB8AC3E}">
        <p14:creationId xmlns:p14="http://schemas.microsoft.com/office/powerpoint/2010/main" val="3960194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28</a:t>
            </a:fld>
            <a:endParaRPr lang="en-GB"/>
          </a:p>
        </p:txBody>
      </p:sp>
    </p:spTree>
    <p:extLst>
      <p:ext uri="{BB962C8B-B14F-4D97-AF65-F5344CB8AC3E}">
        <p14:creationId xmlns:p14="http://schemas.microsoft.com/office/powerpoint/2010/main" val="639319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29</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30</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31</a:t>
            </a:fld>
            <a:endParaRPr lang="en-GB"/>
          </a:p>
        </p:txBody>
      </p:sp>
    </p:spTree>
    <p:extLst>
      <p:ext uri="{BB962C8B-B14F-4D97-AF65-F5344CB8AC3E}">
        <p14:creationId xmlns:p14="http://schemas.microsoft.com/office/powerpoint/2010/main" val="2227718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39</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40</a:t>
            </a:fld>
            <a:endParaRPr lang="en-US"/>
          </a:p>
        </p:txBody>
      </p:sp>
    </p:spTree>
    <p:extLst>
      <p:ext uri="{BB962C8B-B14F-4D97-AF65-F5344CB8AC3E}">
        <p14:creationId xmlns:p14="http://schemas.microsoft.com/office/powerpoint/2010/main" val="3812080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41</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42</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The Human Rights Act 1998 (HRA) requires all public authorities, including the police, to act in a way which is compatible with the European Convention on Human Rights (ECHR) unless they are prevented from doing so by primary legislation, or by secondary legislation made under the primary legislation which cannot be interpreted compatibly with the convention</a:t>
            </a:r>
            <a:endParaRPr lang="en-GB" dirty="0"/>
          </a:p>
        </p:txBody>
      </p:sp>
      <p:sp>
        <p:nvSpPr>
          <p:cNvPr id="4" name="Slide Number Placeholder 3"/>
          <p:cNvSpPr>
            <a:spLocks noGrp="1"/>
          </p:cNvSpPr>
          <p:nvPr>
            <p:ph type="sldNum" sz="quarter" idx="5"/>
          </p:nvPr>
        </p:nvSpPr>
        <p:spPr/>
        <p:txBody>
          <a:bodyPr/>
          <a:lstStyle/>
          <a:p>
            <a:fld id="{0AFA3B81-1FFD-284C-AEB9-9147FA945C58}" type="slidenum">
              <a:rPr lang="en-US" smtClean="0"/>
              <a:t>44</a:t>
            </a:fld>
            <a:endParaRPr lang="en-US"/>
          </a:p>
        </p:txBody>
      </p:sp>
    </p:spTree>
    <p:extLst>
      <p:ext uri="{BB962C8B-B14F-4D97-AF65-F5344CB8AC3E}">
        <p14:creationId xmlns:p14="http://schemas.microsoft.com/office/powerpoint/2010/main" val="30637366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45</a:t>
            </a:fld>
            <a:endParaRPr lang="en-GB"/>
          </a:p>
        </p:txBody>
      </p:sp>
    </p:spTree>
    <p:extLst>
      <p:ext uri="{BB962C8B-B14F-4D97-AF65-F5344CB8AC3E}">
        <p14:creationId xmlns:p14="http://schemas.microsoft.com/office/powerpoint/2010/main" val="618778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07888-D4E8-72FD-D78F-D40E7B05EFC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9159A63-940E-2781-7BAF-FFAD69F302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E0F2CB9-17E1-FD30-10FD-52715A331BC4}"/>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5" name="Footer Placeholder 4">
            <a:extLst>
              <a:ext uri="{FF2B5EF4-FFF2-40B4-BE49-F238E27FC236}">
                <a16:creationId xmlns:a16="http://schemas.microsoft.com/office/drawing/2014/main" id="{93DA0986-68E6-B9C1-C61C-AA86B046FE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13785E-D2F6-B874-08E0-B866452F1E34}"/>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448988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FDCE7-EF87-8FA0-75B3-B508A8F2F08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49F2B39-7C74-582A-8F8B-EAA7AA838E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3917E1-F635-DA3A-B205-B882A316D6A6}"/>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5" name="Footer Placeholder 4">
            <a:extLst>
              <a:ext uri="{FF2B5EF4-FFF2-40B4-BE49-F238E27FC236}">
                <a16:creationId xmlns:a16="http://schemas.microsoft.com/office/drawing/2014/main" id="{A6E5F851-B158-4B23-AA32-8A72AC56D8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7540D5-678C-61D0-B03E-35B4E760CEA7}"/>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940561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81BDA-9AFD-F316-D30D-F8ADC3E9B84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5945A01-D1D9-0853-5FA9-C4670027D2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FAFE161-1FAD-8615-38AA-5E22E15D94B1}"/>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5" name="Footer Placeholder 4">
            <a:extLst>
              <a:ext uri="{FF2B5EF4-FFF2-40B4-BE49-F238E27FC236}">
                <a16:creationId xmlns:a16="http://schemas.microsoft.com/office/drawing/2014/main" id="{62051F9C-AA35-E8D1-5FF0-3AF74D1E61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9086B1-99E7-950C-D07F-45BA95F7F610}"/>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353308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18463-50A7-85C6-DDA6-875DDACADF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745DFD-2278-07E3-A7AB-04F9C6B9E9B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0E3A59B-CE35-BFFF-732A-95075DA970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E5B9825-4D1C-C179-EE7E-0206F0EF1F77}"/>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6" name="Footer Placeholder 5">
            <a:extLst>
              <a:ext uri="{FF2B5EF4-FFF2-40B4-BE49-F238E27FC236}">
                <a16:creationId xmlns:a16="http://schemas.microsoft.com/office/drawing/2014/main" id="{C8184653-42B5-2FC6-EF77-407EF4B14C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8631AB-BEB8-F1F2-26F7-7EBF982DD0CA}"/>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791274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F0CB6-19FE-780C-7DDE-BCBF7391CEC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AF0F76-4B56-88E7-43DA-DD8493CDDD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DFA187A-34D5-AF6B-6EFD-7C6D3092EAF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A829A17-5A82-D8A2-7219-884412C3A1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101BB6F-D990-85C9-0185-86E2250068E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C4066F-7C79-ACA5-E535-03E1FE4B143B}"/>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8" name="Footer Placeholder 7">
            <a:extLst>
              <a:ext uri="{FF2B5EF4-FFF2-40B4-BE49-F238E27FC236}">
                <a16:creationId xmlns:a16="http://schemas.microsoft.com/office/drawing/2014/main" id="{F430DB65-B8E9-98A0-44BD-9D10DBDBF02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49AD0AF-EC1B-A9A5-EFC0-CC8243F08625}"/>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147125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4296E-954F-536B-09E1-79D678CC946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EFDEFE5-1E90-6C12-8057-A786688F4642}"/>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4" name="Footer Placeholder 3">
            <a:extLst>
              <a:ext uri="{FF2B5EF4-FFF2-40B4-BE49-F238E27FC236}">
                <a16:creationId xmlns:a16="http://schemas.microsoft.com/office/drawing/2014/main" id="{A26E1CA5-8320-1CF4-721B-5E2FE9F0EAC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9E4B99-5407-0DB3-C23F-3CCB511FAB7A}"/>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3979013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F53E1B-5621-DD3E-8212-74770CFAC354}"/>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3" name="Footer Placeholder 2">
            <a:extLst>
              <a:ext uri="{FF2B5EF4-FFF2-40B4-BE49-F238E27FC236}">
                <a16:creationId xmlns:a16="http://schemas.microsoft.com/office/drawing/2014/main" id="{FE56364E-DB72-D979-57F8-7D17BB01F8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33332C-796C-C57E-F4D7-04649BE48586}"/>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4233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C0337-3A74-3C61-8A3C-48C3789460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59E13CE-363D-CAE8-DB4D-B09D9645C9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1DCBEC-1869-4080-A70C-FDAAD64E68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A531D0-293E-8909-E261-851D2524340B}"/>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6" name="Footer Placeholder 5">
            <a:extLst>
              <a:ext uri="{FF2B5EF4-FFF2-40B4-BE49-F238E27FC236}">
                <a16:creationId xmlns:a16="http://schemas.microsoft.com/office/drawing/2014/main" id="{F280F660-8852-9982-7B71-A351249470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D20EE1-82D8-886C-E012-17AA6E32C539}"/>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7751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69F51-DB46-5C86-CB1D-4ED0777C65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5FECD8-99DC-C4CC-9069-EB0759FCF4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51201FF-0624-5F20-E590-85BD3908D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4BE316-B46D-2945-E14B-1AD18D03E052}"/>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6" name="Footer Placeholder 5">
            <a:extLst>
              <a:ext uri="{FF2B5EF4-FFF2-40B4-BE49-F238E27FC236}">
                <a16:creationId xmlns:a16="http://schemas.microsoft.com/office/drawing/2014/main" id="{0E49F901-5798-E325-E480-071450192C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BB3F69-AF29-14A3-D010-6E13A7362E58}"/>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70472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7683-1DA2-9A73-1C3B-9D8AB6CB81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9A0659-EB98-88A5-CA64-77F72935767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C8DB01-B887-674D-A86C-A83C47819AF2}"/>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5" name="Footer Placeholder 4">
            <a:extLst>
              <a:ext uri="{FF2B5EF4-FFF2-40B4-BE49-F238E27FC236}">
                <a16:creationId xmlns:a16="http://schemas.microsoft.com/office/drawing/2014/main" id="{6D406C88-B7E1-65A3-4ABF-D0D5802953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3C2D11-4276-1A53-3095-857957000293}"/>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880986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5E5642-1944-D9A6-D084-B8767C59BA9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A45453-F855-AC3F-21AC-0C7EFEBBF0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B82C67-2DDD-CA0D-20FC-EBFC89BC95F1}"/>
              </a:ext>
            </a:extLst>
          </p:cNvPr>
          <p:cNvSpPr>
            <a:spLocks noGrp="1"/>
          </p:cNvSpPr>
          <p:nvPr>
            <p:ph type="dt" sz="half" idx="10"/>
          </p:nvPr>
        </p:nvSpPr>
        <p:spPr/>
        <p:txBody>
          <a:bodyPr/>
          <a:lstStyle/>
          <a:p>
            <a:fld id="{A67944CB-65A6-9047-96E0-513D255FB6DF}" type="datetimeFigureOut">
              <a:rPr lang="en-US" smtClean="0"/>
              <a:t>1/26/2024</a:t>
            </a:fld>
            <a:endParaRPr lang="en-US"/>
          </a:p>
        </p:txBody>
      </p:sp>
      <p:sp>
        <p:nvSpPr>
          <p:cNvPr id="5" name="Footer Placeholder 4">
            <a:extLst>
              <a:ext uri="{FF2B5EF4-FFF2-40B4-BE49-F238E27FC236}">
                <a16:creationId xmlns:a16="http://schemas.microsoft.com/office/drawing/2014/main" id="{1DAEDFB7-4F86-10FC-F9A7-217B7625DE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F9975B-2807-9E31-2991-1E982E90F124}"/>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21084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FC1805-8A9F-2335-4867-D8CF1381B8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83867C-3884-FC7C-6EEE-903DE184BC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BB4F8A-DAE4-A421-2DA9-3BC2F5CCCA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7944CB-65A6-9047-96E0-513D255FB6DF}" type="datetimeFigureOut">
              <a:rPr lang="en-US" smtClean="0"/>
              <a:t>1/26/2024</a:t>
            </a:fld>
            <a:endParaRPr lang="en-US"/>
          </a:p>
        </p:txBody>
      </p:sp>
      <p:sp>
        <p:nvSpPr>
          <p:cNvPr id="5" name="Footer Placeholder 4">
            <a:extLst>
              <a:ext uri="{FF2B5EF4-FFF2-40B4-BE49-F238E27FC236}">
                <a16:creationId xmlns:a16="http://schemas.microsoft.com/office/drawing/2014/main" id="{A0F3C2DA-F58F-9558-ABC3-6C73672554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374676-FCF2-0F6A-0F79-D78864F84B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36459D-1C33-B04A-A0B1-51E173BF07DD}" type="slidenum">
              <a:rPr lang="en-US" smtClean="0"/>
              <a:t>‹#›</a:t>
            </a:fld>
            <a:endParaRPr lang="en-US"/>
          </a:p>
        </p:txBody>
      </p:sp>
    </p:spTree>
    <p:extLst>
      <p:ext uri="{BB962C8B-B14F-4D97-AF65-F5344CB8AC3E}">
        <p14:creationId xmlns:p14="http://schemas.microsoft.com/office/powerpoint/2010/main" val="15855650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Layout" Target="../diagrams/layout1.xml"/><Relationship Id="rId7" Type="http://schemas.openxmlformats.org/officeDocument/2006/relationships/image" Target="../media/image10.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2.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4.jpeg"/><Relationship Id="rId7" Type="http://schemas.openxmlformats.org/officeDocument/2006/relationships/diagramLayout" Target="../diagrams/layout3.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16.jpeg"/><Relationship Id="rId10" Type="http://schemas.microsoft.com/office/2007/relationships/diagramDrawing" Target="../diagrams/drawing3.xml"/><Relationship Id="rId4" Type="http://schemas.openxmlformats.org/officeDocument/2006/relationships/image" Target="../media/image15.jpe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youtu.be/z0KdbuKTHec"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2.jpeg"/><Relationship Id="rId7" Type="http://schemas.openxmlformats.org/officeDocument/2006/relationships/image" Target="../media/image34.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hyperlink" Target="mailto:hwb@uwtsd.ac.uk" TargetMode="External"/><Relationship Id="rId10" Type="http://schemas.openxmlformats.org/officeDocument/2006/relationships/image" Target="../media/image37.jpeg"/><Relationship Id="rId4" Type="http://schemas.openxmlformats.org/officeDocument/2006/relationships/hyperlink" Target="mailto:r.lloyd@uwtsd.ac.uk" TargetMode="External"/><Relationship Id="rId9" Type="http://schemas.openxmlformats.org/officeDocument/2006/relationships/image" Target="../media/image36.jpeg"/></Relationships>
</file>

<file path=ppt/slides/_rels/slide1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e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42.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43.png"/><Relationship Id="rId7" Type="http://schemas.openxmlformats.org/officeDocument/2006/relationships/diagramColors" Target="../diagrams/colors7.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6.jpeg"/><Relationship Id="rId7" Type="http://schemas.openxmlformats.org/officeDocument/2006/relationships/diagramColors" Target="../diagrams/colors10.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svg"/></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diagramLayout" Target="../diagrams/layout13.xml"/><Relationship Id="rId7" Type="http://schemas.openxmlformats.org/officeDocument/2006/relationships/image" Target="../media/image54.png"/><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4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4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E6659C6F-A29D-4D83-86DA-5B0289733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t's time to stop defending the police and acknowledge the truth: our  policing system is broken">
            <a:extLst>
              <a:ext uri="{FF2B5EF4-FFF2-40B4-BE49-F238E27FC236}">
                <a16:creationId xmlns:a16="http://schemas.microsoft.com/office/drawing/2014/main" id="{D85594FF-2664-C264-6649-D07718E177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62" r="22639" b="1"/>
          <a:stretch/>
        </p:blipFill>
        <p:spPr bwMode="auto">
          <a:xfrm>
            <a:off x="4472902" y="18"/>
            <a:ext cx="4049486" cy="36813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lice evidence bags for ensuring that evidential items remain  uncontaminated - License, download or print for £37.20 | Photos | Picfair">
            <a:extLst>
              <a:ext uri="{FF2B5EF4-FFF2-40B4-BE49-F238E27FC236}">
                <a16:creationId xmlns:a16="http://schemas.microsoft.com/office/drawing/2014/main" id="{A576A249-A428-B5F5-3035-E7843FA4829A}"/>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20" r="1" b="1"/>
          <a:stretch/>
        </p:blipFill>
        <p:spPr bwMode="auto">
          <a:xfrm>
            <a:off x="8522390" y="-7"/>
            <a:ext cx="3669610"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Conduct A Quality Internal Investigation">
            <a:extLst>
              <a:ext uri="{FF2B5EF4-FFF2-40B4-BE49-F238E27FC236}">
                <a16:creationId xmlns:a16="http://schemas.microsoft.com/office/drawing/2014/main" id="{5F2FF93B-BF30-EAA1-A60A-2112434AAD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38158"/>
          <a:stretch/>
        </p:blipFill>
        <p:spPr bwMode="auto">
          <a:xfrm>
            <a:off x="4472902" y="3681405"/>
            <a:ext cx="7719098"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3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96340-A384-437C-8AC8-BAC06CE8E223}"/>
              </a:ext>
            </a:extLst>
          </p:cNvPr>
          <p:cNvSpPr>
            <a:spLocks noGrp="1"/>
          </p:cNvSpPr>
          <p:nvPr>
            <p:ph type="ctrTitle"/>
          </p:nvPr>
        </p:nvSpPr>
        <p:spPr>
          <a:xfrm>
            <a:off x="838199" y="1115219"/>
            <a:ext cx="6884773" cy="2387600"/>
          </a:xfrm>
        </p:spPr>
        <p:txBody>
          <a:bodyPr>
            <a:normAutofit/>
          </a:bodyPr>
          <a:lstStyle/>
          <a:p>
            <a:pPr algn="l"/>
            <a:r>
              <a:rPr lang="en-US" sz="5000" dirty="0">
                <a:solidFill>
                  <a:schemeClr val="bg1"/>
                </a:solidFill>
              </a:rPr>
              <a:t>BMPS6018 </a:t>
            </a:r>
            <a:br>
              <a:rPr lang="en-US" sz="5000" dirty="0">
                <a:solidFill>
                  <a:schemeClr val="bg1"/>
                </a:solidFill>
              </a:rPr>
            </a:br>
            <a:r>
              <a:rPr lang="en-US" sz="5000" dirty="0">
                <a:solidFill>
                  <a:schemeClr val="bg1"/>
                </a:solidFill>
              </a:rPr>
              <a:t>Conducting Investigations </a:t>
            </a:r>
          </a:p>
        </p:txBody>
      </p:sp>
      <p:sp>
        <p:nvSpPr>
          <p:cNvPr id="3" name="Subtitle 2">
            <a:extLst>
              <a:ext uri="{FF2B5EF4-FFF2-40B4-BE49-F238E27FC236}">
                <a16:creationId xmlns:a16="http://schemas.microsoft.com/office/drawing/2014/main" id="{9112404C-3D32-2206-D69E-CF3D3E770A48}"/>
              </a:ext>
            </a:extLst>
          </p:cNvPr>
          <p:cNvSpPr>
            <a:spLocks noGrp="1"/>
          </p:cNvSpPr>
          <p:nvPr>
            <p:ph type="subTitle" idx="1"/>
          </p:nvPr>
        </p:nvSpPr>
        <p:spPr>
          <a:xfrm>
            <a:off x="838200" y="3902075"/>
            <a:ext cx="5395912" cy="1655762"/>
          </a:xfrm>
        </p:spPr>
        <p:txBody>
          <a:bodyPr>
            <a:normAutofit/>
          </a:bodyPr>
          <a:lstStyle/>
          <a:p>
            <a:pPr algn="l"/>
            <a:endParaRPr lang="en-US" sz="2000" dirty="0">
              <a:solidFill>
                <a:schemeClr val="bg1"/>
              </a:solidFill>
            </a:endParaRPr>
          </a:p>
          <a:p>
            <a:pPr algn="l"/>
            <a:r>
              <a:rPr lang="en-US" sz="2000" dirty="0">
                <a:solidFill>
                  <a:schemeClr val="bg1"/>
                </a:solidFill>
              </a:rPr>
              <a:t>Sadie France </a:t>
            </a:r>
          </a:p>
          <a:p>
            <a:pPr algn="l"/>
            <a:r>
              <a:rPr lang="en-US" sz="2000" dirty="0">
                <a:solidFill>
                  <a:schemeClr val="bg1"/>
                </a:solidFill>
              </a:rPr>
              <a:t>s.france@uwtsd.ac.uk</a:t>
            </a:r>
          </a:p>
          <a:p>
            <a:pPr algn="l"/>
            <a:endParaRPr lang="en-US" sz="2000" dirty="0">
              <a:solidFill>
                <a:schemeClr val="bg1"/>
              </a:solidFill>
            </a:endParaRPr>
          </a:p>
          <a:p>
            <a:pPr algn="l"/>
            <a:endParaRPr lang="en-US" sz="2000" dirty="0">
              <a:solidFill>
                <a:schemeClr val="bg1"/>
              </a:solidFill>
            </a:endParaRPr>
          </a:p>
          <a:p>
            <a:pPr algn="l"/>
            <a:endParaRPr lang="en-US" sz="2000" dirty="0">
              <a:solidFill>
                <a:schemeClr val="bg1"/>
              </a:solidFill>
            </a:endParaRPr>
          </a:p>
        </p:txBody>
      </p:sp>
      <p:cxnSp>
        <p:nvCxnSpPr>
          <p:cNvPr id="1039" name="Straight Connector 103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9940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45ECA-0952-930E-1951-1813D1785BFD}"/>
              </a:ext>
            </a:extLst>
          </p:cNvPr>
          <p:cNvSpPr>
            <a:spLocks noGrp="1"/>
          </p:cNvSpPr>
          <p:nvPr>
            <p:ph type="title"/>
          </p:nvPr>
        </p:nvSpPr>
        <p:spPr/>
        <p:txBody>
          <a:bodyPr/>
          <a:lstStyle/>
          <a:p>
            <a:r>
              <a:rPr lang="en-GB" b="1" dirty="0">
                <a:solidFill>
                  <a:srgbClr val="FF0000"/>
                </a:solidFill>
              </a:rPr>
              <a:t>Warning!!!</a:t>
            </a:r>
          </a:p>
        </p:txBody>
      </p:sp>
      <p:sp>
        <p:nvSpPr>
          <p:cNvPr id="3" name="Content Placeholder 2">
            <a:extLst>
              <a:ext uri="{FF2B5EF4-FFF2-40B4-BE49-F238E27FC236}">
                <a16:creationId xmlns:a16="http://schemas.microsoft.com/office/drawing/2014/main" id="{783E4020-4435-6A6E-5986-0E140BBB01F0}"/>
              </a:ext>
            </a:extLst>
          </p:cNvPr>
          <p:cNvSpPr>
            <a:spLocks noGrp="1"/>
          </p:cNvSpPr>
          <p:nvPr>
            <p:ph idx="1"/>
          </p:nvPr>
        </p:nvSpPr>
        <p:spPr>
          <a:xfrm>
            <a:off x="787400" y="2073275"/>
            <a:ext cx="10515600" cy="4351338"/>
          </a:xfrm>
        </p:spPr>
        <p:txBody>
          <a:bodyPr/>
          <a:lstStyle/>
          <a:p>
            <a:pPr marL="0" indent="0">
              <a:buNone/>
            </a:pPr>
            <a:r>
              <a:rPr lang="en-GB" dirty="0"/>
              <a:t> The module will include some sensitive content.</a:t>
            </a:r>
          </a:p>
          <a:p>
            <a:endParaRPr lang="en-GB" dirty="0"/>
          </a:p>
        </p:txBody>
      </p:sp>
      <p:pic>
        <p:nvPicPr>
          <p:cNvPr id="1026" name="Picture 2" descr="Premium Vector | Sensitive content crossed eye on blur background. censured  photo or video warning illustration.">
            <a:extLst>
              <a:ext uri="{FF2B5EF4-FFF2-40B4-BE49-F238E27FC236}">
                <a16:creationId xmlns:a16="http://schemas.microsoft.com/office/drawing/2014/main" id="{2BE28F7F-70B5-C162-1987-3F16D1C008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4984" y="3049673"/>
            <a:ext cx="2811673" cy="2811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770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22810"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7742831" y="681037"/>
            <a:ext cx="3738779" cy="1788811"/>
          </a:xfrm>
        </p:spPr>
        <p:txBody>
          <a:bodyPr vert="horz" lIns="91440" tIns="45720" rIns="91440" bIns="45720" rtlCol="0" anchor="ctr">
            <a:normAutofit/>
          </a:bodyPr>
          <a:lstStyle/>
          <a:p>
            <a:pPr algn="ctr"/>
            <a:r>
              <a:rPr lang="en-US" sz="4000" b="1" u="sng" dirty="0"/>
              <a:t>Contact Time </a:t>
            </a:r>
          </a:p>
        </p:txBody>
      </p:sp>
      <p:sp>
        <p:nvSpPr>
          <p:cNvPr id="4" name="TextBox 3">
            <a:extLst>
              <a:ext uri="{FF2B5EF4-FFF2-40B4-BE49-F238E27FC236}">
                <a16:creationId xmlns:a16="http://schemas.microsoft.com/office/drawing/2014/main" id="{2AC77B0F-1285-2AE7-C0D6-4D06C30D5A87}"/>
              </a:ext>
            </a:extLst>
          </p:cNvPr>
          <p:cNvSpPr txBox="1"/>
          <p:nvPr/>
        </p:nvSpPr>
        <p:spPr>
          <a:xfrm>
            <a:off x="7742831" y="2630161"/>
            <a:ext cx="3738780" cy="3546801"/>
          </a:xfrm>
          <a:prstGeom prst="rect">
            <a:avLst/>
          </a:prstGeom>
        </p:spPr>
        <p:txBody>
          <a:bodyPr vert="horz" lIns="91440" tIns="45720" rIns="91440" bIns="45720" rtlCol="0">
            <a:normAutofit/>
          </a:bodyPr>
          <a:lstStyle/>
          <a:p>
            <a:pPr algn="ctr">
              <a:lnSpc>
                <a:spcPct val="90000"/>
              </a:lnSpc>
              <a:spcAft>
                <a:spcPts val="600"/>
              </a:spcAft>
            </a:pPr>
            <a:r>
              <a:rPr lang="en-US" sz="3200" dirty="0"/>
              <a:t>Tuesday</a:t>
            </a:r>
            <a:br>
              <a:rPr lang="en-US" sz="3200" dirty="0"/>
            </a:br>
            <a:br>
              <a:rPr lang="en-US" sz="3200" dirty="0"/>
            </a:br>
            <a:r>
              <a:rPr lang="en-US" sz="3200" dirty="0"/>
              <a:t>13:00hrs – 17:00hrs </a:t>
            </a:r>
          </a:p>
          <a:p>
            <a:pPr indent="-228600" algn="ctr">
              <a:lnSpc>
                <a:spcPct val="90000"/>
              </a:lnSpc>
              <a:spcAft>
                <a:spcPts val="600"/>
              </a:spcAft>
              <a:buFont typeface="Arial" panose="020B0604020202020204" pitchFamily="34" charset="0"/>
              <a:buChar char="•"/>
            </a:pPr>
            <a:endParaRPr lang="en-US" sz="3200" dirty="0"/>
          </a:p>
          <a:p>
            <a:pPr algn="ctr">
              <a:lnSpc>
                <a:spcPct val="90000"/>
              </a:lnSpc>
              <a:spcAft>
                <a:spcPts val="600"/>
              </a:spcAft>
            </a:pPr>
            <a:r>
              <a:rPr lang="en-US" sz="3200" dirty="0"/>
              <a:t>Room: AS408</a:t>
            </a:r>
            <a:endParaRPr lang="en-US" sz="2000" dirty="0"/>
          </a:p>
        </p:txBody>
      </p:sp>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0" r="13687" b="2"/>
          <a:stretch/>
        </p:blipFill>
        <p:spPr bwMode="auto">
          <a:xfrm>
            <a:off x="479278"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72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C3D40-3F09-D409-065D-EC719E212F0B}"/>
              </a:ext>
            </a:extLst>
          </p:cNvPr>
          <p:cNvSpPr>
            <a:spLocks noGrp="1"/>
          </p:cNvSpPr>
          <p:nvPr>
            <p:ph type="title"/>
          </p:nvPr>
        </p:nvSpPr>
        <p:spPr/>
        <p:txBody>
          <a:bodyPr/>
          <a:lstStyle/>
          <a:p>
            <a:r>
              <a:rPr lang="en-GB" dirty="0"/>
              <a:t>Scheme of work </a:t>
            </a:r>
          </a:p>
        </p:txBody>
      </p:sp>
      <p:graphicFrame>
        <p:nvGraphicFramePr>
          <p:cNvPr id="9" name="Content Placeholder 8">
            <a:extLst>
              <a:ext uri="{FF2B5EF4-FFF2-40B4-BE49-F238E27FC236}">
                <a16:creationId xmlns:a16="http://schemas.microsoft.com/office/drawing/2014/main" id="{139FD891-239A-6FB1-3A92-04CC56CA9DB1}"/>
              </a:ext>
            </a:extLst>
          </p:cNvPr>
          <p:cNvGraphicFramePr>
            <a:graphicFrameLocks noGrp="1"/>
          </p:cNvGraphicFramePr>
          <p:nvPr>
            <p:ph idx="1"/>
            <p:extLst>
              <p:ext uri="{D42A27DB-BD31-4B8C-83A1-F6EECF244321}">
                <p14:modId xmlns:p14="http://schemas.microsoft.com/office/powerpoint/2010/main" val="1720264286"/>
              </p:ext>
            </p:extLst>
          </p:nvPr>
        </p:nvGraphicFramePr>
        <p:xfrm>
          <a:off x="6123633" y="84482"/>
          <a:ext cx="5230167" cy="6492384"/>
        </p:xfrm>
        <a:graphic>
          <a:graphicData uri="http://schemas.openxmlformats.org/drawingml/2006/table">
            <a:tbl>
              <a:tblPr/>
              <a:tblGrid>
                <a:gridCol w="1034980">
                  <a:extLst>
                    <a:ext uri="{9D8B030D-6E8A-4147-A177-3AD203B41FA5}">
                      <a16:colId xmlns:a16="http://schemas.microsoft.com/office/drawing/2014/main" val="1017542494"/>
                    </a:ext>
                  </a:extLst>
                </a:gridCol>
                <a:gridCol w="1165559">
                  <a:extLst>
                    <a:ext uri="{9D8B030D-6E8A-4147-A177-3AD203B41FA5}">
                      <a16:colId xmlns:a16="http://schemas.microsoft.com/office/drawing/2014/main" val="2176198209"/>
                    </a:ext>
                  </a:extLst>
                </a:gridCol>
                <a:gridCol w="3029628">
                  <a:extLst>
                    <a:ext uri="{9D8B030D-6E8A-4147-A177-3AD203B41FA5}">
                      <a16:colId xmlns:a16="http://schemas.microsoft.com/office/drawing/2014/main" val="2039174478"/>
                    </a:ext>
                  </a:extLst>
                </a:gridCol>
              </a:tblGrid>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Week commencing </a:t>
                      </a:r>
                      <a:endParaRPr lang="en-GB" sz="800" b="0" i="0">
                        <a:effectLst/>
                      </a:endParaRPr>
                    </a:p>
                  </a:txBody>
                  <a:tcPr marL="25596" marR="25596" marT="12798" marB="12798" anchor="b">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DEEAF6"/>
                    </a:solidFill>
                  </a:tcPr>
                </a:tc>
                <a:tc>
                  <a:txBody>
                    <a:bodyPr/>
                    <a:lstStyle/>
                    <a:p>
                      <a:pPr algn="ctr" fontAlgn="b"/>
                      <a:endParaRPr lang="en-GB" sz="800">
                        <a:effectLst/>
                      </a:endParaRPr>
                    </a:p>
                    <a:p>
                      <a:pPr algn="l" rtl="0" fontAlgn="base"/>
                      <a:r>
                        <a:rPr lang="en-GB" sz="800" b="0" i="0">
                          <a:solidFill>
                            <a:srgbClr val="000000"/>
                          </a:solidFill>
                          <a:effectLst/>
                          <a:latin typeface="Arial" panose="020B0604020202020204" pitchFamily="34" charset="0"/>
                        </a:rPr>
                        <a:t>Topic </a:t>
                      </a:r>
                      <a:endParaRPr lang="en-GB" sz="800" b="0" i="0">
                        <a:effectLst/>
                      </a:endParaRPr>
                    </a:p>
                  </a:txBody>
                  <a:tcPr marL="25596" marR="25596" marT="12798" marB="12798" anchor="b">
                    <a:lnL w="4763" cap="flat" cmpd="sng" algn="ctr">
                      <a:solidFill>
                        <a:schemeClr val="bg1"/>
                      </a:solidFill>
                      <a:prstDash val="solid"/>
                      <a:round/>
                      <a:headEnd type="none" w="med" len="med"/>
                      <a:tailEnd type="none" w="med" len="med"/>
                    </a:lnL>
                    <a:lnR w="4763" cap="flat" cmpd="sng" algn="ctr">
                      <a:solidFill>
                        <a:srgbClr val="508E93"/>
                      </a:solidFill>
                      <a:prstDash val="solid"/>
                      <a:round/>
                      <a:headEnd type="none" w="med" len="med"/>
                      <a:tailEnd type="none" w="med" len="med"/>
                    </a:lnR>
                    <a:lnT w="4763" cap="flat" cmpd="sng" algn="ctr">
                      <a:solidFill>
                        <a:srgbClr val="508E93"/>
                      </a:solidFill>
                      <a:prstDash val="solid"/>
                      <a:round/>
                      <a:headEnd type="none" w="med" len="med"/>
                      <a:tailEnd type="none" w="med" len="med"/>
                    </a:lnT>
                    <a:lnB w="4763" cap="flat" cmpd="sng" algn="ctr">
                      <a:solidFill>
                        <a:srgbClr val="508E93"/>
                      </a:solidFill>
                      <a:prstDash val="solid"/>
                      <a:round/>
                      <a:headEnd type="none" w="med" len="med"/>
                      <a:tailEnd type="none" w="med" len="med"/>
                    </a:lnB>
                    <a:solidFill>
                      <a:srgbClr val="DEEAF6"/>
                    </a:solidFill>
                  </a:tcPr>
                </a:tc>
                <a:tc>
                  <a:txBody>
                    <a:bodyPr/>
                    <a:lstStyle/>
                    <a:p>
                      <a:pPr algn="ctr" fontAlgn="b"/>
                      <a:endParaRPr lang="en-GB" sz="800" dirty="0">
                        <a:effectLst/>
                      </a:endParaRPr>
                    </a:p>
                    <a:p>
                      <a:pPr algn="l" rtl="0" fontAlgn="base"/>
                      <a:r>
                        <a:rPr lang="en-GB" sz="800" b="0" i="0" dirty="0">
                          <a:solidFill>
                            <a:srgbClr val="000000"/>
                          </a:solidFill>
                          <a:effectLst/>
                          <a:latin typeface="Arial" panose="020B0604020202020204" pitchFamily="34" charset="0"/>
                        </a:rPr>
                        <a:t>Class notes </a:t>
                      </a:r>
                      <a:endParaRPr lang="en-GB" sz="800" b="0" i="0" dirty="0">
                        <a:effectLst/>
                      </a:endParaRPr>
                    </a:p>
                  </a:txBody>
                  <a:tcPr marL="25596" marR="25596" marT="12798" marB="12798" anchor="b">
                    <a:lnL w="4763" cap="flat" cmpd="sng" algn="ctr">
                      <a:solidFill>
                        <a:srgbClr val="508E93"/>
                      </a:solidFill>
                      <a:prstDash val="solid"/>
                      <a:round/>
                      <a:headEnd type="none" w="med" len="med"/>
                      <a:tailEnd type="none" w="med" len="med"/>
                    </a:lnL>
                    <a:lnR w="4763" cap="flat" cmpd="sng" algn="ctr">
                      <a:solidFill>
                        <a:srgbClr val="F08C93"/>
                      </a:solidFill>
                      <a:prstDash val="solid"/>
                      <a:round/>
                      <a:headEnd type="none" w="med" len="med"/>
                      <a:tailEnd type="none" w="med" len="med"/>
                    </a:lnR>
                    <a:lnT w="4763" cap="flat" cmpd="sng" algn="ctr">
                      <a:solidFill>
                        <a:srgbClr val="F08C93"/>
                      </a:solidFill>
                      <a:prstDash val="solid"/>
                      <a:round/>
                      <a:headEnd type="none" w="med" len="med"/>
                      <a:tailEnd type="none" w="med" len="med"/>
                    </a:lnT>
                    <a:lnB w="4763" cap="flat" cmpd="sng" algn="ctr">
                      <a:solidFill>
                        <a:srgbClr val="F08C93"/>
                      </a:solidFill>
                      <a:prstDash val="solid"/>
                      <a:round/>
                      <a:headEnd type="none" w="med" len="med"/>
                      <a:tailEnd type="none" w="med" len="med"/>
                    </a:lnB>
                    <a:solidFill>
                      <a:srgbClr val="DEEAF6"/>
                    </a:solidFill>
                  </a:tcPr>
                </a:tc>
                <a:extLst>
                  <a:ext uri="{0D108BD9-81ED-4DB2-BD59-A6C34878D82A}">
                    <a16:rowId xmlns:a16="http://schemas.microsoft.com/office/drawing/2014/main" val="2518428687"/>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29/1/24 </a:t>
                      </a:r>
                      <a:endParaRPr lang="en-GB" sz="800" b="0" i="0">
                        <a:effectLst/>
                      </a:endParaRPr>
                    </a:p>
                  </a:txBody>
                  <a:tcPr marL="25596" marR="25596" marT="12798" marB="12798" anchor="b">
                    <a:lnL w="4763" cap="flat" cmpd="sng" algn="ctr">
                      <a:solidFill>
                        <a:srgbClr val="908793"/>
                      </a:solidFill>
                      <a:prstDash val="solid"/>
                      <a:round/>
                      <a:headEnd type="none" w="med" len="med"/>
                      <a:tailEnd type="none" w="med" len="med"/>
                    </a:lnL>
                    <a:lnR w="4763" cap="flat" cmpd="sng" algn="ctr">
                      <a:solidFill>
                        <a:srgbClr val="908793"/>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rgbClr val="908793"/>
                      </a:solidFill>
                      <a:prstDash val="solid"/>
                      <a:round/>
                      <a:headEnd type="none" w="med" len="med"/>
                      <a:tailEnd type="none" w="med" len="med"/>
                    </a:lnB>
                    <a:solidFill>
                      <a:srgbClr val="FFFFFF"/>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Introduction to the module </a:t>
                      </a:r>
                      <a:endParaRPr lang="en-GB" sz="800" b="0" i="0">
                        <a:effectLst/>
                      </a:endParaRPr>
                    </a:p>
                  </a:txBody>
                  <a:tcPr marL="25596" marR="25596" marT="12798" marB="12798" anchor="b">
                    <a:lnL w="4763" cap="flat" cmpd="sng" algn="ctr">
                      <a:solidFill>
                        <a:srgbClr val="908793"/>
                      </a:solidFill>
                      <a:prstDash val="solid"/>
                      <a:round/>
                      <a:headEnd type="none" w="med" len="med"/>
                      <a:tailEnd type="none" w="med" len="med"/>
                    </a:lnL>
                    <a:lnR w="4763" cap="flat" cmpd="sng" algn="ctr">
                      <a:solidFill>
                        <a:srgbClr val="909193"/>
                      </a:solidFill>
                      <a:prstDash val="solid"/>
                      <a:round/>
                      <a:headEnd type="none" w="med" len="med"/>
                      <a:tailEnd type="none" w="med" len="med"/>
                    </a:lnR>
                    <a:lnT w="4763" cap="flat" cmpd="sng" algn="ctr">
                      <a:solidFill>
                        <a:srgbClr val="508E93"/>
                      </a:solidFill>
                      <a:prstDash val="solid"/>
                      <a:round/>
                      <a:headEnd type="none" w="med" len="med"/>
                      <a:tailEnd type="none" w="med" len="med"/>
                    </a:lnT>
                    <a:lnB w="4763" cap="flat" cmpd="sng" algn="ctr">
                      <a:solidFill>
                        <a:srgbClr val="909193"/>
                      </a:solidFill>
                      <a:prstDash val="solid"/>
                      <a:round/>
                      <a:headEnd type="none" w="med" len="med"/>
                      <a:tailEnd type="none" w="med" len="med"/>
                    </a:lnB>
                    <a:solidFill>
                      <a:srgbClr val="FFFFFF"/>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Module overview, Scheme of work, assignments  </a:t>
                      </a:r>
                      <a:endParaRPr lang="en-GB" sz="800" b="0" i="0">
                        <a:effectLst/>
                      </a:endParaRPr>
                    </a:p>
                  </a:txBody>
                  <a:tcPr marL="25596" marR="25596" marT="12798" marB="12798" anchor="b">
                    <a:lnL w="4763" cap="flat" cmpd="sng" algn="ctr">
                      <a:solidFill>
                        <a:srgbClr val="909193"/>
                      </a:solidFill>
                      <a:prstDash val="solid"/>
                      <a:round/>
                      <a:headEnd type="none" w="med" len="med"/>
                      <a:tailEnd type="none" w="med" len="med"/>
                    </a:lnL>
                    <a:lnR w="4763" cap="flat" cmpd="sng" algn="ctr">
                      <a:solidFill>
                        <a:srgbClr val="909193"/>
                      </a:solidFill>
                      <a:prstDash val="solid"/>
                      <a:round/>
                      <a:headEnd type="none" w="med" len="med"/>
                      <a:tailEnd type="none" w="med" len="med"/>
                    </a:lnR>
                    <a:lnT w="4763" cap="flat" cmpd="sng" algn="ctr">
                      <a:solidFill>
                        <a:srgbClr val="F08C93"/>
                      </a:solidFill>
                      <a:prstDash val="solid"/>
                      <a:round/>
                      <a:headEnd type="none" w="med" len="med"/>
                      <a:tailEnd type="none" w="med" len="med"/>
                    </a:lnT>
                    <a:lnB w="4763" cap="flat" cmpd="sng" algn="ctr">
                      <a:solidFill>
                        <a:srgbClr val="909193"/>
                      </a:solidFill>
                      <a:prstDash val="solid"/>
                      <a:round/>
                      <a:headEnd type="none" w="med" len="med"/>
                      <a:tailEnd type="none" w="med" len="med"/>
                    </a:lnB>
                    <a:solidFill>
                      <a:srgbClr val="FFFFFF"/>
                    </a:solidFill>
                  </a:tcPr>
                </a:tc>
                <a:extLst>
                  <a:ext uri="{0D108BD9-81ED-4DB2-BD59-A6C34878D82A}">
                    <a16:rowId xmlns:a16="http://schemas.microsoft.com/office/drawing/2014/main" val="2017316019"/>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05/02/24 </a:t>
                      </a:r>
                      <a:endParaRPr lang="en-GB" sz="800" b="0" i="0">
                        <a:effectLst/>
                      </a:endParaRPr>
                    </a:p>
                  </a:txBody>
                  <a:tcPr marL="25596" marR="25596" marT="12798" marB="12798" anchor="b">
                    <a:lnL w="4763" cap="flat" cmpd="sng" algn="ctr">
                      <a:solidFill>
                        <a:srgbClr val="909C93"/>
                      </a:solidFill>
                      <a:prstDash val="solid"/>
                      <a:round/>
                      <a:headEnd type="none" w="med" len="med"/>
                      <a:tailEnd type="none" w="med" len="med"/>
                    </a:lnL>
                    <a:lnR w="4763" cap="flat" cmpd="sng" algn="ctr">
                      <a:solidFill>
                        <a:srgbClr val="909C93"/>
                      </a:solidFill>
                      <a:prstDash val="solid"/>
                      <a:round/>
                      <a:headEnd type="none" w="med" len="med"/>
                      <a:tailEnd type="none" w="med" len="med"/>
                    </a:lnR>
                    <a:lnT w="4763" cap="flat" cmpd="sng" algn="ctr">
                      <a:solidFill>
                        <a:srgbClr val="908793"/>
                      </a:solidFill>
                      <a:prstDash val="solid"/>
                      <a:round/>
                      <a:headEnd type="none" w="med" len="med"/>
                      <a:tailEnd type="none" w="med" len="med"/>
                    </a:lnT>
                    <a:lnB w="4763" cap="flat" cmpd="sng" algn="ctr">
                      <a:solidFill>
                        <a:srgbClr val="909C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Initial Investigation </a:t>
                      </a:r>
                      <a:endParaRPr lang="en-GB" sz="800" b="0" i="0">
                        <a:effectLst/>
                      </a:endParaRPr>
                    </a:p>
                  </a:txBody>
                  <a:tcPr marL="25596" marR="25596" marT="12798" marB="12798" anchor="b">
                    <a:lnL w="4763" cap="flat" cmpd="sng" algn="ctr">
                      <a:solidFill>
                        <a:srgbClr val="909C93"/>
                      </a:solidFill>
                      <a:prstDash val="solid"/>
                      <a:round/>
                      <a:headEnd type="none" w="med" len="med"/>
                      <a:tailEnd type="none" w="med" len="med"/>
                    </a:lnL>
                    <a:lnR w="4763" cap="flat" cmpd="sng" algn="ctr">
                      <a:solidFill>
                        <a:srgbClr val="B09D93"/>
                      </a:solidFill>
                      <a:prstDash val="solid"/>
                      <a:round/>
                      <a:headEnd type="none" w="med" len="med"/>
                      <a:tailEnd type="none" w="med" len="med"/>
                    </a:lnR>
                    <a:lnT w="4763" cap="flat" cmpd="sng" algn="ctr">
                      <a:solidFill>
                        <a:srgbClr val="909193"/>
                      </a:solidFill>
                      <a:prstDash val="solid"/>
                      <a:round/>
                      <a:headEnd type="none" w="med" len="med"/>
                      <a:tailEnd type="none" w="med" len="med"/>
                    </a:lnT>
                    <a:lnB w="4763" cap="flat" cmpd="sng" algn="ctr">
                      <a:solidFill>
                        <a:srgbClr val="B09D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Evidence, securing the scene &amp; “Golden Hour principles”  </a:t>
                      </a:r>
                      <a:endParaRPr lang="en-GB" sz="800" b="0" i="0">
                        <a:effectLst/>
                      </a:endParaRPr>
                    </a:p>
                  </a:txBody>
                  <a:tcPr marL="25596" marR="25596" marT="12798" marB="12798" anchor="b">
                    <a:lnL w="4763" cap="flat" cmpd="sng" algn="ctr">
                      <a:solidFill>
                        <a:srgbClr val="B09D93"/>
                      </a:solidFill>
                      <a:prstDash val="solid"/>
                      <a:round/>
                      <a:headEnd type="none" w="med" len="med"/>
                      <a:tailEnd type="none" w="med" len="med"/>
                    </a:lnL>
                    <a:lnR w="4763" cap="flat" cmpd="sng" algn="ctr">
                      <a:solidFill>
                        <a:srgbClr val="509E93"/>
                      </a:solidFill>
                      <a:prstDash val="solid"/>
                      <a:round/>
                      <a:headEnd type="none" w="med" len="med"/>
                      <a:tailEnd type="none" w="med" len="med"/>
                    </a:lnR>
                    <a:lnT w="4763" cap="flat" cmpd="sng" algn="ctr">
                      <a:solidFill>
                        <a:srgbClr val="909193"/>
                      </a:solidFill>
                      <a:prstDash val="solid"/>
                      <a:round/>
                      <a:headEnd type="none" w="med" len="med"/>
                      <a:tailEnd type="none" w="med" len="med"/>
                    </a:lnT>
                    <a:lnB w="4763" cap="flat" cmpd="sng" algn="ctr">
                      <a:solidFill>
                        <a:srgbClr val="509E93"/>
                      </a:solidFill>
                      <a:prstDash val="solid"/>
                      <a:round/>
                      <a:headEnd type="none" w="med" len="med"/>
                      <a:tailEnd type="none" w="med" len="med"/>
                    </a:lnB>
                  </a:tcPr>
                </a:tc>
                <a:extLst>
                  <a:ext uri="{0D108BD9-81ED-4DB2-BD59-A6C34878D82A}">
                    <a16:rowId xmlns:a16="http://schemas.microsoft.com/office/drawing/2014/main" val="2296484985"/>
                  </a:ext>
                </a:extLst>
              </a:tr>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12/02/24 </a:t>
                      </a:r>
                      <a:endParaRPr lang="en-GB" sz="800" b="0" i="0">
                        <a:effectLst/>
                      </a:endParaRPr>
                    </a:p>
                  </a:txBody>
                  <a:tcPr marL="25596" marR="25596" marT="12798" marB="12798" anchor="b">
                    <a:lnL w="4763" cap="flat" cmpd="sng" algn="ctr">
                      <a:solidFill>
                        <a:srgbClr val="109D93"/>
                      </a:solidFill>
                      <a:prstDash val="solid"/>
                      <a:round/>
                      <a:headEnd type="none" w="med" len="med"/>
                      <a:tailEnd type="none" w="med" len="med"/>
                    </a:lnL>
                    <a:lnR w="4763" cap="flat" cmpd="sng" algn="ctr">
                      <a:solidFill>
                        <a:srgbClr val="109D93"/>
                      </a:solidFill>
                      <a:prstDash val="solid"/>
                      <a:round/>
                      <a:headEnd type="none" w="med" len="med"/>
                      <a:tailEnd type="none" w="med" len="med"/>
                    </a:lnR>
                    <a:lnT w="4763" cap="flat" cmpd="sng" algn="ctr">
                      <a:solidFill>
                        <a:srgbClr val="909C93"/>
                      </a:solidFill>
                      <a:prstDash val="solid"/>
                      <a:round/>
                      <a:headEnd type="none" w="med" len="med"/>
                      <a:tailEnd type="none" w="med" len="med"/>
                    </a:lnT>
                    <a:lnB w="4763" cap="flat" cmpd="sng" algn="ctr">
                      <a:solidFill>
                        <a:srgbClr val="109D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Technology and arrests in investigations </a:t>
                      </a:r>
                      <a:endParaRPr lang="en-GB" sz="800" b="0" i="0">
                        <a:effectLst/>
                      </a:endParaRPr>
                    </a:p>
                  </a:txBody>
                  <a:tcPr marL="25596" marR="25596" marT="12798" marB="12798" anchor="b">
                    <a:lnL w="4763" cap="flat" cmpd="sng" algn="ctr">
                      <a:solidFill>
                        <a:srgbClr val="109D93"/>
                      </a:solidFill>
                      <a:prstDash val="solid"/>
                      <a:round/>
                      <a:headEnd type="none" w="med" len="med"/>
                      <a:tailEnd type="none" w="med" len="med"/>
                    </a:lnL>
                    <a:lnR w="4763" cap="flat" cmpd="sng" algn="ctr">
                      <a:solidFill>
                        <a:srgbClr val="709E93"/>
                      </a:solidFill>
                      <a:prstDash val="solid"/>
                      <a:round/>
                      <a:headEnd type="none" w="med" len="med"/>
                      <a:tailEnd type="none" w="med" len="med"/>
                    </a:lnR>
                    <a:lnT w="4763" cap="flat" cmpd="sng" algn="ctr">
                      <a:solidFill>
                        <a:srgbClr val="B09D93"/>
                      </a:solidFill>
                      <a:prstDash val="solid"/>
                      <a:round/>
                      <a:headEnd type="none" w="med" len="med"/>
                      <a:tailEnd type="none" w="med" len="med"/>
                    </a:lnT>
                    <a:lnB w="4763" cap="flat" cmpd="sng" algn="ctr">
                      <a:solidFill>
                        <a:srgbClr val="709E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Preserving the scene, arrest, PACE  </a:t>
                      </a:r>
                      <a:endParaRPr lang="en-GB" sz="800" b="0" i="0">
                        <a:effectLst/>
                      </a:endParaRPr>
                    </a:p>
                  </a:txBody>
                  <a:tcPr marL="25596" marR="25596" marT="12798" marB="12798" anchor="b">
                    <a:lnL w="4763" cap="flat" cmpd="sng" algn="ctr">
                      <a:solidFill>
                        <a:srgbClr val="709E93"/>
                      </a:solidFill>
                      <a:prstDash val="solid"/>
                      <a:round/>
                      <a:headEnd type="none" w="med" len="med"/>
                      <a:tailEnd type="none" w="med" len="med"/>
                    </a:lnL>
                    <a:lnR w="4763" cap="flat" cmpd="sng" algn="ctr">
                      <a:solidFill>
                        <a:srgbClr val="F0A393"/>
                      </a:solidFill>
                      <a:prstDash val="solid"/>
                      <a:round/>
                      <a:headEnd type="none" w="med" len="med"/>
                      <a:tailEnd type="none" w="med" len="med"/>
                    </a:lnR>
                    <a:lnT w="4763" cap="flat" cmpd="sng" algn="ctr">
                      <a:solidFill>
                        <a:srgbClr val="509E93"/>
                      </a:solidFill>
                      <a:prstDash val="solid"/>
                      <a:round/>
                      <a:headEnd type="none" w="med" len="med"/>
                      <a:tailEnd type="none" w="med" len="med"/>
                    </a:lnT>
                    <a:lnB w="4763" cap="flat" cmpd="sng" algn="ctr">
                      <a:solidFill>
                        <a:srgbClr val="F0A393"/>
                      </a:solidFill>
                      <a:prstDash val="solid"/>
                      <a:round/>
                      <a:headEnd type="none" w="med" len="med"/>
                      <a:tailEnd type="none" w="med" len="med"/>
                    </a:lnB>
                  </a:tcPr>
                </a:tc>
                <a:extLst>
                  <a:ext uri="{0D108BD9-81ED-4DB2-BD59-A6C34878D82A}">
                    <a16:rowId xmlns:a16="http://schemas.microsoft.com/office/drawing/2014/main" val="1478994888"/>
                  </a:ext>
                </a:extLst>
              </a:tr>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19/02/24 </a:t>
                      </a:r>
                      <a:endParaRPr lang="en-GB" sz="800" b="0" i="0">
                        <a:effectLst/>
                      </a:endParaRPr>
                    </a:p>
                  </a:txBody>
                  <a:tcPr marL="25596" marR="25596" marT="12798" marB="12798" anchor="b">
                    <a:lnL w="4763" cap="flat" cmpd="sng" algn="ctr">
                      <a:solidFill>
                        <a:srgbClr val="D0A193"/>
                      </a:solidFill>
                      <a:prstDash val="solid"/>
                      <a:round/>
                      <a:headEnd type="none" w="med" len="med"/>
                      <a:tailEnd type="none" w="med" len="med"/>
                    </a:lnL>
                    <a:lnR w="4763" cap="flat" cmpd="sng" algn="ctr">
                      <a:solidFill>
                        <a:srgbClr val="D0A193"/>
                      </a:solidFill>
                      <a:prstDash val="solid"/>
                      <a:round/>
                      <a:headEnd type="none" w="med" len="med"/>
                      <a:tailEnd type="none" w="med" len="med"/>
                    </a:lnR>
                    <a:lnT w="4763" cap="flat" cmpd="sng" algn="ctr">
                      <a:solidFill>
                        <a:srgbClr val="109D93"/>
                      </a:solidFill>
                      <a:prstDash val="solid"/>
                      <a:round/>
                      <a:headEnd type="none" w="med" len="med"/>
                      <a:tailEnd type="none" w="med" len="med"/>
                    </a:lnT>
                    <a:lnB w="4763" cap="flat" cmpd="sng" algn="ctr">
                      <a:solidFill>
                        <a:srgbClr val="D0A193"/>
                      </a:solidFill>
                      <a:prstDash val="solid"/>
                      <a:round/>
                      <a:headEnd type="none" w="med" len="med"/>
                      <a:tailEnd type="none" w="med" len="med"/>
                    </a:lnB>
                  </a:tcPr>
                </a:tc>
                <a:tc>
                  <a:txBody>
                    <a:bodyPr/>
                    <a:lstStyle/>
                    <a:p>
                      <a:pPr fontAlgn="b"/>
                      <a:endParaRPr lang="en-GB" sz="800" dirty="0">
                        <a:effectLst/>
                      </a:endParaRPr>
                    </a:p>
                    <a:p>
                      <a:pPr algn="l" rtl="0" fontAlgn="base"/>
                      <a:r>
                        <a:rPr lang="en-GB" sz="800" b="0" i="0" dirty="0">
                          <a:solidFill>
                            <a:srgbClr val="000000"/>
                          </a:solidFill>
                          <a:effectLst/>
                          <a:latin typeface="Arial" panose="020B0604020202020204" pitchFamily="34" charset="0"/>
                        </a:rPr>
                        <a:t>Criminal Offences </a:t>
                      </a:r>
                      <a:endParaRPr lang="en-GB" sz="800" b="0" i="0" dirty="0">
                        <a:effectLst/>
                      </a:endParaRPr>
                    </a:p>
                  </a:txBody>
                  <a:tcPr marL="25596" marR="25596" marT="12798" marB="12798" anchor="b">
                    <a:lnL w="4763" cap="flat" cmpd="sng" algn="ctr">
                      <a:solidFill>
                        <a:srgbClr val="D0A193"/>
                      </a:solidFill>
                      <a:prstDash val="solid"/>
                      <a:round/>
                      <a:headEnd type="none" w="med" len="med"/>
                      <a:tailEnd type="none" w="med" len="med"/>
                    </a:lnL>
                    <a:lnR w="4763" cap="flat" cmpd="sng" algn="ctr">
                      <a:solidFill>
                        <a:srgbClr val="B0A893"/>
                      </a:solidFill>
                      <a:prstDash val="solid"/>
                      <a:round/>
                      <a:headEnd type="none" w="med" len="med"/>
                      <a:tailEnd type="none" w="med" len="med"/>
                    </a:lnR>
                    <a:lnT w="4763" cap="flat" cmpd="sng" algn="ctr">
                      <a:solidFill>
                        <a:srgbClr val="709E93"/>
                      </a:solidFill>
                      <a:prstDash val="solid"/>
                      <a:round/>
                      <a:headEnd type="none" w="med" len="med"/>
                      <a:tailEnd type="none" w="med" len="med"/>
                    </a:lnT>
                    <a:lnB w="4763" cap="flat" cmpd="sng" algn="ctr">
                      <a:solidFill>
                        <a:srgbClr val="B0A8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Recap W1 &amp;W2, Entry, search and seizure powers, Theft Act 1968 </a:t>
                      </a:r>
                      <a:endParaRPr lang="en-GB" sz="800" b="0" i="0">
                        <a:effectLst/>
                      </a:endParaRPr>
                    </a:p>
                    <a:p>
                      <a:pPr algn="l" rtl="0" fontAlgn="base"/>
                      <a:r>
                        <a:rPr lang="en-GB" sz="800" b="0" i="0">
                          <a:solidFill>
                            <a:srgbClr val="000000"/>
                          </a:solidFill>
                          <a:effectLst/>
                          <a:latin typeface="Arial" panose="020B0604020202020204" pitchFamily="34" charset="0"/>
                        </a:rPr>
                        <a:t> </a:t>
                      </a:r>
                      <a:endParaRPr lang="en-GB" sz="800" b="0" i="0">
                        <a:effectLst/>
                      </a:endParaRPr>
                    </a:p>
                  </a:txBody>
                  <a:tcPr marL="25596" marR="25596" marT="12798" marB="12798" anchor="b">
                    <a:lnL w="4763" cap="flat" cmpd="sng" algn="ctr">
                      <a:solidFill>
                        <a:srgbClr val="B0A893"/>
                      </a:solidFill>
                      <a:prstDash val="solid"/>
                      <a:round/>
                      <a:headEnd type="none" w="med" len="med"/>
                      <a:tailEnd type="none" w="med" len="med"/>
                    </a:lnL>
                    <a:lnR w="4763" cap="flat" cmpd="sng" algn="ctr">
                      <a:solidFill>
                        <a:srgbClr val="B0AB93"/>
                      </a:solidFill>
                      <a:prstDash val="solid"/>
                      <a:round/>
                      <a:headEnd type="none" w="med" len="med"/>
                      <a:tailEnd type="none" w="med" len="med"/>
                    </a:lnR>
                    <a:lnT w="4763" cap="flat" cmpd="sng" algn="ctr">
                      <a:solidFill>
                        <a:srgbClr val="F0A393"/>
                      </a:solidFill>
                      <a:prstDash val="solid"/>
                      <a:round/>
                      <a:headEnd type="none" w="med" len="med"/>
                      <a:tailEnd type="none" w="med" len="med"/>
                    </a:lnT>
                    <a:lnB w="4763" cap="flat" cmpd="sng" algn="ctr">
                      <a:solidFill>
                        <a:srgbClr val="B0AB93"/>
                      </a:solidFill>
                      <a:prstDash val="solid"/>
                      <a:round/>
                      <a:headEnd type="none" w="med" len="med"/>
                      <a:tailEnd type="none" w="med" len="med"/>
                    </a:lnB>
                  </a:tcPr>
                </a:tc>
                <a:extLst>
                  <a:ext uri="{0D108BD9-81ED-4DB2-BD59-A6C34878D82A}">
                    <a16:rowId xmlns:a16="http://schemas.microsoft.com/office/drawing/2014/main" val="1421400639"/>
                  </a:ext>
                </a:extLst>
              </a:tr>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26/02/24 </a:t>
                      </a:r>
                      <a:endParaRPr lang="en-GB" sz="800" b="0" i="0">
                        <a:effectLst/>
                      </a:endParaRPr>
                    </a:p>
                  </a:txBody>
                  <a:tcPr marL="25596" marR="25596" marT="12798" marB="12798" anchor="b">
                    <a:lnL w="4763" cap="flat" cmpd="sng" algn="ctr">
                      <a:solidFill>
                        <a:srgbClr val="30AE93"/>
                      </a:solidFill>
                      <a:prstDash val="solid"/>
                      <a:round/>
                      <a:headEnd type="none" w="med" len="med"/>
                      <a:tailEnd type="none" w="med" len="med"/>
                    </a:lnL>
                    <a:lnR w="4763" cap="flat" cmpd="sng" algn="ctr">
                      <a:solidFill>
                        <a:srgbClr val="30AE93"/>
                      </a:solidFill>
                      <a:prstDash val="solid"/>
                      <a:round/>
                      <a:headEnd type="none" w="med" len="med"/>
                      <a:tailEnd type="none" w="med" len="med"/>
                    </a:lnR>
                    <a:lnT w="4763" cap="flat" cmpd="sng" algn="ctr">
                      <a:solidFill>
                        <a:srgbClr val="D0A193"/>
                      </a:solidFill>
                      <a:prstDash val="solid"/>
                      <a:round/>
                      <a:headEnd type="none" w="med" len="med"/>
                      <a:tailEnd type="none" w="med" len="med"/>
                    </a:lnT>
                    <a:lnB w="4763" cap="flat" cmpd="sng" algn="ctr">
                      <a:solidFill>
                        <a:srgbClr val="30AE93"/>
                      </a:solidFill>
                      <a:prstDash val="solid"/>
                      <a:round/>
                      <a:headEnd type="none" w="med" len="med"/>
                      <a:tailEnd type="none" w="med" len="med"/>
                    </a:lnB>
                  </a:tcPr>
                </a:tc>
                <a:tc>
                  <a:txBody>
                    <a:bodyPr/>
                    <a:lstStyle/>
                    <a:p>
                      <a:pPr fontAlgn="b"/>
                      <a:endParaRPr lang="en-GB" sz="800" dirty="0">
                        <a:effectLst/>
                      </a:endParaRPr>
                    </a:p>
                    <a:p>
                      <a:pPr algn="l" rtl="0" fontAlgn="base"/>
                      <a:r>
                        <a:rPr lang="en-GB" sz="800" b="0" i="0" dirty="0">
                          <a:solidFill>
                            <a:srgbClr val="000000"/>
                          </a:solidFill>
                          <a:effectLst/>
                          <a:latin typeface="Arial" panose="020B0604020202020204" pitchFamily="34" charset="0"/>
                        </a:rPr>
                        <a:t>Role play revision </a:t>
                      </a:r>
                      <a:endParaRPr lang="en-GB" sz="800" b="0" i="0" dirty="0">
                        <a:effectLst/>
                      </a:endParaRPr>
                    </a:p>
                    <a:p>
                      <a:pPr algn="l" rtl="0" fontAlgn="base"/>
                      <a:r>
                        <a:rPr lang="en-GB" sz="800" b="0" i="0" dirty="0">
                          <a:solidFill>
                            <a:srgbClr val="000000"/>
                          </a:solidFill>
                          <a:effectLst/>
                          <a:latin typeface="Arial" panose="020B0604020202020204" pitchFamily="34" charset="0"/>
                        </a:rPr>
                        <a:t> </a:t>
                      </a:r>
                      <a:endParaRPr lang="en-GB" sz="800" b="0" i="0" dirty="0">
                        <a:effectLst/>
                      </a:endParaRPr>
                    </a:p>
                  </a:txBody>
                  <a:tcPr marL="25596" marR="25596" marT="12798" marB="12798" anchor="b">
                    <a:lnL w="4763" cap="flat" cmpd="sng" algn="ctr">
                      <a:solidFill>
                        <a:srgbClr val="30AE93"/>
                      </a:solidFill>
                      <a:prstDash val="solid"/>
                      <a:round/>
                      <a:headEnd type="none" w="med" len="med"/>
                      <a:tailEnd type="none" w="med" len="med"/>
                    </a:lnL>
                    <a:lnR w="4763" cap="flat" cmpd="sng" algn="ctr">
                      <a:solidFill>
                        <a:srgbClr val="10A893"/>
                      </a:solidFill>
                      <a:prstDash val="solid"/>
                      <a:round/>
                      <a:headEnd type="none" w="med" len="med"/>
                      <a:tailEnd type="none" w="med" len="med"/>
                    </a:lnR>
                    <a:lnT w="4763" cap="flat" cmpd="sng" algn="ctr">
                      <a:solidFill>
                        <a:srgbClr val="B0A893"/>
                      </a:solidFill>
                      <a:prstDash val="solid"/>
                      <a:round/>
                      <a:headEnd type="none" w="med" len="med"/>
                      <a:tailEnd type="none" w="med" len="med"/>
                    </a:lnT>
                    <a:lnB w="4763" cap="flat" cmpd="sng" algn="ctr">
                      <a:solidFill>
                        <a:srgbClr val="10A893"/>
                      </a:solidFill>
                      <a:prstDash val="solid"/>
                      <a:round/>
                      <a:headEnd type="none" w="med" len="med"/>
                      <a:tailEnd type="none" w="med" len="med"/>
                    </a:lnB>
                  </a:tcPr>
                </a:tc>
                <a:tc>
                  <a:txBody>
                    <a:bodyPr/>
                    <a:lstStyle/>
                    <a:p>
                      <a:pPr fontAlgn="b"/>
                      <a:endParaRPr lang="en-GB" sz="800" dirty="0">
                        <a:effectLst/>
                      </a:endParaRPr>
                    </a:p>
                    <a:p>
                      <a:pPr algn="l" rtl="0" fontAlgn="base"/>
                      <a:r>
                        <a:rPr lang="en-GB" sz="800" b="0" i="0" dirty="0">
                          <a:solidFill>
                            <a:srgbClr val="000000"/>
                          </a:solidFill>
                          <a:effectLst/>
                          <a:latin typeface="Arial" panose="020B0604020202020204" pitchFamily="34" charset="0"/>
                        </a:rPr>
                        <a:t> </a:t>
                      </a:r>
                      <a:endParaRPr lang="en-GB" sz="800" b="0" i="0" dirty="0">
                        <a:effectLst/>
                      </a:endParaRPr>
                    </a:p>
                    <a:p>
                      <a:pPr algn="l" rtl="0" fontAlgn="base"/>
                      <a:r>
                        <a:rPr lang="en-GB" sz="800" b="0" i="0" dirty="0">
                          <a:solidFill>
                            <a:srgbClr val="000000"/>
                          </a:solidFill>
                          <a:effectLst/>
                          <a:latin typeface="Arial" panose="020B0604020202020204" pitchFamily="34" charset="0"/>
                        </a:rPr>
                        <a:t>Preparation for role play assessment (Immersive room, IQ campus) </a:t>
                      </a:r>
                      <a:endParaRPr lang="en-GB" sz="800" b="0" i="0" dirty="0">
                        <a:effectLst/>
                      </a:endParaRPr>
                    </a:p>
                  </a:txBody>
                  <a:tcPr marL="25596" marR="25596" marT="12798" marB="12798" anchor="b">
                    <a:lnL w="4763" cap="flat" cmpd="sng" algn="ctr">
                      <a:solidFill>
                        <a:srgbClr val="10A893"/>
                      </a:solidFill>
                      <a:prstDash val="solid"/>
                      <a:round/>
                      <a:headEnd type="none" w="med" len="med"/>
                      <a:tailEnd type="none" w="med" len="med"/>
                    </a:lnL>
                    <a:lnR w="4763" cap="flat" cmpd="sng" algn="ctr">
                      <a:solidFill>
                        <a:srgbClr val="50B693"/>
                      </a:solidFill>
                      <a:prstDash val="solid"/>
                      <a:round/>
                      <a:headEnd type="none" w="med" len="med"/>
                      <a:tailEnd type="none" w="med" len="med"/>
                    </a:lnR>
                    <a:lnT w="4763" cap="flat" cmpd="sng" algn="ctr">
                      <a:solidFill>
                        <a:srgbClr val="B0AB93"/>
                      </a:solidFill>
                      <a:prstDash val="solid"/>
                      <a:round/>
                      <a:headEnd type="none" w="med" len="med"/>
                      <a:tailEnd type="none" w="med" len="med"/>
                    </a:lnT>
                    <a:lnB w="4763" cap="flat" cmpd="sng" algn="ctr">
                      <a:solidFill>
                        <a:srgbClr val="50B693"/>
                      </a:solidFill>
                      <a:prstDash val="solid"/>
                      <a:round/>
                      <a:headEnd type="none" w="med" len="med"/>
                      <a:tailEnd type="none" w="med" len="med"/>
                    </a:lnB>
                  </a:tcPr>
                </a:tc>
                <a:extLst>
                  <a:ext uri="{0D108BD9-81ED-4DB2-BD59-A6C34878D82A}">
                    <a16:rowId xmlns:a16="http://schemas.microsoft.com/office/drawing/2014/main" val="1177143286"/>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04/03/24 </a:t>
                      </a:r>
                      <a:endParaRPr lang="en-GB" sz="800" b="0" i="0">
                        <a:effectLst/>
                      </a:endParaRPr>
                    </a:p>
                  </a:txBody>
                  <a:tcPr marL="25596" marR="25596" marT="12798" marB="12798" anchor="b">
                    <a:lnL w="4763" cap="flat" cmpd="sng" algn="ctr">
                      <a:solidFill>
                        <a:srgbClr val="30B193"/>
                      </a:solidFill>
                      <a:prstDash val="solid"/>
                      <a:round/>
                      <a:headEnd type="none" w="med" len="med"/>
                      <a:tailEnd type="none" w="med" len="med"/>
                    </a:lnL>
                    <a:lnR w="4763" cap="flat" cmpd="sng" algn="ctr">
                      <a:solidFill>
                        <a:srgbClr val="30B193"/>
                      </a:solidFill>
                      <a:prstDash val="solid"/>
                      <a:round/>
                      <a:headEnd type="none" w="med" len="med"/>
                      <a:tailEnd type="none" w="med" len="med"/>
                    </a:lnR>
                    <a:lnT w="4763" cap="flat" cmpd="sng" algn="ctr">
                      <a:solidFill>
                        <a:srgbClr val="30AE93"/>
                      </a:solidFill>
                      <a:prstDash val="solid"/>
                      <a:round/>
                      <a:headEnd type="none" w="med" len="med"/>
                      <a:tailEnd type="none" w="med" len="med"/>
                    </a:lnT>
                    <a:lnB w="4763" cap="flat" cmpd="sng" algn="ctr">
                      <a:solidFill>
                        <a:srgbClr val="30B1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Criminal Offences </a:t>
                      </a:r>
                      <a:endParaRPr lang="en-GB" sz="800" b="0" i="0">
                        <a:effectLst/>
                      </a:endParaRPr>
                    </a:p>
                  </a:txBody>
                  <a:tcPr marL="25596" marR="25596" marT="12798" marB="12798" anchor="b">
                    <a:lnL w="4763" cap="flat" cmpd="sng" algn="ctr">
                      <a:solidFill>
                        <a:srgbClr val="30B193"/>
                      </a:solidFill>
                      <a:prstDash val="solid"/>
                      <a:round/>
                      <a:headEnd type="none" w="med" len="med"/>
                      <a:tailEnd type="none" w="med" len="med"/>
                    </a:lnL>
                    <a:lnR w="4763" cap="flat" cmpd="sng" algn="ctr">
                      <a:solidFill>
                        <a:srgbClr val="70BE93"/>
                      </a:solidFill>
                      <a:prstDash val="solid"/>
                      <a:round/>
                      <a:headEnd type="none" w="med" len="med"/>
                      <a:tailEnd type="none" w="med" len="med"/>
                    </a:lnR>
                    <a:lnT w="4763" cap="flat" cmpd="sng" algn="ctr">
                      <a:solidFill>
                        <a:srgbClr val="10A893"/>
                      </a:solidFill>
                      <a:prstDash val="solid"/>
                      <a:round/>
                      <a:headEnd type="none" w="med" len="med"/>
                      <a:tailEnd type="none" w="med" len="med"/>
                    </a:lnT>
                    <a:lnB w="4763" cap="flat" cmpd="sng" algn="ctr">
                      <a:solidFill>
                        <a:srgbClr val="70BE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Recap  </a:t>
                      </a:r>
                      <a:endParaRPr lang="en-GB" sz="800" b="0" i="0">
                        <a:effectLst/>
                      </a:endParaRPr>
                    </a:p>
                  </a:txBody>
                  <a:tcPr marL="25596" marR="25596" marT="12798" marB="12798" anchor="b">
                    <a:lnL w="4763" cap="flat" cmpd="sng" algn="ctr">
                      <a:solidFill>
                        <a:srgbClr val="70BE93"/>
                      </a:solidFill>
                      <a:prstDash val="solid"/>
                      <a:round/>
                      <a:headEnd type="none" w="med" len="med"/>
                      <a:tailEnd type="none" w="med" len="med"/>
                    </a:lnL>
                    <a:lnR w="4763" cap="flat" cmpd="sng" algn="ctr">
                      <a:solidFill>
                        <a:srgbClr val="B0BB93"/>
                      </a:solidFill>
                      <a:prstDash val="solid"/>
                      <a:round/>
                      <a:headEnd type="none" w="med" len="med"/>
                      <a:tailEnd type="none" w="med" len="med"/>
                    </a:lnR>
                    <a:lnT w="4763" cap="flat" cmpd="sng" algn="ctr">
                      <a:solidFill>
                        <a:srgbClr val="50B693"/>
                      </a:solidFill>
                      <a:prstDash val="solid"/>
                      <a:round/>
                      <a:headEnd type="none" w="med" len="med"/>
                      <a:tailEnd type="none" w="med" len="med"/>
                    </a:lnT>
                    <a:lnB w="4763" cap="flat" cmpd="sng" algn="ctr">
                      <a:solidFill>
                        <a:srgbClr val="B0BB93"/>
                      </a:solidFill>
                      <a:prstDash val="solid"/>
                      <a:round/>
                      <a:headEnd type="none" w="med" len="med"/>
                      <a:tailEnd type="none" w="med" len="med"/>
                    </a:lnB>
                  </a:tcPr>
                </a:tc>
                <a:extLst>
                  <a:ext uri="{0D108BD9-81ED-4DB2-BD59-A6C34878D82A}">
                    <a16:rowId xmlns:a16="http://schemas.microsoft.com/office/drawing/2014/main" val="1898541792"/>
                  </a:ext>
                </a:extLst>
              </a:tr>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11/03/24 </a:t>
                      </a:r>
                      <a:endParaRPr lang="en-GB" sz="800" b="0" i="0">
                        <a:effectLst/>
                      </a:endParaRPr>
                    </a:p>
                  </a:txBody>
                  <a:tcPr marL="25596" marR="25596" marT="12798" marB="12798" anchor="b">
                    <a:lnL w="4763" cap="flat" cmpd="sng" algn="ctr">
                      <a:solidFill>
                        <a:srgbClr val="F0B793"/>
                      </a:solidFill>
                      <a:prstDash val="solid"/>
                      <a:round/>
                      <a:headEnd type="none" w="med" len="med"/>
                      <a:tailEnd type="none" w="med" len="med"/>
                    </a:lnL>
                    <a:lnR w="4763" cap="flat" cmpd="sng" algn="ctr">
                      <a:solidFill>
                        <a:srgbClr val="F0B793"/>
                      </a:solidFill>
                      <a:prstDash val="solid"/>
                      <a:round/>
                      <a:headEnd type="none" w="med" len="med"/>
                      <a:tailEnd type="none" w="med" len="med"/>
                    </a:lnR>
                    <a:lnT w="4763" cap="flat" cmpd="sng" algn="ctr">
                      <a:solidFill>
                        <a:srgbClr val="30B193"/>
                      </a:solidFill>
                      <a:prstDash val="solid"/>
                      <a:round/>
                      <a:headEnd type="none" w="med" len="med"/>
                      <a:tailEnd type="none" w="med" len="med"/>
                    </a:lnT>
                    <a:lnB w="4763" cap="flat" cmpd="sng" algn="ctr">
                      <a:solidFill>
                        <a:srgbClr val="F0B793"/>
                      </a:solidFill>
                      <a:prstDash val="solid"/>
                      <a:round/>
                      <a:headEnd type="none" w="med" len="med"/>
                      <a:tailEnd type="none" w="med" len="med"/>
                    </a:lnB>
                    <a:solidFill>
                      <a:srgbClr val="C5E0B3"/>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ROLE PLAY ASSESSMENT </a:t>
                      </a:r>
                      <a:endParaRPr lang="en-GB" sz="800" b="0" i="0">
                        <a:effectLst/>
                      </a:endParaRPr>
                    </a:p>
                  </a:txBody>
                  <a:tcPr marL="25596" marR="25596" marT="12798" marB="12798" anchor="b">
                    <a:lnL w="4763" cap="flat" cmpd="sng" algn="ctr">
                      <a:solidFill>
                        <a:srgbClr val="F0B793"/>
                      </a:solidFill>
                      <a:prstDash val="solid"/>
                      <a:round/>
                      <a:headEnd type="none" w="med" len="med"/>
                      <a:tailEnd type="none" w="med" len="med"/>
                    </a:lnL>
                    <a:lnR w="4763" cap="flat" cmpd="sng" algn="ctr">
                      <a:solidFill>
                        <a:srgbClr val="70C293"/>
                      </a:solidFill>
                      <a:prstDash val="solid"/>
                      <a:round/>
                      <a:headEnd type="none" w="med" len="med"/>
                      <a:tailEnd type="none" w="med" len="med"/>
                    </a:lnR>
                    <a:lnT w="4763" cap="flat" cmpd="sng" algn="ctr">
                      <a:solidFill>
                        <a:srgbClr val="70BE93"/>
                      </a:solidFill>
                      <a:prstDash val="solid"/>
                      <a:round/>
                      <a:headEnd type="none" w="med" len="med"/>
                      <a:tailEnd type="none" w="med" len="med"/>
                    </a:lnT>
                    <a:lnB w="4763" cap="flat" cmpd="sng" algn="ctr">
                      <a:solidFill>
                        <a:srgbClr val="70C293"/>
                      </a:solidFill>
                      <a:prstDash val="solid"/>
                      <a:round/>
                      <a:headEnd type="none" w="med" len="med"/>
                      <a:tailEnd type="none" w="med" len="med"/>
                    </a:lnB>
                    <a:solidFill>
                      <a:srgbClr val="C5E0B3"/>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TUESDAY 12</a:t>
                      </a:r>
                      <a:r>
                        <a:rPr lang="en-GB" sz="800" b="0" i="0" baseline="30000">
                          <a:solidFill>
                            <a:srgbClr val="000000"/>
                          </a:solidFill>
                          <a:effectLst/>
                          <a:latin typeface="Arial" panose="020B0604020202020204" pitchFamily="34" charset="0"/>
                        </a:rPr>
                        <a:t>th</a:t>
                      </a:r>
                      <a:r>
                        <a:rPr lang="en-GB" sz="800" b="0" i="0">
                          <a:solidFill>
                            <a:srgbClr val="000000"/>
                          </a:solidFill>
                          <a:effectLst/>
                          <a:latin typeface="Arial" panose="020B0604020202020204" pitchFamily="34" charset="0"/>
                        </a:rPr>
                        <a:t> MARCH (ROLE PLAY ASSESSMENT) </a:t>
                      </a:r>
                      <a:r>
                        <a:rPr lang="en-GB" sz="800" b="1" i="0">
                          <a:solidFill>
                            <a:srgbClr val="000000"/>
                          </a:solidFill>
                          <a:effectLst/>
                          <a:latin typeface="Arial" panose="020B0604020202020204" pitchFamily="34" charset="0"/>
                        </a:rPr>
                        <a:t>IMMERSIVE ROOM, IQ BUILDING </a:t>
                      </a:r>
                      <a:r>
                        <a:rPr lang="en-GB" sz="800" b="0" i="0">
                          <a:solidFill>
                            <a:srgbClr val="000000"/>
                          </a:solidFill>
                          <a:effectLst/>
                          <a:latin typeface="Arial" panose="020B0604020202020204" pitchFamily="34" charset="0"/>
                        </a:rPr>
                        <a:t> </a:t>
                      </a:r>
                      <a:endParaRPr lang="en-GB" sz="800" b="0" i="0">
                        <a:effectLst/>
                      </a:endParaRPr>
                    </a:p>
                  </a:txBody>
                  <a:tcPr marL="25596" marR="25596" marT="12798" marB="12798" anchor="b">
                    <a:lnL w="4763" cap="flat" cmpd="sng" algn="ctr">
                      <a:solidFill>
                        <a:srgbClr val="70C293"/>
                      </a:solidFill>
                      <a:prstDash val="solid"/>
                      <a:round/>
                      <a:headEnd type="none" w="med" len="med"/>
                      <a:tailEnd type="none" w="med" len="med"/>
                    </a:lnL>
                    <a:lnR w="4763" cap="flat" cmpd="sng" algn="ctr">
                      <a:solidFill>
                        <a:srgbClr val="F0C293"/>
                      </a:solidFill>
                      <a:prstDash val="solid"/>
                      <a:round/>
                      <a:headEnd type="none" w="med" len="med"/>
                      <a:tailEnd type="none" w="med" len="med"/>
                    </a:lnR>
                    <a:lnT w="4763" cap="flat" cmpd="sng" algn="ctr">
                      <a:solidFill>
                        <a:srgbClr val="B0BB93"/>
                      </a:solidFill>
                      <a:prstDash val="solid"/>
                      <a:round/>
                      <a:headEnd type="none" w="med" len="med"/>
                      <a:tailEnd type="none" w="med" len="med"/>
                    </a:lnT>
                    <a:lnB w="4763" cap="flat" cmpd="sng" algn="ctr">
                      <a:solidFill>
                        <a:srgbClr val="F0C293"/>
                      </a:solidFill>
                      <a:prstDash val="solid"/>
                      <a:round/>
                      <a:headEnd type="none" w="med" len="med"/>
                      <a:tailEnd type="none" w="med" len="med"/>
                    </a:lnB>
                    <a:solidFill>
                      <a:srgbClr val="C5E0B3"/>
                    </a:solidFill>
                  </a:tcPr>
                </a:tc>
                <a:extLst>
                  <a:ext uri="{0D108BD9-81ED-4DB2-BD59-A6C34878D82A}">
                    <a16:rowId xmlns:a16="http://schemas.microsoft.com/office/drawing/2014/main" val="329173551"/>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18/03/24 </a:t>
                      </a:r>
                      <a:endParaRPr lang="en-GB" sz="800" b="0" i="0">
                        <a:effectLst/>
                      </a:endParaRPr>
                    </a:p>
                  </a:txBody>
                  <a:tcPr marL="25596" marR="25596" marT="12798" marB="12798" anchor="b">
                    <a:lnL w="4763" cap="flat" cmpd="sng" algn="ctr">
                      <a:solidFill>
                        <a:srgbClr val="D0C693"/>
                      </a:solidFill>
                      <a:prstDash val="solid"/>
                      <a:round/>
                      <a:headEnd type="none" w="med" len="med"/>
                      <a:tailEnd type="none" w="med" len="med"/>
                    </a:lnL>
                    <a:lnR w="4763" cap="flat" cmpd="sng" algn="ctr">
                      <a:solidFill>
                        <a:srgbClr val="D0C693"/>
                      </a:solidFill>
                      <a:prstDash val="solid"/>
                      <a:round/>
                      <a:headEnd type="none" w="med" len="med"/>
                      <a:tailEnd type="none" w="med" len="med"/>
                    </a:lnR>
                    <a:lnT w="4763" cap="flat" cmpd="sng" algn="ctr">
                      <a:solidFill>
                        <a:srgbClr val="F0B793"/>
                      </a:solidFill>
                      <a:prstDash val="solid"/>
                      <a:round/>
                      <a:headEnd type="none" w="med" len="med"/>
                      <a:tailEnd type="none" w="med" len="med"/>
                    </a:lnT>
                    <a:lnB w="4763" cap="flat" cmpd="sng" algn="ctr">
                      <a:solidFill>
                        <a:srgbClr val="D0C693"/>
                      </a:solidFill>
                      <a:prstDash val="solid"/>
                      <a:round/>
                      <a:headEnd type="none" w="med" len="med"/>
                      <a:tailEnd type="none" w="med" len="med"/>
                    </a:lnB>
                    <a:solidFill>
                      <a:srgbClr val="AEAAAA"/>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EMPLOYABILITY WEEK </a:t>
                      </a:r>
                      <a:endParaRPr lang="en-GB" sz="800" b="0" i="0">
                        <a:effectLst/>
                      </a:endParaRPr>
                    </a:p>
                  </a:txBody>
                  <a:tcPr marL="25596" marR="25596" marT="12798" marB="12798" anchor="b">
                    <a:lnL w="4763" cap="flat" cmpd="sng" algn="ctr">
                      <a:solidFill>
                        <a:srgbClr val="D0C693"/>
                      </a:solidFill>
                      <a:prstDash val="solid"/>
                      <a:round/>
                      <a:headEnd type="none" w="med" len="med"/>
                      <a:tailEnd type="none" w="med" len="med"/>
                    </a:lnL>
                    <a:lnR w="4763" cap="flat" cmpd="sng" algn="ctr">
                      <a:solidFill>
                        <a:srgbClr val="30CA93"/>
                      </a:solidFill>
                      <a:prstDash val="solid"/>
                      <a:round/>
                      <a:headEnd type="none" w="med" len="med"/>
                      <a:tailEnd type="none" w="med" len="med"/>
                    </a:lnR>
                    <a:lnT w="4763" cap="flat" cmpd="sng" algn="ctr">
                      <a:solidFill>
                        <a:srgbClr val="70C293"/>
                      </a:solidFill>
                      <a:prstDash val="solid"/>
                      <a:round/>
                      <a:headEnd type="none" w="med" len="med"/>
                      <a:tailEnd type="none" w="med" len="med"/>
                    </a:lnT>
                    <a:lnB w="4763" cap="flat" cmpd="sng" algn="ctr">
                      <a:solidFill>
                        <a:srgbClr val="30CA93"/>
                      </a:solidFill>
                      <a:prstDash val="solid"/>
                      <a:round/>
                      <a:headEnd type="none" w="med" len="med"/>
                      <a:tailEnd type="none" w="med" len="med"/>
                    </a:lnB>
                    <a:solidFill>
                      <a:srgbClr val="AEAAAA"/>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 </a:t>
                      </a:r>
                      <a:endParaRPr lang="en-GB" sz="800" b="0" i="0">
                        <a:effectLst/>
                      </a:endParaRPr>
                    </a:p>
                  </a:txBody>
                  <a:tcPr marL="25596" marR="25596" marT="12798" marB="12798" anchor="b">
                    <a:lnL w="4763" cap="flat" cmpd="sng" algn="ctr">
                      <a:solidFill>
                        <a:srgbClr val="30CA93"/>
                      </a:solidFill>
                      <a:prstDash val="solid"/>
                      <a:round/>
                      <a:headEnd type="none" w="med" len="med"/>
                      <a:tailEnd type="none" w="med" len="med"/>
                    </a:lnL>
                    <a:lnR w="4763" cap="flat" cmpd="sng" algn="ctr">
                      <a:solidFill>
                        <a:srgbClr val="F0CC93"/>
                      </a:solidFill>
                      <a:prstDash val="solid"/>
                      <a:round/>
                      <a:headEnd type="none" w="med" len="med"/>
                      <a:tailEnd type="none" w="med" len="med"/>
                    </a:lnR>
                    <a:lnT w="4763" cap="flat" cmpd="sng" algn="ctr">
                      <a:solidFill>
                        <a:srgbClr val="F0C293"/>
                      </a:solidFill>
                      <a:prstDash val="solid"/>
                      <a:round/>
                      <a:headEnd type="none" w="med" len="med"/>
                      <a:tailEnd type="none" w="med" len="med"/>
                    </a:lnT>
                    <a:lnB w="4763" cap="flat" cmpd="sng" algn="ctr">
                      <a:solidFill>
                        <a:srgbClr val="F0CC93"/>
                      </a:solidFill>
                      <a:prstDash val="solid"/>
                      <a:round/>
                      <a:headEnd type="none" w="med" len="med"/>
                      <a:tailEnd type="none" w="med" len="med"/>
                    </a:lnB>
                    <a:solidFill>
                      <a:srgbClr val="AEAAAA"/>
                    </a:solidFill>
                  </a:tcPr>
                </a:tc>
                <a:extLst>
                  <a:ext uri="{0D108BD9-81ED-4DB2-BD59-A6C34878D82A}">
                    <a16:rowId xmlns:a16="http://schemas.microsoft.com/office/drawing/2014/main" val="2481892640"/>
                  </a:ext>
                </a:extLst>
              </a:tr>
              <a:tr h="0">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25/03/24-12/04/24 </a:t>
                      </a:r>
                      <a:endParaRPr lang="en-GB" sz="800" b="0" i="0">
                        <a:effectLst/>
                      </a:endParaRPr>
                    </a:p>
                  </a:txBody>
                  <a:tcPr marL="25596" marR="25596" marT="12798" marB="12798" anchor="b">
                    <a:lnL w="4763" cap="flat" cmpd="sng" algn="ctr">
                      <a:solidFill>
                        <a:srgbClr val="10D193"/>
                      </a:solidFill>
                      <a:prstDash val="solid"/>
                      <a:round/>
                      <a:headEnd type="none" w="med" len="med"/>
                      <a:tailEnd type="none" w="med" len="med"/>
                    </a:lnL>
                    <a:lnR w="4763" cap="flat" cmpd="sng" algn="ctr">
                      <a:solidFill>
                        <a:srgbClr val="10D193"/>
                      </a:solidFill>
                      <a:prstDash val="solid"/>
                      <a:round/>
                      <a:headEnd type="none" w="med" len="med"/>
                      <a:tailEnd type="none" w="med" len="med"/>
                    </a:lnR>
                    <a:lnT w="4763" cap="flat" cmpd="sng" algn="ctr">
                      <a:solidFill>
                        <a:srgbClr val="D0C693"/>
                      </a:solidFill>
                      <a:prstDash val="solid"/>
                      <a:round/>
                      <a:headEnd type="none" w="med" len="med"/>
                      <a:tailEnd type="none" w="med" len="med"/>
                    </a:lnT>
                    <a:lnB w="4763" cap="flat" cmpd="sng" algn="ctr">
                      <a:solidFill>
                        <a:srgbClr val="10D193"/>
                      </a:solidFill>
                      <a:prstDash val="solid"/>
                      <a:round/>
                      <a:headEnd type="none" w="med" len="med"/>
                      <a:tailEnd type="none" w="med" len="med"/>
                    </a:lnB>
                    <a:solidFill>
                      <a:srgbClr val="AEAAAA"/>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EASTER BREAK </a:t>
                      </a:r>
                      <a:endParaRPr lang="en-GB" sz="800" b="0" i="0">
                        <a:effectLst/>
                      </a:endParaRPr>
                    </a:p>
                  </a:txBody>
                  <a:tcPr marL="25596" marR="25596" marT="12798" marB="12798" anchor="b">
                    <a:lnL w="4763" cap="flat" cmpd="sng" algn="ctr">
                      <a:solidFill>
                        <a:srgbClr val="10D193"/>
                      </a:solidFill>
                      <a:prstDash val="solid"/>
                      <a:round/>
                      <a:headEnd type="none" w="med" len="med"/>
                      <a:tailEnd type="none" w="med" len="med"/>
                    </a:lnL>
                    <a:lnR w="4763" cap="flat" cmpd="sng" algn="ctr">
                      <a:solidFill>
                        <a:srgbClr val="D0D193"/>
                      </a:solidFill>
                      <a:prstDash val="solid"/>
                      <a:round/>
                      <a:headEnd type="none" w="med" len="med"/>
                      <a:tailEnd type="none" w="med" len="med"/>
                    </a:lnR>
                    <a:lnT w="4763" cap="flat" cmpd="sng" algn="ctr">
                      <a:solidFill>
                        <a:srgbClr val="30CA93"/>
                      </a:solidFill>
                      <a:prstDash val="solid"/>
                      <a:round/>
                      <a:headEnd type="none" w="med" len="med"/>
                      <a:tailEnd type="none" w="med" len="med"/>
                    </a:lnT>
                    <a:lnB w="4763" cap="flat" cmpd="sng" algn="ctr">
                      <a:solidFill>
                        <a:srgbClr val="D0D193"/>
                      </a:solidFill>
                      <a:prstDash val="solid"/>
                      <a:round/>
                      <a:headEnd type="none" w="med" len="med"/>
                      <a:tailEnd type="none" w="med" len="med"/>
                    </a:lnB>
                    <a:solidFill>
                      <a:srgbClr val="AEAAAA"/>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 </a:t>
                      </a:r>
                      <a:endParaRPr lang="en-GB" sz="800" b="0" i="0">
                        <a:effectLst/>
                      </a:endParaRPr>
                    </a:p>
                  </a:txBody>
                  <a:tcPr marL="25596" marR="25596" marT="12798" marB="12798" anchor="b">
                    <a:lnL w="4763" cap="flat" cmpd="sng" algn="ctr">
                      <a:solidFill>
                        <a:srgbClr val="D0D193"/>
                      </a:solidFill>
                      <a:prstDash val="solid"/>
                      <a:round/>
                      <a:headEnd type="none" w="med" len="med"/>
                      <a:tailEnd type="none" w="med" len="med"/>
                    </a:lnL>
                    <a:lnR w="4763" cap="flat" cmpd="sng" algn="ctr">
                      <a:solidFill>
                        <a:srgbClr val="F0D893"/>
                      </a:solidFill>
                      <a:prstDash val="solid"/>
                      <a:round/>
                      <a:headEnd type="none" w="med" len="med"/>
                      <a:tailEnd type="none" w="med" len="med"/>
                    </a:lnR>
                    <a:lnT w="4763" cap="flat" cmpd="sng" algn="ctr">
                      <a:solidFill>
                        <a:srgbClr val="F0CC93"/>
                      </a:solidFill>
                      <a:prstDash val="solid"/>
                      <a:round/>
                      <a:headEnd type="none" w="med" len="med"/>
                      <a:tailEnd type="none" w="med" len="med"/>
                    </a:lnT>
                    <a:lnB w="4763" cap="flat" cmpd="sng" algn="ctr">
                      <a:solidFill>
                        <a:srgbClr val="F0D893"/>
                      </a:solidFill>
                      <a:prstDash val="solid"/>
                      <a:round/>
                      <a:headEnd type="none" w="med" len="med"/>
                      <a:tailEnd type="none" w="med" len="med"/>
                    </a:lnB>
                    <a:solidFill>
                      <a:srgbClr val="AEAAAA"/>
                    </a:solidFill>
                  </a:tcPr>
                </a:tc>
                <a:extLst>
                  <a:ext uri="{0D108BD9-81ED-4DB2-BD59-A6C34878D82A}">
                    <a16:rowId xmlns:a16="http://schemas.microsoft.com/office/drawing/2014/main" val="1390760526"/>
                  </a:ext>
                </a:extLst>
              </a:tr>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15/04/24 </a:t>
                      </a:r>
                      <a:endParaRPr lang="en-GB" sz="800" b="0" i="0">
                        <a:effectLst/>
                      </a:endParaRPr>
                    </a:p>
                  </a:txBody>
                  <a:tcPr marL="25596" marR="25596" marT="12798" marB="12798" anchor="b">
                    <a:lnL w="4763" cap="flat" cmpd="sng" algn="ctr">
                      <a:solidFill>
                        <a:srgbClr val="B0DB93"/>
                      </a:solidFill>
                      <a:prstDash val="solid"/>
                      <a:round/>
                      <a:headEnd type="none" w="med" len="med"/>
                      <a:tailEnd type="none" w="med" len="med"/>
                    </a:lnL>
                    <a:lnR w="4763" cap="flat" cmpd="sng" algn="ctr">
                      <a:solidFill>
                        <a:srgbClr val="B0DB93"/>
                      </a:solidFill>
                      <a:prstDash val="solid"/>
                      <a:round/>
                      <a:headEnd type="none" w="med" len="med"/>
                      <a:tailEnd type="none" w="med" len="med"/>
                    </a:lnR>
                    <a:lnT w="4763" cap="flat" cmpd="sng" algn="ctr">
                      <a:solidFill>
                        <a:srgbClr val="10D193"/>
                      </a:solidFill>
                      <a:prstDash val="solid"/>
                      <a:round/>
                      <a:headEnd type="none" w="med" len="med"/>
                      <a:tailEnd type="none" w="med" len="med"/>
                    </a:lnT>
                    <a:lnB w="4763" cap="flat" cmpd="sng" algn="ctr">
                      <a:solidFill>
                        <a:srgbClr val="B0DB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Crimes </a:t>
                      </a:r>
                      <a:endParaRPr lang="en-GB" sz="800" b="0" i="0">
                        <a:effectLst/>
                      </a:endParaRPr>
                    </a:p>
                  </a:txBody>
                  <a:tcPr marL="25596" marR="25596" marT="12798" marB="12798" anchor="b">
                    <a:lnL w="4763" cap="flat" cmpd="sng" algn="ctr">
                      <a:solidFill>
                        <a:srgbClr val="B0DB93"/>
                      </a:solidFill>
                      <a:prstDash val="solid"/>
                      <a:round/>
                      <a:headEnd type="none" w="med" len="med"/>
                      <a:tailEnd type="none" w="med" len="med"/>
                    </a:lnL>
                    <a:lnR w="4763" cap="flat" cmpd="sng" algn="ctr">
                      <a:solidFill>
                        <a:srgbClr val="70DD93"/>
                      </a:solidFill>
                      <a:prstDash val="solid"/>
                      <a:round/>
                      <a:headEnd type="none" w="med" len="med"/>
                      <a:tailEnd type="none" w="med" len="med"/>
                    </a:lnR>
                    <a:lnT w="4763" cap="flat" cmpd="sng" algn="ctr">
                      <a:solidFill>
                        <a:srgbClr val="D0D193"/>
                      </a:solidFill>
                      <a:prstDash val="solid"/>
                      <a:round/>
                      <a:headEnd type="none" w="med" len="med"/>
                      <a:tailEnd type="none" w="med" len="med"/>
                    </a:lnT>
                    <a:lnB w="4763" cap="flat" cmpd="sng" algn="ctr">
                      <a:solidFill>
                        <a:srgbClr val="70DD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Recap WK 4- Volumes and high priority, serious and complex, NIM, Intelligence cycle  </a:t>
                      </a:r>
                      <a:endParaRPr lang="en-GB" sz="800" b="0" i="0">
                        <a:effectLst/>
                      </a:endParaRPr>
                    </a:p>
                  </a:txBody>
                  <a:tcPr marL="25596" marR="25596" marT="12798" marB="12798" anchor="b">
                    <a:lnL w="4763" cap="flat" cmpd="sng" algn="ctr">
                      <a:solidFill>
                        <a:srgbClr val="70DD93"/>
                      </a:solidFill>
                      <a:prstDash val="solid"/>
                      <a:round/>
                      <a:headEnd type="none" w="med" len="med"/>
                      <a:tailEnd type="none" w="med" len="med"/>
                    </a:lnL>
                    <a:lnR w="4763" cap="flat" cmpd="sng" algn="ctr">
                      <a:solidFill>
                        <a:srgbClr val="B0DB93"/>
                      </a:solidFill>
                      <a:prstDash val="solid"/>
                      <a:round/>
                      <a:headEnd type="none" w="med" len="med"/>
                      <a:tailEnd type="none" w="med" len="med"/>
                    </a:lnR>
                    <a:lnT w="4763" cap="flat" cmpd="sng" algn="ctr">
                      <a:solidFill>
                        <a:srgbClr val="F0D893"/>
                      </a:solidFill>
                      <a:prstDash val="solid"/>
                      <a:round/>
                      <a:headEnd type="none" w="med" len="med"/>
                      <a:tailEnd type="none" w="med" len="med"/>
                    </a:lnT>
                    <a:lnB w="4763" cap="flat" cmpd="sng" algn="ctr">
                      <a:solidFill>
                        <a:srgbClr val="B0DB93"/>
                      </a:solidFill>
                      <a:prstDash val="solid"/>
                      <a:round/>
                      <a:headEnd type="none" w="med" len="med"/>
                      <a:tailEnd type="none" w="med" len="med"/>
                    </a:lnB>
                  </a:tcPr>
                </a:tc>
                <a:extLst>
                  <a:ext uri="{0D108BD9-81ED-4DB2-BD59-A6C34878D82A}">
                    <a16:rowId xmlns:a16="http://schemas.microsoft.com/office/drawing/2014/main" val="3538265255"/>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22/04/24 </a:t>
                      </a:r>
                      <a:endParaRPr lang="en-GB" sz="800" b="0" i="0">
                        <a:effectLst/>
                      </a:endParaRPr>
                    </a:p>
                  </a:txBody>
                  <a:tcPr marL="25596" marR="25596" marT="12798" marB="12798" anchor="b">
                    <a:lnL w="4763" cap="flat" cmpd="sng" algn="ctr">
                      <a:solidFill>
                        <a:srgbClr val="70E493"/>
                      </a:solidFill>
                      <a:prstDash val="solid"/>
                      <a:round/>
                      <a:headEnd type="none" w="med" len="med"/>
                      <a:tailEnd type="none" w="med" len="med"/>
                    </a:lnL>
                    <a:lnR w="4763" cap="flat" cmpd="sng" algn="ctr">
                      <a:solidFill>
                        <a:srgbClr val="70E493"/>
                      </a:solidFill>
                      <a:prstDash val="solid"/>
                      <a:round/>
                      <a:headEnd type="none" w="med" len="med"/>
                      <a:tailEnd type="none" w="med" len="med"/>
                    </a:lnR>
                    <a:lnT w="4763" cap="flat" cmpd="sng" algn="ctr">
                      <a:solidFill>
                        <a:srgbClr val="B0DB93"/>
                      </a:solidFill>
                      <a:prstDash val="solid"/>
                      <a:round/>
                      <a:headEnd type="none" w="med" len="med"/>
                      <a:tailEnd type="none" w="med" len="med"/>
                    </a:lnT>
                    <a:lnB w="4763" cap="flat" cmpd="sng" algn="ctr">
                      <a:solidFill>
                        <a:srgbClr val="70E4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Interviews </a:t>
                      </a:r>
                      <a:endParaRPr lang="en-GB" sz="800" b="0" i="0">
                        <a:effectLst/>
                      </a:endParaRPr>
                    </a:p>
                  </a:txBody>
                  <a:tcPr marL="25596" marR="25596" marT="12798" marB="12798" anchor="b">
                    <a:lnL w="4763" cap="flat" cmpd="sng" algn="ctr">
                      <a:solidFill>
                        <a:srgbClr val="70E493"/>
                      </a:solidFill>
                      <a:prstDash val="solid"/>
                      <a:round/>
                      <a:headEnd type="none" w="med" len="med"/>
                      <a:tailEnd type="none" w="med" len="med"/>
                    </a:lnL>
                    <a:lnR w="4763" cap="flat" cmpd="sng" algn="ctr">
                      <a:solidFill>
                        <a:srgbClr val="70E493"/>
                      </a:solidFill>
                      <a:prstDash val="solid"/>
                      <a:round/>
                      <a:headEnd type="none" w="med" len="med"/>
                      <a:tailEnd type="none" w="med" len="med"/>
                    </a:lnR>
                    <a:lnT w="4763" cap="flat" cmpd="sng" algn="ctr">
                      <a:solidFill>
                        <a:srgbClr val="70DD93"/>
                      </a:solidFill>
                      <a:prstDash val="solid"/>
                      <a:round/>
                      <a:headEnd type="none" w="med" len="med"/>
                      <a:tailEnd type="none" w="med" len="med"/>
                    </a:lnT>
                    <a:lnB w="4763" cap="flat" cmpd="sng" algn="ctr">
                      <a:solidFill>
                        <a:srgbClr val="70E4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Witness interviews, suspect interviews and statement structure  </a:t>
                      </a:r>
                      <a:endParaRPr lang="en-GB" sz="800" b="0" i="0">
                        <a:effectLst/>
                      </a:endParaRPr>
                    </a:p>
                  </a:txBody>
                  <a:tcPr marL="25596" marR="25596" marT="12798" marB="12798" anchor="b">
                    <a:lnL w="4763" cap="flat" cmpd="sng" algn="ctr">
                      <a:solidFill>
                        <a:srgbClr val="70E493"/>
                      </a:solidFill>
                      <a:prstDash val="solid"/>
                      <a:round/>
                      <a:headEnd type="none" w="med" len="med"/>
                      <a:tailEnd type="none" w="med" len="med"/>
                    </a:lnL>
                    <a:lnR w="4763" cap="flat" cmpd="sng" algn="ctr">
                      <a:solidFill>
                        <a:srgbClr val="10E793"/>
                      </a:solidFill>
                      <a:prstDash val="solid"/>
                      <a:round/>
                      <a:headEnd type="none" w="med" len="med"/>
                      <a:tailEnd type="none" w="med" len="med"/>
                    </a:lnR>
                    <a:lnT w="4763" cap="flat" cmpd="sng" algn="ctr">
                      <a:solidFill>
                        <a:srgbClr val="B0DB93"/>
                      </a:solidFill>
                      <a:prstDash val="solid"/>
                      <a:round/>
                      <a:headEnd type="none" w="med" len="med"/>
                      <a:tailEnd type="none" w="med" len="med"/>
                    </a:lnT>
                    <a:lnB w="4763" cap="flat" cmpd="sng" algn="ctr">
                      <a:solidFill>
                        <a:srgbClr val="10E793"/>
                      </a:solidFill>
                      <a:prstDash val="solid"/>
                      <a:round/>
                      <a:headEnd type="none" w="med" len="med"/>
                      <a:tailEnd type="none" w="med" len="med"/>
                    </a:lnB>
                  </a:tcPr>
                </a:tc>
                <a:extLst>
                  <a:ext uri="{0D108BD9-81ED-4DB2-BD59-A6C34878D82A}">
                    <a16:rowId xmlns:a16="http://schemas.microsoft.com/office/drawing/2014/main" val="1264981682"/>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29/04/24 </a:t>
                      </a:r>
                      <a:endParaRPr lang="en-GB" sz="800" b="0" i="0">
                        <a:effectLst/>
                      </a:endParaRPr>
                    </a:p>
                  </a:txBody>
                  <a:tcPr marL="25596" marR="25596" marT="12798" marB="12798" anchor="b">
                    <a:lnL w="4763" cap="flat" cmpd="sng" algn="ctr">
                      <a:solidFill>
                        <a:srgbClr val="4058D2"/>
                      </a:solidFill>
                      <a:prstDash val="solid"/>
                      <a:round/>
                      <a:headEnd type="none" w="med" len="med"/>
                      <a:tailEnd type="none" w="med" len="med"/>
                    </a:lnL>
                    <a:lnR w="4763" cap="flat" cmpd="sng" algn="ctr">
                      <a:solidFill>
                        <a:srgbClr val="4058D2"/>
                      </a:solidFill>
                      <a:prstDash val="solid"/>
                      <a:round/>
                      <a:headEnd type="none" w="med" len="med"/>
                      <a:tailEnd type="none" w="med" len="med"/>
                    </a:lnR>
                    <a:lnT w="4763" cap="flat" cmpd="sng" algn="ctr">
                      <a:solidFill>
                        <a:srgbClr val="70E493"/>
                      </a:solidFill>
                      <a:prstDash val="solid"/>
                      <a:round/>
                      <a:headEnd type="none" w="med" len="med"/>
                      <a:tailEnd type="none" w="med" len="med"/>
                    </a:lnT>
                    <a:lnB w="4763" cap="flat" cmpd="sng" algn="ctr">
                      <a:solidFill>
                        <a:srgbClr val="4058D2"/>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Exam Revision </a:t>
                      </a:r>
                      <a:endParaRPr lang="en-GB" sz="800" b="0" i="0">
                        <a:effectLst/>
                      </a:endParaRPr>
                    </a:p>
                  </a:txBody>
                  <a:tcPr marL="25596" marR="25596" marT="12798" marB="12798" anchor="b">
                    <a:lnL w="4763" cap="flat" cmpd="sng" algn="ctr">
                      <a:solidFill>
                        <a:srgbClr val="4058D2"/>
                      </a:solidFill>
                      <a:prstDash val="solid"/>
                      <a:round/>
                      <a:headEnd type="none" w="med" len="med"/>
                      <a:tailEnd type="none" w="med" len="med"/>
                    </a:lnL>
                    <a:lnR w="4763" cap="flat" cmpd="sng" algn="ctr">
                      <a:solidFill>
                        <a:srgbClr val="A052D2"/>
                      </a:solidFill>
                      <a:prstDash val="solid"/>
                      <a:round/>
                      <a:headEnd type="none" w="med" len="med"/>
                      <a:tailEnd type="none" w="med" len="med"/>
                    </a:lnR>
                    <a:lnT w="4763" cap="flat" cmpd="sng" algn="ctr">
                      <a:solidFill>
                        <a:srgbClr val="70E493"/>
                      </a:solidFill>
                      <a:prstDash val="solid"/>
                      <a:round/>
                      <a:headEnd type="none" w="med" len="med"/>
                      <a:tailEnd type="none" w="med" len="med"/>
                    </a:lnT>
                    <a:lnB w="4763" cap="flat" cmpd="sng" algn="ctr">
                      <a:solidFill>
                        <a:srgbClr val="A052D2"/>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Preparation for exam   </a:t>
                      </a:r>
                      <a:endParaRPr lang="en-GB" sz="800" b="0" i="0">
                        <a:effectLst/>
                      </a:endParaRPr>
                    </a:p>
                  </a:txBody>
                  <a:tcPr marL="25596" marR="25596" marT="12798" marB="12798" anchor="b">
                    <a:lnL w="4763" cap="flat" cmpd="sng" algn="ctr">
                      <a:solidFill>
                        <a:srgbClr val="A052D2"/>
                      </a:solidFill>
                      <a:prstDash val="solid"/>
                      <a:round/>
                      <a:headEnd type="none" w="med" len="med"/>
                      <a:tailEnd type="none" w="med" len="med"/>
                    </a:lnL>
                    <a:lnR w="4763" cap="flat" cmpd="sng" algn="ctr">
                      <a:solidFill>
                        <a:srgbClr val="405ED2"/>
                      </a:solidFill>
                      <a:prstDash val="solid"/>
                      <a:round/>
                      <a:headEnd type="none" w="med" len="med"/>
                      <a:tailEnd type="none" w="med" len="med"/>
                    </a:lnR>
                    <a:lnT w="4763" cap="flat" cmpd="sng" algn="ctr">
                      <a:solidFill>
                        <a:srgbClr val="10E793"/>
                      </a:solidFill>
                      <a:prstDash val="solid"/>
                      <a:round/>
                      <a:headEnd type="none" w="med" len="med"/>
                      <a:tailEnd type="none" w="med" len="med"/>
                    </a:lnT>
                    <a:lnB w="4763" cap="flat" cmpd="sng" algn="ctr">
                      <a:solidFill>
                        <a:srgbClr val="405ED2"/>
                      </a:solidFill>
                      <a:prstDash val="solid"/>
                      <a:round/>
                      <a:headEnd type="none" w="med" len="med"/>
                      <a:tailEnd type="none" w="med" len="med"/>
                    </a:lnB>
                  </a:tcPr>
                </a:tc>
                <a:extLst>
                  <a:ext uri="{0D108BD9-81ED-4DB2-BD59-A6C34878D82A}">
                    <a16:rowId xmlns:a16="http://schemas.microsoft.com/office/drawing/2014/main" val="2872169255"/>
                  </a:ext>
                </a:extLst>
              </a:tr>
              <a:tr h="0">
                <a:tc>
                  <a:txBody>
                    <a:bodyPr/>
                    <a:lstStyle/>
                    <a:p>
                      <a:pPr fontAlgn="b"/>
                      <a:endParaRPr lang="en-GB" sz="800" dirty="0">
                        <a:effectLst/>
                      </a:endParaRPr>
                    </a:p>
                    <a:p>
                      <a:pPr algn="l" rtl="0" fontAlgn="base"/>
                      <a:r>
                        <a:rPr lang="en-GB" sz="800" b="0" i="0" dirty="0">
                          <a:solidFill>
                            <a:srgbClr val="000000"/>
                          </a:solidFill>
                          <a:effectLst/>
                          <a:latin typeface="Arial" panose="020B0604020202020204" pitchFamily="34" charset="0"/>
                        </a:rPr>
                        <a:t>03/05/24 </a:t>
                      </a:r>
                      <a:endParaRPr lang="en-GB" sz="800" b="0" i="0" dirty="0">
                        <a:effectLst/>
                      </a:endParaRPr>
                    </a:p>
                  </a:txBody>
                  <a:tcPr marL="25596" marR="25596" marT="12798" marB="12798" anchor="b">
                    <a:lnL w="4763" cap="flat" cmpd="sng" algn="ctr">
                      <a:solidFill>
                        <a:srgbClr val="E063D2"/>
                      </a:solidFill>
                      <a:prstDash val="solid"/>
                      <a:round/>
                      <a:headEnd type="none" w="med" len="med"/>
                      <a:tailEnd type="none" w="med" len="med"/>
                    </a:lnL>
                    <a:lnR w="4763" cap="flat" cmpd="sng" algn="ctr">
                      <a:solidFill>
                        <a:srgbClr val="E063D2"/>
                      </a:solidFill>
                      <a:prstDash val="solid"/>
                      <a:round/>
                      <a:headEnd type="none" w="med" len="med"/>
                      <a:tailEnd type="none" w="med" len="med"/>
                    </a:lnR>
                    <a:lnT w="4763" cap="flat" cmpd="sng" algn="ctr">
                      <a:solidFill>
                        <a:srgbClr val="4058D2"/>
                      </a:solidFill>
                      <a:prstDash val="solid"/>
                      <a:round/>
                      <a:headEnd type="none" w="med" len="med"/>
                      <a:tailEnd type="none" w="med" len="med"/>
                    </a:lnT>
                    <a:lnB w="4763" cap="flat" cmpd="sng" algn="ctr">
                      <a:solidFill>
                        <a:srgbClr val="E063D2"/>
                      </a:solidFill>
                      <a:prstDash val="solid"/>
                      <a:round/>
                      <a:headEnd type="none" w="med" len="med"/>
                      <a:tailEnd type="none" w="med" len="med"/>
                    </a:lnB>
                    <a:solidFill>
                      <a:srgbClr val="C5E0B3"/>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EXAM ASSESSMENT </a:t>
                      </a:r>
                      <a:endParaRPr lang="en-GB" sz="800" b="0" i="0">
                        <a:effectLst/>
                      </a:endParaRPr>
                    </a:p>
                  </a:txBody>
                  <a:tcPr marL="25596" marR="25596" marT="12798" marB="12798" anchor="b">
                    <a:lnL w="4763" cap="flat" cmpd="sng" algn="ctr">
                      <a:solidFill>
                        <a:srgbClr val="E063D2"/>
                      </a:solidFill>
                      <a:prstDash val="solid"/>
                      <a:round/>
                      <a:headEnd type="none" w="med" len="med"/>
                      <a:tailEnd type="none" w="med" len="med"/>
                    </a:lnL>
                    <a:lnR w="4763" cap="flat" cmpd="sng" algn="ctr">
                      <a:solidFill>
                        <a:srgbClr val="4063D2"/>
                      </a:solidFill>
                      <a:prstDash val="solid"/>
                      <a:round/>
                      <a:headEnd type="none" w="med" len="med"/>
                      <a:tailEnd type="none" w="med" len="med"/>
                    </a:lnR>
                    <a:lnT w="4763" cap="flat" cmpd="sng" algn="ctr">
                      <a:solidFill>
                        <a:srgbClr val="A052D2"/>
                      </a:solidFill>
                      <a:prstDash val="solid"/>
                      <a:round/>
                      <a:headEnd type="none" w="med" len="med"/>
                      <a:tailEnd type="none" w="med" len="med"/>
                    </a:lnT>
                    <a:lnB w="4763" cap="flat" cmpd="sng" algn="ctr">
                      <a:solidFill>
                        <a:srgbClr val="4063D2"/>
                      </a:solidFill>
                      <a:prstDash val="solid"/>
                      <a:round/>
                      <a:headEnd type="none" w="med" len="med"/>
                      <a:tailEnd type="none" w="med" len="med"/>
                    </a:lnB>
                    <a:solidFill>
                      <a:srgbClr val="C5E0B3"/>
                    </a:solidFill>
                  </a:tcPr>
                </a:tc>
                <a:tc>
                  <a:txBody>
                    <a:bodyPr/>
                    <a:lstStyle/>
                    <a:p>
                      <a:pPr fontAlgn="b"/>
                      <a:endParaRPr lang="en-GB" sz="800" dirty="0">
                        <a:effectLst/>
                      </a:endParaRPr>
                    </a:p>
                    <a:p>
                      <a:pPr algn="l" rtl="0" fontAlgn="base"/>
                      <a:r>
                        <a:rPr lang="en-GB" sz="800" b="0" i="0" dirty="0">
                          <a:solidFill>
                            <a:srgbClr val="000000"/>
                          </a:solidFill>
                          <a:effectLst/>
                          <a:latin typeface="Arial" panose="020B0604020202020204" pitchFamily="34" charset="0"/>
                        </a:rPr>
                        <a:t>2 HOUR EXAM (DATE/ TIME TBC) </a:t>
                      </a:r>
                      <a:endParaRPr lang="en-GB" sz="800" b="0" i="0" dirty="0">
                        <a:effectLst/>
                      </a:endParaRPr>
                    </a:p>
                  </a:txBody>
                  <a:tcPr marL="25596" marR="25596" marT="12798" marB="12798" anchor="b">
                    <a:lnL w="4763" cap="flat" cmpd="sng" algn="ctr">
                      <a:solidFill>
                        <a:srgbClr val="4063D2"/>
                      </a:solidFill>
                      <a:prstDash val="solid"/>
                      <a:round/>
                      <a:headEnd type="none" w="med" len="med"/>
                      <a:tailEnd type="none" w="med" len="med"/>
                    </a:lnL>
                    <a:lnR w="4763" cap="flat" cmpd="sng" algn="ctr">
                      <a:solidFill>
                        <a:srgbClr val="2072D2"/>
                      </a:solidFill>
                      <a:prstDash val="solid"/>
                      <a:round/>
                      <a:headEnd type="none" w="med" len="med"/>
                      <a:tailEnd type="none" w="med" len="med"/>
                    </a:lnR>
                    <a:lnT w="4763" cap="flat" cmpd="sng" algn="ctr">
                      <a:solidFill>
                        <a:srgbClr val="405ED2"/>
                      </a:solidFill>
                      <a:prstDash val="solid"/>
                      <a:round/>
                      <a:headEnd type="none" w="med" len="med"/>
                      <a:tailEnd type="none" w="med" len="med"/>
                    </a:lnT>
                    <a:lnB w="4763" cap="flat" cmpd="sng" algn="ctr">
                      <a:solidFill>
                        <a:srgbClr val="2072D2"/>
                      </a:solidFill>
                      <a:prstDash val="solid"/>
                      <a:round/>
                      <a:headEnd type="none" w="med" len="med"/>
                      <a:tailEnd type="none" w="med" len="med"/>
                    </a:lnB>
                    <a:solidFill>
                      <a:srgbClr val="C5E0B3"/>
                    </a:solidFill>
                  </a:tcPr>
                </a:tc>
                <a:extLst>
                  <a:ext uri="{0D108BD9-81ED-4DB2-BD59-A6C34878D82A}">
                    <a16:rowId xmlns:a16="http://schemas.microsoft.com/office/drawing/2014/main" val="774506158"/>
                  </a:ext>
                </a:extLst>
              </a:tr>
              <a:tr h="132927">
                <a:tc>
                  <a:txBody>
                    <a:bodyPr/>
                    <a:lstStyle/>
                    <a:p>
                      <a:pPr fontAlgn="b"/>
                      <a:endParaRPr lang="en-GB" sz="500">
                        <a:effectLst/>
                      </a:endParaRPr>
                    </a:p>
                    <a:p>
                      <a:pPr algn="l" rtl="0" fontAlgn="base"/>
                      <a:r>
                        <a:rPr lang="en-GB" sz="300" b="0" i="0">
                          <a:solidFill>
                            <a:srgbClr val="000000"/>
                          </a:solidFill>
                          <a:effectLst/>
                          <a:latin typeface="Arial" panose="020B0604020202020204" pitchFamily="34" charset="0"/>
                        </a:rPr>
                        <a:t> </a:t>
                      </a:r>
                      <a:endParaRPr lang="en-GB" sz="500" b="0" i="0">
                        <a:effectLst/>
                      </a:endParaRPr>
                    </a:p>
                  </a:txBody>
                  <a:tcPr marL="25596" marR="25596" marT="12798" marB="12798" anchor="b">
                    <a:lnL>
                      <a:noFill/>
                    </a:lnL>
                    <a:lnR>
                      <a:noFill/>
                    </a:lnR>
                    <a:lnT w="4763" cap="flat" cmpd="sng" algn="ctr">
                      <a:solidFill>
                        <a:srgbClr val="E063D2"/>
                      </a:solidFill>
                      <a:prstDash val="solid"/>
                      <a:round/>
                      <a:headEnd type="none" w="med" len="med"/>
                      <a:tailEnd type="none" w="med" len="med"/>
                    </a:lnT>
                    <a:lnB>
                      <a:noFill/>
                    </a:lnB>
                  </a:tcPr>
                </a:tc>
                <a:tc>
                  <a:txBody>
                    <a:bodyPr/>
                    <a:lstStyle/>
                    <a:p>
                      <a:pPr fontAlgn="b"/>
                      <a:endParaRPr lang="en-GB" sz="500">
                        <a:effectLst/>
                      </a:endParaRPr>
                    </a:p>
                    <a:p>
                      <a:pPr algn="l" rtl="0" fontAlgn="base"/>
                      <a:r>
                        <a:rPr lang="en-GB" sz="300" b="0" i="0">
                          <a:effectLst/>
                          <a:latin typeface="Arial" panose="020B0604020202020204" pitchFamily="34" charset="0"/>
                        </a:rPr>
                        <a:t> </a:t>
                      </a:r>
                      <a:endParaRPr lang="en-GB" sz="500" b="0" i="0">
                        <a:effectLst/>
                      </a:endParaRPr>
                    </a:p>
                  </a:txBody>
                  <a:tcPr marL="25596" marR="25596" marT="12798" marB="12798" anchor="b">
                    <a:lnL>
                      <a:noFill/>
                    </a:lnL>
                    <a:lnR>
                      <a:noFill/>
                    </a:lnR>
                    <a:lnT w="4763" cap="flat" cmpd="sng" algn="ctr">
                      <a:solidFill>
                        <a:srgbClr val="4063D2"/>
                      </a:solidFill>
                      <a:prstDash val="solid"/>
                      <a:round/>
                      <a:headEnd type="none" w="med" len="med"/>
                      <a:tailEnd type="none" w="med" len="med"/>
                    </a:lnT>
                    <a:lnB>
                      <a:noFill/>
                    </a:lnB>
                  </a:tcPr>
                </a:tc>
                <a:tc>
                  <a:txBody>
                    <a:bodyPr/>
                    <a:lstStyle/>
                    <a:p>
                      <a:pPr fontAlgn="b"/>
                      <a:endParaRPr lang="en-GB" sz="500" dirty="0">
                        <a:effectLst/>
                      </a:endParaRPr>
                    </a:p>
                    <a:p>
                      <a:pPr algn="l" rtl="0" fontAlgn="base"/>
                      <a:r>
                        <a:rPr lang="en-GB" sz="300" b="0" i="0" dirty="0">
                          <a:effectLst/>
                          <a:latin typeface="Arial" panose="020B0604020202020204" pitchFamily="34" charset="0"/>
                        </a:rPr>
                        <a:t> </a:t>
                      </a:r>
                      <a:endParaRPr lang="en-GB" sz="500" b="0" i="0" dirty="0">
                        <a:effectLst/>
                      </a:endParaRPr>
                    </a:p>
                  </a:txBody>
                  <a:tcPr marL="25596" marR="25596" marT="12798" marB="12798" anchor="b">
                    <a:lnL>
                      <a:noFill/>
                    </a:lnL>
                    <a:lnR>
                      <a:noFill/>
                    </a:lnR>
                    <a:lnT w="4763" cap="flat" cmpd="sng" algn="ctr">
                      <a:solidFill>
                        <a:srgbClr val="2072D2"/>
                      </a:solidFill>
                      <a:prstDash val="solid"/>
                      <a:round/>
                      <a:headEnd type="none" w="med" len="med"/>
                      <a:tailEnd type="none" w="med" len="med"/>
                    </a:lnT>
                    <a:lnB>
                      <a:noFill/>
                    </a:lnB>
                  </a:tcPr>
                </a:tc>
                <a:extLst>
                  <a:ext uri="{0D108BD9-81ED-4DB2-BD59-A6C34878D82A}">
                    <a16:rowId xmlns:a16="http://schemas.microsoft.com/office/drawing/2014/main" val="1671244522"/>
                  </a:ext>
                </a:extLst>
              </a:tr>
            </a:tbl>
          </a:graphicData>
        </a:graphic>
      </p:graphicFrame>
    </p:spTree>
    <p:extLst>
      <p:ext uri="{BB962C8B-B14F-4D97-AF65-F5344CB8AC3E}">
        <p14:creationId xmlns:p14="http://schemas.microsoft.com/office/powerpoint/2010/main" val="3422866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TextBox 7">
            <a:extLst>
              <a:ext uri="{FF2B5EF4-FFF2-40B4-BE49-F238E27FC236}">
                <a16:creationId xmlns:a16="http://schemas.microsoft.com/office/drawing/2014/main" id="{3DE4E545-E6D5-EE46-43B8-67951887C488}"/>
              </a:ext>
            </a:extLst>
          </p:cNvPr>
          <p:cNvGraphicFramePr/>
          <p:nvPr>
            <p:extLst>
              <p:ext uri="{D42A27DB-BD31-4B8C-83A1-F6EECF244321}">
                <p14:modId xmlns:p14="http://schemas.microsoft.com/office/powerpoint/2010/main" val="338174423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y is it taking the police longer to investigate crime? | Crest Advisory">
            <a:extLst>
              <a:ext uri="{FF2B5EF4-FFF2-40B4-BE49-F238E27FC236}">
                <a16:creationId xmlns:a16="http://schemas.microsoft.com/office/drawing/2014/main" id="{3F641AD4-5A35-537F-2844-5601BAE096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2143" y="3429000"/>
            <a:ext cx="4038600" cy="2019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inal Defence Solicitors in London – Sterling Law">
            <a:extLst>
              <a:ext uri="{FF2B5EF4-FFF2-40B4-BE49-F238E27FC236}">
                <a16:creationId xmlns:a16="http://schemas.microsoft.com/office/drawing/2014/main" id="{3FC86BAA-87D5-094D-C3AB-74923C8F24B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7543" y="850296"/>
            <a:ext cx="39878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88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E7D6E-B86F-9180-90BB-C34F532BB434}"/>
              </a:ext>
            </a:extLst>
          </p:cNvPr>
          <p:cNvSpPr>
            <a:spLocks noGrp="1"/>
          </p:cNvSpPr>
          <p:nvPr>
            <p:ph type="title"/>
          </p:nvPr>
        </p:nvSpPr>
        <p:spPr>
          <a:xfrm>
            <a:off x="630936" y="639520"/>
            <a:ext cx="3429000" cy="1719072"/>
          </a:xfrm>
        </p:spPr>
        <p:txBody>
          <a:bodyPr anchor="b">
            <a:normAutofit fontScale="90000"/>
          </a:bodyPr>
          <a:lstStyle/>
          <a:p>
            <a:pPr algn="ctr"/>
            <a:r>
              <a:rPr lang="en-GB" sz="3400" b="1" dirty="0">
                <a:latin typeface="-apple-system"/>
              </a:rPr>
              <a:t>M</a:t>
            </a:r>
            <a:r>
              <a:rPr lang="en-GB" sz="3400" b="1" i="0" dirty="0">
                <a:effectLst/>
                <a:latin typeface="-apple-system"/>
              </a:rPr>
              <a:t>odule </a:t>
            </a:r>
            <a:br>
              <a:rPr lang="en-GB" sz="3400" b="1" i="0" dirty="0">
                <a:effectLst/>
                <a:latin typeface="-apple-system"/>
              </a:rPr>
            </a:br>
            <a:r>
              <a:rPr lang="en-GB" sz="3400" b="1" i="0" dirty="0">
                <a:effectLst/>
                <a:latin typeface="-apple-system"/>
              </a:rPr>
              <a:t>Learning </a:t>
            </a:r>
            <a:r>
              <a:rPr lang="en-GB" sz="3400" b="1" dirty="0">
                <a:latin typeface="-apple-system"/>
              </a:rPr>
              <a:t>O</a:t>
            </a:r>
            <a:r>
              <a:rPr lang="en-GB" sz="3400" b="1" i="0" dirty="0">
                <a:effectLst/>
                <a:latin typeface="-apple-system"/>
              </a:rPr>
              <a:t>utcomes</a:t>
            </a:r>
            <a:br>
              <a:rPr lang="en-GB" sz="3400" b="0" i="0" dirty="0">
                <a:effectLst/>
                <a:latin typeface="-apple-system"/>
              </a:rPr>
            </a:br>
            <a:endParaRPr lang="en-US" sz="3400" dirty="0"/>
          </a:p>
        </p:txBody>
      </p:sp>
      <p:sp>
        <p:nvSpPr>
          <p:cNvPr id="205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CC95E4B8-FF04-E8C1-7AF3-DD813DD80B6A}"/>
              </a:ext>
            </a:extLst>
          </p:cNvPr>
          <p:cNvGraphicFramePr>
            <a:graphicFrameLocks noGrp="1"/>
          </p:cNvGraphicFramePr>
          <p:nvPr>
            <p:ph idx="1"/>
            <p:extLst>
              <p:ext uri="{D42A27DB-BD31-4B8C-83A1-F6EECF244321}">
                <p14:modId xmlns:p14="http://schemas.microsoft.com/office/powerpoint/2010/main" val="322696789"/>
              </p:ext>
            </p:extLst>
          </p:nvPr>
        </p:nvGraphicFramePr>
        <p:xfrm>
          <a:off x="6614729" y="948263"/>
          <a:ext cx="3429000" cy="46888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Top 20 investigation tips">
            <a:extLst>
              <a:ext uri="{FF2B5EF4-FFF2-40B4-BE49-F238E27FC236}">
                <a16:creationId xmlns:a16="http://schemas.microsoft.com/office/drawing/2014/main" id="{16397305-2F35-11A9-6AD5-CF907F5D642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3649" y="3473414"/>
            <a:ext cx="2949243" cy="1962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966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Rectangle 6154">
            <a:extLst>
              <a:ext uri="{FF2B5EF4-FFF2-40B4-BE49-F238E27FC236}">
                <a16:creationId xmlns:a16="http://schemas.microsoft.com/office/drawing/2014/main" id="{9716D72B-0D25-43A5-8554-C535E5118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7543801" y="432877"/>
            <a:ext cx="3988536" cy="1642533"/>
          </a:xfrm>
        </p:spPr>
        <p:txBody>
          <a:bodyPr anchor="b">
            <a:normAutofit/>
          </a:bodyPr>
          <a:lstStyle/>
          <a:p>
            <a:pPr algn="ctr"/>
            <a:r>
              <a:rPr lang="en-GB" sz="3800" b="1" u="sng" dirty="0"/>
              <a:t>How is this module assessed? </a:t>
            </a:r>
          </a:p>
        </p:txBody>
      </p:sp>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79" r="1430" b="2"/>
          <a:stretch/>
        </p:blipFill>
        <p:spPr bwMode="auto">
          <a:xfrm>
            <a:off x="-7" y="10"/>
            <a:ext cx="3919476" cy="4143497"/>
          </a:xfrm>
          <a:custGeom>
            <a:avLst/>
            <a:gdLst/>
            <a:ahLst/>
            <a:cxnLst/>
            <a:rect l="l" t="t" r="r" b="b"/>
            <a:pathLst>
              <a:path w="3919476" h="4143507">
                <a:moveTo>
                  <a:pt x="0" y="0"/>
                </a:moveTo>
                <a:lnTo>
                  <a:pt x="3903116" y="0"/>
                </a:lnTo>
                <a:lnTo>
                  <a:pt x="3899307" y="150213"/>
                </a:lnTo>
                <a:cubicBezTo>
                  <a:pt x="3899870" y="322276"/>
                  <a:pt x="3912280" y="494071"/>
                  <a:pt x="3910163" y="665222"/>
                </a:cubicBezTo>
                <a:cubicBezTo>
                  <a:pt x="3909034" y="760465"/>
                  <a:pt x="3887866" y="855454"/>
                  <a:pt x="3891817" y="950951"/>
                </a:cubicBezTo>
                <a:cubicBezTo>
                  <a:pt x="3903389" y="1240363"/>
                  <a:pt x="3899579" y="1529902"/>
                  <a:pt x="3914679" y="1819187"/>
                </a:cubicBezTo>
                <a:cubicBezTo>
                  <a:pt x="3924446" y="1960184"/>
                  <a:pt x="3919293" y="2101691"/>
                  <a:pt x="3899297" y="2241812"/>
                </a:cubicBezTo>
                <a:cubicBezTo>
                  <a:pt x="3882644" y="2346833"/>
                  <a:pt x="3892946" y="2452744"/>
                  <a:pt x="3900002" y="2558273"/>
                </a:cubicBezTo>
                <a:cubicBezTo>
                  <a:pt x="3908611" y="2686026"/>
                  <a:pt x="3913268" y="2813652"/>
                  <a:pt x="3899155" y="2941659"/>
                </a:cubicBezTo>
                <a:cubicBezTo>
                  <a:pt x="3888995" y="3032710"/>
                  <a:pt x="3898449" y="3124270"/>
                  <a:pt x="3904095" y="3215577"/>
                </a:cubicBezTo>
                <a:cubicBezTo>
                  <a:pt x="3911433" y="3310871"/>
                  <a:pt x="3911433" y="3406520"/>
                  <a:pt x="3904095" y="3501814"/>
                </a:cubicBezTo>
                <a:cubicBezTo>
                  <a:pt x="3896728" y="3588930"/>
                  <a:pt x="3898478" y="3676464"/>
                  <a:pt x="3909317" y="3763288"/>
                </a:cubicBezTo>
                <a:cubicBezTo>
                  <a:pt x="3921171" y="3864881"/>
                  <a:pt x="3911998" y="3966473"/>
                  <a:pt x="3903389" y="4068066"/>
                </a:cubicBezTo>
                <a:lnTo>
                  <a:pt x="3899890" y="4129496"/>
                </a:lnTo>
                <a:lnTo>
                  <a:pt x="3856837" y="4131079"/>
                </a:lnTo>
                <a:cubicBezTo>
                  <a:pt x="3690565" y="4131562"/>
                  <a:pt x="3524292" y="4118803"/>
                  <a:pt x="3358020" y="4125635"/>
                </a:cubicBezTo>
                <a:cubicBezTo>
                  <a:pt x="3138339" y="4134610"/>
                  <a:pt x="2918661" y="4144924"/>
                  <a:pt x="2699106" y="4130457"/>
                </a:cubicBezTo>
                <a:cubicBezTo>
                  <a:pt x="2548620" y="4120546"/>
                  <a:pt x="2397378" y="4107552"/>
                  <a:pt x="2246135" y="4111571"/>
                </a:cubicBezTo>
                <a:cubicBezTo>
                  <a:pt x="2090859" y="4115857"/>
                  <a:pt x="1936213" y="4129921"/>
                  <a:pt x="1781316" y="4140235"/>
                </a:cubicBezTo>
                <a:cubicBezTo>
                  <a:pt x="1667682" y="4147695"/>
                  <a:pt x="1553608" y="4142392"/>
                  <a:pt x="1441020" y="4124430"/>
                </a:cubicBezTo>
                <a:cubicBezTo>
                  <a:pt x="1360735" y="4111704"/>
                  <a:pt x="1279946" y="4117196"/>
                  <a:pt x="1199535" y="4121751"/>
                </a:cubicBezTo>
                <a:cubicBezTo>
                  <a:pt x="1054343" y="4130324"/>
                  <a:pt x="909653" y="4143718"/>
                  <a:pt x="764462" y="4130324"/>
                </a:cubicBezTo>
                <a:cubicBezTo>
                  <a:pt x="634770" y="4118267"/>
                  <a:pt x="503820" y="4108490"/>
                  <a:pt x="375137" y="4118267"/>
                </a:cubicBezTo>
                <a:cubicBezTo>
                  <a:pt x="278626" y="4125601"/>
                  <a:pt x="182043" y="4132935"/>
                  <a:pt x="85336" y="4130493"/>
                </a:cubicBezTo>
                <a:lnTo>
                  <a:pt x="0" y="4125145"/>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ome - Essay writing - LibGuides at University of Reading">
            <a:extLst>
              <a:ext uri="{FF2B5EF4-FFF2-40B4-BE49-F238E27FC236}">
                <a16:creationId xmlns:a16="http://schemas.microsoft.com/office/drawing/2014/main" id="{35F548FC-F688-1EAE-7ACC-77C32E12D3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23" r="2" b="9317"/>
          <a:stretch/>
        </p:blipFill>
        <p:spPr bwMode="auto">
          <a:xfrm>
            <a:off x="4115400" y="10"/>
            <a:ext cx="3058323" cy="3597029"/>
          </a:xfrm>
          <a:custGeom>
            <a:avLst/>
            <a:gdLst/>
            <a:ahLst/>
            <a:cxnLst/>
            <a:rect l="l" t="t" r="r" b="b"/>
            <a:pathLst>
              <a:path w="3058323" h="3597039">
                <a:moveTo>
                  <a:pt x="15411" y="0"/>
                </a:moveTo>
                <a:lnTo>
                  <a:pt x="3031762" y="0"/>
                </a:lnTo>
                <a:lnTo>
                  <a:pt x="3046461" y="132146"/>
                </a:lnTo>
                <a:cubicBezTo>
                  <a:pt x="3048338" y="180004"/>
                  <a:pt x="3046791" y="227996"/>
                  <a:pt x="3041802" y="275754"/>
                </a:cubicBezTo>
                <a:cubicBezTo>
                  <a:pt x="3027897" y="401800"/>
                  <a:pt x="3049074" y="530780"/>
                  <a:pt x="3008505" y="654529"/>
                </a:cubicBezTo>
                <a:cubicBezTo>
                  <a:pt x="3005571" y="667491"/>
                  <a:pt x="3004614" y="680823"/>
                  <a:pt x="3005698" y="694078"/>
                </a:cubicBezTo>
                <a:cubicBezTo>
                  <a:pt x="3005188" y="761821"/>
                  <a:pt x="3019349" y="827651"/>
                  <a:pt x="3033127" y="893608"/>
                </a:cubicBezTo>
                <a:cubicBezTo>
                  <a:pt x="3048309" y="966327"/>
                  <a:pt x="3067190" y="1038663"/>
                  <a:pt x="3044226" y="1113933"/>
                </a:cubicBezTo>
                <a:cubicBezTo>
                  <a:pt x="3037911" y="1137802"/>
                  <a:pt x="3037911" y="1162909"/>
                  <a:pt x="3044226" y="1186779"/>
                </a:cubicBezTo>
                <a:cubicBezTo>
                  <a:pt x="3050414" y="1219872"/>
                  <a:pt x="3050414" y="1253833"/>
                  <a:pt x="3044226" y="1286927"/>
                </a:cubicBezTo>
                <a:cubicBezTo>
                  <a:pt x="3034913" y="1357732"/>
                  <a:pt x="3025345" y="1428920"/>
                  <a:pt x="3030448" y="1500363"/>
                </a:cubicBezTo>
                <a:cubicBezTo>
                  <a:pt x="3038001" y="1625694"/>
                  <a:pt x="3036164" y="1751408"/>
                  <a:pt x="3024962" y="1876459"/>
                </a:cubicBezTo>
                <a:cubicBezTo>
                  <a:pt x="3020242" y="1937185"/>
                  <a:pt x="3013991" y="1998805"/>
                  <a:pt x="3036572" y="2058128"/>
                </a:cubicBezTo>
                <a:cubicBezTo>
                  <a:pt x="3039761" y="2065719"/>
                  <a:pt x="3039761" y="2074267"/>
                  <a:pt x="3036572" y="2081857"/>
                </a:cubicBezTo>
                <a:cubicBezTo>
                  <a:pt x="2993834" y="2180984"/>
                  <a:pt x="3005826" y="2282153"/>
                  <a:pt x="3027897" y="2382556"/>
                </a:cubicBezTo>
                <a:cubicBezTo>
                  <a:pt x="3059523" y="2516907"/>
                  <a:pt x="3066565" y="2655863"/>
                  <a:pt x="3048691" y="2792715"/>
                </a:cubicBezTo>
                <a:cubicBezTo>
                  <a:pt x="3037337" y="2873471"/>
                  <a:pt x="3023687" y="2954354"/>
                  <a:pt x="3031596" y="3036386"/>
                </a:cubicBezTo>
                <a:cubicBezTo>
                  <a:pt x="3037490" y="3100417"/>
                  <a:pt x="3039736" y="3164741"/>
                  <a:pt x="3038358" y="3229027"/>
                </a:cubicBezTo>
                <a:cubicBezTo>
                  <a:pt x="3036891" y="3311633"/>
                  <a:pt x="3031788" y="3394080"/>
                  <a:pt x="3028535" y="3476606"/>
                </a:cubicBezTo>
                <a:lnTo>
                  <a:pt x="3026145" y="3582089"/>
                </a:lnTo>
                <a:lnTo>
                  <a:pt x="2837742" y="3576169"/>
                </a:lnTo>
                <a:cubicBezTo>
                  <a:pt x="2749601" y="3575123"/>
                  <a:pt x="2661428" y="3575842"/>
                  <a:pt x="2573255" y="3578457"/>
                </a:cubicBezTo>
                <a:cubicBezTo>
                  <a:pt x="2415279" y="3583558"/>
                  <a:pt x="2257302" y="3585390"/>
                  <a:pt x="2099327" y="3578457"/>
                </a:cubicBezTo>
                <a:cubicBezTo>
                  <a:pt x="1926907" y="3570479"/>
                  <a:pt x="1754870" y="3579504"/>
                  <a:pt x="1582958" y="3591536"/>
                </a:cubicBezTo>
                <a:cubicBezTo>
                  <a:pt x="1416747" y="3603177"/>
                  <a:pt x="1250917" y="3594544"/>
                  <a:pt x="1084959" y="3582381"/>
                </a:cubicBezTo>
                <a:cubicBezTo>
                  <a:pt x="910095" y="3569328"/>
                  <a:pt x="734510" y="3570585"/>
                  <a:pt x="559849" y="3586174"/>
                </a:cubicBezTo>
                <a:cubicBezTo>
                  <a:pt x="445325" y="3596376"/>
                  <a:pt x="330549" y="3581074"/>
                  <a:pt x="216532" y="3582119"/>
                </a:cubicBezTo>
                <a:lnTo>
                  <a:pt x="3784" y="3583799"/>
                </a:lnTo>
                <a:lnTo>
                  <a:pt x="23102" y="3304343"/>
                </a:lnTo>
                <a:cubicBezTo>
                  <a:pt x="27378" y="3232352"/>
                  <a:pt x="25445" y="3160183"/>
                  <a:pt x="17316" y="3088458"/>
                </a:cubicBezTo>
                <a:cubicBezTo>
                  <a:pt x="9187" y="3007476"/>
                  <a:pt x="12024" y="2925898"/>
                  <a:pt x="25783" y="2845525"/>
                </a:cubicBezTo>
                <a:cubicBezTo>
                  <a:pt x="43141" y="2750282"/>
                  <a:pt x="35379" y="2655039"/>
                  <a:pt x="29029" y="2559796"/>
                </a:cubicBezTo>
                <a:cubicBezTo>
                  <a:pt x="11671" y="2298322"/>
                  <a:pt x="-9498" y="2036848"/>
                  <a:pt x="4615" y="1774485"/>
                </a:cubicBezTo>
                <a:cubicBezTo>
                  <a:pt x="7578" y="1718482"/>
                  <a:pt x="20561" y="1663876"/>
                  <a:pt x="25925" y="1608255"/>
                </a:cubicBezTo>
                <a:cubicBezTo>
                  <a:pt x="41590" y="1446595"/>
                  <a:pt x="23242" y="1285571"/>
                  <a:pt x="15763" y="1124293"/>
                </a:cubicBezTo>
                <a:cubicBezTo>
                  <a:pt x="5010" y="945807"/>
                  <a:pt x="7183" y="766877"/>
                  <a:pt x="22255" y="588646"/>
                </a:cubicBezTo>
                <a:cubicBezTo>
                  <a:pt x="41165" y="395112"/>
                  <a:pt x="35097" y="201070"/>
                  <a:pt x="19010" y="7282"/>
                </a:cubicBezTo>
                <a:close/>
              </a:path>
            </a:pathLst>
          </a:custGeom>
          <a:noFill/>
          <a:extLst>
            <a:ext uri="{909E8E84-426E-40DD-AFC4-6F175D3DCCD1}">
              <a14:hiddenFill xmlns:a14="http://schemas.microsoft.com/office/drawing/2010/main">
                <a:solidFill>
                  <a:srgbClr val="FFFFFF"/>
                </a:solidFill>
              </a14:hiddenFill>
            </a:ext>
          </a:extLst>
        </p:spPr>
      </p:pic>
      <p:sp>
        <p:nvSpPr>
          <p:cNvPr id="61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6484" y="2424319"/>
            <a:ext cx="3851563" cy="18288"/>
          </a:xfrm>
          <a:custGeom>
            <a:avLst/>
            <a:gdLst>
              <a:gd name="connsiteX0" fmla="*/ 0 w 3851563"/>
              <a:gd name="connsiteY0" fmla="*/ 0 h 18288"/>
              <a:gd name="connsiteX1" fmla="*/ 718958 w 3851563"/>
              <a:gd name="connsiteY1" fmla="*/ 0 h 18288"/>
              <a:gd name="connsiteX2" fmla="*/ 1437917 w 3851563"/>
              <a:gd name="connsiteY2" fmla="*/ 0 h 18288"/>
              <a:gd name="connsiteX3" fmla="*/ 1964297 w 3851563"/>
              <a:gd name="connsiteY3" fmla="*/ 0 h 18288"/>
              <a:gd name="connsiteX4" fmla="*/ 2606224 w 3851563"/>
              <a:gd name="connsiteY4" fmla="*/ 0 h 18288"/>
              <a:gd name="connsiteX5" fmla="*/ 3171120 w 3851563"/>
              <a:gd name="connsiteY5" fmla="*/ 0 h 18288"/>
              <a:gd name="connsiteX6" fmla="*/ 3851563 w 3851563"/>
              <a:gd name="connsiteY6" fmla="*/ 0 h 18288"/>
              <a:gd name="connsiteX7" fmla="*/ 3851563 w 3851563"/>
              <a:gd name="connsiteY7" fmla="*/ 18288 h 18288"/>
              <a:gd name="connsiteX8" fmla="*/ 3209636 w 3851563"/>
              <a:gd name="connsiteY8" fmla="*/ 18288 h 18288"/>
              <a:gd name="connsiteX9" fmla="*/ 2644740 w 3851563"/>
              <a:gd name="connsiteY9" fmla="*/ 18288 h 18288"/>
              <a:gd name="connsiteX10" fmla="*/ 2002813 w 3851563"/>
              <a:gd name="connsiteY10" fmla="*/ 18288 h 18288"/>
              <a:gd name="connsiteX11" fmla="*/ 1399401 w 3851563"/>
              <a:gd name="connsiteY11" fmla="*/ 18288 h 18288"/>
              <a:gd name="connsiteX12" fmla="*/ 834505 w 3851563"/>
              <a:gd name="connsiteY12" fmla="*/ 18288 h 18288"/>
              <a:gd name="connsiteX13" fmla="*/ 0 w 3851563"/>
              <a:gd name="connsiteY13" fmla="*/ 18288 h 18288"/>
              <a:gd name="connsiteX14" fmla="*/ 0 w 3851563"/>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51563" h="18288" fill="none" extrusionOk="0">
                <a:moveTo>
                  <a:pt x="0" y="0"/>
                </a:moveTo>
                <a:cubicBezTo>
                  <a:pt x="195934" y="10403"/>
                  <a:pt x="550513" y="-3379"/>
                  <a:pt x="718958" y="0"/>
                </a:cubicBezTo>
                <a:cubicBezTo>
                  <a:pt x="887403" y="3379"/>
                  <a:pt x="1238155" y="34184"/>
                  <a:pt x="1437917" y="0"/>
                </a:cubicBezTo>
                <a:cubicBezTo>
                  <a:pt x="1637679" y="-34184"/>
                  <a:pt x="1735575" y="21633"/>
                  <a:pt x="1964297" y="0"/>
                </a:cubicBezTo>
                <a:cubicBezTo>
                  <a:pt x="2193019" y="-21633"/>
                  <a:pt x="2398398" y="-18127"/>
                  <a:pt x="2606224" y="0"/>
                </a:cubicBezTo>
                <a:cubicBezTo>
                  <a:pt x="2814050" y="18127"/>
                  <a:pt x="3010763" y="-3923"/>
                  <a:pt x="3171120" y="0"/>
                </a:cubicBezTo>
                <a:cubicBezTo>
                  <a:pt x="3331477" y="3923"/>
                  <a:pt x="3662318" y="22618"/>
                  <a:pt x="3851563" y="0"/>
                </a:cubicBezTo>
                <a:cubicBezTo>
                  <a:pt x="3851602" y="7328"/>
                  <a:pt x="3852182" y="9982"/>
                  <a:pt x="3851563" y="18288"/>
                </a:cubicBezTo>
                <a:cubicBezTo>
                  <a:pt x="3539697" y="8623"/>
                  <a:pt x="3360357" y="-7186"/>
                  <a:pt x="3209636" y="18288"/>
                </a:cubicBezTo>
                <a:cubicBezTo>
                  <a:pt x="3058915" y="43762"/>
                  <a:pt x="2810322" y="8087"/>
                  <a:pt x="2644740" y="18288"/>
                </a:cubicBezTo>
                <a:cubicBezTo>
                  <a:pt x="2479158" y="28489"/>
                  <a:pt x="2131941" y="44882"/>
                  <a:pt x="2002813" y="18288"/>
                </a:cubicBezTo>
                <a:cubicBezTo>
                  <a:pt x="1873685" y="-8306"/>
                  <a:pt x="1675560" y="30966"/>
                  <a:pt x="1399401" y="18288"/>
                </a:cubicBezTo>
                <a:cubicBezTo>
                  <a:pt x="1123242" y="5610"/>
                  <a:pt x="1065368" y="33824"/>
                  <a:pt x="834505" y="18288"/>
                </a:cubicBezTo>
                <a:cubicBezTo>
                  <a:pt x="603642" y="2752"/>
                  <a:pt x="191505" y="58863"/>
                  <a:pt x="0" y="18288"/>
                </a:cubicBezTo>
                <a:cubicBezTo>
                  <a:pt x="-593" y="9736"/>
                  <a:pt x="244" y="6610"/>
                  <a:pt x="0" y="0"/>
                </a:cubicBezTo>
                <a:close/>
              </a:path>
              <a:path w="3851563" h="18288" stroke="0" extrusionOk="0">
                <a:moveTo>
                  <a:pt x="0" y="0"/>
                </a:moveTo>
                <a:cubicBezTo>
                  <a:pt x="289752" y="13020"/>
                  <a:pt x="480313" y="17689"/>
                  <a:pt x="641927" y="0"/>
                </a:cubicBezTo>
                <a:cubicBezTo>
                  <a:pt x="803541" y="-17689"/>
                  <a:pt x="1025789" y="14289"/>
                  <a:pt x="1322370" y="0"/>
                </a:cubicBezTo>
                <a:cubicBezTo>
                  <a:pt x="1618951" y="-14289"/>
                  <a:pt x="1675364" y="4422"/>
                  <a:pt x="1925782" y="0"/>
                </a:cubicBezTo>
                <a:cubicBezTo>
                  <a:pt x="2176200" y="-4422"/>
                  <a:pt x="2354648" y="21578"/>
                  <a:pt x="2644740" y="0"/>
                </a:cubicBezTo>
                <a:cubicBezTo>
                  <a:pt x="2934832" y="-21578"/>
                  <a:pt x="2992732" y="-4264"/>
                  <a:pt x="3286667" y="0"/>
                </a:cubicBezTo>
                <a:cubicBezTo>
                  <a:pt x="3580602" y="4264"/>
                  <a:pt x="3638704" y="20914"/>
                  <a:pt x="3851563" y="0"/>
                </a:cubicBezTo>
                <a:cubicBezTo>
                  <a:pt x="3851890" y="8595"/>
                  <a:pt x="3851491" y="13110"/>
                  <a:pt x="3851563" y="18288"/>
                </a:cubicBezTo>
                <a:cubicBezTo>
                  <a:pt x="3681588" y="-9641"/>
                  <a:pt x="3414286" y="12858"/>
                  <a:pt x="3209636" y="18288"/>
                </a:cubicBezTo>
                <a:cubicBezTo>
                  <a:pt x="3004986" y="23718"/>
                  <a:pt x="2777102" y="31540"/>
                  <a:pt x="2490677" y="18288"/>
                </a:cubicBezTo>
                <a:cubicBezTo>
                  <a:pt x="2204252" y="5036"/>
                  <a:pt x="2142029" y="45834"/>
                  <a:pt x="1810235" y="18288"/>
                </a:cubicBezTo>
                <a:cubicBezTo>
                  <a:pt x="1478441" y="-9258"/>
                  <a:pt x="1432135" y="21272"/>
                  <a:pt x="1245339" y="18288"/>
                </a:cubicBezTo>
                <a:cubicBezTo>
                  <a:pt x="1058543" y="15304"/>
                  <a:pt x="886298" y="9998"/>
                  <a:pt x="718958" y="18288"/>
                </a:cubicBezTo>
                <a:cubicBezTo>
                  <a:pt x="551618" y="26578"/>
                  <a:pt x="308263" y="-12886"/>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2 exams: Adaptions and grading plan finally confirmed">
            <a:extLst>
              <a:ext uri="{FF2B5EF4-FFF2-40B4-BE49-F238E27FC236}">
                <a16:creationId xmlns:a16="http://schemas.microsoft.com/office/drawing/2014/main" id="{41DD4180-964E-8644-232A-AB33D00E79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11" r="11154" b="-2"/>
          <a:stretch/>
        </p:blipFill>
        <p:spPr bwMode="auto">
          <a:xfrm>
            <a:off x="4" y="4328340"/>
            <a:ext cx="3912953" cy="2529660"/>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7" r="141" b="-3"/>
          <a:stretch/>
        </p:blipFill>
        <p:spPr bwMode="auto">
          <a:xfrm>
            <a:off x="4110923" y="3791169"/>
            <a:ext cx="3058821" cy="3066831"/>
          </a:xfrm>
          <a:custGeom>
            <a:avLst/>
            <a:gdLst/>
            <a:ahLst/>
            <a:cxnLst/>
            <a:rect l="l" t="t" r="r" b="b"/>
            <a:pathLst>
              <a:path w="3058821" h="3066831">
                <a:moveTo>
                  <a:pt x="2787020" y="1261"/>
                </a:moveTo>
                <a:cubicBezTo>
                  <a:pt x="2839709" y="-518"/>
                  <a:pt x="2892422" y="-414"/>
                  <a:pt x="2945069" y="1571"/>
                </a:cubicBezTo>
                <a:lnTo>
                  <a:pt x="3038769" y="8460"/>
                </a:lnTo>
                <a:lnTo>
                  <a:pt x="3040494" y="37341"/>
                </a:lnTo>
                <a:cubicBezTo>
                  <a:pt x="3041244" y="71882"/>
                  <a:pt x="3039776" y="106360"/>
                  <a:pt x="3033397" y="140806"/>
                </a:cubicBezTo>
                <a:cubicBezTo>
                  <a:pt x="3014006" y="247842"/>
                  <a:pt x="3013240" y="353093"/>
                  <a:pt x="3049089" y="457834"/>
                </a:cubicBezTo>
                <a:cubicBezTo>
                  <a:pt x="3061974" y="495214"/>
                  <a:pt x="3059933" y="536166"/>
                  <a:pt x="3055085" y="576225"/>
                </a:cubicBezTo>
                <a:cubicBezTo>
                  <a:pt x="3043731" y="670377"/>
                  <a:pt x="3028167" y="764784"/>
                  <a:pt x="3035311" y="859828"/>
                </a:cubicBezTo>
                <a:cubicBezTo>
                  <a:pt x="3053554" y="1099545"/>
                  <a:pt x="3026891" y="1339261"/>
                  <a:pt x="3038883" y="1578850"/>
                </a:cubicBezTo>
                <a:cubicBezTo>
                  <a:pt x="3039113" y="1594185"/>
                  <a:pt x="3038526" y="1609507"/>
                  <a:pt x="3037097" y="1624778"/>
                </a:cubicBezTo>
                <a:cubicBezTo>
                  <a:pt x="3032504" y="1713061"/>
                  <a:pt x="3017960" y="1801599"/>
                  <a:pt x="3043476" y="1889499"/>
                </a:cubicBezTo>
                <a:cubicBezTo>
                  <a:pt x="3046015" y="1904618"/>
                  <a:pt x="3045632" y="1920080"/>
                  <a:pt x="3042328" y="1935044"/>
                </a:cubicBezTo>
                <a:cubicBezTo>
                  <a:pt x="3031394" y="2011884"/>
                  <a:pt x="3028524" y="2089667"/>
                  <a:pt x="3033780" y="2167106"/>
                </a:cubicBezTo>
                <a:cubicBezTo>
                  <a:pt x="3048962" y="2335903"/>
                  <a:pt x="3051130" y="2505606"/>
                  <a:pt x="3040286" y="2674734"/>
                </a:cubicBezTo>
                <a:cubicBezTo>
                  <a:pt x="3036459" y="2750260"/>
                  <a:pt x="3031611" y="2825530"/>
                  <a:pt x="3028294" y="2900035"/>
                </a:cubicBezTo>
                <a:cubicBezTo>
                  <a:pt x="3027210" y="2934608"/>
                  <a:pt x="3025392" y="2969245"/>
                  <a:pt x="3026078" y="3003803"/>
                </a:cubicBezTo>
                <a:lnTo>
                  <a:pt x="3033892" y="3066831"/>
                </a:lnTo>
                <a:lnTo>
                  <a:pt x="23851" y="3066831"/>
                </a:lnTo>
                <a:lnTo>
                  <a:pt x="42401" y="2704831"/>
                </a:lnTo>
                <a:cubicBezTo>
                  <a:pt x="45364" y="2461136"/>
                  <a:pt x="53409" y="2216933"/>
                  <a:pt x="28288" y="1974000"/>
                </a:cubicBezTo>
                <a:cubicBezTo>
                  <a:pt x="11213" y="1809420"/>
                  <a:pt x="17986" y="1645602"/>
                  <a:pt x="21091" y="1481150"/>
                </a:cubicBezTo>
                <a:cubicBezTo>
                  <a:pt x="24619" y="1296377"/>
                  <a:pt x="22926" y="1111480"/>
                  <a:pt x="22926" y="926707"/>
                </a:cubicBezTo>
                <a:cubicBezTo>
                  <a:pt x="22643" y="846322"/>
                  <a:pt x="27442" y="766445"/>
                  <a:pt x="35627" y="686441"/>
                </a:cubicBezTo>
                <a:cubicBezTo>
                  <a:pt x="47340" y="570372"/>
                  <a:pt x="33228" y="454937"/>
                  <a:pt x="14458" y="340646"/>
                </a:cubicBezTo>
                <a:cubicBezTo>
                  <a:pt x="3337" y="261010"/>
                  <a:pt x="-1375" y="180751"/>
                  <a:pt x="346" y="100506"/>
                </a:cubicBezTo>
                <a:lnTo>
                  <a:pt x="2424" y="12627"/>
                </a:lnTo>
                <a:lnTo>
                  <a:pt x="3495" y="12901"/>
                </a:lnTo>
                <a:cubicBezTo>
                  <a:pt x="343898" y="-3971"/>
                  <a:pt x="684174" y="17086"/>
                  <a:pt x="1024451" y="18263"/>
                </a:cubicBezTo>
                <a:cubicBezTo>
                  <a:pt x="1134033" y="18655"/>
                  <a:pt x="1243235" y="13685"/>
                  <a:pt x="1352564" y="9238"/>
                </a:cubicBezTo>
                <a:cubicBezTo>
                  <a:pt x="1493565" y="3614"/>
                  <a:pt x="1634312" y="14731"/>
                  <a:pt x="1775060" y="12508"/>
                </a:cubicBezTo>
                <a:cubicBezTo>
                  <a:pt x="2008160" y="8846"/>
                  <a:pt x="2241134" y="19571"/>
                  <a:pt x="2474235" y="12508"/>
                </a:cubicBezTo>
                <a:cubicBezTo>
                  <a:pt x="2578497" y="9238"/>
                  <a:pt x="2682758" y="4268"/>
                  <a:pt x="2787020" y="1261"/>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extLst>
              <p:ext uri="{D42A27DB-BD31-4B8C-83A1-F6EECF244321}">
                <p14:modId xmlns:p14="http://schemas.microsoft.com/office/powerpoint/2010/main" val="1993734542"/>
              </p:ext>
            </p:extLst>
          </p:nvPr>
        </p:nvGraphicFramePr>
        <p:xfrm>
          <a:off x="7543618" y="2704407"/>
          <a:ext cx="3997805" cy="348915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45008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CAAA6-08FB-2794-7C5C-104B72AEF210}"/>
              </a:ext>
            </a:extLst>
          </p:cNvPr>
          <p:cNvSpPr>
            <a:spLocks noGrp="1"/>
          </p:cNvSpPr>
          <p:nvPr>
            <p:ph type="title"/>
          </p:nvPr>
        </p:nvSpPr>
        <p:spPr/>
        <p:txBody>
          <a:bodyPr/>
          <a:lstStyle/>
          <a:p>
            <a:r>
              <a:rPr lang="en-GB" dirty="0"/>
              <a:t>Role Play assessment</a:t>
            </a:r>
          </a:p>
        </p:txBody>
      </p:sp>
      <p:sp>
        <p:nvSpPr>
          <p:cNvPr id="3" name="Content Placeholder 2">
            <a:extLst>
              <a:ext uri="{FF2B5EF4-FFF2-40B4-BE49-F238E27FC236}">
                <a16:creationId xmlns:a16="http://schemas.microsoft.com/office/drawing/2014/main" id="{06EB7F93-1E1A-1073-C572-606F4CAE2A85}"/>
              </a:ext>
            </a:extLst>
          </p:cNvPr>
          <p:cNvSpPr>
            <a:spLocks noGrp="1"/>
          </p:cNvSpPr>
          <p:nvPr>
            <p:ph idx="1"/>
          </p:nvPr>
        </p:nvSpPr>
        <p:spPr>
          <a:xfrm>
            <a:off x="1784032" y="2218547"/>
            <a:ext cx="9569768" cy="3958415"/>
          </a:xfrm>
        </p:spPr>
        <p:txBody>
          <a:bodyPr/>
          <a:lstStyle/>
          <a:p>
            <a:r>
              <a:rPr lang="en-GB" dirty="0"/>
              <a:t>12</a:t>
            </a:r>
            <a:r>
              <a:rPr lang="en-GB" baseline="30000" dirty="0"/>
              <a:t>th</a:t>
            </a:r>
            <a:r>
              <a:rPr lang="en-GB" dirty="0"/>
              <a:t> March 2024 (9:30am-4:30pm) Timetable on Moodle</a:t>
            </a:r>
          </a:p>
          <a:p>
            <a:r>
              <a:rPr lang="en-GB" dirty="0"/>
              <a:t>IQ campus</a:t>
            </a:r>
          </a:p>
          <a:p>
            <a:r>
              <a:rPr lang="en-GB" dirty="0"/>
              <a:t>Immersive Room </a:t>
            </a:r>
            <a:r>
              <a:rPr lang="en-GB" dirty="0">
                <a:hlinkClick r:id="rId2"/>
              </a:rPr>
              <a:t>https://youtu.be/z0KdbuKTHec</a:t>
            </a:r>
            <a:r>
              <a:rPr lang="en-GB" dirty="0"/>
              <a:t> </a:t>
            </a:r>
          </a:p>
          <a:p>
            <a:endParaRPr lang="en-GB" dirty="0"/>
          </a:p>
          <a:p>
            <a:endParaRPr lang="en-GB" dirty="0"/>
          </a:p>
          <a:p>
            <a:endParaRPr lang="en-GB" dirty="0"/>
          </a:p>
          <a:p>
            <a:endParaRPr lang="en-GB" dirty="0"/>
          </a:p>
        </p:txBody>
      </p:sp>
      <p:sp>
        <p:nvSpPr>
          <p:cNvPr id="6" name="Arrow: Right 5">
            <a:extLst>
              <a:ext uri="{FF2B5EF4-FFF2-40B4-BE49-F238E27FC236}">
                <a16:creationId xmlns:a16="http://schemas.microsoft.com/office/drawing/2014/main" id="{C1635875-E28B-EAE3-B7C9-9885346183FA}"/>
              </a:ext>
            </a:extLst>
          </p:cNvPr>
          <p:cNvSpPr/>
          <p:nvPr/>
        </p:nvSpPr>
        <p:spPr>
          <a:xfrm>
            <a:off x="838200" y="480000"/>
            <a:ext cx="6711950" cy="12636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4C3F12D-00D3-AA56-10AF-5369ED68AD2E}"/>
              </a:ext>
            </a:extLst>
          </p:cNvPr>
          <p:cNvSpPr txBox="1"/>
          <p:nvPr/>
        </p:nvSpPr>
        <p:spPr>
          <a:xfrm>
            <a:off x="1105318" y="788660"/>
            <a:ext cx="5350747" cy="646331"/>
          </a:xfrm>
          <a:prstGeom prst="rect">
            <a:avLst/>
          </a:prstGeom>
          <a:noFill/>
        </p:spPr>
        <p:txBody>
          <a:bodyPr wrap="square" rtlCol="0">
            <a:spAutoFit/>
          </a:bodyPr>
          <a:lstStyle/>
          <a:p>
            <a:r>
              <a:rPr lang="en-GB" sz="3600" dirty="0"/>
              <a:t>Role Play assessment </a:t>
            </a:r>
          </a:p>
        </p:txBody>
      </p:sp>
      <p:pic>
        <p:nvPicPr>
          <p:cNvPr id="1028" name="Picture 4" descr="Press Releases 2023 | University of Wales Trinity Saint David">
            <a:extLst>
              <a:ext uri="{FF2B5EF4-FFF2-40B4-BE49-F238E27FC236}">
                <a16:creationId xmlns:a16="http://schemas.microsoft.com/office/drawing/2014/main" id="{9CD17084-FDE2-852C-823B-2C9C11AEA6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1996" y="3697514"/>
            <a:ext cx="4607274" cy="3071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0921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5C95-571D-10D4-3A5C-288780B7C5E5}"/>
              </a:ext>
            </a:extLst>
          </p:cNvPr>
          <p:cNvSpPr>
            <a:spLocks noGrp="1"/>
          </p:cNvSpPr>
          <p:nvPr>
            <p:ph type="title"/>
          </p:nvPr>
        </p:nvSpPr>
        <p:spPr/>
        <p:txBody>
          <a:bodyPr/>
          <a:lstStyle/>
          <a:p>
            <a:endParaRPr lang="en-GB"/>
          </a:p>
        </p:txBody>
      </p:sp>
      <p:pic>
        <p:nvPicPr>
          <p:cNvPr id="4" name="Picture 2" descr="UWTSD launches new Immersive Room at Carmarthen campus">
            <a:extLst>
              <a:ext uri="{FF2B5EF4-FFF2-40B4-BE49-F238E27FC236}">
                <a16:creationId xmlns:a16="http://schemas.microsoft.com/office/drawing/2014/main" id="{FDAFC67D-9F0E-F7A3-8338-EA1E35C717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93336" y="468763"/>
            <a:ext cx="10857244" cy="5881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8131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5B87-990F-72D4-6C68-8F5F068EA219}"/>
              </a:ext>
            </a:extLst>
          </p:cNvPr>
          <p:cNvSpPr>
            <a:spLocks noGrp="1"/>
          </p:cNvSpPr>
          <p:nvPr>
            <p:ph type="title"/>
          </p:nvPr>
        </p:nvSpPr>
        <p:spPr/>
        <p:txBody>
          <a:bodyPr/>
          <a:lstStyle/>
          <a:p>
            <a:r>
              <a:rPr lang="en-GB" dirty="0"/>
              <a:t>Exam</a:t>
            </a:r>
          </a:p>
        </p:txBody>
      </p:sp>
      <p:pic>
        <p:nvPicPr>
          <p:cNvPr id="4" name="Picture 2" descr="2022 exams: Adaptions and grading plan finally confirmed">
            <a:extLst>
              <a:ext uri="{FF2B5EF4-FFF2-40B4-BE49-F238E27FC236}">
                <a16:creationId xmlns:a16="http://schemas.microsoft.com/office/drawing/2014/main" id="{AA968697-1AA4-89A2-F076-6FCCA1EDAB6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511" r="11154" b="-2"/>
          <a:stretch/>
        </p:blipFill>
        <p:spPr bwMode="auto">
          <a:xfrm>
            <a:off x="8125736" y="53326"/>
            <a:ext cx="4066264" cy="2628771"/>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CF2A476-DAE1-DA32-9693-5AA898EE06CE}"/>
              </a:ext>
            </a:extLst>
          </p:cNvPr>
          <p:cNvSpPr txBox="1"/>
          <p:nvPr/>
        </p:nvSpPr>
        <p:spPr>
          <a:xfrm>
            <a:off x="933450" y="2063750"/>
            <a:ext cx="7791450" cy="4154984"/>
          </a:xfrm>
          <a:prstGeom prst="rect">
            <a:avLst/>
          </a:prstGeom>
          <a:noFill/>
        </p:spPr>
        <p:txBody>
          <a:bodyPr wrap="square" rtlCol="0">
            <a:spAutoFit/>
          </a:bodyPr>
          <a:lstStyle/>
          <a:p>
            <a:pPr marL="285750" indent="-285750">
              <a:buFont typeface="Arial" panose="020B0604020202020204" pitchFamily="34" charset="0"/>
              <a:buChar char="•"/>
            </a:pPr>
            <a:r>
              <a:rPr lang="en-GB" sz="2400" b="1" u="sng" dirty="0"/>
              <a:t>2 Hour Exam</a:t>
            </a:r>
          </a:p>
          <a:p>
            <a:endParaRPr lang="en-GB" sz="2400" dirty="0"/>
          </a:p>
          <a:p>
            <a:pPr marL="285750" indent="-285750">
              <a:buFont typeface="Arial" panose="020B0604020202020204" pitchFamily="34" charset="0"/>
              <a:buChar char="•"/>
            </a:pPr>
            <a:r>
              <a:rPr lang="en-GB" sz="2400" dirty="0"/>
              <a:t>Date and time tbc by Exam office</a:t>
            </a:r>
          </a:p>
          <a:p>
            <a:endParaRPr lang="en-GB" sz="2400" dirty="0"/>
          </a:p>
          <a:p>
            <a:pPr marL="285750" indent="-285750">
              <a:buFont typeface="Arial" panose="020B0604020202020204" pitchFamily="34" charset="0"/>
              <a:buChar char="•"/>
            </a:pPr>
            <a:r>
              <a:rPr lang="en-GB" sz="2400" dirty="0"/>
              <a:t>Keep an eye on </a:t>
            </a:r>
            <a:r>
              <a:rPr lang="en-GB" sz="2400" dirty="0" err="1"/>
              <a:t>MyTSD</a:t>
            </a:r>
            <a:r>
              <a:rPr lang="en-GB" sz="2400" dirty="0"/>
              <a:t> for update</a:t>
            </a:r>
          </a:p>
          <a:p>
            <a:endParaRPr lang="en-GB" sz="2400" dirty="0"/>
          </a:p>
          <a:p>
            <a:pPr marL="285750" indent="-285750">
              <a:buFont typeface="Arial" panose="020B0604020202020204" pitchFamily="34" charset="0"/>
              <a:buChar char="•"/>
            </a:pPr>
            <a:r>
              <a:rPr lang="en-GB" sz="2400" dirty="0"/>
              <a:t>IQ campus (room tbc)</a:t>
            </a:r>
          </a:p>
          <a:p>
            <a:endParaRPr lang="en-GB" sz="2400" dirty="0"/>
          </a:p>
          <a:p>
            <a:pPr marL="285750" indent="-285750">
              <a:buFont typeface="Arial" panose="020B0604020202020204" pitchFamily="34" charset="0"/>
              <a:buChar char="•"/>
            </a:pPr>
            <a:r>
              <a:rPr lang="en-GB" sz="2400" dirty="0"/>
              <a:t>Please don’t panic!</a:t>
            </a:r>
          </a:p>
          <a:p>
            <a:endParaRPr lang="en-GB" sz="2400" dirty="0"/>
          </a:p>
          <a:p>
            <a:pPr marL="285750" indent="-285750">
              <a:buFont typeface="Arial" panose="020B0604020202020204" pitchFamily="34" charset="0"/>
              <a:buChar char="•"/>
            </a:pPr>
            <a:r>
              <a:rPr lang="en-GB" sz="2400" dirty="0"/>
              <a:t>Revision session- 30</a:t>
            </a:r>
            <a:r>
              <a:rPr lang="en-GB" sz="2400" baseline="30000" dirty="0"/>
              <a:t>th</a:t>
            </a:r>
            <a:r>
              <a:rPr lang="en-GB" sz="2400" dirty="0"/>
              <a:t> April 2024</a:t>
            </a:r>
          </a:p>
        </p:txBody>
      </p:sp>
      <p:sp>
        <p:nvSpPr>
          <p:cNvPr id="3" name="Arrow: Right 2">
            <a:extLst>
              <a:ext uri="{FF2B5EF4-FFF2-40B4-BE49-F238E27FC236}">
                <a16:creationId xmlns:a16="http://schemas.microsoft.com/office/drawing/2014/main" id="{B885E12F-E395-B03C-70AB-7EA7B97F6ABF}"/>
              </a:ext>
            </a:extLst>
          </p:cNvPr>
          <p:cNvSpPr/>
          <p:nvPr/>
        </p:nvSpPr>
        <p:spPr>
          <a:xfrm>
            <a:off x="711808" y="393079"/>
            <a:ext cx="3354457" cy="13255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371C560-7EDD-92B5-F874-EE8472A6C643}"/>
              </a:ext>
            </a:extLst>
          </p:cNvPr>
          <p:cNvSpPr txBox="1"/>
          <p:nvPr/>
        </p:nvSpPr>
        <p:spPr>
          <a:xfrm>
            <a:off x="969065" y="766296"/>
            <a:ext cx="2599083" cy="523220"/>
          </a:xfrm>
          <a:prstGeom prst="rect">
            <a:avLst/>
          </a:prstGeom>
          <a:noFill/>
        </p:spPr>
        <p:txBody>
          <a:bodyPr wrap="square" rtlCol="0">
            <a:spAutoFit/>
          </a:bodyPr>
          <a:lstStyle/>
          <a:p>
            <a:r>
              <a:rPr lang="en-GB" sz="2800" dirty="0"/>
              <a:t>Exam</a:t>
            </a:r>
          </a:p>
        </p:txBody>
      </p:sp>
      <p:pic>
        <p:nvPicPr>
          <p:cNvPr id="5122" name="Picture 2" descr="Preparing for exams">
            <a:extLst>
              <a:ext uri="{FF2B5EF4-FFF2-40B4-BE49-F238E27FC236}">
                <a16:creationId xmlns:a16="http://schemas.microsoft.com/office/drawing/2014/main" id="{6B7A2DC5-036F-1126-3F05-AD02C8346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4448" y="4697697"/>
            <a:ext cx="3937552" cy="22050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rainy Vector Art &amp; Graphics | freevector.com">
            <a:extLst>
              <a:ext uri="{FF2B5EF4-FFF2-40B4-BE49-F238E27FC236}">
                <a16:creationId xmlns:a16="http://schemas.microsoft.com/office/drawing/2014/main" id="{CE594F9E-5C56-BFA0-1FE4-9DDB8DF911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7300" y="2682097"/>
            <a:ext cx="2381250" cy="192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238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585323"/>
          </a:xfrm>
          <a:prstGeom prst="rect">
            <a:avLst/>
          </a:prstGeom>
          <a:noFill/>
        </p:spPr>
        <p:txBody>
          <a:bodyPr wrap="square" rtlCol="0">
            <a:spAutoFit/>
          </a:bodyPr>
          <a:lstStyle/>
          <a:p>
            <a:pPr marL="285750" indent="-285750">
              <a:buFontTx/>
              <a:buChar char="-"/>
            </a:pPr>
            <a:r>
              <a:rPr lang="en-GB" dirty="0"/>
              <a:t>Go to the library – reading list available on Moodle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pic>
        <p:nvPicPr>
          <p:cNvPr id="5" name="Picture 4" descr="A picture containing text, sign, outdoor, street&#10;&#10;Description automatically generated">
            <a:extLst>
              <a:ext uri="{FF2B5EF4-FFF2-40B4-BE49-F238E27FC236}">
                <a16:creationId xmlns:a16="http://schemas.microsoft.com/office/drawing/2014/main" id="{73F48705-9314-43C9-3BBC-93E0A4D07904}"/>
              </a:ext>
            </a:extLst>
          </p:cNvPr>
          <p:cNvPicPr>
            <a:picLocks noChangeAspect="1"/>
          </p:cNvPicPr>
          <p:nvPr/>
        </p:nvPicPr>
        <p:blipFill>
          <a:blip r:embed="rId6"/>
          <a:stretch>
            <a:fillRect/>
          </a:stretch>
        </p:blipFill>
        <p:spPr>
          <a:xfrm rot="21149904">
            <a:off x="9458371" y="3574684"/>
            <a:ext cx="2067150" cy="2902807"/>
          </a:xfrm>
          <a:prstGeom prst="rect">
            <a:avLst/>
          </a:prstGeom>
        </p:spPr>
      </p:pic>
    </p:spTree>
    <p:extLst>
      <p:ext uri="{BB962C8B-B14F-4D97-AF65-F5344CB8AC3E}">
        <p14:creationId xmlns:p14="http://schemas.microsoft.com/office/powerpoint/2010/main" val="2159366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227810" y="289633"/>
            <a:ext cx="5940686" cy="7263527"/>
          </a:xfrm>
          <a:prstGeom prst="rect">
            <a:avLst/>
          </a:prstGeom>
          <a:noFill/>
        </p:spPr>
        <p:txBody>
          <a:bodyPr wrap="square">
            <a:spAutoFit/>
          </a:bodyPr>
          <a:lstStyle/>
          <a:p>
            <a:pPr lvl="0"/>
            <a:r>
              <a:rPr lang="en-GB" sz="4000" b="1" u="sng" dirty="0"/>
              <a:t>Component 1: Role Play</a:t>
            </a:r>
          </a:p>
          <a:p>
            <a:pPr lvl="0"/>
            <a:endParaRPr lang="en-GB" sz="2400" b="1" u="sng" dirty="0"/>
          </a:p>
          <a:p>
            <a:pPr lvl="0"/>
            <a:endParaRPr lang="en-GB" sz="2400" b="1" u="sng" dirty="0"/>
          </a:p>
          <a:p>
            <a:pPr lvl="0"/>
            <a:endParaRPr lang="en-GB" sz="3600" dirty="0"/>
          </a:p>
          <a:p>
            <a:pPr marL="285750" lvl="0" indent="-285750">
              <a:buFont typeface="Arial" panose="020B0604020202020204" pitchFamily="34" charset="0"/>
              <a:buChar char="•"/>
            </a:pPr>
            <a:r>
              <a:rPr lang="en-GB" sz="3600" dirty="0"/>
              <a:t>Weighting: 50%</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Length: 15-20mins</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Date: 12</a:t>
            </a:r>
            <a:r>
              <a:rPr lang="en-GB" sz="3600" baseline="30000" dirty="0"/>
              <a:t>th</a:t>
            </a:r>
            <a:r>
              <a:rPr lang="en-GB" sz="3600" dirty="0"/>
              <a:t> March 2024 (Immersive room (IQ campus)</a:t>
            </a: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spTree>
    <p:extLst>
      <p:ext uri="{BB962C8B-B14F-4D97-AF65-F5344CB8AC3E}">
        <p14:creationId xmlns:p14="http://schemas.microsoft.com/office/powerpoint/2010/main" val="2647828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199A5476-7634-0448-8535-0E2B34D707E0}"/>
              </a:ext>
            </a:extLst>
          </p:cNvPr>
          <p:cNvSpPr/>
          <p:nvPr/>
        </p:nvSpPr>
        <p:spPr>
          <a:xfrm>
            <a:off x="155314"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5878532"/>
          </a:xfrm>
          <a:prstGeom prst="rect">
            <a:avLst/>
          </a:prstGeom>
          <a:noFill/>
        </p:spPr>
        <p:txBody>
          <a:bodyPr wrap="square">
            <a:spAutoFit/>
          </a:bodyPr>
          <a:lstStyle/>
          <a:p>
            <a:pPr lvl="0"/>
            <a:r>
              <a:rPr lang="en-GB" sz="4000" b="1" u="sng" dirty="0"/>
              <a:t>Component 2: Exam</a:t>
            </a:r>
          </a:p>
          <a:p>
            <a:pPr lvl="0"/>
            <a:endParaRPr lang="en-GB" sz="2400" b="1" u="sng" dirty="0"/>
          </a:p>
          <a:p>
            <a:pPr lvl="0"/>
            <a:endParaRPr lang="en-GB" sz="2400" b="1" u="sng" dirty="0"/>
          </a:p>
          <a:p>
            <a:pPr marL="571500" lvl="0" indent="-571500">
              <a:buFont typeface="Arial" panose="020B0604020202020204" pitchFamily="34" charset="0"/>
              <a:buChar char="•"/>
            </a:pPr>
            <a:r>
              <a:rPr lang="en-GB" sz="3600" dirty="0"/>
              <a:t>Length: 2 hours</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Weighting: 50%</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Date:  TBC – May 2024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4608198"/>
            <a:ext cx="6134582" cy="369332"/>
          </a:xfrm>
          <a:prstGeom prst="rect">
            <a:avLst/>
          </a:prstGeom>
          <a:noFill/>
        </p:spPr>
        <p:txBody>
          <a:bodyPr wrap="square">
            <a:spAutoFit/>
          </a:bodyPr>
          <a:lstStyle/>
          <a:p>
            <a:r>
              <a:rPr lang="en-GB" dirty="0"/>
              <a:t>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spTree>
    <p:extLst>
      <p:ext uri="{BB962C8B-B14F-4D97-AF65-F5344CB8AC3E}">
        <p14:creationId xmlns:p14="http://schemas.microsoft.com/office/powerpoint/2010/main" val="3510165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and question mark">
            <a:extLst>
              <a:ext uri="{FF2B5EF4-FFF2-40B4-BE49-F238E27FC236}">
                <a16:creationId xmlns:a16="http://schemas.microsoft.com/office/drawing/2014/main" id="{C1508377-CA7D-1741-A08C-DBBC66A5AC30}"/>
              </a:ext>
            </a:extLst>
          </p:cNvPr>
          <p:cNvPicPr>
            <a:picLocks noChangeAspect="1"/>
          </p:cNvPicPr>
          <p:nvPr/>
        </p:nvPicPr>
        <p:blipFill rotWithShape="1">
          <a:blip r:embed="rId2"/>
          <a:srcRect l="5687" t="9091" r="22513"/>
          <a:stretch/>
        </p:blipFill>
        <p:spPr>
          <a:xfrm>
            <a:off x="2562726" y="0"/>
            <a:ext cx="9629274" cy="6857999"/>
          </a:xfrm>
          <a:prstGeom prst="rect">
            <a:avLst/>
          </a:prstGeom>
        </p:spPr>
      </p:pic>
      <p:sp>
        <p:nvSpPr>
          <p:cNvPr id="2" name="Title 1">
            <a:extLst>
              <a:ext uri="{FF2B5EF4-FFF2-40B4-BE49-F238E27FC236}">
                <a16:creationId xmlns:a16="http://schemas.microsoft.com/office/drawing/2014/main" id="{88A7C3B2-E682-1E02-99CB-53F3D1D52D59}"/>
              </a:ext>
            </a:extLst>
          </p:cNvPr>
          <p:cNvSpPr>
            <a:spLocks noGrp="1"/>
          </p:cNvSpPr>
          <p:nvPr>
            <p:ph type="title"/>
          </p:nvPr>
        </p:nvSpPr>
        <p:spPr>
          <a:xfrm>
            <a:off x="804672" y="342006"/>
            <a:ext cx="3879232" cy="2248122"/>
          </a:xfrm>
          <a:solidFill>
            <a:schemeClr val="bg1"/>
          </a:solidFill>
        </p:spPr>
        <p:txBody>
          <a:bodyPr vert="horz" lIns="91440" tIns="45720" rIns="91440" bIns="45720" rtlCol="0" anchor="b">
            <a:normAutofit/>
          </a:bodyPr>
          <a:lstStyle/>
          <a:p>
            <a:r>
              <a:rPr lang="en-US" sz="4600" dirty="0"/>
              <a:t>Needs…</a:t>
            </a:r>
            <a:br>
              <a:rPr lang="en-US" sz="4600" dirty="0"/>
            </a:br>
            <a:r>
              <a:rPr lang="en-US" sz="4600" dirty="0"/>
              <a:t>Concerns…</a:t>
            </a:r>
            <a:br>
              <a:rPr lang="en-US" sz="4600" dirty="0"/>
            </a:br>
            <a:r>
              <a:rPr lang="en-US" sz="4600" dirty="0"/>
              <a:t>Expectations….</a:t>
            </a:r>
          </a:p>
        </p:txBody>
      </p:sp>
    </p:spTree>
    <p:extLst>
      <p:ext uri="{BB962C8B-B14F-4D97-AF65-F5344CB8AC3E}">
        <p14:creationId xmlns:p14="http://schemas.microsoft.com/office/powerpoint/2010/main" val="979811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descr="Icon Note Taking Stock Illustrations – 253 Icon Note Taking Stock  Illustrations, Vectors &amp; Clipart - Dreamstime">
            <a:extLst>
              <a:ext uri="{FF2B5EF4-FFF2-40B4-BE49-F238E27FC236}">
                <a16:creationId xmlns:a16="http://schemas.microsoft.com/office/drawing/2014/main" id="{C6DF371F-33EB-604A-BCE5-B42752007A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68720" y="1586021"/>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7" name="Picture 3" descr="Silent Mode PNG Images, Silent Mode Clipart Free Download">
            <a:extLst>
              <a:ext uri="{FF2B5EF4-FFF2-40B4-BE49-F238E27FC236}">
                <a16:creationId xmlns:a16="http://schemas.microsoft.com/office/drawing/2014/main" id="{BD80A7C3-9D74-2946-BB49-327E71DD50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4" r="2" b="2"/>
          <a:stretch/>
        </p:blipFill>
        <p:spPr bwMode="auto">
          <a:xfrm>
            <a:off x="368720"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9" name="Picture 5" descr="Advice That Every Student Entrepreneur Needs to Hear">
            <a:extLst>
              <a:ext uri="{FF2B5EF4-FFF2-40B4-BE49-F238E27FC236}">
                <a16:creationId xmlns:a16="http://schemas.microsoft.com/office/drawing/2014/main" id="{50C88EE0-A420-0042-8429-2ABA72FB31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162" r="27576" b="-3"/>
          <a:stretch/>
        </p:blipFill>
        <p:spPr bwMode="auto">
          <a:xfrm>
            <a:off x="3257883" y="1697679"/>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12" name="Picture 7" descr="Blue Laptop Icon Clip Art at Clker.com - vector clip art online, royalty  free &amp; public domain">
            <a:extLst>
              <a:ext uri="{FF2B5EF4-FFF2-40B4-BE49-F238E27FC236}">
                <a16:creationId xmlns:a16="http://schemas.microsoft.com/office/drawing/2014/main" id="{70D1904C-2DAB-B74E-8B74-98F5C6A17C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3344647"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sp>
        <p:nvSpPr>
          <p:cNvPr id="24" name="Pentagon 23">
            <a:extLst>
              <a:ext uri="{FF2B5EF4-FFF2-40B4-BE49-F238E27FC236}">
                <a16:creationId xmlns:a16="http://schemas.microsoft.com/office/drawing/2014/main" id="{0389BE4B-74BD-9C40-A846-DFE50F58A776}"/>
              </a:ext>
            </a:extLst>
          </p:cNvPr>
          <p:cNvSpPr/>
          <p:nvPr/>
        </p:nvSpPr>
        <p:spPr>
          <a:xfrm>
            <a:off x="158496" y="312417"/>
            <a:ext cx="7961376"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290" name="Picture 2" descr="Attendance Tracking Icon Clipart , Png Download - Attendance Tracking Icon,  Transparent Png , Transparent Png Image - PNGitem">
            <a:extLst>
              <a:ext uri="{FF2B5EF4-FFF2-40B4-BE49-F238E27FC236}">
                <a16:creationId xmlns:a16="http://schemas.microsoft.com/office/drawing/2014/main" id="{D2A64307-8DE4-F541-8B36-5C33C0B42B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71237" y="2431143"/>
            <a:ext cx="2984500" cy="271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BA1DB4-4EDE-4341-B14F-0C22FEB5C08F}"/>
              </a:ext>
            </a:extLst>
          </p:cNvPr>
          <p:cNvSpPr txBox="1"/>
          <p:nvPr/>
        </p:nvSpPr>
        <p:spPr>
          <a:xfrm>
            <a:off x="497711" y="497711"/>
            <a:ext cx="6285054" cy="646331"/>
          </a:xfrm>
          <a:prstGeom prst="rect">
            <a:avLst/>
          </a:prstGeom>
          <a:noFill/>
        </p:spPr>
        <p:txBody>
          <a:bodyPr wrap="square" rtlCol="0">
            <a:spAutoFit/>
          </a:bodyPr>
          <a:lstStyle/>
          <a:p>
            <a:r>
              <a:rPr lang="en-GB" sz="3600" dirty="0">
                <a:solidFill>
                  <a:schemeClr val="bg1"/>
                </a:solidFill>
              </a:rPr>
              <a:t>Remember ....</a:t>
            </a:r>
          </a:p>
        </p:txBody>
      </p:sp>
    </p:spTree>
    <p:extLst>
      <p:ext uri="{BB962C8B-B14F-4D97-AF65-F5344CB8AC3E}">
        <p14:creationId xmlns:p14="http://schemas.microsoft.com/office/powerpoint/2010/main" val="3829155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815882"/>
          </a:xfrm>
          <a:prstGeom prst="rect">
            <a:avLst/>
          </a:prstGeom>
          <a:noFill/>
        </p:spPr>
        <p:txBody>
          <a:bodyPr wrap="square" rtlCol="0">
            <a:spAutoFit/>
          </a:bodyPr>
          <a:lstStyle/>
          <a:p>
            <a:r>
              <a:rPr lang="en-GB" sz="2800" dirty="0"/>
              <a:t>Email: </a:t>
            </a:r>
            <a:r>
              <a:rPr lang="en-GB" sz="2800" dirty="0">
                <a:hlinkClick r:id="rId4"/>
              </a:rPr>
              <a:t>s.france@uwtsd.ac.uk</a:t>
            </a:r>
            <a:endParaRPr lang="en-GB" sz="2800" dirty="0"/>
          </a:p>
          <a:p>
            <a:r>
              <a:rPr lang="en-GB" sz="2800" dirty="0"/>
              <a:t>Room:   AS408</a:t>
            </a:r>
          </a:p>
          <a:p>
            <a:endParaRPr lang="en-GB" sz="2800" dirty="0"/>
          </a:p>
          <a:p>
            <a:r>
              <a:rPr lang="en-GB" sz="2800" dirty="0"/>
              <a:t>Hwb: </a:t>
            </a:r>
            <a:r>
              <a:rPr lang="en-GB" sz="2800" dirty="0">
                <a:hlinkClick r:id="rId5"/>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6"/>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05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E747-67B3-EABA-DBC7-A9DAB6DF1573}"/>
              </a:ext>
            </a:extLst>
          </p:cNvPr>
          <p:cNvSpPr>
            <a:spLocks noGrp="1"/>
          </p:cNvSpPr>
          <p:nvPr>
            <p:ph type="title"/>
          </p:nvPr>
        </p:nvSpPr>
        <p:spPr>
          <a:xfrm>
            <a:off x="762001" y="803325"/>
            <a:ext cx="5314536" cy="1325563"/>
          </a:xfrm>
        </p:spPr>
        <p:txBody>
          <a:bodyPr>
            <a:normAutofit/>
          </a:bodyPr>
          <a:lstStyle/>
          <a:p>
            <a:r>
              <a:rPr lang="en-US" dirty="0"/>
              <a:t>Areas of Study…</a:t>
            </a:r>
          </a:p>
        </p:txBody>
      </p:sp>
      <p:sp>
        <p:nvSpPr>
          <p:cNvPr id="4103" name="Freeform: Shape 410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How To Conduct A Quality Internal Investigation">
            <a:extLst>
              <a:ext uri="{FF2B5EF4-FFF2-40B4-BE49-F238E27FC236}">
                <a16:creationId xmlns:a16="http://schemas.microsoft.com/office/drawing/2014/main" id="{7BFE699D-131E-1502-B8EC-2836167135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34" r="21327"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04E64FBE-C092-5471-F8CC-C6E2994387FF}"/>
              </a:ext>
            </a:extLst>
          </p:cNvPr>
          <p:cNvGraphicFramePr>
            <a:graphicFrameLocks noGrp="1"/>
          </p:cNvGraphicFramePr>
          <p:nvPr>
            <p:ph idx="1"/>
            <p:extLst>
              <p:ext uri="{D42A27DB-BD31-4B8C-83A1-F6EECF244321}">
                <p14:modId xmlns:p14="http://schemas.microsoft.com/office/powerpoint/2010/main" val="694130065"/>
              </p:ext>
            </p:extLst>
          </p:nvPr>
        </p:nvGraphicFramePr>
        <p:xfrm>
          <a:off x="762000" y="2279018"/>
          <a:ext cx="6047509" cy="43919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881199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A9F27138-1E10-1972-24B7-3D6A5E838D17}"/>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Today’s aim and learning outcomes: </a:t>
            </a:r>
          </a:p>
        </p:txBody>
      </p:sp>
      <p:graphicFrame>
        <p:nvGraphicFramePr>
          <p:cNvPr id="5" name="Content Placeholder 2">
            <a:extLst>
              <a:ext uri="{FF2B5EF4-FFF2-40B4-BE49-F238E27FC236}">
                <a16:creationId xmlns:a16="http://schemas.microsoft.com/office/drawing/2014/main" id="{745C2530-D3FE-DCC6-C928-9A2FCEDC4211}"/>
              </a:ext>
            </a:extLst>
          </p:cNvPr>
          <p:cNvGraphicFramePr>
            <a:graphicFrameLocks noGrp="1"/>
          </p:cNvGraphicFramePr>
          <p:nvPr>
            <p:ph idx="1"/>
            <p:extLst>
              <p:ext uri="{D42A27DB-BD31-4B8C-83A1-F6EECF244321}">
                <p14:modId xmlns:p14="http://schemas.microsoft.com/office/powerpoint/2010/main" val="239617999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327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48C41D9D-258F-B4FD-8597-B9A0E358535D}"/>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27" name="Freeform: Shape 26">
            <a:extLst>
              <a:ext uri="{FF2B5EF4-FFF2-40B4-BE49-F238E27FC236}">
                <a16:creationId xmlns:a16="http://schemas.microsoft.com/office/drawing/2014/main" id="{6B3BAD04-E614-4C16-8360-019FCF004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tx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077B0F-CEDB-C81C-3D3C-075064D80CBA}"/>
              </a:ext>
            </a:extLst>
          </p:cNvPr>
          <p:cNvSpPr>
            <a:spLocks noGrp="1"/>
          </p:cNvSpPr>
          <p:nvPr>
            <p:ph idx="1"/>
          </p:nvPr>
        </p:nvSpPr>
        <p:spPr>
          <a:xfrm>
            <a:off x="975473" y="5360635"/>
            <a:ext cx="8856058" cy="479701"/>
          </a:xfrm>
        </p:spPr>
        <p:txBody>
          <a:bodyPr vert="horz" lIns="91440" tIns="45720" rIns="91440" bIns="45720" rtlCol="0">
            <a:normAutofit fontScale="92500" lnSpcReduction="10000"/>
          </a:bodyPr>
          <a:lstStyle/>
          <a:p>
            <a:pPr marL="0" indent="0">
              <a:buNone/>
            </a:pPr>
            <a:r>
              <a:rPr lang="en-US" sz="3200" i="1" dirty="0">
                <a:solidFill>
                  <a:srgbClr val="FFFFFF"/>
                </a:solidFill>
              </a:rPr>
              <a:t>“…Conducting Investigations…”</a:t>
            </a:r>
          </a:p>
        </p:txBody>
      </p:sp>
      <p:sp>
        <p:nvSpPr>
          <p:cNvPr id="2" name="Title 1">
            <a:extLst>
              <a:ext uri="{FF2B5EF4-FFF2-40B4-BE49-F238E27FC236}">
                <a16:creationId xmlns:a16="http://schemas.microsoft.com/office/drawing/2014/main" id="{B0C15679-F9EC-A724-99DD-9B8B1C06A6F6}"/>
              </a:ext>
            </a:extLst>
          </p:cNvPr>
          <p:cNvSpPr>
            <a:spLocks noGrp="1"/>
          </p:cNvSpPr>
          <p:nvPr>
            <p:ph type="title"/>
          </p:nvPr>
        </p:nvSpPr>
        <p:spPr>
          <a:xfrm>
            <a:off x="841248" y="3818170"/>
            <a:ext cx="8856059" cy="1336826"/>
          </a:xfrm>
        </p:spPr>
        <p:txBody>
          <a:bodyPr vert="horz" lIns="91440" tIns="45720" rIns="91440" bIns="45720" rtlCol="0" anchor="b">
            <a:normAutofit/>
          </a:bodyPr>
          <a:lstStyle/>
          <a:p>
            <a:r>
              <a:rPr lang="en-US" sz="5400" dirty="0">
                <a:solidFill>
                  <a:srgbClr val="FFFFFF"/>
                </a:solidFill>
              </a:rPr>
              <a:t>What do you think of?....</a:t>
            </a:r>
          </a:p>
        </p:txBody>
      </p:sp>
    </p:spTree>
    <p:extLst>
      <p:ext uri="{BB962C8B-B14F-4D97-AF65-F5344CB8AC3E}">
        <p14:creationId xmlns:p14="http://schemas.microsoft.com/office/powerpoint/2010/main" val="502200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4" name="Rectangle 5133">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5135">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8C639-B574-5117-13F4-6E220D892A48}"/>
              </a:ext>
            </a:extLst>
          </p:cNvPr>
          <p:cNvSpPr>
            <a:spLocks noGrp="1"/>
          </p:cNvSpPr>
          <p:nvPr>
            <p:ph type="title"/>
          </p:nvPr>
        </p:nvSpPr>
        <p:spPr>
          <a:xfrm>
            <a:off x="838200" y="585216"/>
            <a:ext cx="10515600" cy="1325563"/>
          </a:xfrm>
        </p:spPr>
        <p:txBody>
          <a:bodyPr>
            <a:normAutofit/>
          </a:bodyPr>
          <a:lstStyle/>
          <a:p>
            <a:r>
              <a:rPr lang="en-US" sz="2800" dirty="0">
                <a:solidFill>
                  <a:schemeClr val="bg1"/>
                </a:solidFill>
              </a:rPr>
              <a:t>The Code of Practice to the Criminal Procedure and Investigations Act 1996 (CPIA) defines a </a:t>
            </a:r>
            <a:r>
              <a:rPr lang="en-US" sz="2800" b="1" u="sng" dirty="0">
                <a:solidFill>
                  <a:schemeClr val="bg1"/>
                </a:solidFill>
              </a:rPr>
              <a:t>criminal investigation </a:t>
            </a:r>
            <a:r>
              <a:rPr lang="en-US" sz="2800" dirty="0">
                <a:solidFill>
                  <a:schemeClr val="bg1"/>
                </a:solidFill>
              </a:rPr>
              <a:t>as:</a:t>
            </a:r>
            <a:br>
              <a:rPr lang="en-US" sz="2800" dirty="0">
                <a:solidFill>
                  <a:schemeClr val="bg1"/>
                </a:solidFill>
              </a:rPr>
            </a:br>
            <a:endParaRPr lang="en-US" sz="2800" dirty="0">
              <a:solidFill>
                <a:schemeClr val="bg1"/>
              </a:solidFill>
            </a:endParaRPr>
          </a:p>
        </p:txBody>
      </p:sp>
      <p:pic>
        <p:nvPicPr>
          <p:cNvPr id="5122" name="Picture 2" descr="Pictures show police and forensics in Basingstoke as murder investigation  launched - HampshireLive">
            <a:extLst>
              <a:ext uri="{FF2B5EF4-FFF2-40B4-BE49-F238E27FC236}">
                <a16:creationId xmlns:a16="http://schemas.microsoft.com/office/drawing/2014/main" id="{ACAAAD2B-3B58-0208-0A0A-B278F4D3EF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13"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4AA9BA2-7CF5-4D51-ADA1-FBCDDB1F5A2A}"/>
              </a:ext>
            </a:extLst>
          </p:cNvPr>
          <p:cNvSpPr>
            <a:spLocks noGrp="1"/>
          </p:cNvSpPr>
          <p:nvPr>
            <p:ph idx="1"/>
          </p:nvPr>
        </p:nvSpPr>
        <p:spPr>
          <a:xfrm>
            <a:off x="7546848" y="2516777"/>
            <a:ext cx="3803904" cy="3660185"/>
          </a:xfrm>
        </p:spPr>
        <p:txBody>
          <a:bodyPr anchor="ctr">
            <a:normAutofit/>
          </a:bodyPr>
          <a:lstStyle/>
          <a:p>
            <a:pPr marL="0" indent="0" algn="ctr">
              <a:buNone/>
            </a:pPr>
            <a:r>
              <a:rPr lang="en-GB" sz="2200" b="0" i="1" dirty="0">
                <a:effectLst/>
                <a:latin typeface="Gotham"/>
              </a:rPr>
              <a:t>‘An investigation conducted by police officers with a view to it being ascertained whether a person should be charged with an offence, or whether a person charged with an offence is guilty of it.’</a:t>
            </a:r>
            <a:endParaRPr lang="en-US" sz="2200" i="1" dirty="0"/>
          </a:p>
        </p:txBody>
      </p:sp>
    </p:spTree>
    <p:extLst>
      <p:ext uri="{BB962C8B-B14F-4D97-AF65-F5344CB8AC3E}">
        <p14:creationId xmlns:p14="http://schemas.microsoft.com/office/powerpoint/2010/main" val="4903131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sp>
        <p:nvSpPr>
          <p:cNvPr id="616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riminal Investigation">
            <a:extLst>
              <a:ext uri="{FF2B5EF4-FFF2-40B4-BE49-F238E27FC236}">
                <a16:creationId xmlns:a16="http://schemas.microsoft.com/office/drawing/2014/main" id="{FB52ECC2-821D-54E2-A192-4FAF8B6CECE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105" r="160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extLst>
              <p:ext uri="{D42A27DB-BD31-4B8C-83A1-F6EECF244321}">
                <p14:modId xmlns:p14="http://schemas.microsoft.com/office/powerpoint/2010/main" val="1507146199"/>
              </p:ext>
            </p:extLst>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grpSp>
        <p:nvGrpSpPr>
          <p:cNvPr id="7177" name="Group 717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78" name="Rectangle 717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1" name="Rectangle 718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1"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i="1" dirty="0"/>
          </a:p>
        </p:txBody>
      </p:sp>
      <p:sp>
        <p:nvSpPr>
          <p:cNvPr id="7183" name="Rectangle 718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extLst>
              <p:ext uri="{D42A27DB-BD31-4B8C-83A1-F6EECF244321}">
                <p14:modId xmlns:p14="http://schemas.microsoft.com/office/powerpoint/2010/main" val="5508988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5672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3884091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163629"/>
            <a:ext cx="9376752" cy="4747548"/>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1077218"/>
          </a:xfrm>
          <a:prstGeom prst="rect">
            <a:avLst/>
          </a:prstGeom>
          <a:noFill/>
        </p:spPr>
        <p:txBody>
          <a:bodyPr wrap="square">
            <a:spAutoFit/>
          </a:bodyPr>
          <a:lstStyle/>
          <a:p>
            <a:r>
              <a:rPr lang="en-GB" sz="3200" b="1" kern="1200" dirty="0">
                <a:solidFill>
                  <a:schemeClr val="tx1"/>
                </a:solidFill>
                <a:effectLst/>
                <a:latin typeface="+mn-lt"/>
                <a:ea typeface="+mn-ea"/>
                <a:cs typeface="+mn-cs"/>
              </a:rPr>
              <a:t>TASK- In groups, discuss </a:t>
            </a:r>
            <a:r>
              <a:rPr lang="en-GB" sz="3200" b="1" dirty="0"/>
              <a:t>w</a:t>
            </a:r>
            <a:r>
              <a:rPr lang="en-GB" sz="3200" b="1" kern="1200" dirty="0">
                <a:solidFill>
                  <a:schemeClr val="tx1"/>
                </a:solidFill>
                <a:effectLst/>
                <a:latin typeface="+mn-lt"/>
                <a:ea typeface="+mn-ea"/>
                <a:cs typeface="+mn-cs"/>
              </a:rPr>
              <a:t>hat the term ‘investigative mind-set’ means to you? </a:t>
            </a:r>
            <a:endParaRPr lang="en-GB" sz="3200" dirty="0"/>
          </a:p>
        </p:txBody>
      </p:sp>
    </p:spTree>
    <p:extLst>
      <p:ext uri="{BB962C8B-B14F-4D97-AF65-F5344CB8AC3E}">
        <p14:creationId xmlns:p14="http://schemas.microsoft.com/office/powerpoint/2010/main" val="13149782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589560" y="856180"/>
            <a:ext cx="4560584" cy="1128068"/>
          </a:xfrm>
        </p:spPr>
        <p:txBody>
          <a:bodyPr anchor="ctr">
            <a:normAutofit/>
          </a:bodyPr>
          <a:lstStyle/>
          <a:p>
            <a:r>
              <a:rPr lang="en-GB" sz="3700"/>
              <a:t>Investigative mind-set</a:t>
            </a:r>
          </a:p>
        </p:txBody>
      </p:sp>
      <p:grpSp>
        <p:nvGrpSpPr>
          <p:cNvPr id="2059" name="Group 205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0" name="Rectangle 205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3" name="Rectangle 206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81" r="2192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extLst>
              <p:ext uri="{D42A27DB-BD31-4B8C-83A1-F6EECF244321}">
                <p14:modId xmlns:p14="http://schemas.microsoft.com/office/powerpoint/2010/main" val="917571291"/>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3412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Investigative mindset</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12629" y="2334490"/>
            <a:ext cx="4829400" cy="3146770"/>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4759036" y="1301451"/>
            <a:ext cx="7013475" cy="4401205"/>
          </a:xfrm>
          <a:prstGeom prst="rect">
            <a:avLst/>
          </a:prstGeom>
          <a:noFill/>
        </p:spPr>
        <p:txBody>
          <a:bodyPr wrap="square">
            <a:spAutoFit/>
          </a:bodyPr>
          <a:lstStyle/>
          <a:p>
            <a:pPr marL="285750" indent="-285750">
              <a:buFont typeface="Arial" panose="020B0604020202020204" pitchFamily="34" charset="0"/>
              <a:buChar char="•"/>
            </a:pPr>
            <a:r>
              <a:rPr lang="en-GB" sz="2000" kern="1200" dirty="0">
                <a:solidFill>
                  <a:schemeClr val="tx1"/>
                </a:solidFill>
                <a:effectLst/>
                <a:latin typeface="+mn-lt"/>
                <a:ea typeface="+mn-ea"/>
                <a:cs typeface="+mn-cs"/>
              </a:rPr>
              <a:t>An investigative mind-set will bring some order to the way in which investigators examine material and make decisions.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It is a state of mind or attitude which investigators adopt and which can be developed over time through continued use.</a:t>
            </a:r>
          </a:p>
          <a:p>
            <a:pPr marL="285750" indent="-285750">
              <a:buFont typeface="Arial" panose="020B0604020202020204" pitchFamily="34" charset="0"/>
              <a:buChar char="•"/>
            </a:pPr>
            <a:r>
              <a:rPr lang="en-GB" sz="2000" kern="1200" dirty="0">
                <a:solidFill>
                  <a:schemeClr val="tx1"/>
                </a:solidFill>
                <a:effectLst/>
                <a:latin typeface="+mn-lt"/>
                <a:ea typeface="+mn-ea"/>
                <a:cs typeface="+mn-cs"/>
              </a:rPr>
              <a:t> </a:t>
            </a:r>
            <a:endParaRPr lang="en-GB" sz="2000" dirty="0">
              <a:effectLs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a:t>
            </a:r>
            <a:r>
              <a:rPr lang="en-GB" sz="2000" dirty="0"/>
              <a:t> </a:t>
            </a:r>
            <a:r>
              <a:rPr lang="en-GB" sz="2000" kern="1200" dirty="0">
                <a:solidFill>
                  <a:schemeClr val="tx1"/>
                </a:solidFill>
                <a:effectLst/>
                <a:latin typeface="+mn-lt"/>
                <a:ea typeface="+mn-ea"/>
                <a:cs typeface="+mn-cs"/>
              </a:rPr>
              <a:t>(College of Policing, 2020).  </a:t>
            </a:r>
            <a:endParaRPr lang="en-GB" sz="2000" dirty="0">
              <a:effectLst/>
            </a:endParaRPr>
          </a:p>
        </p:txBody>
      </p:sp>
    </p:spTree>
    <p:extLst>
      <p:ext uri="{BB962C8B-B14F-4D97-AF65-F5344CB8AC3E}">
        <p14:creationId xmlns:p14="http://schemas.microsoft.com/office/powerpoint/2010/main" val="26453640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extLst>
              <p:ext uri="{D42A27DB-BD31-4B8C-83A1-F6EECF244321}">
                <p14:modId xmlns:p14="http://schemas.microsoft.com/office/powerpoint/2010/main" val="182484924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1694939" y="969702"/>
            <a:ext cx="9718110" cy="923330"/>
          </a:xfrm>
          <a:prstGeom prst="rect">
            <a:avLst/>
          </a:prstGeom>
          <a:noFill/>
        </p:spPr>
        <p:txBody>
          <a:bodyPr wrap="square">
            <a:spAutoFit/>
          </a:bodyPr>
          <a:lstStyle/>
          <a:p>
            <a:pPr lvl="0" algn="ctr"/>
            <a:r>
              <a:rPr lang="en-GB" b="0" i="0" dirty="0">
                <a:solidFill>
                  <a:schemeClr val="bg1"/>
                </a:solidFill>
              </a:rPr>
              <a:t>There are several investigative principles which are widely accepted within the police service. </a:t>
            </a:r>
            <a:br>
              <a:rPr lang="en-GB" b="0" i="0" dirty="0">
                <a:solidFill>
                  <a:schemeClr val="bg1"/>
                </a:solidFill>
              </a:rPr>
            </a:br>
            <a:r>
              <a:rPr lang="en-GB" b="0" i="0" dirty="0">
                <a:solidFill>
                  <a:schemeClr val="bg1"/>
                </a:solidFill>
              </a:rPr>
              <a:t>The principles are underpinned by the recognition that policing works best where it has the support and cooperation of the community.</a:t>
            </a:r>
            <a:endParaRPr lang="en-US" dirty="0">
              <a:solidFill>
                <a:schemeClr val="bg1"/>
              </a:solidFill>
            </a:endParaRPr>
          </a:p>
        </p:txBody>
      </p:sp>
      <p:sp>
        <p:nvSpPr>
          <p:cNvPr id="21" name="TextBox 20">
            <a:extLst>
              <a:ext uri="{FF2B5EF4-FFF2-40B4-BE49-F238E27FC236}">
                <a16:creationId xmlns:a16="http://schemas.microsoft.com/office/drawing/2014/main" id="{B4437003-E058-D6F7-1A7D-F5E33D2B581D}"/>
              </a:ext>
            </a:extLst>
          </p:cNvPr>
          <p:cNvSpPr txBox="1"/>
          <p:nvPr/>
        </p:nvSpPr>
        <p:spPr>
          <a:xfrm>
            <a:off x="4491746" y="2176816"/>
            <a:ext cx="6551578" cy="369332"/>
          </a:xfrm>
          <a:prstGeom prst="rect">
            <a:avLst/>
          </a:prstGeom>
          <a:noFill/>
        </p:spPr>
        <p:txBody>
          <a:bodyPr wrap="square">
            <a:spAutoFit/>
          </a:bodyPr>
          <a:lstStyle/>
          <a:p>
            <a:pPr lvl="0"/>
            <a:r>
              <a:rPr lang="en-GB" b="0" i="0" dirty="0"/>
              <a:t>These principles propose that:</a:t>
            </a:r>
            <a:endParaRPr lang="en-US" dirty="0"/>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15325172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extLst>
              <p:ext uri="{D42A27DB-BD31-4B8C-83A1-F6EECF244321}">
                <p14:modId xmlns:p14="http://schemas.microsoft.com/office/powerpoint/2010/main" val="240638569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2533139" y="685684"/>
            <a:ext cx="9718110" cy="584775"/>
          </a:xfrm>
          <a:prstGeom prst="rect">
            <a:avLst/>
          </a:prstGeom>
          <a:noFill/>
        </p:spPr>
        <p:txBody>
          <a:bodyPr wrap="square">
            <a:spAutoFit/>
          </a:bodyPr>
          <a:lstStyle/>
          <a:p>
            <a:pPr lvl="0" algn="ctr"/>
            <a:r>
              <a:rPr lang="en-GB" sz="3200" b="0" i="0" dirty="0"/>
              <a:t>Principles of </a:t>
            </a:r>
            <a:r>
              <a:rPr lang="en-GB" sz="3200" dirty="0" err="1"/>
              <a:t>I</a:t>
            </a:r>
            <a:r>
              <a:rPr lang="en-GB" sz="3200" b="0" i="0" dirty="0" err="1"/>
              <a:t>nvestigation</a:t>
            </a:r>
            <a:r>
              <a:rPr lang="en-GB" sz="3200" b="0" i="0" dirty="0" err="1">
                <a:solidFill>
                  <a:schemeClr val="bg1"/>
                </a:solidFill>
              </a:rPr>
              <a:t>and</a:t>
            </a:r>
            <a:r>
              <a:rPr lang="en-GB" sz="3200" b="0" i="0" dirty="0">
                <a:solidFill>
                  <a:schemeClr val="bg1"/>
                </a:solidFill>
              </a:rPr>
              <a:t> </a:t>
            </a:r>
            <a:r>
              <a:rPr lang="en-GB" b="0" i="0" dirty="0">
                <a:solidFill>
                  <a:schemeClr val="bg1"/>
                </a:solidFill>
              </a:rPr>
              <a:t>cooperation of the community.</a:t>
            </a:r>
            <a:endParaRPr lang="en-US" dirty="0">
              <a:solidFill>
                <a:schemeClr val="bg1"/>
              </a:solidFill>
            </a:endParaRPr>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4846753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8476-9F99-FAE4-B6B3-2D8BA5B713E6}"/>
              </a:ext>
            </a:extLst>
          </p:cNvPr>
          <p:cNvSpPr>
            <a:spLocks noGrp="1"/>
          </p:cNvSpPr>
          <p:nvPr>
            <p:ph type="title"/>
          </p:nvPr>
        </p:nvSpPr>
        <p:spPr>
          <a:xfrm>
            <a:off x="838200" y="365125"/>
            <a:ext cx="24724694" cy="2411761"/>
          </a:xfrm>
        </p:spPr>
        <p:txBody>
          <a:bodyPr/>
          <a:lstStyle/>
          <a:p>
            <a:r>
              <a:rPr lang="en-GB" dirty="0"/>
              <a:t>  </a:t>
            </a:r>
          </a:p>
        </p:txBody>
      </p:sp>
      <p:sp>
        <p:nvSpPr>
          <p:cNvPr id="3" name="Content Placeholder 2">
            <a:extLst>
              <a:ext uri="{FF2B5EF4-FFF2-40B4-BE49-F238E27FC236}">
                <a16:creationId xmlns:a16="http://schemas.microsoft.com/office/drawing/2014/main" id="{EC8E3A9F-FB59-346A-878E-70CF6248C2CE}"/>
              </a:ext>
            </a:extLst>
          </p:cNvPr>
          <p:cNvSpPr>
            <a:spLocks noGrp="1"/>
          </p:cNvSpPr>
          <p:nvPr>
            <p:ph idx="1"/>
          </p:nvPr>
        </p:nvSpPr>
        <p:spPr/>
        <p:txBody>
          <a:bodyPr/>
          <a:lstStyle/>
          <a:p>
            <a:r>
              <a:rPr lang="en-GB" dirty="0"/>
              <a:t>Visit one of the following websites and note the “top news”:-</a:t>
            </a:r>
          </a:p>
          <a:p>
            <a:r>
              <a:rPr lang="en-GB" dirty="0"/>
              <a:t>The Guardian</a:t>
            </a:r>
          </a:p>
          <a:p>
            <a:r>
              <a:rPr lang="en-GB" dirty="0"/>
              <a:t>The Telegraph</a:t>
            </a:r>
          </a:p>
          <a:p>
            <a:r>
              <a:rPr lang="en-GB" dirty="0"/>
              <a:t>The Sun</a:t>
            </a:r>
          </a:p>
          <a:p>
            <a:r>
              <a:rPr lang="en-GB" dirty="0"/>
              <a:t>News of the World </a:t>
            </a:r>
          </a:p>
        </p:txBody>
      </p:sp>
      <p:pic>
        <p:nvPicPr>
          <p:cNvPr id="1028" name="Picture 4" descr="Newspaper | History &amp; Facts | Britannica">
            <a:extLst>
              <a:ext uri="{FF2B5EF4-FFF2-40B4-BE49-F238E27FC236}">
                <a16:creationId xmlns:a16="http://schemas.microsoft.com/office/drawing/2014/main" id="{588568B0-E951-F711-0085-98615F0B74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313" y="2557463"/>
            <a:ext cx="6158778" cy="4098387"/>
          </a:xfrm>
          <a:prstGeom prst="rect">
            <a:avLst/>
          </a:prstGeom>
          <a:noFill/>
          <a:extLst>
            <a:ext uri="{909E8E84-426E-40DD-AFC4-6F175D3DCCD1}">
              <a14:hiddenFill xmlns:a14="http://schemas.microsoft.com/office/drawing/2010/main">
                <a:solidFill>
                  <a:srgbClr val="FFFFFF"/>
                </a:solidFill>
              </a14:hiddenFill>
            </a:ext>
          </a:extLst>
        </p:spPr>
      </p:pic>
      <p:sp>
        <p:nvSpPr>
          <p:cNvPr id="9" name="Pentagon 9">
            <a:extLst>
              <a:ext uri="{FF2B5EF4-FFF2-40B4-BE49-F238E27FC236}">
                <a16:creationId xmlns:a16="http://schemas.microsoft.com/office/drawing/2014/main" id="{EA2728A8-D9C3-C250-2B3D-3EE0900A1B98}"/>
              </a:ext>
            </a:extLst>
          </p:cNvPr>
          <p:cNvSpPr/>
          <p:nvPr/>
        </p:nvSpPr>
        <p:spPr>
          <a:xfrm>
            <a:off x="907006" y="432594"/>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6F0D822-85EF-A022-9187-11C710DCC7C1}"/>
              </a:ext>
            </a:extLst>
          </p:cNvPr>
          <p:cNvSpPr txBox="1"/>
          <p:nvPr/>
        </p:nvSpPr>
        <p:spPr>
          <a:xfrm>
            <a:off x="1435894" y="796925"/>
            <a:ext cx="5329237" cy="1015663"/>
          </a:xfrm>
          <a:prstGeom prst="rect">
            <a:avLst/>
          </a:prstGeom>
          <a:noFill/>
        </p:spPr>
        <p:txBody>
          <a:bodyPr wrap="square" rtlCol="0">
            <a:spAutoFit/>
          </a:bodyPr>
          <a:lstStyle/>
          <a:p>
            <a:r>
              <a:rPr lang="en-GB" sz="6000" dirty="0">
                <a:solidFill>
                  <a:schemeClr val="bg1"/>
                </a:solidFill>
              </a:rPr>
              <a:t>TASK </a:t>
            </a:r>
          </a:p>
        </p:txBody>
      </p:sp>
    </p:spTree>
    <p:extLst>
      <p:ext uri="{BB962C8B-B14F-4D97-AF65-F5344CB8AC3E}">
        <p14:creationId xmlns:p14="http://schemas.microsoft.com/office/powerpoint/2010/main" val="14834817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4EDD2-DC52-7648-680D-4042297C8922}"/>
              </a:ext>
            </a:extLst>
          </p:cNvPr>
          <p:cNvSpPr>
            <a:spLocks noGrp="1"/>
          </p:cNvSpPr>
          <p:nvPr>
            <p:ph type="title"/>
          </p:nvPr>
        </p:nvSpPr>
        <p:spPr>
          <a:xfrm>
            <a:off x="808638" y="926040"/>
            <a:ext cx="10066122" cy="1298448"/>
          </a:xfrm>
        </p:spPr>
        <p:txBody>
          <a:bodyPr anchor="b">
            <a:normAutofit/>
          </a:bodyPr>
          <a:lstStyle/>
          <a:p>
            <a:r>
              <a:rPr lang="en-US" b="1" dirty="0"/>
              <a:t>Ethics</a:t>
            </a:r>
            <a:br>
              <a:rPr lang="en-US" dirty="0"/>
            </a:br>
            <a:endParaRPr lang="en-US" dirty="0"/>
          </a:p>
        </p:txBody>
      </p:sp>
      <p:sp>
        <p:nvSpPr>
          <p:cNvPr id="10249" name="Rectangle 1024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9110E7-EC59-E850-17D4-7A49A25A7FF5}"/>
              </a:ext>
            </a:extLst>
          </p:cNvPr>
          <p:cNvSpPr>
            <a:spLocks noGrp="1"/>
          </p:cNvSpPr>
          <p:nvPr>
            <p:ph idx="1"/>
          </p:nvPr>
        </p:nvSpPr>
        <p:spPr>
          <a:xfrm>
            <a:off x="311727" y="2279073"/>
            <a:ext cx="5012832" cy="3959886"/>
          </a:xfrm>
        </p:spPr>
        <p:txBody>
          <a:bodyPr anchor="ctr">
            <a:normAutofit/>
          </a:bodyPr>
          <a:lstStyle/>
          <a:p>
            <a:pPr marL="0" indent="0">
              <a:buNone/>
            </a:pPr>
            <a:r>
              <a:rPr lang="en-GB" b="0" i="0" dirty="0">
                <a:effectLst/>
                <a:latin typeface="Gotham"/>
              </a:rPr>
              <a:t>The activities and processes of criminal investigation can attract considerable attention, partly due to media coverage of crime and criminal behaviour, but also because of the impact crime has on individuals and communities.</a:t>
            </a:r>
          </a:p>
          <a:p>
            <a:pPr marL="0" indent="0">
              <a:buNone/>
            </a:pPr>
            <a:endParaRPr lang="en-US" sz="2000" dirty="0"/>
          </a:p>
        </p:txBody>
      </p:sp>
      <p:sp>
        <p:nvSpPr>
          <p:cNvPr id="10253" name="Rectangle 1025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Ethics in Life and Business - Ethics in Life and Business - My Own Business  Institute - Learn How To Start a Business">
            <a:extLst>
              <a:ext uri="{FF2B5EF4-FFF2-40B4-BE49-F238E27FC236}">
                <a16:creationId xmlns:a16="http://schemas.microsoft.com/office/drawing/2014/main" id="{44FE6105-3C29-4AAE-5A3B-79283AC9D0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7787" y="2428722"/>
            <a:ext cx="3872346" cy="330706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Code of Ethics of the UK Police: explained – AAAPPP – Association  Against Abuse of Police Powers and Privileges">
            <a:extLst>
              <a:ext uri="{FF2B5EF4-FFF2-40B4-BE49-F238E27FC236}">
                <a16:creationId xmlns:a16="http://schemas.microsoft.com/office/drawing/2014/main" id="{C5804414-DE4B-1309-A1C6-2E810F424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158" y="264818"/>
            <a:ext cx="2647950"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637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BD59A6ED-74CE-C96A-C9D0-31AB6B148D49}"/>
              </a:ext>
            </a:extLst>
          </p:cNvPr>
          <p:cNvGraphicFramePr>
            <a:graphicFrameLocks noGrp="1"/>
          </p:cNvGraphicFramePr>
          <p:nvPr>
            <p:ph idx="1"/>
            <p:extLst>
              <p:ext uri="{D42A27DB-BD31-4B8C-83A1-F6EECF244321}">
                <p14:modId xmlns:p14="http://schemas.microsoft.com/office/powerpoint/2010/main" val="12333775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266" name="Picture 2" descr="A strengths-based approach to collective impact | Sustaining Community">
            <a:extLst>
              <a:ext uri="{FF2B5EF4-FFF2-40B4-BE49-F238E27FC236}">
                <a16:creationId xmlns:a16="http://schemas.microsoft.com/office/drawing/2014/main" id="{647F30EC-A93B-F86A-B201-6235EB6C8A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132" y="3958363"/>
            <a:ext cx="3594464" cy="213287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ollege of Policing - Wikipedia">
            <a:extLst>
              <a:ext uri="{FF2B5EF4-FFF2-40B4-BE49-F238E27FC236}">
                <a16:creationId xmlns:a16="http://schemas.microsoft.com/office/drawing/2014/main" id="{6AE21AE3-D307-FFCA-3018-7708C00DC5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3615" y="1153682"/>
            <a:ext cx="3576176" cy="1651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3618FC0-4EF3-E3F4-BF8F-A60916CE88CD}"/>
              </a:ext>
            </a:extLst>
          </p:cNvPr>
          <p:cNvSpPr txBox="1"/>
          <p:nvPr/>
        </p:nvSpPr>
        <p:spPr>
          <a:xfrm>
            <a:off x="9144000" y="6091237"/>
            <a:ext cx="2404530" cy="369332"/>
          </a:xfrm>
          <a:prstGeom prst="rect">
            <a:avLst/>
          </a:prstGeom>
          <a:noFill/>
        </p:spPr>
        <p:txBody>
          <a:bodyPr wrap="square" rtlCol="0">
            <a:spAutoFit/>
          </a:bodyPr>
          <a:lstStyle/>
          <a:p>
            <a:r>
              <a:rPr lang="en-US" dirty="0"/>
              <a:t>(COP, 2021)</a:t>
            </a:r>
          </a:p>
        </p:txBody>
      </p:sp>
    </p:spTree>
    <p:extLst>
      <p:ext uri="{BB962C8B-B14F-4D97-AF65-F5344CB8AC3E}">
        <p14:creationId xmlns:p14="http://schemas.microsoft.com/office/powerpoint/2010/main" val="19065482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866C-0FD6-1D23-2F14-E4ACF17738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C356FE-4A7B-4A25-B2A6-8E3BE58D4FB0}"/>
              </a:ext>
            </a:extLst>
          </p:cNvPr>
          <p:cNvSpPr>
            <a:spLocks noGrp="1"/>
          </p:cNvSpPr>
          <p:nvPr>
            <p:ph idx="1"/>
          </p:nvPr>
        </p:nvSpPr>
        <p:spPr/>
        <p:txBody>
          <a:bodyPr/>
          <a:lstStyle/>
          <a:p>
            <a:endParaRPr lang="en-US" dirty="0"/>
          </a:p>
          <a:p>
            <a:endParaRPr lang="en-GB" dirty="0"/>
          </a:p>
        </p:txBody>
      </p:sp>
      <p:graphicFrame>
        <p:nvGraphicFramePr>
          <p:cNvPr id="4" name="Content Placeholder 3">
            <a:extLst>
              <a:ext uri="{FF2B5EF4-FFF2-40B4-BE49-F238E27FC236}">
                <a16:creationId xmlns:a16="http://schemas.microsoft.com/office/drawing/2014/main" id="{F2F78C1C-5405-BBA0-243E-68610B44067E}"/>
              </a:ext>
            </a:extLst>
          </p:cNvPr>
          <p:cNvGraphicFramePr>
            <a:graphicFrameLocks/>
          </p:cNvGraphicFramePr>
          <p:nvPr>
            <p:extLst>
              <p:ext uri="{D42A27DB-BD31-4B8C-83A1-F6EECF244321}">
                <p14:modId xmlns:p14="http://schemas.microsoft.com/office/powerpoint/2010/main" val="277235227"/>
              </p:ext>
            </p:extLst>
          </p:nvPr>
        </p:nvGraphicFramePr>
        <p:xfrm>
          <a:off x="540327" y="365126"/>
          <a:ext cx="11008203" cy="5811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4911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6B915-6347-7D9B-ED34-236E57F8C404}"/>
              </a:ext>
            </a:extLst>
          </p:cNvPr>
          <p:cNvSpPr>
            <a:spLocks noGrp="1"/>
          </p:cNvSpPr>
          <p:nvPr>
            <p:ph type="title"/>
          </p:nvPr>
        </p:nvSpPr>
        <p:spPr>
          <a:xfrm>
            <a:off x="589560" y="856180"/>
            <a:ext cx="4560584" cy="1128068"/>
          </a:xfrm>
        </p:spPr>
        <p:txBody>
          <a:bodyPr anchor="ctr">
            <a:normAutofit/>
          </a:bodyPr>
          <a:lstStyle/>
          <a:p>
            <a:r>
              <a:rPr lang="en-GB" sz="3700" b="1" i="0" dirty="0">
                <a:effectLst/>
                <a:latin typeface="Gotham"/>
              </a:rPr>
              <a:t>Legal Powers</a:t>
            </a:r>
            <a:br>
              <a:rPr lang="en-GB" sz="3700" b="1" i="0" dirty="0">
                <a:effectLst/>
                <a:latin typeface="Gotham"/>
              </a:rPr>
            </a:br>
            <a:endParaRPr lang="en-US" sz="3700" dirty="0"/>
          </a:p>
        </p:txBody>
      </p:sp>
      <p:grpSp>
        <p:nvGrpSpPr>
          <p:cNvPr id="8201" name="Group 820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8202" name="Rectangle 820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205" name="Rectangle 820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FC50C5-057A-95F3-579C-D488CBA2D615}"/>
              </a:ext>
            </a:extLst>
          </p:cNvPr>
          <p:cNvSpPr>
            <a:spLocks noGrp="1"/>
          </p:cNvSpPr>
          <p:nvPr>
            <p:ph idx="1"/>
          </p:nvPr>
        </p:nvSpPr>
        <p:spPr>
          <a:xfrm>
            <a:off x="590719" y="2330505"/>
            <a:ext cx="4559425" cy="3979585"/>
          </a:xfrm>
        </p:spPr>
        <p:txBody>
          <a:bodyPr anchor="ctr">
            <a:normAutofit fontScale="92500" lnSpcReduction="10000"/>
          </a:bodyPr>
          <a:lstStyle/>
          <a:p>
            <a:pPr marL="0" indent="0">
              <a:buNone/>
            </a:pPr>
            <a:r>
              <a:rPr lang="en-GB" sz="2000" b="0" i="0" dirty="0">
                <a:effectLst/>
                <a:latin typeface="Gotham"/>
              </a:rPr>
              <a:t>Investigators have access to a range of legal powers that enable them to conduct effective investigations: </a:t>
            </a:r>
          </a:p>
          <a:p>
            <a:pPr>
              <a:buFont typeface="Arial" panose="020B0604020202020204" pitchFamily="34" charset="0"/>
              <a:buChar char="•"/>
            </a:pPr>
            <a:r>
              <a:rPr lang="en-GB" sz="2000" b="0" i="0" dirty="0">
                <a:effectLst/>
                <a:latin typeface="Gotham"/>
              </a:rPr>
              <a:t>Criminal Procedure and Investigations Act 1996 (CPIA)</a:t>
            </a:r>
          </a:p>
          <a:p>
            <a:pPr>
              <a:buFont typeface="Arial" panose="020B0604020202020204" pitchFamily="34" charset="0"/>
              <a:buChar char="•"/>
            </a:pPr>
            <a:r>
              <a:rPr lang="en-GB" sz="2000" b="0" i="0" dirty="0">
                <a:effectLst/>
                <a:latin typeface="Gotham"/>
              </a:rPr>
              <a:t>Regulation of Investigatory Powers 2000 (RIPA)</a:t>
            </a:r>
          </a:p>
          <a:p>
            <a:pPr>
              <a:buFont typeface="Arial" panose="020B0604020202020204" pitchFamily="34" charset="0"/>
              <a:buChar char="•"/>
            </a:pPr>
            <a:r>
              <a:rPr lang="en-GB" sz="2000" b="0" i="0" dirty="0">
                <a:effectLst/>
                <a:latin typeface="Gotham"/>
              </a:rPr>
              <a:t>Police and Criminal Evidence Act 1984 (PACE)</a:t>
            </a:r>
          </a:p>
          <a:p>
            <a:pPr>
              <a:buFont typeface="Arial" panose="020B0604020202020204" pitchFamily="34" charset="0"/>
              <a:buChar char="•"/>
            </a:pPr>
            <a:r>
              <a:rPr lang="en-GB" sz="2000" b="0" i="0" dirty="0">
                <a:effectLst/>
                <a:latin typeface="Gotham"/>
              </a:rPr>
              <a:t>Human Rights Act 1998 (HRA)</a:t>
            </a:r>
          </a:p>
          <a:p>
            <a:pPr>
              <a:buFont typeface="Arial" panose="020B0604020202020204" pitchFamily="34" charset="0"/>
              <a:buChar char="•"/>
            </a:pPr>
            <a:r>
              <a:rPr lang="en-GB" sz="2000" b="0" i="0" dirty="0">
                <a:effectLst/>
                <a:latin typeface="Gotham"/>
              </a:rPr>
              <a:t>Equality Act 2010</a:t>
            </a:r>
          </a:p>
          <a:p>
            <a:pPr>
              <a:buFont typeface="Arial" panose="020B0604020202020204" pitchFamily="34" charset="0"/>
              <a:buChar char="•"/>
            </a:pPr>
            <a:r>
              <a:rPr lang="en-GB" sz="2000" b="0" i="0" dirty="0">
                <a:effectLst/>
                <a:latin typeface="Gotham"/>
              </a:rPr>
              <a:t>Youth Justice and Criminal Evidence Act 1999 (YJCEA)</a:t>
            </a:r>
          </a:p>
          <a:p>
            <a:endParaRPr lang="en-US" sz="1700" dirty="0"/>
          </a:p>
        </p:txBody>
      </p:sp>
      <p:sp>
        <p:nvSpPr>
          <p:cNvPr id="8207" name="Rectangle 820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820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Criminal Procedure and Investigations Act 1996 (s. 23 (1)): code of  practice: Amazon.co.uk: Great Britain: Home Office, Great Britain:  Department for Constitutional Affairs: 9780113413034: Books">
            <a:extLst>
              <a:ext uri="{FF2B5EF4-FFF2-40B4-BE49-F238E27FC236}">
                <a16:creationId xmlns:a16="http://schemas.microsoft.com/office/drawing/2014/main" id="{81A820F7-E132-3F22-90E3-0B1D946601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71" b="1961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2690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3">
            <a:extLst>
              <a:ext uri="{28A0092B-C50C-407E-A947-70E740481C1C}">
                <a14:useLocalDpi xmlns:a14="http://schemas.microsoft.com/office/drawing/2010/main" val="0"/>
              </a:ext>
            </a:extLst>
          </a:blip>
          <a:srcRect l="13270" t="9091" r="22094"/>
          <a:stretch/>
        </p:blipFill>
        <p:spPr>
          <a:xfrm>
            <a:off x="3523488" y="10"/>
            <a:ext cx="8668512" cy="6857990"/>
          </a:xfrm>
          <a:prstGeom prst="rect">
            <a:avLst/>
          </a:prstGeom>
        </p:spPr>
      </p:pic>
      <p:sp>
        <p:nvSpPr>
          <p:cNvPr id="17" name="Rectangle 1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D11BBBE3-89BD-4392-B5CB-F459ACD19BC8}"/>
              </a:ext>
            </a:extLst>
          </p:cNvPr>
          <p:cNvSpPr txBox="1"/>
          <p:nvPr/>
        </p:nvSpPr>
        <p:spPr>
          <a:xfrm>
            <a:off x="481029" y="648199"/>
            <a:ext cx="3547274" cy="3204134"/>
          </a:xfrm>
          <a:prstGeom prst="rect">
            <a:avLst/>
          </a:prstGeom>
        </p:spPr>
        <p:txBody>
          <a:bodyPr vert="horz" lIns="91440" tIns="45720" rIns="91440" bIns="45720" rtlCol="0" anchor="b">
            <a:normAutofit/>
          </a:bodyPr>
          <a:lstStyle/>
          <a:p>
            <a:pPr fontAlgn="auto">
              <a:lnSpc>
                <a:spcPct val="90000"/>
              </a:lnSpc>
              <a:spcBef>
                <a:spcPct val="0"/>
              </a:spcBef>
              <a:spcAft>
                <a:spcPts val="600"/>
              </a:spcAft>
            </a:pPr>
            <a:br>
              <a:rPr lang="en-US" sz="3400" b="1" dirty="0">
                <a:latin typeface="+mj-lt"/>
                <a:ea typeface="+mj-ea"/>
                <a:cs typeface="+mj-cs"/>
              </a:rPr>
            </a:br>
            <a:r>
              <a:rPr lang="en-US" sz="3400" b="1" dirty="0">
                <a:latin typeface="+mj-lt"/>
                <a:ea typeface="+mj-ea"/>
                <a:cs typeface="+mj-cs"/>
              </a:rPr>
              <a:t>The Use of the </a:t>
            </a:r>
          </a:p>
          <a:p>
            <a:pPr fontAlgn="auto">
              <a:lnSpc>
                <a:spcPct val="90000"/>
              </a:lnSpc>
              <a:spcBef>
                <a:spcPct val="0"/>
              </a:spcBef>
              <a:spcAft>
                <a:spcPts val="600"/>
              </a:spcAft>
            </a:pPr>
            <a:r>
              <a:rPr lang="en-US" sz="3400" b="1" dirty="0">
                <a:latin typeface="+mj-lt"/>
                <a:ea typeface="+mj-ea"/>
                <a:cs typeface="+mj-cs"/>
              </a:rPr>
              <a:t>National Decision Model </a:t>
            </a:r>
            <a:br>
              <a:rPr lang="en-US" sz="3400" b="1" dirty="0">
                <a:latin typeface="+mj-lt"/>
                <a:ea typeface="+mj-ea"/>
                <a:cs typeface="+mj-cs"/>
              </a:rPr>
            </a:br>
            <a:endParaRPr lang="en-US" sz="3400" dirty="0">
              <a:latin typeface="+mj-lt"/>
              <a:ea typeface="+mj-ea"/>
              <a:cs typeface="+mj-cs"/>
            </a:endParaRP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2010867"/>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Dyfed-Powys Police officers celebrate completing first programme of its  kind with University of South Wales | University of South Wales">
            <a:extLst>
              <a:ext uri="{FF2B5EF4-FFF2-40B4-BE49-F238E27FC236}">
                <a16:creationId xmlns:a16="http://schemas.microsoft.com/office/drawing/2014/main" id="{BD45EFAE-32D9-A78D-3728-325AD9BD09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53" r="-1" b="21701"/>
          <a:stretch/>
        </p:blipFill>
        <p:spPr bwMode="auto">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Business Success and The Art of Better Thinking - Simply Successful LLC">
            <a:extLst>
              <a:ext uri="{FF2B5EF4-FFF2-40B4-BE49-F238E27FC236}">
                <a16:creationId xmlns:a16="http://schemas.microsoft.com/office/drawing/2014/main" id="{61BA12B6-A443-DDE7-0ABA-6D5EC09C4F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3662"/>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7FD303-1ED1-BD55-7D3F-86FEF57771FA}"/>
              </a:ext>
            </a:extLst>
          </p:cNvPr>
          <p:cNvSpPr txBox="1"/>
          <p:nvPr/>
        </p:nvSpPr>
        <p:spPr>
          <a:xfrm>
            <a:off x="7026874" y="2093602"/>
            <a:ext cx="4908319" cy="2195515"/>
          </a:xfrm>
          <a:prstGeom prst="rect">
            <a:avLst/>
          </a:prstGeom>
        </p:spPr>
        <p:txBody>
          <a:bodyPr vert="horz" lIns="91440" tIns="45720" rIns="91440" bIns="45720" rtlCol="0">
            <a:normAutofit/>
          </a:bodyPr>
          <a:lstStyle/>
          <a:p>
            <a:pPr algn="ctr">
              <a:lnSpc>
                <a:spcPct val="90000"/>
              </a:lnSpc>
              <a:spcAft>
                <a:spcPts val="600"/>
              </a:spcAft>
            </a:pPr>
            <a:r>
              <a:rPr lang="en-US" sz="4400" u="sng" dirty="0"/>
              <a:t>Mindset</a:t>
            </a:r>
            <a:br>
              <a:rPr lang="en-US" sz="4400" dirty="0"/>
            </a:br>
            <a:r>
              <a:rPr lang="en-US" sz="4400" dirty="0"/>
              <a:t>You are a Police Officer</a:t>
            </a:r>
          </a:p>
        </p:txBody>
      </p:sp>
    </p:spTree>
    <p:extLst>
      <p:ext uri="{BB962C8B-B14F-4D97-AF65-F5344CB8AC3E}">
        <p14:creationId xmlns:p14="http://schemas.microsoft.com/office/powerpoint/2010/main" val="8565163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90338" y="2843634"/>
            <a:ext cx="373401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sz="5400" b="1" dirty="0">
                <a:latin typeface="+mj-lt"/>
                <a:ea typeface="+mj-ea"/>
                <a:cs typeface="+mj-cs"/>
              </a:rPr>
              <a:t>What is Discretion?</a:t>
            </a:r>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5 Minute Timer – 123Timer">
            <a:extLst>
              <a:ext uri="{FF2B5EF4-FFF2-40B4-BE49-F238E27FC236}">
                <a16:creationId xmlns:a16="http://schemas.microsoft.com/office/drawing/2014/main" id="{1EB0C34B-7C81-D50D-EDCE-4027785BA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568" y="1348740"/>
            <a:ext cx="2080260" cy="20802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3"/>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dirty="0"/>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841248" y="2516777"/>
            <a:ext cx="2220607"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3117273" y="1503219"/>
            <a:ext cx="8233479" cy="4673744"/>
          </a:xfrm>
        </p:spPr>
        <p:txBody>
          <a:bodyPr anchor="ctr">
            <a:normAutofit fontScale="85000" lnSpcReduction="20000"/>
          </a:bodyPr>
          <a:lstStyle/>
          <a:p>
            <a:pPr marL="0" indent="0">
              <a:buNone/>
            </a:pPr>
            <a:r>
              <a:rPr lang="en-GB" sz="2400" dirty="0"/>
              <a:t>There are 16 basic rights in the Human Rights Act 1998 – all taken from the European Convention on Human Rights </a:t>
            </a:r>
          </a:p>
          <a:p>
            <a:pPr marL="0" indent="0">
              <a:buNone/>
            </a:pPr>
            <a:endParaRPr lang="en-GB" sz="2400" dirty="0"/>
          </a:p>
          <a:p>
            <a:pPr marL="0" indent="0">
              <a:buNone/>
            </a:pPr>
            <a:r>
              <a:rPr lang="en-GB" sz="2400" b="1" u="sng" dirty="0"/>
              <a:t>They can be grouped into three broad types: </a:t>
            </a:r>
          </a:p>
          <a:p>
            <a:pPr marL="0" indent="0">
              <a:buNone/>
            </a:pPr>
            <a:endParaRPr lang="en-GB" sz="2400" dirty="0"/>
          </a:p>
          <a:p>
            <a:pPr marL="0" indent="0">
              <a:buNone/>
            </a:pPr>
            <a:r>
              <a:rPr lang="en-GB" sz="2400" b="1" u="sng" dirty="0"/>
              <a:t>Absolute rights </a:t>
            </a:r>
            <a:r>
              <a:rPr lang="en-GB" sz="2400" dirty="0"/>
              <a:t>– such as the right to protection from torture and inhuman and degrading treatment (Article 3). The state can never withhold or take away these rights. </a:t>
            </a:r>
          </a:p>
          <a:p>
            <a:pPr marL="0" indent="0">
              <a:buNone/>
            </a:pPr>
            <a:endParaRPr lang="en-GB" sz="2400" dirty="0"/>
          </a:p>
          <a:p>
            <a:pPr marL="0" indent="0">
              <a:buNone/>
            </a:pPr>
            <a:r>
              <a:rPr lang="en-GB" sz="2400" b="1" u="sng" dirty="0"/>
              <a:t>Limited rights </a:t>
            </a:r>
            <a:r>
              <a:rPr lang="en-GB" sz="2400" dirty="0"/>
              <a:t>– such as the right to liberty (Article 5). These rights may be limited under explicit and finite circumstances. </a:t>
            </a:r>
          </a:p>
          <a:p>
            <a:pPr marL="0" indent="0">
              <a:buNone/>
            </a:pPr>
            <a:endParaRPr lang="en-GB" sz="2400" dirty="0"/>
          </a:p>
          <a:p>
            <a:pPr marL="0" indent="0">
              <a:buNone/>
            </a:pPr>
            <a:r>
              <a:rPr lang="en-GB" sz="2400" b="1" u="sng" dirty="0"/>
              <a:t>Qualified rights </a:t>
            </a:r>
            <a:r>
              <a:rPr lang="en-GB" sz="2400" dirty="0"/>
              <a:t>– rights which require a balance between the rights of the individual and the needs of the wider community or state interest. These include: the right to respect for private and family life (Article 8) </a:t>
            </a:r>
          </a:p>
          <a:p>
            <a:endParaRPr lang="en-GB" sz="1200" dirty="0"/>
          </a:p>
        </p:txBody>
      </p:sp>
    </p:spTree>
    <p:extLst>
      <p:ext uri="{BB962C8B-B14F-4D97-AF65-F5344CB8AC3E}">
        <p14:creationId xmlns:p14="http://schemas.microsoft.com/office/powerpoint/2010/main" val="20572287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78A60-6FE7-C04A-E354-CBC9FF345889}"/>
              </a:ext>
            </a:extLst>
          </p:cNvPr>
          <p:cNvSpPr>
            <a:spLocks noGrp="1"/>
          </p:cNvSpPr>
          <p:nvPr>
            <p:ph type="title"/>
          </p:nvPr>
        </p:nvSpPr>
        <p:spPr/>
        <p:txBody>
          <a:bodyPr/>
          <a:lstStyle/>
          <a:p>
            <a:r>
              <a:rPr lang="en-GB" dirty="0"/>
              <a:t>TASK- In groups….</a:t>
            </a:r>
          </a:p>
        </p:txBody>
      </p:sp>
      <p:sp>
        <p:nvSpPr>
          <p:cNvPr id="4" name="Content Placeholder 3">
            <a:extLst>
              <a:ext uri="{FF2B5EF4-FFF2-40B4-BE49-F238E27FC236}">
                <a16:creationId xmlns:a16="http://schemas.microsoft.com/office/drawing/2014/main" id="{30D81401-FE67-78D4-9B8E-E0671565238D}"/>
              </a:ext>
            </a:extLst>
          </p:cNvPr>
          <p:cNvSpPr txBox="1">
            <a:spLocks noGrp="1"/>
          </p:cNvSpPr>
          <p:nvPr>
            <p:ph idx="1"/>
          </p:nvPr>
        </p:nvSpPr>
        <p:spPr>
          <a:xfrm>
            <a:off x="616527" y="758825"/>
            <a:ext cx="10515600" cy="7060394"/>
          </a:xfrm>
          <a:prstGeom prst="rect">
            <a:avLst/>
          </a:prstGeom>
          <a:noFill/>
        </p:spPr>
        <p:txBody>
          <a:bodyPr wrap="square" rtlCol="0">
            <a:spAutoFit/>
          </a:bodyPr>
          <a:lstStyle/>
          <a:p>
            <a:pPr marL="0" indent="0">
              <a:buNone/>
            </a:pPr>
            <a:endParaRPr lang="en-GB" b="1" dirty="0"/>
          </a:p>
          <a:p>
            <a:endParaRPr lang="en-GB" b="1" dirty="0"/>
          </a:p>
          <a:p>
            <a:r>
              <a:rPr lang="en-GB" b="1" dirty="0"/>
              <a:t>Research the 16 basic Human Rights within the groups:-</a:t>
            </a:r>
          </a:p>
          <a:p>
            <a:r>
              <a:rPr lang="en-GB" b="1" dirty="0"/>
              <a:t>GROUP 1- Absolute rights</a:t>
            </a:r>
          </a:p>
          <a:p>
            <a:r>
              <a:rPr lang="en-GB" b="1" dirty="0"/>
              <a:t>GROUP 2- Limited rights</a:t>
            </a:r>
          </a:p>
          <a:p>
            <a:r>
              <a:rPr lang="en-GB" b="1" dirty="0"/>
              <a:t>GROUP 3- Qualified rights</a:t>
            </a:r>
          </a:p>
          <a:p>
            <a:r>
              <a:rPr lang="en-GB" b="1" dirty="0"/>
              <a:t>List a summary of the Human Right along with the article number</a:t>
            </a:r>
          </a:p>
          <a:p>
            <a:endParaRPr lang="en-GB" b="1" dirty="0"/>
          </a:p>
          <a:p>
            <a:r>
              <a:rPr lang="en-GB" b="1" dirty="0"/>
              <a:t>Each group is to note these down on a PP and email to:- s.france@uwtsd.ac.uk</a:t>
            </a:r>
          </a:p>
          <a:p>
            <a:endParaRPr lang="en-GB" b="1" dirty="0"/>
          </a:p>
          <a:p>
            <a:endParaRPr lang="en-GB" b="1" dirty="0"/>
          </a:p>
          <a:p>
            <a:endParaRPr lang="en-GB" b="1" dirty="0"/>
          </a:p>
          <a:p>
            <a:endParaRPr lang="en-GB" b="1" dirty="0"/>
          </a:p>
        </p:txBody>
      </p:sp>
      <p:pic>
        <p:nvPicPr>
          <p:cNvPr id="5" name="Picture 2" descr="Introduction to Human Rights - UK Human Rights Blog">
            <a:extLst>
              <a:ext uri="{FF2B5EF4-FFF2-40B4-BE49-F238E27FC236}">
                <a16:creationId xmlns:a16="http://schemas.microsoft.com/office/drawing/2014/main" id="{FE961B43-BE68-33EC-2FC1-7E3A0D4AF6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5"/>
          <a:stretch/>
        </p:blipFill>
        <p:spPr bwMode="auto">
          <a:xfrm>
            <a:off x="9971393" y="55286"/>
            <a:ext cx="2220607" cy="2334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5782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997AE-F214-A2E3-9EDC-9B1F0C82AC10}"/>
              </a:ext>
            </a:extLst>
          </p:cNvPr>
          <p:cNvSpPr>
            <a:spLocks noGrp="1"/>
          </p:cNvSpPr>
          <p:nvPr>
            <p:ph type="title"/>
          </p:nvPr>
        </p:nvSpPr>
        <p:spPr/>
        <p:txBody>
          <a:bodyPr/>
          <a:lstStyle/>
          <a:p>
            <a:r>
              <a:rPr lang="en-GB" dirty="0"/>
              <a:t>Questions</a:t>
            </a:r>
          </a:p>
        </p:txBody>
      </p:sp>
      <p:pic>
        <p:nvPicPr>
          <p:cNvPr id="4098" name="Picture 2" descr="How To Ask Questions Effectively. When we have a question, our first… | by  Soundarya Balasubramani | Agile Insider | Medium">
            <a:extLst>
              <a:ext uri="{FF2B5EF4-FFF2-40B4-BE49-F238E27FC236}">
                <a16:creationId xmlns:a16="http://schemas.microsoft.com/office/drawing/2014/main" id="{F7E6C16E-4FE0-7222-5028-04C2E43BD9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0786" y="2352936"/>
            <a:ext cx="6410947" cy="2611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1263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DFB0B-95E0-16AA-6EBE-E32272CB053C}"/>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EE0E8A6E-8BA8-EC04-BC75-E4B060BB9D30}"/>
              </a:ext>
            </a:extLst>
          </p:cNvPr>
          <p:cNvSpPr txBox="1"/>
          <p:nvPr/>
        </p:nvSpPr>
        <p:spPr>
          <a:xfrm>
            <a:off x="641074" y="2062370"/>
            <a:ext cx="10127974" cy="4431983"/>
          </a:xfrm>
          <a:prstGeom prst="rect">
            <a:avLst/>
          </a:prstGeom>
          <a:noFill/>
        </p:spPr>
        <p:txBody>
          <a:bodyPr wrap="square" rtlCol="0">
            <a:spAutoFit/>
          </a:bodyPr>
          <a:lstStyle/>
          <a:p>
            <a:pPr marL="285750" indent="-285750">
              <a:buFont typeface="Arial" panose="020B0604020202020204" pitchFamily="34" charset="0"/>
              <a:buChar char="•"/>
            </a:pPr>
            <a:r>
              <a:rPr lang="en-GB" sz="2400" dirty="0"/>
              <a:t>Introduction to module</a:t>
            </a:r>
          </a:p>
          <a:p>
            <a:pPr marL="285750" indent="-285750">
              <a:buFont typeface="Arial" panose="020B0604020202020204" pitchFamily="34" charset="0"/>
              <a:buChar char="•"/>
            </a:pPr>
            <a:r>
              <a:rPr lang="en-GB" sz="2400" dirty="0"/>
              <a:t>Looked at assignments</a:t>
            </a:r>
          </a:p>
          <a:p>
            <a:pPr marL="285750" indent="-285750">
              <a:buFont typeface="Arial" panose="020B0604020202020204" pitchFamily="34" charset="0"/>
              <a:buChar char="•"/>
            </a:pPr>
            <a:r>
              <a:rPr lang="en-GB" sz="2400" dirty="0"/>
              <a:t>What is meant by conducting investigations</a:t>
            </a:r>
          </a:p>
          <a:p>
            <a:pPr marL="285750" indent="-285750">
              <a:buFont typeface="Arial" panose="020B0604020202020204" pitchFamily="34" charset="0"/>
              <a:buChar char="•"/>
            </a:pPr>
            <a:r>
              <a:rPr lang="en-GB" sz="2400" dirty="0"/>
              <a:t>Investigative mindset</a:t>
            </a:r>
          </a:p>
          <a:p>
            <a:pPr marL="285750" indent="-285750">
              <a:buFont typeface="Arial" panose="020B0604020202020204" pitchFamily="34" charset="0"/>
              <a:buChar char="•"/>
            </a:pPr>
            <a:r>
              <a:rPr lang="en-GB" sz="2400" dirty="0"/>
              <a:t>NDM</a:t>
            </a:r>
          </a:p>
          <a:p>
            <a:pPr marL="285750" indent="-285750">
              <a:buFont typeface="Arial" panose="020B0604020202020204" pitchFamily="34" charset="0"/>
              <a:buChar char="•"/>
            </a:pPr>
            <a:r>
              <a:rPr lang="en-GB" sz="2400" dirty="0"/>
              <a:t>Human rights act 1998</a:t>
            </a:r>
          </a:p>
          <a:p>
            <a:endParaRPr lang="en-GB" sz="2400" dirty="0"/>
          </a:p>
          <a:p>
            <a:endParaRPr lang="en-GB" sz="2400" dirty="0"/>
          </a:p>
          <a:p>
            <a:r>
              <a:rPr lang="en-GB" sz="2400" b="1" u="sng" dirty="0"/>
              <a:t>Next week…</a:t>
            </a:r>
          </a:p>
          <a:p>
            <a:pPr marL="285750" indent="-285750">
              <a:buFont typeface="Arial" panose="020B0604020202020204" pitchFamily="34" charset="0"/>
              <a:buChar char="•"/>
            </a:pPr>
            <a:r>
              <a:rPr lang="en-GB" sz="2400" dirty="0"/>
              <a:t>Evidence</a:t>
            </a:r>
          </a:p>
          <a:p>
            <a:pPr marL="285750" indent="-285750">
              <a:buFont typeface="Arial" panose="020B0604020202020204" pitchFamily="34" charset="0"/>
              <a:buChar char="•"/>
            </a:pPr>
            <a:r>
              <a:rPr lang="en-GB" sz="2400" dirty="0"/>
              <a:t>Crime scenes</a:t>
            </a:r>
          </a:p>
          <a:p>
            <a:endParaRPr lang="en-GB" dirty="0"/>
          </a:p>
        </p:txBody>
      </p:sp>
      <p:sp>
        <p:nvSpPr>
          <p:cNvPr id="6" name="Arrow: Right 5">
            <a:extLst>
              <a:ext uri="{FF2B5EF4-FFF2-40B4-BE49-F238E27FC236}">
                <a16:creationId xmlns:a16="http://schemas.microsoft.com/office/drawing/2014/main" id="{EE055D6A-EEC1-4E9E-78EB-615671D7CC34}"/>
              </a:ext>
            </a:extLst>
          </p:cNvPr>
          <p:cNvSpPr/>
          <p:nvPr/>
        </p:nvSpPr>
        <p:spPr>
          <a:xfrm>
            <a:off x="838200" y="178904"/>
            <a:ext cx="4785691" cy="183873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F6DA526-1092-2331-AC98-31D1634F08C4}"/>
              </a:ext>
            </a:extLst>
          </p:cNvPr>
          <p:cNvSpPr txBox="1"/>
          <p:nvPr/>
        </p:nvSpPr>
        <p:spPr>
          <a:xfrm>
            <a:off x="1113182" y="775107"/>
            <a:ext cx="3826565" cy="646331"/>
          </a:xfrm>
          <a:prstGeom prst="rect">
            <a:avLst/>
          </a:prstGeom>
          <a:noFill/>
        </p:spPr>
        <p:txBody>
          <a:bodyPr wrap="square" rtlCol="0">
            <a:spAutoFit/>
          </a:bodyPr>
          <a:lstStyle/>
          <a:p>
            <a:r>
              <a:rPr lang="en-GB" sz="3600" dirty="0"/>
              <a:t>To conclude </a:t>
            </a:r>
          </a:p>
        </p:txBody>
      </p:sp>
    </p:spTree>
    <p:extLst>
      <p:ext uri="{BB962C8B-B14F-4D97-AF65-F5344CB8AC3E}">
        <p14:creationId xmlns:p14="http://schemas.microsoft.com/office/powerpoint/2010/main" val="1276021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2642</Words>
  <Application>Microsoft Office PowerPoint</Application>
  <PresentationFormat>Widescreen</PresentationFormat>
  <Paragraphs>397</Paragraphs>
  <Slides>48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-apple-system</vt:lpstr>
      <vt:lpstr>Gotham</vt:lpstr>
      <vt:lpstr>Arial</vt:lpstr>
      <vt:lpstr>Arial Rounded MT Bold</vt:lpstr>
      <vt:lpstr>Calibri</vt:lpstr>
      <vt:lpstr>Calibri Light</vt:lpstr>
      <vt:lpstr>Times</vt:lpstr>
      <vt:lpstr>Office Theme</vt:lpstr>
      <vt:lpstr>BMPS6018  Conducting Investigations </vt:lpstr>
      <vt:lpstr>Warning!!!</vt:lpstr>
      <vt:lpstr>Contact Time </vt:lpstr>
      <vt:lpstr>Scheme of work </vt:lpstr>
      <vt:lpstr>PowerPoint Presentation</vt:lpstr>
      <vt:lpstr>Module  Learning Outcomes </vt:lpstr>
      <vt:lpstr>How is this module assessed? </vt:lpstr>
      <vt:lpstr>Role Play assessment</vt:lpstr>
      <vt:lpstr>PowerPoint Presentation</vt:lpstr>
      <vt:lpstr>Exam</vt:lpstr>
      <vt:lpstr>PowerPoint Presentation</vt:lpstr>
      <vt:lpstr>PowerPoint Presentation</vt:lpstr>
      <vt:lpstr>PowerPoint Presentation</vt:lpstr>
      <vt:lpstr>Needs… Concerns… Expectations….</vt:lpstr>
      <vt:lpstr>PowerPoint Presentation</vt:lpstr>
      <vt:lpstr>PowerPoint Presentation</vt:lpstr>
      <vt:lpstr>Areas of Study…</vt:lpstr>
      <vt:lpstr>Today’s aim and learning outcomes: </vt:lpstr>
      <vt:lpstr>What do you think of?....</vt:lpstr>
      <vt:lpstr>PACE Codes of Practice </vt:lpstr>
      <vt:lpstr>The Code of Practice to the Criminal Procedure and Investigations Act 1996 (CPIA) defines a criminal investigation as: </vt:lpstr>
      <vt:lpstr>Investigations may be carried out in relation to: </vt:lpstr>
      <vt:lpstr>PowerPoint Presentation</vt:lpstr>
      <vt:lpstr>The Code of Practice to the Criminal Procedure and Investigations Act 1996 (CPIA)defines a criminal investigator as:</vt:lpstr>
      <vt:lpstr>Investigative Skills</vt:lpstr>
      <vt:lpstr>Policing Perspective: Conducting Investigations</vt:lpstr>
      <vt:lpstr>PowerPoint Presentation</vt:lpstr>
      <vt:lpstr>Investigative mind-set</vt:lpstr>
      <vt:lpstr>PowerPoint Presentation</vt:lpstr>
      <vt:lpstr>Investigative Mindset</vt:lpstr>
      <vt:lpstr>PowerPoint Presentation</vt:lpstr>
      <vt:lpstr>Principles of Investigation </vt:lpstr>
      <vt:lpstr>Principles of Investigation </vt:lpstr>
      <vt:lpstr>  </vt:lpstr>
      <vt:lpstr>Ethics </vt:lpstr>
      <vt:lpstr>PowerPoint Presentation</vt:lpstr>
      <vt:lpstr>PowerPoint Presentation</vt:lpstr>
      <vt:lpstr>Legal Powers </vt:lpstr>
      <vt:lpstr>PowerPoint Presentation</vt:lpstr>
      <vt:lpstr>PowerPoint Presentation</vt:lpstr>
      <vt:lpstr>PowerPoint Presentation</vt:lpstr>
      <vt:lpstr>Discretion – what does it mean?? </vt:lpstr>
      <vt:lpstr>The National Decision Model (NDM)</vt:lpstr>
      <vt:lpstr>PowerPoint Presentation</vt:lpstr>
      <vt:lpstr>What are Human Rights?</vt:lpstr>
      <vt:lpstr>TASK- In groups….</vt:lpstr>
      <vt:lpstr>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BMPS6018  Conducting Investigations</dc:title>
  <dc:creator>Rhiannon Lloyd</dc:creator>
  <cp:lastModifiedBy>Sadie France</cp:lastModifiedBy>
  <cp:revision>21</cp:revision>
  <dcterms:created xsi:type="dcterms:W3CDTF">2023-01-28T19:37:07Z</dcterms:created>
  <dcterms:modified xsi:type="dcterms:W3CDTF">2024-01-26T14:35:40Z</dcterms:modified>
</cp:coreProperties>
</file>