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metadata" ContentType="application/binary"/>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2"/>
  </p:notesMasterIdLst>
  <p:sldIdLst>
    <p:sldId id="256" r:id="rId2"/>
    <p:sldId id="275" r:id="rId3"/>
    <p:sldId id="257" r:id="rId4"/>
    <p:sldId id="258" r:id="rId5"/>
    <p:sldId id="259" r:id="rId6"/>
    <p:sldId id="261" r:id="rId7"/>
    <p:sldId id="262" r:id="rId8"/>
    <p:sldId id="263" r:id="rId9"/>
    <p:sldId id="264" r:id="rId10"/>
    <p:sldId id="265" r:id="rId11"/>
    <p:sldId id="266" r:id="rId12"/>
    <p:sldId id="267" r:id="rId13"/>
    <p:sldId id="268" r:id="rId14"/>
    <p:sldId id="269" r:id="rId15"/>
    <p:sldId id="273" r:id="rId16"/>
    <p:sldId id="274" r:id="rId17"/>
    <p:sldId id="277" r:id="rId18"/>
    <p:sldId id="278" r:id="rId19"/>
    <p:sldId id="279" r:id="rId20"/>
    <p:sldId id="276" r:id="rId21"/>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 xmlns:p15="http://schemas.microsoft.com/office/powerpoint/2012/main">
        <p15:guide id="1" orient="horz" pos="1620">
          <p15:clr>
            <a:srgbClr val="747775"/>
          </p15:clr>
        </p15:guide>
        <p15:guide id="2" pos="2880">
          <p15:clr>
            <a:srgbClr val="747775"/>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3" roundtripDataSignature="AMtx7mhrm/b0VawbHa6SoFR8hv2f5L+R4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044" autoAdjust="0"/>
    <p:restoredTop sz="94665"/>
  </p:normalViewPr>
  <p:slideViewPr>
    <p:cSldViewPr snapToGrid="0">
      <p:cViewPr varScale="1">
        <p:scale>
          <a:sx n="91" d="100"/>
          <a:sy n="91" d="100"/>
        </p:scale>
        <p:origin x="-798" y="-96"/>
      </p:cViewPr>
      <p:guideLst>
        <p:guide orient="horz" pos="1620"/>
        <p:guide pos="288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customschemas.google.com/relationships/presentationmetadata" Target="metadata"/><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1: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 name="Google Shape;52;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
        <p:cNvGrpSpPr/>
        <p:nvPr/>
      </p:nvGrpSpPr>
      <p:grpSpPr>
        <a:xfrm>
          <a:off x="0" y="0"/>
          <a:ext cx="0" cy="0"/>
          <a:chOff x="0" y="0"/>
          <a:chExt cx="0" cy="0"/>
        </a:xfrm>
      </p:grpSpPr>
      <p:sp>
        <p:nvSpPr>
          <p:cNvPr id="56" name="Google Shape;56;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7" name="Google Shape;57;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120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Google Shape;63;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4" name="Google Shape;64;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120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1" name="Google Shape;71;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1200"/>
              </a:spcBef>
              <a:spcAft>
                <a:spcPts val="0"/>
              </a:spcAft>
              <a:buSzPts val="1100"/>
              <a:buNone/>
            </a:pPr>
            <a:endParaRPr sz="1200">
              <a:solidFill>
                <a:srgbClr val="222222"/>
              </a:solidFill>
              <a:latin typeface="Times New Roman"/>
              <a:ea typeface="Times New Roman"/>
              <a:cs typeface="Times New Roman"/>
              <a:sym typeface="Times New Roman"/>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8"/>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8"/>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transition>
    <p:pull di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3"/>
        <p:cNvGrpSpPr/>
        <p:nvPr/>
      </p:nvGrpSpPr>
      <p:grpSpPr>
        <a:xfrm>
          <a:off x="0" y="0"/>
          <a:ext cx="0" cy="0"/>
          <a:chOff x="0" y="0"/>
          <a:chExt cx="0" cy="0"/>
        </a:xfrm>
      </p:grpSpPr>
      <p:sp>
        <p:nvSpPr>
          <p:cNvPr id="14" name="Google Shape;14;p9"/>
          <p:cNvSpPr txBox="1">
            <a:spLocks noGrp="1"/>
          </p:cNvSpPr>
          <p:nvPr>
            <p:ph type="title"/>
          </p:nvPr>
        </p:nvSpPr>
        <p:spPr>
          <a:xfrm>
            <a:off x="311700" y="445025"/>
            <a:ext cx="8520600" cy="572700"/>
          </a:xfrm>
          <a:prstGeom prst="rect">
            <a:avLst/>
          </a:prstGeom>
          <a:solidFill>
            <a:schemeClr val="lt1"/>
          </a:solidFill>
          <a:ln w="38100" cap="flat" cmpd="sng">
            <a:solidFill>
              <a:srgbClr val="00FFFF"/>
            </a:solidFill>
            <a:prstDash val="solid"/>
            <a:round/>
            <a:headEnd type="none" w="sm" len="sm"/>
            <a:tailEnd type="none" w="sm" len="sm"/>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p9"/>
          <p:cNvSpPr txBox="1">
            <a:spLocks noGrp="1"/>
          </p:cNvSpPr>
          <p:nvPr>
            <p:ph type="body" idx="1"/>
          </p:nvPr>
        </p:nvSpPr>
        <p:spPr>
          <a:xfrm>
            <a:off x="311700" y="1152475"/>
            <a:ext cx="4710600" cy="3416400"/>
          </a:xfrm>
          <a:prstGeom prst="rect">
            <a:avLst/>
          </a:prstGeom>
          <a:solidFill>
            <a:schemeClr val="lt1"/>
          </a:solidFill>
          <a:ln w="38100" cap="flat" cmpd="sng">
            <a:solidFill>
              <a:srgbClr val="00FFFF"/>
            </a:solidFill>
            <a:prstDash val="solid"/>
            <a:round/>
            <a:headEnd type="none" w="sm" len="sm"/>
            <a:tailEnd type="none" w="sm" len="sm"/>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16" name="Google Shape;16;p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transition>
    <p:pull di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7"/>
        <p:cNvGrpSpPr/>
        <p:nvPr/>
      </p:nvGrpSpPr>
      <p:grpSpPr>
        <a:xfrm>
          <a:off x="0" y="0"/>
          <a:ext cx="0" cy="0"/>
          <a:chOff x="0" y="0"/>
          <a:chExt cx="0" cy="0"/>
        </a:xfrm>
      </p:grpSpPr>
      <p:sp>
        <p:nvSpPr>
          <p:cNvPr id="18" name="Google Shape;18;p10"/>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9" name="Google Shape;19;p1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transition>
    <p:pull di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1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2" name="Google Shape;22;p11"/>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23" name="Google Shape;23;p11"/>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24" name="Google Shape;24;p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transition>
    <p:pull di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12"/>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7" name="Google Shape;27;p1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transition>
    <p:pull di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13"/>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30" name="Google Shape;30;p13"/>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31" name="Google Shape;31;p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transition>
    <p:pull di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14"/>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34" name="Google Shape;34;p1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transition>
    <p:pull di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15"/>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 name="Google Shape;37;p15"/>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38" name="Google Shape;38;p15"/>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15"/>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40" name="Google Shape;40;p1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transition>
    <p:pull di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6"/>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SzPts val="1800"/>
              <a:buNone/>
              <a:defRPr/>
            </a:lvl1pPr>
          </a:lstStyle>
          <a:p>
            <a:endParaRPr/>
          </a:p>
        </p:txBody>
      </p:sp>
      <p:sp>
        <p:nvSpPr>
          <p:cNvPr id="43" name="Google Shape;43;p1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transition>
    <p:pull di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7"/>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6" name="Google Shape;46;p17"/>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rm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0"/>
              </a:spcBef>
              <a:spcAft>
                <a:spcPts val="0"/>
              </a:spcAft>
              <a:buSzPts val="1400"/>
              <a:buChar char="○"/>
              <a:defRPr/>
            </a:lvl2pPr>
            <a:lvl3pPr marL="1371600" lvl="2" indent="-317500" algn="ctr">
              <a:lnSpc>
                <a:spcPct val="115000"/>
              </a:lnSpc>
              <a:spcBef>
                <a:spcPts val="0"/>
              </a:spcBef>
              <a:spcAft>
                <a:spcPts val="0"/>
              </a:spcAft>
              <a:buSzPts val="1400"/>
              <a:buChar char="■"/>
              <a:defRPr/>
            </a:lvl3pPr>
            <a:lvl4pPr marL="1828800" lvl="3" indent="-317500" algn="ctr">
              <a:lnSpc>
                <a:spcPct val="115000"/>
              </a:lnSpc>
              <a:spcBef>
                <a:spcPts val="0"/>
              </a:spcBef>
              <a:spcAft>
                <a:spcPts val="0"/>
              </a:spcAft>
              <a:buSzPts val="1400"/>
              <a:buChar char="●"/>
              <a:defRPr/>
            </a:lvl4pPr>
            <a:lvl5pPr marL="2286000" lvl="4" indent="-317500" algn="ctr">
              <a:lnSpc>
                <a:spcPct val="115000"/>
              </a:lnSpc>
              <a:spcBef>
                <a:spcPts val="0"/>
              </a:spcBef>
              <a:spcAft>
                <a:spcPts val="0"/>
              </a:spcAft>
              <a:buSzPts val="1400"/>
              <a:buChar char="○"/>
              <a:defRPr/>
            </a:lvl5pPr>
            <a:lvl6pPr marL="2743200" lvl="5" indent="-317500" algn="ctr">
              <a:lnSpc>
                <a:spcPct val="115000"/>
              </a:lnSpc>
              <a:spcBef>
                <a:spcPts val="0"/>
              </a:spcBef>
              <a:spcAft>
                <a:spcPts val="0"/>
              </a:spcAft>
              <a:buSzPts val="1400"/>
              <a:buChar char="■"/>
              <a:defRPr/>
            </a:lvl6pPr>
            <a:lvl7pPr marL="3200400" lvl="6" indent="-317500" algn="ctr">
              <a:lnSpc>
                <a:spcPct val="115000"/>
              </a:lnSpc>
              <a:spcBef>
                <a:spcPts val="0"/>
              </a:spcBef>
              <a:spcAft>
                <a:spcPts val="0"/>
              </a:spcAft>
              <a:buSzPts val="1400"/>
              <a:buChar char="●"/>
              <a:defRPr/>
            </a:lvl7pPr>
            <a:lvl8pPr marL="3657600" lvl="7" indent="-317500" algn="ctr">
              <a:lnSpc>
                <a:spcPct val="115000"/>
              </a:lnSpc>
              <a:spcBef>
                <a:spcPts val="0"/>
              </a:spcBef>
              <a:spcAft>
                <a:spcPts val="0"/>
              </a:spcAft>
              <a:buSzPts val="1400"/>
              <a:buChar char="○"/>
              <a:defRPr/>
            </a:lvl8pPr>
            <a:lvl9pPr marL="4114800" lvl="8" indent="-317500" algn="ctr">
              <a:lnSpc>
                <a:spcPct val="115000"/>
              </a:lnSpc>
              <a:spcBef>
                <a:spcPts val="0"/>
              </a:spcBef>
              <a:spcAft>
                <a:spcPts val="0"/>
              </a:spcAft>
              <a:buSzPts val="1400"/>
              <a:buChar char="■"/>
              <a:defRPr/>
            </a:lvl9pPr>
          </a:lstStyle>
          <a:p>
            <a:endParaRPr/>
          </a:p>
        </p:txBody>
      </p:sp>
      <p:sp>
        <p:nvSpPr>
          <p:cNvPr id="47" name="Google Shape;47;p1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transition>
    <p:pull di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Ovr>
    <a:masterClrMapping/>
  </p:clrMapOvr>
  <p:transition>
    <p:pull di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blipFill>
          <a:blip r:embed="rId13">
            <a:alphaModFix/>
          </a:blip>
          <a:stretch>
            <a:fillRect/>
          </a:stretch>
        </a:blipFill>
        <a:effectLst/>
      </p:bgPr>
    </p:bg>
    <p:spTree>
      <p:nvGrpSpPr>
        <p:cNvPr id="1" name="Shape 5"/>
        <p:cNvGrpSpPr/>
        <p:nvPr/>
      </p:nvGrpSpPr>
      <p:grpSpPr>
        <a:xfrm>
          <a:off x="0" y="0"/>
          <a:ext cx="0" cy="0"/>
          <a:chOff x="0" y="0"/>
          <a:chExt cx="0" cy="0"/>
        </a:xfrm>
      </p:grpSpPr>
      <p:sp>
        <p:nvSpPr>
          <p:cNvPr id="6" name="Google Shape;6;p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7"/>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pPr marL="0" lvl="0" indent="0" algn="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pull dir="d"/>
  </p:transition>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s://paywithatoa.co.uk/"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crunchbase.com/search/funding_rounds/field/organizations/funding_total/nothing-4537" TargetMode="External"/><Relationship Id="rId2" Type="http://schemas.openxmlformats.org/officeDocument/2006/relationships/hyperlink" Target="https://www.crunchbase.com/organization/nothing-4537" TargetMode="External"/><Relationship Id="rId1" Type="http://schemas.openxmlformats.org/officeDocument/2006/relationships/slideLayout" Target="../slideLayouts/slideLayout2.xml"/><Relationship Id="rId6" Type="http://schemas.openxmlformats.org/officeDocument/2006/relationships/hyperlink" Target="https://www.crunchbase.com/search/funding_rounds/field/organizations/last_funding_type/nothing-4537" TargetMode="External"/><Relationship Id="rId5" Type="http://schemas.openxmlformats.org/officeDocument/2006/relationships/hyperlink" Target="https://www.crunchbase.com/search/funding_rounds/field/organizations/last_funding_at/nothing-4537" TargetMode="External"/><Relationship Id="rId4" Type="http://schemas.openxmlformats.org/officeDocument/2006/relationships/hyperlink" Target="https://www.crunchbase.com/search/funding_rounds/field/organizations/num_funding_rounds/nothing-4537" TargetMode="Externa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pic>
        <p:nvPicPr>
          <p:cNvPr id="54" name="Google Shape;54;p1"/>
          <p:cNvPicPr preferRelativeResize="0"/>
          <p:nvPr/>
        </p:nvPicPr>
        <p:blipFill rotWithShape="1">
          <a:blip r:embed="rId3">
            <a:alphaModFix/>
          </a:blip>
          <a:srcRect/>
          <a:stretch/>
        </p:blipFill>
        <p:spPr>
          <a:xfrm>
            <a:off x="152400" y="152400"/>
            <a:ext cx="8848224" cy="4838700"/>
          </a:xfrm>
          <a:prstGeom prst="rect">
            <a:avLst/>
          </a:prstGeom>
          <a:noFill/>
          <a:ln>
            <a:noFill/>
          </a:ln>
        </p:spPr>
      </p:pic>
    </p:spTree>
  </p:cSld>
  <p:clrMapOvr>
    <a:masterClrMapping/>
  </p:clrMapOvr>
  <p:transition>
    <p:pull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1700" y="231228"/>
            <a:ext cx="8520600" cy="786497"/>
          </a:xfrm>
        </p:spPr>
        <p:style>
          <a:lnRef idx="2">
            <a:schemeClr val="accent4">
              <a:shade val="50000"/>
            </a:schemeClr>
          </a:lnRef>
          <a:fillRef idx="1">
            <a:schemeClr val="accent4"/>
          </a:fillRef>
          <a:effectRef idx="0">
            <a:schemeClr val="accent4"/>
          </a:effectRef>
          <a:fontRef idx="minor">
            <a:schemeClr val="lt1"/>
          </a:fontRef>
        </p:style>
        <p:txBody>
          <a:bodyPr>
            <a:normAutofit fontScale="90000"/>
          </a:bodyPr>
          <a:lstStyle/>
          <a:p>
            <a:r>
              <a:rPr lang="en-US" dirty="0" smtClean="0"/>
              <a:t>Fund raising for start - ups –challenges and opportunities</a:t>
            </a:r>
            <a:endParaRPr lang="en-US" dirty="0"/>
          </a:p>
        </p:txBody>
      </p:sp>
      <p:sp>
        <p:nvSpPr>
          <p:cNvPr id="3" name="Text Placeholder 2"/>
          <p:cNvSpPr>
            <a:spLocks noGrp="1"/>
          </p:cNvSpPr>
          <p:nvPr>
            <p:ph type="body" idx="1"/>
          </p:nvPr>
        </p:nvSpPr>
        <p:spPr>
          <a:xfrm>
            <a:off x="269658" y="1120943"/>
            <a:ext cx="8601073" cy="3416400"/>
          </a:xfrm>
        </p:spPr>
        <p:txBody>
          <a:bodyPr/>
          <a:lstStyle/>
          <a:p>
            <a:pPr>
              <a:buNone/>
            </a:pPr>
            <a:r>
              <a:rPr lang="en-US" sz="2000" b="1" dirty="0" smtClean="0">
                <a:solidFill>
                  <a:schemeClr val="tx1"/>
                </a:solidFill>
              </a:rPr>
              <a:t>Submitted by group 06:-</a:t>
            </a:r>
          </a:p>
          <a:p>
            <a:pPr>
              <a:buNone/>
            </a:pPr>
            <a:endParaRPr lang="en-US" sz="2000" b="1" u="sng" dirty="0" smtClean="0"/>
          </a:p>
          <a:p>
            <a:r>
              <a:rPr lang="en-US" sz="2000" b="1" dirty="0" err="1" smtClean="0">
                <a:solidFill>
                  <a:schemeClr val="tx1"/>
                </a:solidFill>
              </a:rPr>
              <a:t>Meetkumar</a:t>
            </a:r>
            <a:r>
              <a:rPr lang="en-US" sz="2000" b="1" dirty="0" smtClean="0">
                <a:solidFill>
                  <a:schemeClr val="tx1"/>
                </a:solidFill>
              </a:rPr>
              <a:t> Patel   -   2210109</a:t>
            </a:r>
          </a:p>
          <a:p>
            <a:r>
              <a:rPr lang="en-US" sz="2000" b="1" dirty="0" err="1" smtClean="0">
                <a:solidFill>
                  <a:schemeClr val="tx1"/>
                </a:solidFill>
              </a:rPr>
              <a:t>Jayvirkumar</a:t>
            </a:r>
            <a:r>
              <a:rPr lang="en-US" sz="2000" b="1" dirty="0" smtClean="0">
                <a:solidFill>
                  <a:schemeClr val="tx1"/>
                </a:solidFill>
              </a:rPr>
              <a:t> Patel -   2210454</a:t>
            </a:r>
          </a:p>
          <a:p>
            <a:r>
              <a:rPr lang="en-US" sz="2000" b="1" dirty="0" err="1" smtClean="0">
                <a:solidFill>
                  <a:schemeClr val="tx1"/>
                </a:solidFill>
              </a:rPr>
              <a:t>Rupal</a:t>
            </a:r>
            <a:r>
              <a:rPr lang="en-US" sz="2000" b="1" dirty="0" smtClean="0">
                <a:solidFill>
                  <a:schemeClr val="tx1"/>
                </a:solidFill>
              </a:rPr>
              <a:t> Patel           -    2133400</a:t>
            </a:r>
          </a:p>
          <a:p>
            <a:r>
              <a:rPr lang="en-US" sz="2000" b="1" dirty="0" err="1" smtClean="0">
                <a:solidFill>
                  <a:schemeClr val="tx1"/>
                </a:solidFill>
              </a:rPr>
              <a:t>Dhruv</a:t>
            </a:r>
            <a:r>
              <a:rPr lang="en-US" sz="2000" b="1" dirty="0" smtClean="0">
                <a:solidFill>
                  <a:schemeClr val="tx1"/>
                </a:solidFill>
              </a:rPr>
              <a:t>  </a:t>
            </a:r>
            <a:r>
              <a:rPr lang="en-US" sz="2000" b="1" dirty="0" err="1" smtClean="0">
                <a:solidFill>
                  <a:schemeClr val="tx1"/>
                </a:solidFill>
              </a:rPr>
              <a:t>shukla</a:t>
            </a:r>
            <a:r>
              <a:rPr lang="en-US" sz="2000" b="1" dirty="0" smtClean="0">
                <a:solidFill>
                  <a:schemeClr val="tx1"/>
                </a:solidFill>
              </a:rPr>
              <a:t>        -   2210110</a:t>
            </a:r>
          </a:p>
        </p:txBody>
      </p:sp>
    </p:spTree>
  </p:cSld>
  <p:clrMapOvr>
    <a:masterClrMapping/>
  </p:clrMapOvr>
  <p:transition>
    <p:pull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58"/>
        <p:cNvGrpSpPr/>
        <p:nvPr/>
      </p:nvGrpSpPr>
      <p:grpSpPr>
        <a:xfrm>
          <a:off x="0" y="0"/>
          <a:ext cx="0" cy="0"/>
          <a:chOff x="0" y="0"/>
          <a:chExt cx="0" cy="0"/>
        </a:xfrm>
      </p:grpSpPr>
      <p:sp>
        <p:nvSpPr>
          <p:cNvPr id="59" name="Google Shape;59;p2"/>
          <p:cNvSpPr txBox="1">
            <a:spLocks noGrp="1"/>
          </p:cNvSpPr>
          <p:nvPr>
            <p:ph type="title"/>
          </p:nvPr>
        </p:nvSpPr>
        <p:spPr>
          <a:xfrm>
            <a:off x="279042" y="336167"/>
            <a:ext cx="8516615" cy="828603"/>
          </a:xfrm>
          <a:prstGeom prst="rect">
            <a:avLst/>
          </a:prstGeom>
          <a:ln>
            <a:headEnd type="none" w="sm" len="sm"/>
            <a:tailEnd type="none" w="sm" len="sm"/>
          </a:ln>
        </p:spPr>
        <p:style>
          <a:lnRef idx="2">
            <a:schemeClr val="accent4">
              <a:shade val="50000"/>
            </a:schemeClr>
          </a:lnRef>
          <a:fillRef idx="1">
            <a:schemeClr val="accent4"/>
          </a:fillRef>
          <a:effectRef idx="0">
            <a:schemeClr val="accent4"/>
          </a:effectRef>
          <a:fontRef idx="minor">
            <a:schemeClr val="lt1"/>
          </a:fontRef>
        </p:style>
        <p:txBody>
          <a:bodyPr spcFirstLastPara="1" wrap="square" lIns="91425" tIns="91425" rIns="91425" bIns="91425" anchor="t" anchorCtr="0">
            <a:noAutofit/>
          </a:bodyPr>
          <a:lstStyle/>
          <a:p>
            <a:pPr marL="0" lvl="0" indent="0" algn="ctr" rtl="0">
              <a:lnSpc>
                <a:spcPct val="150000"/>
              </a:lnSpc>
              <a:spcBef>
                <a:spcPts val="1200"/>
              </a:spcBef>
              <a:spcAft>
                <a:spcPts val="0"/>
              </a:spcAft>
              <a:buClr>
                <a:schemeClr val="dk1"/>
              </a:buClr>
              <a:buSzPts val="1100"/>
              <a:buFont typeface="Arial"/>
              <a:buNone/>
            </a:pPr>
            <a:r>
              <a:rPr lang="en-GB" sz="2400" b="1" dirty="0">
                <a:solidFill>
                  <a:srgbClr val="222222"/>
                </a:solidFill>
                <a:latin typeface="Georgia"/>
                <a:ea typeface="Georgia"/>
                <a:cs typeface="Georgia"/>
                <a:sym typeface="Georgia"/>
              </a:rPr>
              <a:t>Critical analysis of the meaning of a start-up business </a:t>
            </a:r>
            <a:endParaRPr sz="2400" b="1">
              <a:solidFill>
                <a:srgbClr val="222222"/>
              </a:solidFill>
              <a:latin typeface="Georgia"/>
              <a:ea typeface="Georgia"/>
              <a:cs typeface="Georgia"/>
              <a:sym typeface="Georgia"/>
            </a:endParaRPr>
          </a:p>
          <a:p>
            <a:pPr marL="0" lvl="0" indent="0" algn="l" rtl="0">
              <a:lnSpc>
                <a:spcPct val="100000"/>
              </a:lnSpc>
              <a:spcBef>
                <a:spcPts val="1200"/>
              </a:spcBef>
              <a:spcAft>
                <a:spcPts val="0"/>
              </a:spcAft>
              <a:buSzPts val="2800"/>
              <a:buNone/>
            </a:pPr>
            <a:endParaRPr sz="2400" b="1"/>
          </a:p>
        </p:txBody>
      </p:sp>
      <p:sp>
        <p:nvSpPr>
          <p:cNvPr id="60" name="Google Shape;60;p2"/>
          <p:cNvSpPr txBox="1">
            <a:spLocks noGrp="1"/>
          </p:cNvSpPr>
          <p:nvPr>
            <p:ph type="body" idx="1"/>
          </p:nvPr>
        </p:nvSpPr>
        <p:spPr>
          <a:xfrm>
            <a:off x="337832" y="1479234"/>
            <a:ext cx="4979657" cy="3201811"/>
          </a:xfrm>
          <a:prstGeom prst="rect">
            <a:avLst/>
          </a:prstGeom>
          <a:solidFill>
            <a:srgbClr val="CFE2F3"/>
          </a:solidFill>
          <a:ln w="38100" cap="flat" cmpd="sng">
            <a:solidFill>
              <a:srgbClr val="00FFFF"/>
            </a:solidFill>
            <a:prstDash val="solid"/>
            <a:round/>
            <a:headEnd type="none" w="sm" len="sm"/>
            <a:tailEnd type="none" w="sm" len="sm"/>
          </a:ln>
        </p:spPr>
        <p:txBody>
          <a:bodyPr spcFirstLastPara="1" wrap="square" lIns="91425" tIns="91425" rIns="91425" bIns="91425" anchor="t" anchorCtr="0">
            <a:noAutofit/>
          </a:bodyPr>
          <a:lstStyle/>
          <a:p>
            <a:pPr marL="0" lvl="0" indent="0" algn="just" rtl="0">
              <a:lnSpc>
                <a:spcPct val="100000"/>
              </a:lnSpc>
              <a:spcBef>
                <a:spcPts val="1200"/>
              </a:spcBef>
              <a:spcAft>
                <a:spcPts val="0"/>
              </a:spcAft>
              <a:buClr>
                <a:schemeClr val="dk1"/>
              </a:buClr>
              <a:buSzPts val="1100"/>
              <a:buFont typeface="Arial"/>
              <a:buNone/>
            </a:pPr>
            <a:r>
              <a:rPr lang="en-GB" sz="1500" b="1" i="1" dirty="0">
                <a:solidFill>
                  <a:srgbClr val="222222"/>
                </a:solidFill>
                <a:latin typeface="Arial" pitchFamily="34" charset="0"/>
                <a:ea typeface="Times New Roman"/>
                <a:cs typeface="Arial" pitchFamily="34" charset="0"/>
                <a:sym typeface="Times New Roman"/>
              </a:rPr>
              <a:t>Meaning of start-up</a:t>
            </a:r>
            <a:endParaRPr sz="1500" b="1" i="1">
              <a:solidFill>
                <a:srgbClr val="222222"/>
              </a:solidFill>
              <a:latin typeface="Arial" pitchFamily="34" charset="0"/>
              <a:ea typeface="Times New Roman"/>
              <a:cs typeface="Arial" pitchFamily="34" charset="0"/>
              <a:sym typeface="Times New Roman"/>
            </a:endParaRPr>
          </a:p>
          <a:p>
            <a:pPr marL="457200" lvl="0" indent="-228600" algn="just" rtl="0">
              <a:lnSpc>
                <a:spcPct val="100000"/>
              </a:lnSpc>
              <a:spcBef>
                <a:spcPts val="1200"/>
              </a:spcBef>
              <a:spcAft>
                <a:spcPts val="0"/>
              </a:spcAft>
              <a:buClr>
                <a:schemeClr val="dk1"/>
              </a:buClr>
              <a:buSzPts val="1100"/>
              <a:buFont typeface="Arial"/>
              <a:buNone/>
            </a:pPr>
            <a:r>
              <a:rPr lang="en-GB" sz="1500" dirty="0">
                <a:solidFill>
                  <a:srgbClr val="222222"/>
                </a:solidFill>
                <a:latin typeface="Arial" pitchFamily="34" charset="0"/>
                <a:ea typeface="Times New Roman"/>
                <a:cs typeface="Arial" pitchFamily="34" charset="0"/>
                <a:sym typeface="Times New Roman"/>
              </a:rPr>
              <a:t>●      Business start-up refers to establishing a new business or engaging in a new venture</a:t>
            </a:r>
            <a:endParaRPr sz="1500">
              <a:solidFill>
                <a:srgbClr val="222222"/>
              </a:solidFill>
              <a:latin typeface="Arial" pitchFamily="34" charset="0"/>
              <a:ea typeface="Times New Roman"/>
              <a:cs typeface="Arial" pitchFamily="34" charset="0"/>
              <a:sym typeface="Times New Roman"/>
            </a:endParaRPr>
          </a:p>
          <a:p>
            <a:pPr marL="457200" lvl="0" indent="-228600" algn="just" rtl="0">
              <a:lnSpc>
                <a:spcPct val="100000"/>
              </a:lnSpc>
              <a:spcBef>
                <a:spcPts val="1200"/>
              </a:spcBef>
              <a:spcAft>
                <a:spcPts val="0"/>
              </a:spcAft>
              <a:buClr>
                <a:schemeClr val="dk1"/>
              </a:buClr>
              <a:buSzPts val="1100"/>
              <a:buFont typeface="Arial"/>
              <a:buNone/>
            </a:pPr>
            <a:r>
              <a:rPr lang="en-GB" sz="1500" dirty="0">
                <a:solidFill>
                  <a:srgbClr val="222222"/>
                </a:solidFill>
                <a:latin typeface="Arial" pitchFamily="34" charset="0"/>
                <a:ea typeface="Times New Roman"/>
                <a:cs typeface="Arial" pitchFamily="34" charset="0"/>
                <a:sym typeface="Times New Roman"/>
              </a:rPr>
              <a:t>●      It is an organisation or project, adopted by entrepreneurs to develop, validate and scale a business</a:t>
            </a:r>
            <a:endParaRPr sz="1500">
              <a:solidFill>
                <a:srgbClr val="222222"/>
              </a:solidFill>
              <a:latin typeface="Arial" pitchFamily="34" charset="0"/>
              <a:ea typeface="Times New Roman"/>
              <a:cs typeface="Arial" pitchFamily="34" charset="0"/>
              <a:sym typeface="Times New Roman"/>
            </a:endParaRPr>
          </a:p>
          <a:p>
            <a:pPr marL="0" lvl="0" indent="0" algn="just" rtl="0">
              <a:lnSpc>
                <a:spcPct val="100000"/>
              </a:lnSpc>
              <a:spcBef>
                <a:spcPts val="1200"/>
              </a:spcBef>
              <a:spcAft>
                <a:spcPts val="0"/>
              </a:spcAft>
              <a:buClr>
                <a:schemeClr val="dk1"/>
              </a:buClr>
              <a:buSzPts val="1100"/>
              <a:buFont typeface="Arial"/>
              <a:buNone/>
            </a:pPr>
            <a:r>
              <a:rPr lang="en-GB" sz="1500" b="1" i="1" dirty="0">
                <a:solidFill>
                  <a:srgbClr val="222222"/>
                </a:solidFill>
                <a:latin typeface="Arial" pitchFamily="34" charset="0"/>
                <a:ea typeface="Times New Roman"/>
                <a:cs typeface="Arial" pitchFamily="34" charset="0"/>
                <a:sym typeface="Times New Roman"/>
              </a:rPr>
              <a:t>Factors influencing start-ups</a:t>
            </a:r>
            <a:endParaRPr sz="1500" b="1" i="1">
              <a:solidFill>
                <a:srgbClr val="222222"/>
              </a:solidFill>
              <a:latin typeface="Arial" pitchFamily="34" charset="0"/>
              <a:ea typeface="Times New Roman"/>
              <a:cs typeface="Arial" pitchFamily="34" charset="0"/>
              <a:sym typeface="Times New Roman"/>
            </a:endParaRPr>
          </a:p>
          <a:p>
            <a:pPr marL="457200" lvl="0" indent="-228600" algn="just" rtl="0">
              <a:lnSpc>
                <a:spcPct val="100000"/>
              </a:lnSpc>
              <a:spcBef>
                <a:spcPts val="1200"/>
              </a:spcBef>
              <a:spcAft>
                <a:spcPts val="0"/>
              </a:spcAft>
              <a:buClr>
                <a:schemeClr val="dk1"/>
              </a:buClr>
              <a:buSzPts val="1100"/>
              <a:buFont typeface="Arial"/>
              <a:buNone/>
            </a:pPr>
            <a:r>
              <a:rPr lang="en-GB" sz="1500" dirty="0">
                <a:solidFill>
                  <a:srgbClr val="222222"/>
                </a:solidFill>
                <a:latin typeface="Arial" pitchFamily="34" charset="0"/>
                <a:ea typeface="Times New Roman"/>
                <a:cs typeface="Arial" pitchFamily="34" charset="0"/>
                <a:sym typeface="Times New Roman"/>
              </a:rPr>
              <a:t>●      Market opportunity and demand</a:t>
            </a:r>
            <a:endParaRPr sz="1500">
              <a:solidFill>
                <a:srgbClr val="222222"/>
              </a:solidFill>
              <a:latin typeface="Arial" pitchFamily="34" charset="0"/>
              <a:ea typeface="Times New Roman"/>
              <a:cs typeface="Arial" pitchFamily="34" charset="0"/>
              <a:sym typeface="Times New Roman"/>
            </a:endParaRPr>
          </a:p>
          <a:p>
            <a:pPr marL="457200" lvl="0" indent="-228600" algn="just" rtl="0">
              <a:lnSpc>
                <a:spcPct val="100000"/>
              </a:lnSpc>
              <a:spcBef>
                <a:spcPts val="1200"/>
              </a:spcBef>
              <a:spcAft>
                <a:spcPts val="0"/>
              </a:spcAft>
              <a:buClr>
                <a:schemeClr val="dk1"/>
              </a:buClr>
              <a:buSzPts val="1100"/>
              <a:buFont typeface="Arial"/>
              <a:buNone/>
            </a:pPr>
            <a:r>
              <a:rPr lang="en-GB" sz="1500" dirty="0">
                <a:solidFill>
                  <a:srgbClr val="222222"/>
                </a:solidFill>
                <a:latin typeface="Arial" pitchFamily="34" charset="0"/>
                <a:ea typeface="Times New Roman"/>
                <a:cs typeface="Arial" pitchFamily="34" charset="0"/>
                <a:sym typeface="Times New Roman"/>
              </a:rPr>
              <a:t>●      Generation of new ideas and individual mindset</a:t>
            </a:r>
            <a:endParaRPr sz="1500">
              <a:latin typeface="Arial" pitchFamily="34" charset="0"/>
              <a:ea typeface="Times New Roman"/>
              <a:cs typeface="Arial" pitchFamily="34" charset="0"/>
              <a:sym typeface="Times New Roman"/>
            </a:endParaRPr>
          </a:p>
        </p:txBody>
      </p:sp>
      <p:pic>
        <p:nvPicPr>
          <p:cNvPr id="61" name="Google Shape;61;p2"/>
          <p:cNvPicPr preferRelativeResize="0"/>
          <p:nvPr/>
        </p:nvPicPr>
        <p:blipFill rotWithShape="1">
          <a:blip r:embed="rId3">
            <a:alphaModFix/>
          </a:blip>
          <a:srcRect/>
          <a:stretch/>
        </p:blipFill>
        <p:spPr>
          <a:xfrm>
            <a:off x="5495625" y="1460938"/>
            <a:ext cx="3511199" cy="3226675"/>
          </a:xfrm>
          <a:prstGeom prst="rect">
            <a:avLst/>
          </a:prstGeom>
          <a:noFill/>
          <a:ln>
            <a:noFill/>
          </a:ln>
        </p:spPr>
      </p:pic>
    </p:spTree>
  </p:cSld>
  <p:clrMapOvr>
    <a:masterClrMapping/>
  </p:clrMapOvr>
  <p:transition>
    <p:pull di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65"/>
        <p:cNvGrpSpPr/>
        <p:nvPr/>
      </p:nvGrpSpPr>
      <p:grpSpPr>
        <a:xfrm>
          <a:off x="0" y="0"/>
          <a:ext cx="0" cy="0"/>
          <a:chOff x="0" y="0"/>
          <a:chExt cx="0" cy="0"/>
        </a:xfrm>
      </p:grpSpPr>
      <p:sp>
        <p:nvSpPr>
          <p:cNvPr id="66" name="Google Shape;66;p3"/>
          <p:cNvSpPr txBox="1">
            <a:spLocks noGrp="1"/>
          </p:cNvSpPr>
          <p:nvPr>
            <p:ph type="title"/>
          </p:nvPr>
        </p:nvSpPr>
        <p:spPr>
          <a:xfrm>
            <a:off x="311700" y="189186"/>
            <a:ext cx="8520600" cy="828539"/>
          </a:xfrm>
          <a:prstGeom prst="rect">
            <a:avLst/>
          </a:prstGeom>
          <a:ln>
            <a:headEnd type="none" w="sm" len="sm"/>
            <a:tailEnd type="none" w="sm" len="sm"/>
          </a:ln>
        </p:spPr>
        <p:style>
          <a:lnRef idx="2">
            <a:schemeClr val="accent4">
              <a:shade val="50000"/>
            </a:schemeClr>
          </a:lnRef>
          <a:fillRef idx="1">
            <a:schemeClr val="accent4"/>
          </a:fillRef>
          <a:effectRef idx="0">
            <a:schemeClr val="accent4"/>
          </a:effectRef>
          <a:fontRef idx="minor">
            <a:schemeClr val="lt1"/>
          </a:fontRef>
        </p:style>
        <p:txBody>
          <a:bodyPr spcFirstLastPara="1" wrap="square" lIns="91425" tIns="91425" rIns="91425" bIns="91425" anchor="t" anchorCtr="0">
            <a:normAutofit/>
          </a:bodyPr>
          <a:lstStyle/>
          <a:p>
            <a:pPr marL="0" lvl="0" indent="0" algn="ctr" rtl="0">
              <a:lnSpc>
                <a:spcPct val="100000"/>
              </a:lnSpc>
              <a:spcBef>
                <a:spcPts val="0"/>
              </a:spcBef>
              <a:spcAft>
                <a:spcPts val="0"/>
              </a:spcAft>
              <a:buSzPts val="2800"/>
              <a:buNone/>
            </a:pPr>
            <a:r>
              <a:rPr lang="en-GB" sz="2400" b="1" dirty="0">
                <a:solidFill>
                  <a:srgbClr val="222222"/>
                </a:solidFill>
                <a:latin typeface="Georgia"/>
                <a:ea typeface="Georgia"/>
                <a:cs typeface="Georgia"/>
                <a:sym typeface="Georgia"/>
              </a:rPr>
              <a:t>Resource required for business start-up </a:t>
            </a:r>
            <a:endParaRPr sz="2400">
              <a:latin typeface="Georgia"/>
              <a:ea typeface="Georgia"/>
              <a:cs typeface="Georgia"/>
              <a:sym typeface="Georgia"/>
            </a:endParaRPr>
          </a:p>
        </p:txBody>
      </p:sp>
      <p:sp>
        <p:nvSpPr>
          <p:cNvPr id="67" name="Google Shape;67;p3"/>
          <p:cNvSpPr txBox="1">
            <a:spLocks noGrp="1"/>
          </p:cNvSpPr>
          <p:nvPr>
            <p:ph type="body" idx="1"/>
          </p:nvPr>
        </p:nvSpPr>
        <p:spPr>
          <a:xfrm>
            <a:off x="311700" y="1152475"/>
            <a:ext cx="4912200" cy="3629732"/>
          </a:xfrm>
          <a:prstGeom prst="rect">
            <a:avLst/>
          </a:prstGeom>
          <a:solidFill>
            <a:srgbClr val="D9EAD3"/>
          </a:solidFill>
          <a:ln w="38100" cap="flat" cmpd="sng">
            <a:solidFill>
              <a:srgbClr val="00FFFF"/>
            </a:solidFill>
            <a:prstDash val="solid"/>
            <a:round/>
            <a:headEnd type="none" w="sm" len="sm"/>
            <a:tailEnd type="none" w="sm" len="sm"/>
          </a:ln>
        </p:spPr>
        <p:txBody>
          <a:bodyPr spcFirstLastPara="1" wrap="square" lIns="91425" tIns="91425" rIns="91425" bIns="91425" anchor="t" anchorCtr="0">
            <a:noAutofit/>
          </a:bodyPr>
          <a:lstStyle/>
          <a:p>
            <a:pPr marL="457200" lvl="0" indent="-228600" algn="just" rtl="0">
              <a:lnSpc>
                <a:spcPct val="100000"/>
              </a:lnSpc>
              <a:spcBef>
                <a:spcPts val="1200"/>
              </a:spcBef>
              <a:spcAft>
                <a:spcPts val="0"/>
              </a:spcAft>
              <a:buClr>
                <a:schemeClr val="dk1"/>
              </a:buClr>
              <a:buSzPts val="1100"/>
              <a:buFont typeface="Arial"/>
              <a:buNone/>
            </a:pPr>
            <a:r>
              <a:rPr lang="en-GB" sz="1500" dirty="0">
                <a:solidFill>
                  <a:srgbClr val="222222"/>
                </a:solidFill>
                <a:latin typeface="Times New Roman"/>
                <a:ea typeface="Times New Roman"/>
                <a:cs typeface="Times New Roman"/>
                <a:sym typeface="Times New Roman"/>
              </a:rPr>
              <a:t>●     In terms of effectively starting up a business, it is essential for a business to meet different requirements, which include</a:t>
            </a:r>
            <a:endParaRPr sz="1500">
              <a:solidFill>
                <a:srgbClr val="222222"/>
              </a:solidFill>
              <a:latin typeface="Times New Roman"/>
              <a:ea typeface="Times New Roman"/>
              <a:cs typeface="Times New Roman"/>
              <a:sym typeface="Times New Roman"/>
            </a:endParaRPr>
          </a:p>
          <a:p>
            <a:pPr marL="914400" lvl="0" indent="-228600" algn="just" rtl="0">
              <a:lnSpc>
                <a:spcPct val="100000"/>
              </a:lnSpc>
              <a:spcBef>
                <a:spcPts val="1200"/>
              </a:spcBef>
              <a:spcAft>
                <a:spcPts val="0"/>
              </a:spcAft>
              <a:buClr>
                <a:schemeClr val="dk1"/>
              </a:buClr>
              <a:buSzPts val="1100"/>
              <a:buFont typeface="Arial"/>
              <a:buNone/>
            </a:pPr>
            <a:r>
              <a:rPr lang="en-GB" sz="1500" dirty="0">
                <a:solidFill>
                  <a:srgbClr val="222222"/>
                </a:solidFill>
                <a:latin typeface="Times New Roman"/>
                <a:ea typeface="Times New Roman"/>
                <a:cs typeface="Times New Roman"/>
                <a:sym typeface="Times New Roman"/>
              </a:rPr>
              <a:t>○      Market knowledge</a:t>
            </a:r>
            <a:endParaRPr sz="1500">
              <a:solidFill>
                <a:srgbClr val="222222"/>
              </a:solidFill>
              <a:latin typeface="Times New Roman"/>
              <a:ea typeface="Times New Roman"/>
              <a:cs typeface="Times New Roman"/>
              <a:sym typeface="Times New Roman"/>
            </a:endParaRPr>
          </a:p>
          <a:p>
            <a:pPr marL="914400" lvl="0" indent="-228600" algn="just" rtl="0">
              <a:lnSpc>
                <a:spcPct val="100000"/>
              </a:lnSpc>
              <a:spcBef>
                <a:spcPts val="1200"/>
              </a:spcBef>
              <a:spcAft>
                <a:spcPts val="0"/>
              </a:spcAft>
              <a:buClr>
                <a:schemeClr val="dk1"/>
              </a:buClr>
              <a:buSzPts val="1100"/>
              <a:buFont typeface="Arial"/>
              <a:buNone/>
            </a:pPr>
            <a:r>
              <a:rPr lang="en-GB" sz="1500" dirty="0">
                <a:solidFill>
                  <a:srgbClr val="222222"/>
                </a:solidFill>
                <a:latin typeface="Times New Roman"/>
                <a:ea typeface="Times New Roman"/>
                <a:cs typeface="Times New Roman"/>
                <a:sym typeface="Times New Roman"/>
              </a:rPr>
              <a:t>○      </a:t>
            </a:r>
            <a:r>
              <a:rPr lang="en-GB" sz="1500" dirty="0" err="1">
                <a:solidFill>
                  <a:srgbClr val="222222"/>
                </a:solidFill>
                <a:latin typeface="Times New Roman"/>
                <a:ea typeface="Times New Roman"/>
                <a:cs typeface="Times New Roman"/>
                <a:sym typeface="Times New Roman"/>
              </a:rPr>
              <a:t>Startup</a:t>
            </a:r>
            <a:r>
              <a:rPr lang="en-GB" sz="1500" dirty="0">
                <a:solidFill>
                  <a:srgbClr val="222222"/>
                </a:solidFill>
                <a:latin typeface="Times New Roman"/>
                <a:ea typeface="Times New Roman"/>
                <a:cs typeface="Times New Roman"/>
                <a:sym typeface="Times New Roman"/>
              </a:rPr>
              <a:t> blueprint</a:t>
            </a:r>
            <a:endParaRPr sz="1500">
              <a:solidFill>
                <a:srgbClr val="222222"/>
              </a:solidFill>
              <a:latin typeface="Times New Roman"/>
              <a:ea typeface="Times New Roman"/>
              <a:cs typeface="Times New Roman"/>
              <a:sym typeface="Times New Roman"/>
            </a:endParaRPr>
          </a:p>
          <a:p>
            <a:pPr marL="914400" lvl="0" indent="-228600" algn="just" rtl="0">
              <a:lnSpc>
                <a:spcPct val="100000"/>
              </a:lnSpc>
              <a:spcBef>
                <a:spcPts val="1200"/>
              </a:spcBef>
              <a:spcAft>
                <a:spcPts val="0"/>
              </a:spcAft>
              <a:buClr>
                <a:schemeClr val="dk1"/>
              </a:buClr>
              <a:buSzPts val="1100"/>
              <a:buFont typeface="Arial"/>
              <a:buNone/>
            </a:pPr>
            <a:r>
              <a:rPr lang="en-GB" sz="1500" dirty="0">
                <a:solidFill>
                  <a:srgbClr val="222222"/>
                </a:solidFill>
                <a:latin typeface="Times New Roman"/>
                <a:ea typeface="Times New Roman"/>
                <a:cs typeface="Times New Roman"/>
                <a:sym typeface="Times New Roman"/>
              </a:rPr>
              <a:t>○      Accounting and finance</a:t>
            </a:r>
            <a:endParaRPr sz="1500">
              <a:solidFill>
                <a:srgbClr val="222222"/>
              </a:solidFill>
              <a:latin typeface="Times New Roman"/>
              <a:ea typeface="Times New Roman"/>
              <a:cs typeface="Times New Roman"/>
              <a:sym typeface="Times New Roman"/>
            </a:endParaRPr>
          </a:p>
          <a:p>
            <a:pPr marL="914400" lvl="0" indent="-228600" algn="just" rtl="0">
              <a:lnSpc>
                <a:spcPct val="100000"/>
              </a:lnSpc>
              <a:spcBef>
                <a:spcPts val="1200"/>
              </a:spcBef>
              <a:spcAft>
                <a:spcPts val="0"/>
              </a:spcAft>
              <a:buClr>
                <a:schemeClr val="dk1"/>
              </a:buClr>
              <a:buSzPts val="1100"/>
              <a:buFont typeface="Arial"/>
              <a:buNone/>
            </a:pPr>
            <a:r>
              <a:rPr lang="en-GB" sz="1500" dirty="0">
                <a:solidFill>
                  <a:srgbClr val="222222"/>
                </a:solidFill>
                <a:latin typeface="Times New Roman"/>
                <a:ea typeface="Times New Roman"/>
                <a:cs typeface="Times New Roman"/>
                <a:sym typeface="Times New Roman"/>
              </a:rPr>
              <a:t>○      Human resource management</a:t>
            </a:r>
            <a:endParaRPr sz="1500">
              <a:solidFill>
                <a:srgbClr val="222222"/>
              </a:solidFill>
              <a:latin typeface="Times New Roman"/>
              <a:ea typeface="Times New Roman"/>
              <a:cs typeface="Times New Roman"/>
              <a:sym typeface="Times New Roman"/>
            </a:endParaRPr>
          </a:p>
          <a:p>
            <a:pPr marL="914400" lvl="0" indent="-228600" algn="just" rtl="0">
              <a:lnSpc>
                <a:spcPct val="100000"/>
              </a:lnSpc>
              <a:spcBef>
                <a:spcPts val="1200"/>
              </a:spcBef>
              <a:spcAft>
                <a:spcPts val="0"/>
              </a:spcAft>
              <a:buClr>
                <a:schemeClr val="dk1"/>
              </a:buClr>
              <a:buSzPts val="1100"/>
              <a:buFont typeface="Arial"/>
              <a:buNone/>
            </a:pPr>
            <a:r>
              <a:rPr lang="en-GB" sz="1500" dirty="0">
                <a:solidFill>
                  <a:srgbClr val="222222"/>
                </a:solidFill>
                <a:latin typeface="Times New Roman"/>
                <a:ea typeface="Times New Roman"/>
                <a:cs typeface="Times New Roman"/>
                <a:sym typeface="Times New Roman"/>
              </a:rPr>
              <a:t>○      Investor relationship management</a:t>
            </a:r>
            <a:endParaRPr sz="1500">
              <a:solidFill>
                <a:srgbClr val="222222"/>
              </a:solidFill>
              <a:latin typeface="Times New Roman"/>
              <a:ea typeface="Times New Roman"/>
              <a:cs typeface="Times New Roman"/>
              <a:sym typeface="Times New Roman"/>
            </a:endParaRPr>
          </a:p>
          <a:p>
            <a:pPr marL="914400" lvl="0" indent="-228600" algn="just" rtl="0">
              <a:lnSpc>
                <a:spcPct val="100000"/>
              </a:lnSpc>
              <a:spcBef>
                <a:spcPts val="1200"/>
              </a:spcBef>
              <a:spcAft>
                <a:spcPts val="0"/>
              </a:spcAft>
              <a:buClr>
                <a:schemeClr val="dk1"/>
              </a:buClr>
              <a:buSzPts val="1100"/>
              <a:buFont typeface="Arial"/>
              <a:buNone/>
            </a:pPr>
            <a:r>
              <a:rPr lang="en-GB" sz="1500" dirty="0">
                <a:solidFill>
                  <a:srgbClr val="222222"/>
                </a:solidFill>
                <a:latin typeface="Times New Roman"/>
                <a:ea typeface="Times New Roman"/>
                <a:cs typeface="Times New Roman"/>
                <a:sym typeface="Times New Roman"/>
              </a:rPr>
              <a:t>○      Tools and technologies </a:t>
            </a:r>
            <a:endParaRPr sz="1500"/>
          </a:p>
        </p:txBody>
      </p:sp>
      <p:pic>
        <p:nvPicPr>
          <p:cNvPr id="68" name="Google Shape;68;p3"/>
          <p:cNvPicPr preferRelativeResize="0"/>
          <p:nvPr/>
        </p:nvPicPr>
        <p:blipFill rotWithShape="1">
          <a:blip r:embed="rId3">
            <a:alphaModFix/>
          </a:blip>
          <a:srcRect b="10127"/>
          <a:stretch/>
        </p:blipFill>
        <p:spPr>
          <a:xfrm>
            <a:off x="5376300" y="1170125"/>
            <a:ext cx="3615300" cy="3599025"/>
          </a:xfrm>
          <a:prstGeom prst="rect">
            <a:avLst/>
          </a:prstGeom>
          <a:noFill/>
          <a:ln>
            <a:noFill/>
          </a:ln>
        </p:spPr>
      </p:pic>
    </p:spTree>
  </p:cSld>
  <p:clrMapOvr>
    <a:masterClrMapping/>
  </p:clrMapOvr>
  <p:transition>
    <p:pull di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sp>
        <p:nvSpPr>
          <p:cNvPr id="73" name="Google Shape;73;p4"/>
          <p:cNvSpPr txBox="1">
            <a:spLocks noGrp="1"/>
          </p:cNvSpPr>
          <p:nvPr>
            <p:ph type="body" idx="1"/>
          </p:nvPr>
        </p:nvSpPr>
        <p:spPr>
          <a:xfrm>
            <a:off x="496757" y="1654629"/>
            <a:ext cx="4698000" cy="3234088"/>
          </a:xfrm>
          <a:prstGeom prst="rect">
            <a:avLst/>
          </a:prstGeom>
          <a:solidFill>
            <a:srgbClr val="FFF2CC"/>
          </a:solidFill>
          <a:ln w="38100" cap="flat" cmpd="sng">
            <a:solidFill>
              <a:srgbClr val="00FFFF"/>
            </a:solidFill>
            <a:prstDash val="solid"/>
            <a:round/>
            <a:headEnd type="none" w="sm" len="sm"/>
            <a:tailEnd type="none" w="sm" len="sm"/>
          </a:ln>
        </p:spPr>
        <p:txBody>
          <a:bodyPr spcFirstLastPara="1" wrap="square" lIns="91425" tIns="91425" rIns="91425" bIns="91425" anchor="t" anchorCtr="0">
            <a:noAutofit/>
          </a:bodyPr>
          <a:lstStyle/>
          <a:p>
            <a:pPr marL="457200" lvl="0" indent="-317500" algn="just" rtl="0">
              <a:lnSpc>
                <a:spcPct val="150000"/>
              </a:lnSpc>
              <a:spcBef>
                <a:spcPts val="1200"/>
              </a:spcBef>
              <a:spcAft>
                <a:spcPts val="0"/>
              </a:spcAft>
              <a:buClr>
                <a:srgbClr val="222222"/>
              </a:buClr>
              <a:buSzPts val="1400"/>
              <a:buFont typeface="Times New Roman"/>
              <a:buChar char="●"/>
            </a:pPr>
            <a:r>
              <a:rPr lang="en-GB" sz="1400" dirty="0">
                <a:solidFill>
                  <a:srgbClr val="222222"/>
                </a:solidFill>
                <a:latin typeface="Times New Roman"/>
                <a:ea typeface="Times New Roman"/>
                <a:cs typeface="Times New Roman"/>
                <a:sym typeface="Times New Roman"/>
              </a:rPr>
              <a:t>Different type of start-up business includes  </a:t>
            </a:r>
            <a:endParaRPr sz="1400">
              <a:solidFill>
                <a:srgbClr val="222222"/>
              </a:solidFill>
              <a:latin typeface="Times New Roman"/>
              <a:ea typeface="Times New Roman"/>
              <a:cs typeface="Times New Roman"/>
              <a:sym typeface="Times New Roman"/>
            </a:endParaRPr>
          </a:p>
          <a:p>
            <a:pPr marL="914400" lvl="1" indent="-317500" algn="just" rtl="0">
              <a:lnSpc>
                <a:spcPct val="150000"/>
              </a:lnSpc>
              <a:spcBef>
                <a:spcPts val="0"/>
              </a:spcBef>
              <a:spcAft>
                <a:spcPts val="0"/>
              </a:spcAft>
              <a:buClr>
                <a:srgbClr val="222222"/>
              </a:buClr>
              <a:buSzPts val="1400"/>
              <a:buFont typeface="Times New Roman"/>
              <a:buChar char="○"/>
            </a:pPr>
            <a:r>
              <a:rPr lang="en-GB" dirty="0">
                <a:solidFill>
                  <a:srgbClr val="222222"/>
                </a:solidFill>
                <a:latin typeface="Times New Roman"/>
                <a:ea typeface="Times New Roman"/>
                <a:cs typeface="Times New Roman"/>
                <a:sym typeface="Times New Roman"/>
              </a:rPr>
              <a:t>Small business start-up</a:t>
            </a:r>
            <a:endParaRPr>
              <a:solidFill>
                <a:srgbClr val="222222"/>
              </a:solidFill>
              <a:latin typeface="Times New Roman"/>
              <a:ea typeface="Times New Roman"/>
              <a:cs typeface="Times New Roman"/>
              <a:sym typeface="Times New Roman"/>
            </a:endParaRPr>
          </a:p>
          <a:p>
            <a:pPr marL="914400" lvl="1" indent="-317500" algn="just" rtl="0">
              <a:lnSpc>
                <a:spcPct val="150000"/>
              </a:lnSpc>
              <a:spcBef>
                <a:spcPts val="0"/>
              </a:spcBef>
              <a:spcAft>
                <a:spcPts val="0"/>
              </a:spcAft>
              <a:buClr>
                <a:srgbClr val="222222"/>
              </a:buClr>
              <a:buSzPts val="1400"/>
              <a:buFont typeface="Times New Roman"/>
              <a:buChar char="○"/>
            </a:pPr>
            <a:r>
              <a:rPr lang="en-GB" dirty="0">
                <a:solidFill>
                  <a:srgbClr val="222222"/>
                </a:solidFill>
                <a:latin typeface="Times New Roman"/>
                <a:ea typeface="Times New Roman"/>
                <a:cs typeface="Times New Roman"/>
                <a:sym typeface="Times New Roman"/>
              </a:rPr>
              <a:t>Buyable start up </a:t>
            </a:r>
            <a:endParaRPr>
              <a:solidFill>
                <a:srgbClr val="222222"/>
              </a:solidFill>
              <a:latin typeface="Times New Roman"/>
              <a:ea typeface="Times New Roman"/>
              <a:cs typeface="Times New Roman"/>
              <a:sym typeface="Times New Roman"/>
            </a:endParaRPr>
          </a:p>
          <a:p>
            <a:pPr marL="914400" lvl="1" indent="-317500" algn="just" rtl="0">
              <a:lnSpc>
                <a:spcPct val="150000"/>
              </a:lnSpc>
              <a:spcBef>
                <a:spcPts val="0"/>
              </a:spcBef>
              <a:spcAft>
                <a:spcPts val="0"/>
              </a:spcAft>
              <a:buClr>
                <a:srgbClr val="222222"/>
              </a:buClr>
              <a:buSzPts val="1400"/>
              <a:buFont typeface="Times New Roman"/>
              <a:buChar char="○"/>
            </a:pPr>
            <a:r>
              <a:rPr lang="en-GB" dirty="0">
                <a:solidFill>
                  <a:srgbClr val="222222"/>
                </a:solidFill>
                <a:latin typeface="Times New Roman"/>
                <a:ea typeface="Times New Roman"/>
                <a:cs typeface="Times New Roman"/>
                <a:sym typeface="Times New Roman"/>
              </a:rPr>
              <a:t>Social start-up</a:t>
            </a:r>
            <a:endParaRPr>
              <a:solidFill>
                <a:srgbClr val="222222"/>
              </a:solidFill>
              <a:latin typeface="Times New Roman"/>
              <a:ea typeface="Times New Roman"/>
              <a:cs typeface="Times New Roman"/>
              <a:sym typeface="Times New Roman"/>
            </a:endParaRPr>
          </a:p>
          <a:p>
            <a:pPr marL="914400" lvl="1" indent="-317500" algn="just" rtl="0">
              <a:lnSpc>
                <a:spcPct val="150000"/>
              </a:lnSpc>
              <a:spcBef>
                <a:spcPts val="0"/>
              </a:spcBef>
              <a:spcAft>
                <a:spcPts val="0"/>
              </a:spcAft>
              <a:buClr>
                <a:srgbClr val="222222"/>
              </a:buClr>
              <a:buSzPts val="1400"/>
              <a:buFont typeface="Times New Roman"/>
              <a:buChar char="○"/>
            </a:pPr>
            <a:r>
              <a:rPr lang="en-GB" dirty="0">
                <a:solidFill>
                  <a:srgbClr val="222222"/>
                </a:solidFill>
                <a:latin typeface="Times New Roman"/>
                <a:ea typeface="Times New Roman"/>
                <a:cs typeface="Times New Roman"/>
                <a:sym typeface="Times New Roman"/>
              </a:rPr>
              <a:t>Large company start-up</a:t>
            </a:r>
            <a:endParaRPr>
              <a:solidFill>
                <a:srgbClr val="222222"/>
              </a:solidFill>
              <a:latin typeface="Times New Roman"/>
              <a:ea typeface="Times New Roman"/>
              <a:cs typeface="Times New Roman"/>
              <a:sym typeface="Times New Roman"/>
            </a:endParaRPr>
          </a:p>
          <a:p>
            <a:pPr marL="914400" lvl="1" indent="-317500" algn="just" rtl="0">
              <a:lnSpc>
                <a:spcPct val="150000"/>
              </a:lnSpc>
              <a:spcBef>
                <a:spcPts val="0"/>
              </a:spcBef>
              <a:spcAft>
                <a:spcPts val="0"/>
              </a:spcAft>
              <a:buClr>
                <a:srgbClr val="222222"/>
              </a:buClr>
              <a:buSzPts val="1400"/>
              <a:buFont typeface="Times New Roman"/>
              <a:buChar char="○"/>
            </a:pPr>
            <a:r>
              <a:rPr lang="en-GB" dirty="0">
                <a:solidFill>
                  <a:srgbClr val="222222"/>
                </a:solidFill>
                <a:latin typeface="Times New Roman"/>
                <a:ea typeface="Times New Roman"/>
                <a:cs typeface="Times New Roman"/>
                <a:sym typeface="Times New Roman"/>
              </a:rPr>
              <a:t>Scalable start up </a:t>
            </a:r>
            <a:endParaRPr>
              <a:solidFill>
                <a:srgbClr val="222222"/>
              </a:solidFill>
              <a:latin typeface="Times New Roman"/>
              <a:ea typeface="Times New Roman"/>
              <a:cs typeface="Times New Roman"/>
              <a:sym typeface="Times New Roman"/>
            </a:endParaRPr>
          </a:p>
          <a:p>
            <a:pPr marL="914400" lvl="0" indent="-228600" algn="just" rtl="0">
              <a:lnSpc>
                <a:spcPct val="100000"/>
              </a:lnSpc>
              <a:spcBef>
                <a:spcPts val="0"/>
              </a:spcBef>
              <a:spcAft>
                <a:spcPts val="0"/>
              </a:spcAft>
              <a:buClr>
                <a:schemeClr val="dk1"/>
              </a:buClr>
              <a:buSzPts val="1100"/>
              <a:buFont typeface="Arial"/>
              <a:buNone/>
            </a:pPr>
            <a:endParaRPr sz="1500">
              <a:solidFill>
                <a:srgbClr val="222222"/>
              </a:solidFill>
              <a:latin typeface="Times New Roman"/>
              <a:ea typeface="Times New Roman"/>
              <a:cs typeface="Times New Roman"/>
              <a:sym typeface="Times New Roman"/>
            </a:endParaRPr>
          </a:p>
        </p:txBody>
      </p:sp>
      <p:sp>
        <p:nvSpPr>
          <p:cNvPr id="74" name="Google Shape;74;p4"/>
          <p:cNvSpPr txBox="1"/>
          <p:nvPr/>
        </p:nvSpPr>
        <p:spPr>
          <a:xfrm>
            <a:off x="377015" y="401481"/>
            <a:ext cx="8520600" cy="1002775"/>
          </a:xfrm>
          <a:prstGeom prst="rect">
            <a:avLst/>
          </a:prstGeom>
          <a:ln>
            <a:headEnd type="none" w="sm" len="sm"/>
            <a:tailEnd type="none" w="sm" len="sm"/>
          </a:ln>
        </p:spPr>
        <p:style>
          <a:lnRef idx="2">
            <a:schemeClr val="accent4">
              <a:shade val="50000"/>
            </a:schemeClr>
          </a:lnRef>
          <a:fillRef idx="1">
            <a:schemeClr val="accent4"/>
          </a:fillRef>
          <a:effectRef idx="0">
            <a:schemeClr val="accent4"/>
          </a:effectRef>
          <a:fontRef idx="minor">
            <a:schemeClr val="lt1"/>
          </a:fontRef>
        </p:style>
        <p:txBody>
          <a:bodyPr spcFirstLastPara="1" wrap="square" lIns="91425" tIns="91425" rIns="91425" bIns="91425" anchor="t" anchorCtr="0">
            <a:noAutofit/>
          </a:bodyPr>
          <a:lstStyle/>
          <a:p>
            <a:pPr marL="0" lvl="0" indent="0" algn="ctr" rtl="0">
              <a:lnSpc>
                <a:spcPct val="150000"/>
              </a:lnSpc>
              <a:spcBef>
                <a:spcPts val="1200"/>
              </a:spcBef>
              <a:spcAft>
                <a:spcPts val="1200"/>
              </a:spcAft>
              <a:buNone/>
            </a:pPr>
            <a:r>
              <a:rPr lang="en-GB" sz="2400" b="1" dirty="0" smtClean="0">
                <a:solidFill>
                  <a:srgbClr val="222222"/>
                </a:solidFill>
                <a:latin typeface="Times New Roman"/>
                <a:ea typeface="Times New Roman"/>
                <a:cs typeface="Times New Roman"/>
                <a:sym typeface="Times New Roman"/>
              </a:rPr>
              <a:t>Types of start-ups</a:t>
            </a:r>
            <a:endParaRPr sz="2400">
              <a:solidFill>
                <a:srgbClr val="000000"/>
              </a:solidFill>
              <a:latin typeface="Times New Roman"/>
              <a:ea typeface="Times New Roman"/>
              <a:cs typeface="Times New Roman"/>
              <a:sym typeface="Times New Roman"/>
            </a:endParaRPr>
          </a:p>
        </p:txBody>
      </p:sp>
      <p:pic>
        <p:nvPicPr>
          <p:cNvPr id="75" name="Google Shape;75;p4"/>
          <p:cNvPicPr preferRelativeResize="0"/>
          <p:nvPr/>
        </p:nvPicPr>
        <p:blipFill rotWithShape="1">
          <a:blip r:embed="rId3">
            <a:alphaModFix/>
          </a:blip>
          <a:srcRect/>
          <a:stretch/>
        </p:blipFill>
        <p:spPr>
          <a:xfrm>
            <a:off x="5312096" y="1643743"/>
            <a:ext cx="3602801" cy="3269657"/>
          </a:xfrm>
          <a:prstGeom prst="rect">
            <a:avLst/>
          </a:prstGeom>
          <a:noFill/>
          <a:ln>
            <a:noFill/>
          </a:ln>
        </p:spPr>
      </p:pic>
    </p:spTree>
  </p:cSld>
  <p:clrMapOvr>
    <a:masterClrMapping/>
  </p:clrMapOvr>
  <p:transition>
    <p:pull di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1700" y="252248"/>
            <a:ext cx="8520600" cy="765477"/>
          </a:xfrm>
        </p:spPr>
        <p:style>
          <a:lnRef idx="2">
            <a:schemeClr val="accent4">
              <a:shade val="50000"/>
            </a:schemeClr>
          </a:lnRef>
          <a:fillRef idx="1">
            <a:schemeClr val="accent4"/>
          </a:fillRef>
          <a:effectRef idx="0">
            <a:schemeClr val="accent4"/>
          </a:effectRef>
          <a:fontRef idx="minor">
            <a:schemeClr val="lt1"/>
          </a:fontRef>
        </p:style>
        <p:txBody>
          <a:bodyPr>
            <a:normAutofit/>
          </a:bodyPr>
          <a:lstStyle/>
          <a:p>
            <a:r>
              <a:rPr lang="en-IN" dirty="0" smtClean="0"/>
              <a:t>Fund Raising for Start-up: Challenges</a:t>
            </a:r>
            <a:endParaRPr lang="en-US" dirty="0"/>
          </a:p>
        </p:txBody>
      </p:sp>
      <p:sp>
        <p:nvSpPr>
          <p:cNvPr id="3" name="Text Placeholder 2"/>
          <p:cNvSpPr>
            <a:spLocks noGrp="1"/>
          </p:cNvSpPr>
          <p:nvPr>
            <p:ph type="body" idx="1"/>
          </p:nvPr>
        </p:nvSpPr>
        <p:spPr>
          <a:xfrm>
            <a:off x="311700" y="1152474"/>
            <a:ext cx="8538010" cy="3839939"/>
          </a:xfrm>
        </p:spPr>
        <p:txBody>
          <a:bodyPr>
            <a:normAutofit/>
          </a:bodyPr>
          <a:lstStyle/>
          <a:p>
            <a:endParaRPr lang="en-IN" sz="1700" b="1" dirty="0" smtClean="0"/>
          </a:p>
          <a:p>
            <a:endParaRPr lang="en-IN" sz="1700" b="1" dirty="0" smtClean="0"/>
          </a:p>
          <a:p>
            <a:r>
              <a:rPr lang="en-IN" sz="1700" b="1" dirty="0" smtClean="0"/>
              <a:t>Finding investors at an early stage</a:t>
            </a:r>
          </a:p>
          <a:p>
            <a:pPr marL="0" indent="0">
              <a:buNone/>
            </a:pPr>
            <a:r>
              <a:rPr lang="en-IN" sz="1700" dirty="0" smtClean="0"/>
              <a:t>	</a:t>
            </a:r>
            <a:r>
              <a:rPr lang="en-IN" sz="1700" dirty="0" err="1" smtClean="0"/>
              <a:t>Pasumarti</a:t>
            </a:r>
            <a:r>
              <a:rPr lang="en-IN" sz="1700" dirty="0" smtClean="0"/>
              <a:t> and </a:t>
            </a:r>
            <a:r>
              <a:rPr lang="en-IN" sz="1700" dirty="0" err="1" smtClean="0"/>
              <a:t>Patnaik</a:t>
            </a:r>
            <a:r>
              <a:rPr lang="en-IN" sz="1700" dirty="0" smtClean="0"/>
              <a:t> (2020) stated that it is very difficult for a company to find investors at the start of the business other than friends and family members. </a:t>
            </a:r>
          </a:p>
          <a:p>
            <a:r>
              <a:rPr lang="en-IN" sz="1700" b="1" dirty="0" smtClean="0"/>
              <a:t>Selecting the right funding option</a:t>
            </a:r>
          </a:p>
          <a:p>
            <a:pPr marL="0" indent="0">
              <a:buNone/>
            </a:pPr>
            <a:r>
              <a:rPr lang="en-IN" sz="1700" dirty="0" smtClean="0"/>
              <a:t>	On the other hand, </a:t>
            </a:r>
            <a:r>
              <a:rPr lang="en-IN" sz="1700" dirty="0" err="1" smtClean="0"/>
              <a:t>Oranburg</a:t>
            </a:r>
            <a:r>
              <a:rPr lang="en-IN" sz="1700" dirty="0" smtClean="0"/>
              <a:t> (2020) explained that currently there are many funding options available for start-ups, like equity funding, bootstrapping, </a:t>
            </a:r>
            <a:r>
              <a:rPr lang="en-IN" sz="1700" dirty="0" err="1" smtClean="0"/>
              <a:t>crowdfunding</a:t>
            </a:r>
            <a:r>
              <a:rPr lang="en-IN" sz="1700" dirty="0" smtClean="0"/>
              <a:t>, etc. </a:t>
            </a:r>
          </a:p>
          <a:p>
            <a:endParaRPr lang="en-US" dirty="0"/>
          </a:p>
        </p:txBody>
      </p:sp>
    </p:spTree>
  </p:cSld>
  <p:clrMapOvr>
    <a:masterClrMapping/>
  </p:clrMapOvr>
  <p:transition>
    <p:pull di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1700" y="231228"/>
            <a:ext cx="8520600" cy="786497"/>
          </a:xfrm>
        </p:spPr>
        <p:style>
          <a:lnRef idx="2">
            <a:schemeClr val="accent4">
              <a:shade val="50000"/>
            </a:schemeClr>
          </a:lnRef>
          <a:fillRef idx="1">
            <a:schemeClr val="accent4"/>
          </a:fillRef>
          <a:effectRef idx="0">
            <a:schemeClr val="accent4"/>
          </a:effectRef>
          <a:fontRef idx="minor">
            <a:schemeClr val="lt1"/>
          </a:fontRef>
        </p:style>
        <p:txBody>
          <a:bodyPr>
            <a:normAutofit/>
          </a:bodyPr>
          <a:lstStyle/>
          <a:p>
            <a:r>
              <a:rPr lang="en-IN" dirty="0" smtClean="0"/>
              <a:t>Fund Raising for Start-up: Challenges</a:t>
            </a:r>
            <a:endParaRPr lang="en-US" dirty="0"/>
          </a:p>
        </p:txBody>
      </p:sp>
      <p:sp>
        <p:nvSpPr>
          <p:cNvPr id="3" name="Text Placeholder 2"/>
          <p:cNvSpPr>
            <a:spLocks noGrp="1"/>
          </p:cNvSpPr>
          <p:nvPr>
            <p:ph type="body" idx="1"/>
          </p:nvPr>
        </p:nvSpPr>
        <p:spPr>
          <a:xfrm>
            <a:off x="311700" y="1152475"/>
            <a:ext cx="8527500" cy="3682284"/>
          </a:xfrm>
        </p:spPr>
        <p:txBody>
          <a:bodyPr>
            <a:normAutofit/>
          </a:bodyPr>
          <a:lstStyle/>
          <a:p>
            <a:endParaRPr lang="en-IN" sz="1700" b="1" dirty="0" smtClean="0"/>
          </a:p>
          <a:p>
            <a:r>
              <a:rPr lang="en-IN" sz="1700" b="1" dirty="0" smtClean="0"/>
              <a:t>Unsure about the funding needs</a:t>
            </a:r>
          </a:p>
          <a:p>
            <a:pPr marL="0" indent="0">
              <a:buNone/>
            </a:pPr>
            <a:r>
              <a:rPr lang="en-US" sz="1700" dirty="0" smtClean="0"/>
              <a:t>	 An entrepreneur may risk raising the fund if he/she is unsure about how much fund is needed to start a business. </a:t>
            </a:r>
          </a:p>
          <a:p>
            <a:pPr marL="0" indent="0">
              <a:buNone/>
            </a:pPr>
            <a:endParaRPr lang="en-IN" sz="1700" dirty="0" smtClean="0"/>
          </a:p>
          <a:p>
            <a:r>
              <a:rPr lang="en-IN" sz="1700" b="1" dirty="0" smtClean="0"/>
              <a:t>Raising maximum funds</a:t>
            </a:r>
          </a:p>
          <a:p>
            <a:pPr marL="0" indent="0">
              <a:buNone/>
            </a:pPr>
            <a:r>
              <a:rPr lang="en-IN" sz="1700" dirty="0" smtClean="0"/>
              <a:t>	</a:t>
            </a:r>
            <a:r>
              <a:rPr lang="en-US" sz="1700" dirty="0" smtClean="0"/>
              <a:t>Although raising more funds can aid in growing the business, sometimes it can be a disadvantage as it may increase the liability of the startup business and may decrease its future valuation. </a:t>
            </a:r>
            <a:endParaRPr lang="en-GB" sz="1700" dirty="0" smtClean="0"/>
          </a:p>
          <a:p>
            <a:endParaRPr lang="en-US" dirty="0"/>
          </a:p>
        </p:txBody>
      </p:sp>
    </p:spTree>
  </p:cSld>
  <p:clrMapOvr>
    <a:masterClrMapping/>
  </p:clrMapOvr>
  <p:transition>
    <p:pull dir="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4">
              <a:shade val="50000"/>
            </a:schemeClr>
          </a:lnRef>
          <a:fillRef idx="1">
            <a:schemeClr val="accent4"/>
          </a:fillRef>
          <a:effectRef idx="0">
            <a:schemeClr val="accent4"/>
          </a:effectRef>
          <a:fontRef idx="minor">
            <a:schemeClr val="lt1"/>
          </a:fontRef>
        </p:style>
        <p:txBody>
          <a:bodyPr>
            <a:normAutofit fontScale="90000"/>
          </a:bodyPr>
          <a:lstStyle/>
          <a:p>
            <a:r>
              <a:rPr lang="en-IN" dirty="0" smtClean="0"/>
              <a:t>Fund Raising for Start-up: Challenges</a:t>
            </a:r>
            <a:endParaRPr lang="en-US" dirty="0"/>
          </a:p>
        </p:txBody>
      </p:sp>
      <p:sp>
        <p:nvSpPr>
          <p:cNvPr id="3" name="Text Placeholder 2"/>
          <p:cNvSpPr>
            <a:spLocks noGrp="1"/>
          </p:cNvSpPr>
          <p:nvPr>
            <p:ph type="body" idx="1"/>
          </p:nvPr>
        </p:nvSpPr>
        <p:spPr>
          <a:xfrm>
            <a:off x="311699" y="1152474"/>
            <a:ext cx="8495969" cy="3787387"/>
          </a:xfrm>
        </p:spPr>
        <p:txBody>
          <a:bodyPr>
            <a:normAutofit/>
          </a:bodyPr>
          <a:lstStyle/>
          <a:p>
            <a:r>
              <a:rPr lang="en-IN" b="1" dirty="0" smtClean="0"/>
              <a:t>Giving an impressive presentation</a:t>
            </a:r>
          </a:p>
          <a:p>
            <a:pPr marL="0" indent="0">
              <a:buNone/>
            </a:pPr>
            <a:r>
              <a:rPr lang="en-IN" dirty="0" smtClean="0"/>
              <a:t>	Anita and </a:t>
            </a:r>
            <a:r>
              <a:rPr lang="en-IN" dirty="0" err="1" smtClean="0"/>
              <a:t>Veena</a:t>
            </a:r>
            <a:r>
              <a:rPr lang="en-IN" dirty="0" smtClean="0"/>
              <a:t> (2022) explained that when introducing a start-up, some entrepreneurs may miss the opportunity to win the potential investors with their presentation. </a:t>
            </a:r>
          </a:p>
          <a:p>
            <a:r>
              <a:rPr lang="en-IN" b="1" dirty="0" smtClean="0"/>
              <a:t>Developing a scalable business model</a:t>
            </a:r>
            <a:endParaRPr lang="en-GB" b="1" dirty="0" smtClean="0"/>
          </a:p>
          <a:p>
            <a:pPr marL="0" indent="0">
              <a:buNone/>
            </a:pPr>
            <a:r>
              <a:rPr lang="en-IN" dirty="0" smtClean="0"/>
              <a:t>	</a:t>
            </a:r>
            <a:r>
              <a:rPr lang="en-GB" dirty="0" err="1" smtClean="0"/>
              <a:t>Bednar</a:t>
            </a:r>
            <a:r>
              <a:rPr lang="en-GB" dirty="0" smtClean="0"/>
              <a:t>, et al. (2018) illustrated that in the absence of a scalable business model, it may be challenging for an entrepreneur to get the attention of the investors and to secure funds, the start-up should have a scalable business model. </a:t>
            </a:r>
          </a:p>
          <a:p>
            <a:endParaRPr lang="en-US" dirty="0"/>
          </a:p>
        </p:txBody>
      </p:sp>
    </p:spTree>
  </p:cSld>
  <p:clrMapOvr>
    <a:masterClrMapping/>
  </p:clrMapOvr>
  <p:transition>
    <p:pull di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1700" y="252248"/>
            <a:ext cx="8520600" cy="765477"/>
          </a:xfrm>
        </p:spPr>
        <p:style>
          <a:lnRef idx="2">
            <a:schemeClr val="accent4">
              <a:shade val="50000"/>
            </a:schemeClr>
          </a:lnRef>
          <a:fillRef idx="1">
            <a:schemeClr val="accent4"/>
          </a:fillRef>
          <a:effectRef idx="0">
            <a:schemeClr val="accent4"/>
          </a:effectRef>
          <a:fontRef idx="minor">
            <a:schemeClr val="lt1"/>
          </a:fontRef>
        </p:style>
        <p:txBody>
          <a:bodyPr>
            <a:normAutofit/>
          </a:bodyPr>
          <a:lstStyle/>
          <a:p>
            <a:r>
              <a:rPr lang="en-IN" dirty="0" smtClean="0"/>
              <a:t>Fund Raising for Start-up: Challenges</a:t>
            </a:r>
            <a:endParaRPr lang="en-US" dirty="0"/>
          </a:p>
        </p:txBody>
      </p:sp>
      <p:sp>
        <p:nvSpPr>
          <p:cNvPr id="3" name="Text Placeholder 2"/>
          <p:cNvSpPr>
            <a:spLocks noGrp="1"/>
          </p:cNvSpPr>
          <p:nvPr>
            <p:ph type="body" idx="1"/>
          </p:nvPr>
        </p:nvSpPr>
        <p:spPr>
          <a:xfrm>
            <a:off x="311700" y="1152475"/>
            <a:ext cx="8516990" cy="3755856"/>
          </a:xfrm>
        </p:spPr>
        <p:txBody>
          <a:bodyPr>
            <a:normAutofit/>
          </a:bodyPr>
          <a:lstStyle/>
          <a:p>
            <a:r>
              <a:rPr lang="en-IN" sz="1900" b="1" dirty="0" smtClean="0"/>
              <a:t>Lack of skilled leaders </a:t>
            </a:r>
          </a:p>
          <a:p>
            <a:pPr marL="0" indent="0">
              <a:buNone/>
            </a:pPr>
            <a:r>
              <a:rPr lang="en-IN" sz="1900" dirty="0" smtClean="0"/>
              <a:t>	</a:t>
            </a:r>
            <a:r>
              <a:rPr lang="en-IN" sz="1900" dirty="0" err="1" smtClean="0"/>
              <a:t>Oranburg</a:t>
            </a:r>
            <a:r>
              <a:rPr lang="en-IN" sz="1900" dirty="0" smtClean="0"/>
              <a:t> (2020) claimed that raising funds for start-ups can be challenging if the entrepreneur lacks essential leadership and business skills. </a:t>
            </a:r>
            <a:r>
              <a:rPr lang="en-IN" sz="1900" b="1" dirty="0" smtClean="0"/>
              <a:t>Lack of detailed business plan</a:t>
            </a:r>
          </a:p>
          <a:p>
            <a:pPr marL="0" indent="0">
              <a:buNone/>
            </a:pPr>
            <a:r>
              <a:rPr lang="en-IN" sz="1900" b="1" dirty="0" smtClean="0"/>
              <a:t>	</a:t>
            </a:r>
            <a:r>
              <a:rPr lang="en-IN" sz="1900" dirty="0" smtClean="0"/>
              <a:t>According to </a:t>
            </a:r>
            <a:r>
              <a:rPr lang="en-IN" sz="1900" dirty="0" err="1" smtClean="0"/>
              <a:t>Kalyani</a:t>
            </a:r>
            <a:r>
              <a:rPr lang="en-IN" sz="1900" dirty="0" smtClean="0"/>
              <a:t> (2020), sometimes start-up entrepreneurs may function their business based on their personal experience and may lack a well-structured business plan highlighting operational and financial details, and marketing and management strategies. </a:t>
            </a:r>
            <a:endParaRPr lang="en-GB" sz="1900" dirty="0" smtClean="0"/>
          </a:p>
          <a:p>
            <a:endParaRPr lang="en-US" dirty="0"/>
          </a:p>
        </p:txBody>
      </p:sp>
    </p:spTree>
  </p:cSld>
  <p:clrMapOvr>
    <a:masterClrMapping/>
  </p:clrMapOvr>
  <p:transition>
    <p:pull di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1700" y="294290"/>
            <a:ext cx="8520600" cy="723435"/>
          </a:xfrm>
        </p:spPr>
        <p:style>
          <a:lnRef idx="2">
            <a:schemeClr val="accent4">
              <a:shade val="50000"/>
            </a:schemeClr>
          </a:lnRef>
          <a:fillRef idx="1">
            <a:schemeClr val="accent4"/>
          </a:fillRef>
          <a:effectRef idx="0">
            <a:schemeClr val="accent4"/>
          </a:effectRef>
          <a:fontRef idx="minor">
            <a:schemeClr val="lt1"/>
          </a:fontRef>
        </p:style>
        <p:txBody>
          <a:bodyPr>
            <a:normAutofit/>
          </a:bodyPr>
          <a:lstStyle/>
          <a:p>
            <a:r>
              <a:rPr lang="en-IN" dirty="0" smtClean="0"/>
              <a:t>Fund Raising for Start-up: Opportunities</a:t>
            </a:r>
            <a:endParaRPr lang="en-US" dirty="0"/>
          </a:p>
        </p:txBody>
      </p:sp>
      <p:sp>
        <p:nvSpPr>
          <p:cNvPr id="3" name="Text Placeholder 2"/>
          <p:cNvSpPr>
            <a:spLocks noGrp="1"/>
          </p:cNvSpPr>
          <p:nvPr>
            <p:ph type="body" idx="1"/>
          </p:nvPr>
        </p:nvSpPr>
        <p:spPr>
          <a:xfrm>
            <a:off x="311700" y="1152474"/>
            <a:ext cx="8516990" cy="3724325"/>
          </a:xfrm>
        </p:spPr>
        <p:txBody>
          <a:bodyPr>
            <a:normAutofit/>
          </a:bodyPr>
          <a:lstStyle/>
          <a:p>
            <a:pPr marL="0" indent="0">
              <a:buNone/>
            </a:pPr>
            <a:r>
              <a:rPr lang="en-IN" dirty="0" smtClean="0"/>
              <a:t>An entrepreneur has an opportunity to either choose start-up partnerships to raise funds or look for different investors who can give funds. A start-up may have different types of partnership opportunities. These are:</a:t>
            </a:r>
          </a:p>
          <a:p>
            <a:r>
              <a:rPr lang="en-IN" b="1" dirty="0" smtClean="0"/>
              <a:t>Joint ventures</a:t>
            </a:r>
          </a:p>
          <a:p>
            <a:pPr marL="0" indent="0">
              <a:buNone/>
            </a:pPr>
            <a:r>
              <a:rPr lang="en-IN" dirty="0" smtClean="0"/>
              <a:t>	A start-up can form a joint venture or a collaborative partnership with another company/companies in order to raise funds and to achieve a common goal, like creating a niche market or accessing the distribution network. </a:t>
            </a:r>
          </a:p>
          <a:p>
            <a:endParaRPr lang="en-US" dirty="0"/>
          </a:p>
        </p:txBody>
      </p:sp>
    </p:spTree>
  </p:cSld>
  <p:clrMapOvr>
    <a:masterClrMapping/>
  </p:clrMapOvr>
  <p:transition>
    <p:pull di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1700" y="315310"/>
            <a:ext cx="8520600" cy="702415"/>
          </a:xfrm>
        </p:spPr>
        <p:style>
          <a:lnRef idx="2">
            <a:schemeClr val="accent4">
              <a:shade val="50000"/>
            </a:schemeClr>
          </a:lnRef>
          <a:fillRef idx="1">
            <a:schemeClr val="accent4"/>
          </a:fillRef>
          <a:effectRef idx="0">
            <a:schemeClr val="accent4"/>
          </a:effectRef>
          <a:fontRef idx="minor">
            <a:schemeClr val="lt1"/>
          </a:fontRef>
        </p:style>
        <p:txBody>
          <a:bodyPr>
            <a:normAutofit/>
          </a:bodyPr>
          <a:lstStyle/>
          <a:p>
            <a:r>
              <a:rPr lang="en-IN" dirty="0" smtClean="0"/>
              <a:t>Fund Raising for Start-up: Opportunities</a:t>
            </a:r>
            <a:endParaRPr lang="en-US" dirty="0"/>
          </a:p>
        </p:txBody>
      </p:sp>
      <p:sp>
        <p:nvSpPr>
          <p:cNvPr id="3" name="Text Placeholder 2"/>
          <p:cNvSpPr>
            <a:spLocks noGrp="1"/>
          </p:cNvSpPr>
          <p:nvPr>
            <p:ph type="body" idx="1"/>
          </p:nvPr>
        </p:nvSpPr>
        <p:spPr>
          <a:xfrm>
            <a:off x="311700" y="1152475"/>
            <a:ext cx="8464438" cy="3755856"/>
          </a:xfrm>
        </p:spPr>
        <p:txBody>
          <a:bodyPr>
            <a:normAutofit/>
          </a:bodyPr>
          <a:lstStyle/>
          <a:p>
            <a:r>
              <a:rPr lang="en-IN" sz="1600" b="1" dirty="0" smtClean="0"/>
              <a:t>Strategic partnership</a:t>
            </a:r>
          </a:p>
          <a:p>
            <a:pPr marL="0" indent="0">
              <a:buNone/>
            </a:pPr>
            <a:r>
              <a:rPr lang="en-IN" sz="1600" dirty="0" smtClean="0"/>
              <a:t>	This type of partnership is beneficial for start-ups when it comes to raising funds, gaining resources, making quick revenues, and boosting business growth. </a:t>
            </a:r>
          </a:p>
          <a:p>
            <a:r>
              <a:rPr lang="en-IN" sz="1600" b="1" dirty="0" smtClean="0"/>
              <a:t>Private equity partnerships</a:t>
            </a:r>
          </a:p>
          <a:p>
            <a:pPr marL="0" indent="0">
              <a:buNone/>
            </a:pPr>
            <a:r>
              <a:rPr lang="en-IN" sz="1600" b="1" dirty="0" smtClean="0"/>
              <a:t>	</a:t>
            </a:r>
            <a:r>
              <a:rPr lang="en-IN" sz="1600" dirty="0" smtClean="0"/>
              <a:t>Private equity (PE) partnerships can be a good source of raising funds for start-ups. </a:t>
            </a:r>
            <a:endParaRPr lang="en-US" dirty="0"/>
          </a:p>
        </p:txBody>
      </p:sp>
    </p:spTree>
  </p:cSld>
  <p:clrMapOvr>
    <a:masterClrMapping/>
  </p:clrMapOvr>
  <p:transition>
    <p:pull di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1700" y="252248"/>
            <a:ext cx="8520600" cy="765477"/>
          </a:xfrm>
        </p:spPr>
        <p:style>
          <a:lnRef idx="2">
            <a:schemeClr val="accent4">
              <a:shade val="50000"/>
            </a:schemeClr>
          </a:lnRef>
          <a:fillRef idx="1">
            <a:schemeClr val="accent4"/>
          </a:fillRef>
          <a:effectRef idx="0">
            <a:schemeClr val="accent4"/>
          </a:effectRef>
          <a:fontRef idx="minor">
            <a:schemeClr val="lt1"/>
          </a:fontRef>
        </p:style>
        <p:txBody>
          <a:bodyPr>
            <a:normAutofit/>
          </a:bodyPr>
          <a:lstStyle/>
          <a:p>
            <a:r>
              <a:rPr lang="en-IN" dirty="0" smtClean="0"/>
              <a:t>Fund Raising for Start-up: Opportunities</a:t>
            </a:r>
            <a:endParaRPr lang="en-US" dirty="0"/>
          </a:p>
        </p:txBody>
      </p:sp>
      <p:sp>
        <p:nvSpPr>
          <p:cNvPr id="3" name="Text Placeholder 2"/>
          <p:cNvSpPr>
            <a:spLocks noGrp="1"/>
          </p:cNvSpPr>
          <p:nvPr>
            <p:ph type="body" idx="1"/>
          </p:nvPr>
        </p:nvSpPr>
        <p:spPr>
          <a:xfrm>
            <a:off x="311699" y="1152474"/>
            <a:ext cx="8485459" cy="3797897"/>
          </a:xfrm>
        </p:spPr>
        <p:txBody>
          <a:bodyPr>
            <a:normAutofit/>
          </a:bodyPr>
          <a:lstStyle/>
          <a:p>
            <a:pPr marL="0" indent="0">
              <a:buNone/>
            </a:pPr>
            <a:r>
              <a:rPr lang="en-IN" dirty="0" smtClean="0"/>
              <a:t>Besides partners, there are different types of investors that start-ups can look up when it comes to raising funds. These are:</a:t>
            </a:r>
          </a:p>
          <a:p>
            <a:r>
              <a:rPr lang="en-IN" b="1" dirty="0" smtClean="0"/>
              <a:t>Friends and family</a:t>
            </a:r>
          </a:p>
          <a:p>
            <a:pPr marL="0" indent="0">
              <a:buNone/>
            </a:pPr>
            <a:r>
              <a:rPr lang="en-IN" dirty="0" smtClean="0"/>
              <a:t>	They are the first source of fund raising for any start-ups as they can be easily accessed from personal contacts. </a:t>
            </a:r>
          </a:p>
          <a:p>
            <a:pPr marL="0" indent="0">
              <a:buNone/>
            </a:pPr>
            <a:endParaRPr lang="en-IN" dirty="0" smtClean="0"/>
          </a:p>
          <a:p>
            <a:r>
              <a:rPr lang="en-IN" b="1" dirty="0" smtClean="0"/>
              <a:t>Business angels or Angel investors</a:t>
            </a:r>
          </a:p>
          <a:p>
            <a:pPr marL="0" indent="0">
              <a:buNone/>
            </a:pPr>
            <a:r>
              <a:rPr lang="en-IN" b="1" dirty="0" smtClean="0"/>
              <a:t>	</a:t>
            </a:r>
            <a:r>
              <a:rPr lang="en-IN" dirty="0" smtClean="0"/>
              <a:t>According to </a:t>
            </a:r>
            <a:r>
              <a:rPr lang="en-IN" dirty="0" err="1" smtClean="0"/>
              <a:t>Barringer</a:t>
            </a:r>
            <a:r>
              <a:rPr lang="en-IN" dirty="0" smtClean="0"/>
              <a:t> and Ireland (2016), they are people who invest their personal funds in start-ups. </a:t>
            </a:r>
          </a:p>
          <a:p>
            <a:endParaRPr lang="en-US" dirty="0"/>
          </a:p>
        </p:txBody>
      </p:sp>
    </p:spTree>
  </p:cSld>
  <p:clrMapOvr>
    <a:masterClrMapping/>
  </p:clrMapOvr>
  <p:transition>
    <p:pull di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1700" y="252248"/>
            <a:ext cx="8520600" cy="765477"/>
          </a:xfrm>
        </p:spPr>
        <p:style>
          <a:lnRef idx="2">
            <a:schemeClr val="accent4">
              <a:shade val="50000"/>
            </a:schemeClr>
          </a:lnRef>
          <a:fillRef idx="1">
            <a:schemeClr val="accent4"/>
          </a:fillRef>
          <a:effectRef idx="0">
            <a:schemeClr val="accent4"/>
          </a:effectRef>
          <a:fontRef idx="minor">
            <a:schemeClr val="lt1"/>
          </a:fontRef>
        </p:style>
        <p:txBody>
          <a:bodyPr>
            <a:normAutofit/>
          </a:bodyPr>
          <a:lstStyle/>
          <a:p>
            <a:r>
              <a:rPr lang="en-IN" dirty="0" smtClean="0"/>
              <a:t>Fund Raising for Start-up: Opportunities</a:t>
            </a:r>
            <a:endParaRPr lang="en-US" dirty="0"/>
          </a:p>
        </p:txBody>
      </p:sp>
      <p:sp>
        <p:nvSpPr>
          <p:cNvPr id="3" name="Text Placeholder 2"/>
          <p:cNvSpPr>
            <a:spLocks noGrp="1"/>
          </p:cNvSpPr>
          <p:nvPr>
            <p:ph type="body" idx="1"/>
          </p:nvPr>
        </p:nvSpPr>
        <p:spPr>
          <a:xfrm>
            <a:off x="311700" y="1152475"/>
            <a:ext cx="8443417" cy="3766366"/>
          </a:xfrm>
        </p:spPr>
        <p:txBody>
          <a:bodyPr>
            <a:normAutofit/>
          </a:bodyPr>
          <a:lstStyle/>
          <a:p>
            <a:r>
              <a:rPr lang="en-IN" b="1" dirty="0" smtClean="0"/>
              <a:t>Bank</a:t>
            </a:r>
            <a:r>
              <a:rPr lang="en-IN" sz="1900" b="1" dirty="0" smtClean="0"/>
              <a:t>s and Government grants</a:t>
            </a:r>
          </a:p>
          <a:p>
            <a:pPr marL="0" indent="0">
              <a:buNone/>
            </a:pPr>
            <a:r>
              <a:rPr lang="en-IN" sz="1900" dirty="0" smtClean="0"/>
              <a:t>	As explained by </a:t>
            </a:r>
            <a:r>
              <a:rPr lang="en-IN" sz="1900" dirty="0" err="1" smtClean="0"/>
              <a:t>Cremades</a:t>
            </a:r>
            <a:r>
              <a:rPr lang="en-IN" sz="1900" dirty="0" smtClean="0"/>
              <a:t> (2019), start-ups have an opportunity to raise funds through traditional sources, like banks and government agencies. </a:t>
            </a:r>
          </a:p>
          <a:p>
            <a:pPr marL="0" indent="0">
              <a:buNone/>
            </a:pPr>
            <a:endParaRPr lang="en-IN" sz="1900" dirty="0" smtClean="0"/>
          </a:p>
          <a:p>
            <a:r>
              <a:rPr lang="en-IN" sz="1900" b="1" dirty="0" smtClean="0"/>
              <a:t>Venture Capitalists (VCs)</a:t>
            </a:r>
            <a:endParaRPr lang="en-GB" sz="1900" b="1" dirty="0" smtClean="0"/>
          </a:p>
          <a:p>
            <a:pPr marL="0" indent="0">
              <a:buNone/>
            </a:pPr>
            <a:r>
              <a:rPr lang="en-IN" sz="1900" dirty="0" smtClean="0"/>
              <a:t>	As stated by </a:t>
            </a:r>
            <a:r>
              <a:rPr lang="en-IN" sz="1900" dirty="0" err="1" smtClean="0"/>
              <a:t>Barringer</a:t>
            </a:r>
            <a:r>
              <a:rPr lang="en-IN" sz="1900" dirty="0" smtClean="0"/>
              <a:t> and Ireland (2016), VCs invest or fund in start-ups that have increasing potential for growth. </a:t>
            </a:r>
          </a:p>
          <a:p>
            <a:endParaRPr lang="en-US" dirty="0"/>
          </a:p>
        </p:txBody>
      </p:sp>
    </p:spTree>
  </p:cSld>
  <p:clrMapOvr>
    <a:masterClrMapping/>
  </p:clrMapOvr>
  <p:transition>
    <p:pull dir="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1700" y="262759"/>
            <a:ext cx="8520600" cy="754966"/>
          </a:xfrm>
        </p:spPr>
        <p:style>
          <a:lnRef idx="2">
            <a:schemeClr val="accent4">
              <a:shade val="50000"/>
            </a:schemeClr>
          </a:lnRef>
          <a:fillRef idx="1">
            <a:schemeClr val="accent4"/>
          </a:fillRef>
          <a:effectRef idx="0">
            <a:schemeClr val="accent4"/>
          </a:effectRef>
          <a:fontRef idx="minor">
            <a:schemeClr val="lt1"/>
          </a:fontRef>
        </p:style>
        <p:txBody>
          <a:bodyPr>
            <a:normAutofit/>
          </a:bodyPr>
          <a:lstStyle/>
          <a:p>
            <a:r>
              <a:rPr lang="en-US" dirty="0" smtClean="0"/>
              <a:t>Fund Raising</a:t>
            </a:r>
            <a:endParaRPr lang="en-US" dirty="0"/>
          </a:p>
        </p:txBody>
      </p:sp>
      <p:sp>
        <p:nvSpPr>
          <p:cNvPr id="3" name="Text Placeholder 2"/>
          <p:cNvSpPr>
            <a:spLocks noGrp="1"/>
          </p:cNvSpPr>
          <p:nvPr>
            <p:ph type="body" idx="1"/>
          </p:nvPr>
        </p:nvSpPr>
        <p:spPr>
          <a:xfrm>
            <a:off x="290679" y="1120943"/>
            <a:ext cx="8548521" cy="3839939"/>
          </a:xfrm>
        </p:spPr>
        <p:txBody>
          <a:bodyPr/>
          <a:lstStyle/>
          <a:p>
            <a:r>
              <a:rPr lang="en-US" sz="1600" dirty="0" smtClean="0">
                <a:latin typeface="Inter"/>
              </a:rPr>
              <a:t>Fund-raising is the process of seeking and gathering voluntary financial contributions by engaging individuals, businesses, charitable foundations, or governmental agencies. Although fundraising typically refers to efforts to gather money for organization , it is sometimes used to refer to the identification and solicitation of investors.</a:t>
            </a:r>
            <a:endParaRPr lang="en-IN" sz="1600" dirty="0" smtClean="0">
              <a:latin typeface="Inter"/>
            </a:endParaRPr>
          </a:p>
          <a:p>
            <a:endParaRPr lang="en-US" dirty="0"/>
          </a:p>
        </p:txBody>
      </p:sp>
    </p:spTree>
  </p:cSld>
  <p:clrMapOvr>
    <a:masterClrMapping/>
  </p:clrMapOvr>
  <p:transition>
    <p:pull di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1700" y="367862"/>
            <a:ext cx="8520600" cy="649863"/>
          </a:xfrm>
        </p:spPr>
        <p:style>
          <a:lnRef idx="2">
            <a:schemeClr val="accent4">
              <a:shade val="50000"/>
            </a:schemeClr>
          </a:lnRef>
          <a:fillRef idx="1">
            <a:schemeClr val="accent4"/>
          </a:fillRef>
          <a:effectRef idx="0">
            <a:schemeClr val="accent4"/>
          </a:effectRef>
          <a:fontRef idx="minor">
            <a:schemeClr val="lt1"/>
          </a:fontRef>
        </p:style>
        <p:txBody>
          <a:bodyPr>
            <a:normAutofit/>
          </a:bodyPr>
          <a:lstStyle/>
          <a:p>
            <a:r>
              <a:rPr lang="en-IN" b="1" u="sng" dirty="0" err="1" smtClean="0">
                <a:solidFill>
                  <a:schemeClr val="tx1"/>
                </a:solidFill>
                <a:latin typeface="Poppins" panose="020B0502040204020203" pitchFamily="2" charset="0"/>
                <a:hlinkClick r:id="rId2">
                  <a:extLst>
                    <a:ext uri="{A12FA001-AC4F-418D-AE19-62706E023703}">
                      <ahyp:hlinkClr xmlns:lc="http://schemas.openxmlformats.org/drawingml/2006/lockedCanvas" xmlns:ahyp="http://schemas.microsoft.com/office/drawing/2018/hyperlinkcolor" xmlns="" val="tx"/>
                    </a:ext>
                  </a:extLst>
                </a:hlinkClick>
              </a:rPr>
              <a:t>Atoa</a:t>
            </a:r>
            <a:endParaRPr lang="en-US" b="1" dirty="0">
              <a:solidFill>
                <a:schemeClr val="tx1"/>
              </a:solidFill>
            </a:endParaRPr>
          </a:p>
        </p:txBody>
      </p:sp>
      <p:sp>
        <p:nvSpPr>
          <p:cNvPr id="3" name="Text Placeholder 2"/>
          <p:cNvSpPr>
            <a:spLocks noGrp="1"/>
          </p:cNvSpPr>
          <p:nvPr>
            <p:ph type="body" idx="1"/>
          </p:nvPr>
        </p:nvSpPr>
        <p:spPr>
          <a:xfrm>
            <a:off x="311699" y="1152474"/>
            <a:ext cx="8422397" cy="3797897"/>
          </a:xfrm>
        </p:spPr>
        <p:txBody>
          <a:bodyPr>
            <a:normAutofit/>
          </a:bodyPr>
          <a:lstStyle/>
          <a:p>
            <a:r>
              <a:rPr lang="en-US" sz="1700" dirty="0" smtClean="0">
                <a:latin typeface="Inter"/>
              </a:rPr>
              <a:t>One of the most promising UK startups, </a:t>
            </a:r>
            <a:r>
              <a:rPr lang="en-US" sz="1700" dirty="0" err="1" smtClean="0">
                <a:latin typeface="Inter"/>
              </a:rPr>
              <a:t>Atoa</a:t>
            </a:r>
            <a:r>
              <a:rPr lang="en-US" sz="1700" dirty="0" smtClean="0">
                <a:latin typeface="Inter"/>
              </a:rPr>
              <a:t> was established in 2022 and serves the </a:t>
            </a:r>
            <a:r>
              <a:rPr lang="en-US" sz="1700" dirty="0" err="1" smtClean="0">
                <a:latin typeface="Inter"/>
              </a:rPr>
              <a:t>Fintech</a:t>
            </a:r>
            <a:r>
              <a:rPr lang="en-US" sz="1700" dirty="0" smtClean="0">
                <a:latin typeface="Inter"/>
              </a:rPr>
              <a:t> industry. </a:t>
            </a:r>
            <a:endParaRPr lang="en-US" sz="1700" dirty="0" smtClean="0">
              <a:latin typeface="Inter"/>
            </a:endParaRPr>
          </a:p>
          <a:p>
            <a:r>
              <a:rPr lang="en-US" sz="1700" dirty="0" smtClean="0">
                <a:latin typeface="Inter"/>
              </a:rPr>
              <a:t>The </a:t>
            </a:r>
            <a:r>
              <a:rPr lang="en-US" sz="1700" dirty="0" smtClean="0">
                <a:latin typeface="Inter"/>
              </a:rPr>
              <a:t>startup wants to address a significant issue for merchants, namely the high costs associated with accepting payments through card readers</a:t>
            </a:r>
            <a:r>
              <a:rPr lang="en-US" sz="1700" dirty="0" smtClean="0">
                <a:latin typeface="Inter"/>
              </a:rPr>
              <a:t>.</a:t>
            </a:r>
          </a:p>
          <a:p>
            <a:r>
              <a:rPr lang="en-US" sz="1700" dirty="0" smtClean="0">
                <a:latin typeface="Inter"/>
              </a:rPr>
              <a:t> </a:t>
            </a:r>
            <a:r>
              <a:rPr lang="en-US" sz="1700" dirty="0" err="1" smtClean="0">
                <a:latin typeface="Inter"/>
              </a:rPr>
              <a:t>Atoa</a:t>
            </a:r>
            <a:r>
              <a:rPr lang="en-US" sz="1700" dirty="0" smtClean="0">
                <a:latin typeface="Inter"/>
              </a:rPr>
              <a:t> combats this issue by assessing a fixed cost that is 70% less expensive than those card readers. </a:t>
            </a:r>
            <a:endParaRPr lang="en-US" sz="1700" dirty="0" smtClean="0">
              <a:latin typeface="Inter"/>
            </a:endParaRPr>
          </a:p>
          <a:p>
            <a:r>
              <a:rPr lang="en-US" sz="1700" dirty="0" smtClean="0">
                <a:latin typeface="Inter"/>
              </a:rPr>
              <a:t>Additionally</a:t>
            </a:r>
            <a:r>
              <a:rPr lang="en-US" sz="1700" dirty="0" smtClean="0">
                <a:latin typeface="Inter"/>
              </a:rPr>
              <a:t>, rather than having to wait days for their money to arrive, merchants may access it right away</a:t>
            </a:r>
            <a:r>
              <a:rPr lang="en-US" sz="1700" dirty="0" smtClean="0">
                <a:latin typeface="Inter"/>
              </a:rPr>
              <a:t>.</a:t>
            </a:r>
          </a:p>
          <a:p>
            <a:r>
              <a:rPr lang="en-US" sz="1700" dirty="0" smtClean="0">
                <a:latin typeface="Inter"/>
              </a:rPr>
              <a:t>Customers </a:t>
            </a:r>
            <a:r>
              <a:rPr lang="en-US" sz="1700" dirty="0" smtClean="0">
                <a:latin typeface="Inter"/>
              </a:rPr>
              <a:t>like the extra flexibility of </a:t>
            </a:r>
            <a:r>
              <a:rPr lang="en-US" sz="1700" dirty="0" err="1" smtClean="0">
                <a:latin typeface="Inter"/>
              </a:rPr>
              <a:t>Atoa's</a:t>
            </a:r>
            <a:r>
              <a:rPr lang="en-US" sz="1700" dirty="0" smtClean="0">
                <a:latin typeface="Inter"/>
              </a:rPr>
              <a:t> solution because there are no setup costs for hardware and a pay-as-you-go strategy in place of binding contracts. Additional security measures further reduce the possibility of chargeback fraud, which can be a major issue for businesses that use card </a:t>
            </a:r>
            <a:r>
              <a:rPr lang="en-US" sz="1700" smtClean="0">
                <a:latin typeface="Inter"/>
              </a:rPr>
              <a:t>readers.</a:t>
            </a:r>
            <a:endParaRPr lang="en-US" dirty="0"/>
          </a:p>
        </p:txBody>
      </p:sp>
    </p:spTree>
  </p:cSld>
  <p:clrMapOvr>
    <a:masterClrMapping/>
  </p:clrMapOvr>
  <p:transition>
    <p:pull dir="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190" y="150736"/>
            <a:ext cx="8520600" cy="437843"/>
          </a:xfrm>
        </p:spPr>
        <p:style>
          <a:lnRef idx="2">
            <a:schemeClr val="accent4">
              <a:shade val="50000"/>
            </a:schemeClr>
          </a:lnRef>
          <a:fillRef idx="1">
            <a:schemeClr val="accent4"/>
          </a:fillRef>
          <a:effectRef idx="0">
            <a:schemeClr val="accent4"/>
          </a:effectRef>
          <a:fontRef idx="minor">
            <a:schemeClr val="lt1"/>
          </a:fontRef>
        </p:style>
        <p:txBody>
          <a:bodyPr>
            <a:normAutofit fontScale="90000"/>
          </a:bodyPr>
          <a:lstStyle/>
          <a:p>
            <a:r>
              <a:rPr lang="en-US" dirty="0" smtClean="0"/>
              <a:t>References</a:t>
            </a:r>
            <a:endParaRPr lang="en-US" dirty="0"/>
          </a:p>
        </p:txBody>
      </p:sp>
      <p:sp>
        <p:nvSpPr>
          <p:cNvPr id="3" name="Text Placeholder 2"/>
          <p:cNvSpPr>
            <a:spLocks noGrp="1"/>
          </p:cNvSpPr>
          <p:nvPr>
            <p:ph type="body" idx="1"/>
          </p:nvPr>
        </p:nvSpPr>
        <p:spPr>
          <a:xfrm>
            <a:off x="311699" y="735724"/>
            <a:ext cx="8632603" cy="4056993"/>
          </a:xfrm>
        </p:spPr>
        <p:txBody>
          <a:bodyPr>
            <a:normAutofit/>
          </a:bodyPr>
          <a:lstStyle/>
          <a:p>
            <a:pPr marL="0" indent="0">
              <a:lnSpc>
                <a:spcPct val="150000"/>
              </a:lnSpc>
              <a:spcBef>
                <a:spcPts val="1200"/>
              </a:spcBef>
              <a:buClr>
                <a:schemeClr val="dk1"/>
              </a:buClr>
              <a:buSzPts val="1100"/>
            </a:pPr>
            <a:r>
              <a:rPr lang="en-US" sz="1500" dirty="0" smtClean="0">
                <a:solidFill>
                  <a:schemeClr val="tx1"/>
                </a:solidFill>
                <a:highlight>
                  <a:srgbClr val="FFFFFF"/>
                </a:highlight>
                <a:latin typeface="Times New Roman"/>
                <a:ea typeface="Times New Roman"/>
                <a:cs typeface="Times New Roman"/>
                <a:sym typeface="Times New Roman"/>
              </a:rPr>
              <a:t>       </a:t>
            </a:r>
            <a:r>
              <a:rPr lang="en-US" sz="1500" dirty="0" err="1" smtClean="0">
                <a:solidFill>
                  <a:schemeClr val="tx1"/>
                </a:solidFill>
                <a:highlight>
                  <a:srgbClr val="FFFFFF"/>
                </a:highlight>
                <a:latin typeface="Times New Roman"/>
                <a:ea typeface="Times New Roman"/>
                <a:cs typeface="Times New Roman"/>
                <a:sym typeface="Times New Roman"/>
              </a:rPr>
              <a:t>avazov,N.and</a:t>
            </a:r>
            <a:r>
              <a:rPr lang="en-US" sz="1500" dirty="0" smtClean="0">
                <a:solidFill>
                  <a:schemeClr val="tx1"/>
                </a:solidFill>
                <a:highlight>
                  <a:srgbClr val="FFFFFF"/>
                </a:highlight>
                <a:latin typeface="Times New Roman"/>
                <a:ea typeface="Times New Roman"/>
                <a:cs typeface="Times New Roman"/>
                <a:sym typeface="Times New Roman"/>
              </a:rPr>
              <a:t> Mahmudov,N.,2020.Invesment as a source of finding.</a:t>
            </a:r>
            <a:r>
              <a:rPr lang="az-Cyrl-AZ" sz="1500" i="1" dirty="0" smtClean="0">
                <a:solidFill>
                  <a:schemeClr val="tx1"/>
                </a:solidFill>
                <a:highlight>
                  <a:srgbClr val="FFFFFF"/>
                </a:highlight>
                <a:latin typeface="Times New Roman"/>
                <a:ea typeface="Times New Roman"/>
                <a:cs typeface="Times New Roman"/>
                <a:sym typeface="Times New Roman"/>
              </a:rPr>
              <a:t> Архив научных исследований</a:t>
            </a:r>
            <a:r>
              <a:rPr lang="en-US" sz="1500" i="1" dirty="0" smtClean="0">
                <a:solidFill>
                  <a:schemeClr val="tx1"/>
                </a:solidFill>
                <a:highlight>
                  <a:srgbClr val="FFFFFF"/>
                </a:highlight>
                <a:latin typeface="Times New Roman"/>
                <a:ea typeface="Times New Roman"/>
                <a:cs typeface="Times New Roman"/>
                <a:sym typeface="Times New Roman"/>
              </a:rPr>
              <a:t>(24).</a:t>
            </a:r>
          </a:p>
          <a:p>
            <a:pPr marL="0" indent="0">
              <a:lnSpc>
                <a:spcPct val="150000"/>
              </a:lnSpc>
              <a:spcBef>
                <a:spcPts val="1200"/>
              </a:spcBef>
              <a:buClr>
                <a:schemeClr val="dk1"/>
              </a:buClr>
              <a:buSzPts val="1100"/>
            </a:pPr>
            <a:r>
              <a:rPr lang="en-US" sz="1500" i="1" dirty="0" smtClean="0">
                <a:solidFill>
                  <a:schemeClr val="tx1"/>
                </a:solidFill>
                <a:highlight>
                  <a:srgbClr val="FFFFFF"/>
                </a:highlight>
                <a:latin typeface="Times New Roman"/>
                <a:ea typeface="Times New Roman"/>
                <a:cs typeface="Times New Roman"/>
                <a:sym typeface="Times New Roman"/>
              </a:rPr>
              <a:t>        Mc </a:t>
            </a:r>
            <a:r>
              <a:rPr lang="en-US" sz="1500" i="1" dirty="0" err="1" smtClean="0">
                <a:solidFill>
                  <a:schemeClr val="tx1"/>
                </a:solidFill>
                <a:highlight>
                  <a:srgbClr val="FFFFFF"/>
                </a:highlight>
                <a:latin typeface="Times New Roman"/>
                <a:ea typeface="Times New Roman"/>
                <a:cs typeface="Times New Roman"/>
                <a:sym typeface="Times New Roman"/>
              </a:rPr>
              <a:t>mahan,K.stouts</a:t>
            </a:r>
            <a:r>
              <a:rPr lang="en-US" sz="1500" i="1" dirty="0" smtClean="0">
                <a:solidFill>
                  <a:schemeClr val="tx1"/>
                </a:solidFill>
                <a:highlight>
                  <a:srgbClr val="FFFFFF"/>
                </a:highlight>
                <a:latin typeface="Times New Roman"/>
                <a:ea typeface="Times New Roman"/>
                <a:cs typeface="Times New Roman"/>
                <a:sym typeface="Times New Roman"/>
              </a:rPr>
              <a:t>, S., Turner, S . And Valero, j.,2022.sratagic fund rising for a nonprofit startup.</a:t>
            </a:r>
            <a:endParaRPr lang="en-US" sz="1500" dirty="0" smtClean="0">
              <a:solidFill>
                <a:schemeClr val="tx1"/>
              </a:solidFill>
              <a:highlight>
                <a:srgbClr val="FFFFFF"/>
              </a:highlight>
              <a:latin typeface="Times New Roman"/>
              <a:ea typeface="Times New Roman"/>
              <a:cs typeface="Times New Roman"/>
              <a:sym typeface="Times New Roman"/>
            </a:endParaRPr>
          </a:p>
          <a:p>
            <a:r>
              <a:rPr lang="en-GB" sz="1500" dirty="0" err="1" smtClean="0">
                <a:solidFill>
                  <a:schemeClr val="tx1"/>
                </a:solidFill>
                <a:latin typeface="+mj-lt"/>
              </a:rPr>
              <a:t>Anitha</a:t>
            </a:r>
            <a:r>
              <a:rPr lang="en-GB" sz="1500" dirty="0" smtClean="0">
                <a:solidFill>
                  <a:schemeClr val="tx1"/>
                </a:solidFill>
                <a:latin typeface="+mj-lt"/>
              </a:rPr>
              <a:t>, M. and </a:t>
            </a:r>
            <a:r>
              <a:rPr lang="en-GB" sz="1500" dirty="0" err="1" smtClean="0">
                <a:solidFill>
                  <a:schemeClr val="tx1"/>
                </a:solidFill>
                <a:latin typeface="+mj-lt"/>
              </a:rPr>
              <a:t>Veena</a:t>
            </a:r>
            <a:r>
              <a:rPr lang="en-GB" sz="1500" dirty="0" smtClean="0">
                <a:solidFill>
                  <a:schemeClr val="tx1"/>
                </a:solidFill>
                <a:latin typeface="+mj-lt"/>
              </a:rPr>
              <a:t>, M. (2022) ‘Challenges Faced by </a:t>
            </a:r>
            <a:r>
              <a:rPr lang="en-GB" sz="1500" dirty="0" err="1" smtClean="0">
                <a:solidFill>
                  <a:schemeClr val="tx1"/>
                </a:solidFill>
                <a:latin typeface="+mj-lt"/>
              </a:rPr>
              <a:t>Startup</a:t>
            </a:r>
            <a:r>
              <a:rPr lang="en-GB" sz="1500" dirty="0" smtClean="0">
                <a:solidFill>
                  <a:schemeClr val="tx1"/>
                </a:solidFill>
                <a:latin typeface="+mj-lt"/>
              </a:rPr>
              <a:t> Entrepreneurs- A Review Study’, </a:t>
            </a:r>
            <a:r>
              <a:rPr lang="en-GB" sz="1500" i="1" dirty="0" smtClean="0">
                <a:solidFill>
                  <a:schemeClr val="tx1"/>
                </a:solidFill>
                <a:latin typeface="+mj-lt"/>
              </a:rPr>
              <a:t>EPRA International Journal of Multidisciplinary Research (IJMR),</a:t>
            </a:r>
            <a:r>
              <a:rPr lang="en-GB" sz="1500" dirty="0" smtClean="0">
                <a:solidFill>
                  <a:schemeClr val="tx1"/>
                </a:solidFill>
                <a:latin typeface="+mj-lt"/>
              </a:rPr>
              <a:t> 8(4), pp.188-190.</a:t>
            </a:r>
          </a:p>
          <a:p>
            <a:r>
              <a:rPr lang="en-GB" sz="1500" dirty="0" err="1" smtClean="0">
                <a:solidFill>
                  <a:schemeClr val="tx1"/>
                </a:solidFill>
                <a:latin typeface="+mj-lt"/>
              </a:rPr>
              <a:t>Bednar</a:t>
            </a:r>
            <a:r>
              <a:rPr lang="en-GB" sz="1500" dirty="0" smtClean="0">
                <a:solidFill>
                  <a:schemeClr val="tx1"/>
                </a:solidFill>
                <a:latin typeface="+mj-lt"/>
              </a:rPr>
              <a:t>, R., </a:t>
            </a:r>
            <a:r>
              <a:rPr lang="en-GB" sz="1500" dirty="0" err="1" smtClean="0">
                <a:solidFill>
                  <a:schemeClr val="tx1"/>
                </a:solidFill>
                <a:latin typeface="+mj-lt"/>
              </a:rPr>
              <a:t>Tariskova</a:t>
            </a:r>
            <a:r>
              <a:rPr lang="en-GB" sz="1500" dirty="0" smtClean="0">
                <a:solidFill>
                  <a:schemeClr val="tx1"/>
                </a:solidFill>
                <a:latin typeface="+mj-lt"/>
              </a:rPr>
              <a:t>, N. and </a:t>
            </a:r>
            <a:r>
              <a:rPr lang="en-GB" sz="1500" dirty="0" err="1" smtClean="0">
                <a:solidFill>
                  <a:schemeClr val="tx1"/>
                </a:solidFill>
                <a:latin typeface="+mj-lt"/>
              </a:rPr>
              <a:t>Zagorsek</a:t>
            </a:r>
            <a:r>
              <a:rPr lang="en-GB" sz="1500" dirty="0" smtClean="0">
                <a:solidFill>
                  <a:schemeClr val="tx1"/>
                </a:solidFill>
                <a:latin typeface="+mj-lt"/>
              </a:rPr>
              <a:t>, B. (2018) ‘</a:t>
            </a:r>
            <a:r>
              <a:rPr lang="en-GB" sz="1500" dirty="0" err="1" smtClean="0">
                <a:solidFill>
                  <a:schemeClr val="tx1"/>
                </a:solidFill>
                <a:latin typeface="+mj-lt"/>
              </a:rPr>
              <a:t>Startup</a:t>
            </a:r>
            <a:r>
              <a:rPr lang="en-GB" sz="1500" dirty="0" smtClean="0">
                <a:solidFill>
                  <a:schemeClr val="tx1"/>
                </a:solidFill>
                <a:latin typeface="+mj-lt"/>
              </a:rPr>
              <a:t> revenue model failures’, </a:t>
            </a:r>
            <a:r>
              <a:rPr lang="en-GB" sz="1500" i="1" dirty="0" smtClean="0">
                <a:solidFill>
                  <a:schemeClr val="tx1"/>
                </a:solidFill>
                <a:latin typeface="+mj-lt"/>
              </a:rPr>
              <a:t>Montenegrin Journal of Economics</a:t>
            </a:r>
            <a:r>
              <a:rPr lang="en-GB" sz="1500" dirty="0" smtClean="0">
                <a:solidFill>
                  <a:schemeClr val="tx1"/>
                </a:solidFill>
                <a:latin typeface="+mj-lt"/>
              </a:rPr>
              <a:t>, 14(4), pp.141-157.</a:t>
            </a:r>
          </a:p>
          <a:p>
            <a:r>
              <a:rPr lang="en-GB" sz="1500" dirty="0" err="1" smtClean="0">
                <a:solidFill>
                  <a:schemeClr val="tx1"/>
                </a:solidFill>
                <a:latin typeface="+mj-lt"/>
              </a:rPr>
              <a:t>Kalyani</a:t>
            </a:r>
            <a:r>
              <a:rPr lang="en-GB" sz="1500" dirty="0" smtClean="0">
                <a:solidFill>
                  <a:schemeClr val="tx1"/>
                </a:solidFill>
                <a:latin typeface="+mj-lt"/>
              </a:rPr>
              <a:t>, P. (2020) ‘</a:t>
            </a:r>
            <a:r>
              <a:rPr lang="en-GB" sz="1500" dirty="0" err="1" smtClean="0">
                <a:solidFill>
                  <a:schemeClr val="tx1"/>
                </a:solidFill>
                <a:latin typeface="+mj-lt"/>
              </a:rPr>
              <a:t>Startups</a:t>
            </a:r>
            <a:r>
              <a:rPr lang="en-GB" sz="1500" dirty="0" smtClean="0">
                <a:solidFill>
                  <a:schemeClr val="tx1"/>
                </a:solidFill>
                <a:latin typeface="+mj-lt"/>
              </a:rPr>
              <a:t> Fund Raising–Options and Challenges’, </a:t>
            </a:r>
            <a:r>
              <a:rPr lang="en-GB" sz="1500" i="1" dirty="0" smtClean="0">
                <a:solidFill>
                  <a:schemeClr val="tx1"/>
                </a:solidFill>
                <a:latin typeface="+mj-lt"/>
              </a:rPr>
              <a:t>BSSS Journal of Commerce</a:t>
            </a:r>
            <a:r>
              <a:rPr lang="en-GB" sz="1500" dirty="0" smtClean="0">
                <a:solidFill>
                  <a:schemeClr val="tx1"/>
                </a:solidFill>
                <a:latin typeface="+mj-lt"/>
              </a:rPr>
              <a:t>, 12 (1), pp. 102-117.</a:t>
            </a:r>
          </a:p>
          <a:p>
            <a:r>
              <a:rPr lang="en-GB" sz="1500" i="1" dirty="0" smtClean="0">
                <a:solidFill>
                  <a:schemeClr val="tx1"/>
                </a:solidFill>
                <a:latin typeface="+mj-lt"/>
              </a:rPr>
              <a:t>Presenting to win: the art of telling your story</a:t>
            </a:r>
            <a:r>
              <a:rPr lang="en-GB" sz="1500" dirty="0" smtClean="0">
                <a:solidFill>
                  <a:schemeClr val="tx1"/>
                </a:solidFill>
                <a:latin typeface="+mj-lt"/>
              </a:rPr>
              <a:t>. 2</a:t>
            </a:r>
            <a:r>
              <a:rPr lang="en-GB" sz="1500" baseline="30000" dirty="0" smtClean="0">
                <a:solidFill>
                  <a:schemeClr val="tx1"/>
                </a:solidFill>
                <a:latin typeface="+mj-lt"/>
              </a:rPr>
              <a:t>nd</a:t>
            </a:r>
            <a:r>
              <a:rPr lang="en-GB" sz="1500" dirty="0" smtClean="0">
                <a:solidFill>
                  <a:schemeClr val="tx1"/>
                </a:solidFill>
                <a:latin typeface="+mj-lt"/>
              </a:rPr>
              <a:t> edition. New Delhi: Pearson Education, Inc</a:t>
            </a:r>
            <a:r>
              <a:rPr lang="en-GB" sz="1500" dirty="0" smtClean="0">
                <a:latin typeface="+mj-lt"/>
              </a:rPr>
              <a:t>.</a:t>
            </a:r>
          </a:p>
          <a:p>
            <a:endParaRPr lang="en-US" dirty="0"/>
          </a:p>
        </p:txBody>
      </p:sp>
    </p:spTree>
  </p:cSld>
  <p:clrMapOvr>
    <a:masterClrMapping/>
  </p:clrMapOvr>
  <p:transition>
    <p:pull di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1700" y="273269"/>
            <a:ext cx="8520600" cy="744456"/>
          </a:xfrm>
        </p:spPr>
        <p:style>
          <a:lnRef idx="2">
            <a:schemeClr val="accent4">
              <a:shade val="50000"/>
            </a:schemeClr>
          </a:lnRef>
          <a:fillRef idx="1">
            <a:schemeClr val="accent4"/>
          </a:fillRef>
          <a:effectRef idx="0">
            <a:schemeClr val="accent4"/>
          </a:effectRef>
          <a:fontRef idx="minor">
            <a:schemeClr val="lt1"/>
          </a:fontRef>
        </p:style>
        <p:txBody>
          <a:bodyPr>
            <a:normAutofit/>
          </a:bodyPr>
          <a:lstStyle/>
          <a:p>
            <a:pPr algn="ctr"/>
            <a:r>
              <a:rPr lang="en-US" b="1" dirty="0" smtClean="0"/>
              <a:t>Business Canvas Model on </a:t>
            </a:r>
            <a:r>
              <a:rPr lang="en-US" b="1" dirty="0" err="1" smtClean="0"/>
              <a:t>NothingTech</a:t>
            </a:r>
            <a:endParaRPr lang="en-US" b="1" dirty="0"/>
          </a:p>
        </p:txBody>
      </p:sp>
      <p:sp>
        <p:nvSpPr>
          <p:cNvPr id="3" name="Text Placeholder 2"/>
          <p:cNvSpPr>
            <a:spLocks noGrp="1"/>
          </p:cNvSpPr>
          <p:nvPr>
            <p:ph type="body" idx="1"/>
          </p:nvPr>
        </p:nvSpPr>
        <p:spPr>
          <a:xfrm>
            <a:off x="311699" y="1152475"/>
            <a:ext cx="8485459" cy="3416400"/>
          </a:xfrm>
        </p:spPr>
        <p:txBody>
          <a:bodyPr/>
          <a:lstStyle/>
          <a:p>
            <a:r>
              <a:rPr lang="en-US" dirty="0" err="1" smtClean="0">
                <a:solidFill>
                  <a:schemeClr val="tx1"/>
                </a:solidFill>
              </a:rPr>
              <a:t>NothingTech</a:t>
            </a:r>
            <a:r>
              <a:rPr lang="en-US" dirty="0" smtClean="0">
                <a:solidFill>
                  <a:schemeClr val="tx1"/>
                </a:solidFill>
              </a:rPr>
              <a:t> is UK based Consumer Electronics Startup</a:t>
            </a:r>
          </a:p>
          <a:p>
            <a:r>
              <a:rPr lang="en-US" dirty="0" smtClean="0">
                <a:solidFill>
                  <a:schemeClr val="tx1"/>
                </a:solidFill>
              </a:rPr>
              <a:t>Founded in 2020</a:t>
            </a:r>
          </a:p>
          <a:p>
            <a:r>
              <a:rPr lang="en-US" dirty="0" smtClean="0">
                <a:solidFill>
                  <a:schemeClr val="tx1"/>
                </a:solidFill>
              </a:rPr>
              <a:t>Founded By Carl </a:t>
            </a:r>
            <a:r>
              <a:rPr lang="en-US" dirty="0" err="1" smtClean="0">
                <a:solidFill>
                  <a:schemeClr val="tx1"/>
                </a:solidFill>
              </a:rPr>
              <a:t>pei</a:t>
            </a:r>
            <a:r>
              <a:rPr lang="en-US" dirty="0" smtClean="0">
                <a:solidFill>
                  <a:schemeClr val="tx1"/>
                </a:solidFill>
              </a:rPr>
              <a:t> one of co-founder of  </a:t>
            </a:r>
            <a:r>
              <a:rPr lang="en-US" dirty="0" err="1" smtClean="0">
                <a:solidFill>
                  <a:schemeClr val="tx1"/>
                </a:solidFill>
              </a:rPr>
              <a:t>OnePlus</a:t>
            </a:r>
            <a:endParaRPr lang="en-US" dirty="0" smtClean="0">
              <a:solidFill>
                <a:schemeClr val="tx1"/>
              </a:solidFill>
            </a:endParaRPr>
          </a:p>
          <a:p>
            <a:r>
              <a:rPr lang="en-US" u="sng" dirty="0" smtClean="0">
                <a:solidFill>
                  <a:schemeClr val="tx1"/>
                </a:solidFill>
                <a:hlinkClick r:id="rId2" tooltip="Nothing"/>
              </a:rPr>
              <a:t>Nothing</a:t>
            </a:r>
            <a:r>
              <a:rPr lang="en-US" dirty="0" smtClean="0">
                <a:solidFill>
                  <a:schemeClr val="tx1"/>
                </a:solidFill>
              </a:rPr>
              <a:t> has raised a total of </a:t>
            </a:r>
            <a:r>
              <a:rPr lang="en-US" dirty="0" smtClean="0">
                <a:solidFill>
                  <a:schemeClr val="tx1"/>
                </a:solidFill>
                <a:hlinkClick r:id="rId3"/>
              </a:rPr>
              <a:t>$150.2M</a:t>
            </a:r>
            <a:r>
              <a:rPr lang="en-US" dirty="0" smtClean="0">
                <a:solidFill>
                  <a:schemeClr val="tx1"/>
                </a:solidFill>
              </a:rPr>
              <a:t> in funding over </a:t>
            </a:r>
            <a:r>
              <a:rPr lang="en-US" dirty="0" smtClean="0">
                <a:solidFill>
                  <a:schemeClr val="tx1"/>
                </a:solidFill>
                <a:hlinkClick r:id="rId4"/>
              </a:rPr>
              <a:t>6</a:t>
            </a:r>
            <a:r>
              <a:rPr lang="en-US" dirty="0" smtClean="0">
                <a:solidFill>
                  <a:schemeClr val="tx1"/>
                </a:solidFill>
              </a:rPr>
              <a:t> rounds. Their latest funding was raised on </a:t>
            </a:r>
            <a:r>
              <a:rPr lang="en-US" dirty="0" smtClean="0">
                <a:solidFill>
                  <a:schemeClr val="tx1"/>
                </a:solidFill>
                <a:hlinkClick r:id="rId5"/>
              </a:rPr>
              <a:t>Apr 5, 2022</a:t>
            </a:r>
            <a:r>
              <a:rPr lang="en-US" dirty="0" smtClean="0">
                <a:solidFill>
                  <a:schemeClr val="tx1"/>
                </a:solidFill>
              </a:rPr>
              <a:t> from a </a:t>
            </a:r>
            <a:r>
              <a:rPr lang="en-US" dirty="0" smtClean="0">
                <a:solidFill>
                  <a:schemeClr val="tx1"/>
                </a:solidFill>
                <a:hlinkClick r:id="rId6"/>
              </a:rPr>
              <a:t>Equity </a:t>
            </a:r>
            <a:r>
              <a:rPr lang="en-US" dirty="0" err="1" smtClean="0">
                <a:solidFill>
                  <a:schemeClr val="tx1"/>
                </a:solidFill>
                <a:hlinkClick r:id="rId6"/>
              </a:rPr>
              <a:t>Crowdfunding</a:t>
            </a:r>
            <a:r>
              <a:rPr lang="en-US" dirty="0" smtClean="0">
                <a:solidFill>
                  <a:schemeClr val="tx1"/>
                </a:solidFill>
              </a:rPr>
              <a:t> round.</a:t>
            </a:r>
          </a:p>
          <a:p>
            <a:endParaRPr lang="en-US" dirty="0" smtClean="0">
              <a:solidFill>
                <a:schemeClr val="tx1"/>
              </a:solidFill>
            </a:endParaRPr>
          </a:p>
          <a:p>
            <a:endParaRPr lang="en-US" dirty="0"/>
          </a:p>
        </p:txBody>
      </p:sp>
    </p:spTree>
  </p:cSld>
  <p:clrMapOvr>
    <a:masterClrMapping/>
  </p:clrMapOvr>
  <p:transition>
    <p:pull dir="d"/>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anvas.mdl.PNG"/>
          <p:cNvPicPr>
            <a:picLocks noChangeAspect="1"/>
          </p:cNvPicPr>
          <p:nvPr/>
        </p:nvPicPr>
        <p:blipFill>
          <a:blip r:embed="rId2"/>
          <a:stretch>
            <a:fillRect/>
          </a:stretch>
        </p:blipFill>
        <p:spPr>
          <a:xfrm>
            <a:off x="0" y="0"/>
            <a:ext cx="9144000" cy="5143500"/>
          </a:xfrm>
          <a:prstGeom prst="rect">
            <a:avLst/>
          </a:prstGeom>
        </p:spPr>
      </p:pic>
    </p:spTree>
  </p:cSld>
  <p:clrMapOvr>
    <a:masterClrMapping/>
  </p:clrMapOvr>
  <p:transition>
    <p:pull dir="d"/>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anvas.mdl,2.PNG"/>
          <p:cNvPicPr>
            <a:picLocks noChangeAspect="1"/>
          </p:cNvPicPr>
          <p:nvPr/>
        </p:nvPicPr>
        <p:blipFill>
          <a:blip r:embed="rId2"/>
          <a:stretch>
            <a:fillRect/>
          </a:stretch>
        </p:blipFill>
        <p:spPr>
          <a:xfrm>
            <a:off x="0" y="0"/>
            <a:ext cx="9144000" cy="5143500"/>
          </a:xfrm>
          <a:prstGeom prst="rect">
            <a:avLst/>
          </a:prstGeom>
        </p:spPr>
      </p:pic>
    </p:spTree>
  </p:cSld>
  <p:clrMapOvr>
    <a:masterClrMapping/>
  </p:clrMapOvr>
  <p:transition>
    <p:pull dir="d"/>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english-text-thank-you-wooden-foot-bridge-norway-mountains-river-beautiful-landscape-scenery-bridge-norway-mountains-114282154.jpg"/>
          <p:cNvPicPr>
            <a:picLocks noChangeAspect="1"/>
          </p:cNvPicPr>
          <p:nvPr/>
        </p:nvPicPr>
        <p:blipFill>
          <a:blip r:embed="rId2"/>
          <a:stretch>
            <a:fillRect/>
          </a:stretch>
        </p:blipFill>
        <p:spPr>
          <a:xfrm>
            <a:off x="0" y="0"/>
            <a:ext cx="9143999" cy="5143500"/>
          </a:xfrm>
          <a:prstGeom prst="rect">
            <a:avLst/>
          </a:prstGeom>
        </p:spPr>
      </p:pic>
    </p:spTree>
  </p:cSld>
  <p:clrMapOvr>
    <a:masterClrMapping/>
  </p:clrMapOvr>
  <p:transition>
    <p:pull dir="d"/>
  </p:transition>
  <p:timing>
    <p:tnLst>
      <p:par>
        <p:cTn id="1" dur="indefinite" restart="never" nodeType="tmRoot"/>
      </p:par>
    </p:tnLst>
  </p:timing>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489</TotalTime>
  <Words>622</Words>
  <Application>Microsoft Macintosh PowerPoint</Application>
  <PresentationFormat>On-screen Show (16:9)</PresentationFormat>
  <Paragraphs>94</Paragraphs>
  <Slides>20</Slides>
  <Notes>4</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Simple Light</vt:lpstr>
      <vt:lpstr>Slide 1</vt:lpstr>
      <vt:lpstr>Fund raising for start - ups –challenges and opportunities</vt:lpstr>
      <vt:lpstr>Critical analysis of the meaning of a start-up business  </vt:lpstr>
      <vt:lpstr>Resource required for business start-up </vt:lpstr>
      <vt:lpstr>Slide 5</vt:lpstr>
      <vt:lpstr>Fund Raising for Start-up: Challenges</vt:lpstr>
      <vt:lpstr>Fund Raising for Start-up: Challenges</vt:lpstr>
      <vt:lpstr>Fund Raising for Start-up: Challenges</vt:lpstr>
      <vt:lpstr>Fund Raising for Start-up: Challenges</vt:lpstr>
      <vt:lpstr>Fund Raising for Start-up: Opportunities</vt:lpstr>
      <vt:lpstr>Fund Raising for Start-up: Opportunities</vt:lpstr>
      <vt:lpstr>Fund Raising for Start-up: Opportunities</vt:lpstr>
      <vt:lpstr>Fund Raising for Start-up: Opportunities</vt:lpstr>
      <vt:lpstr>Fund Raising</vt:lpstr>
      <vt:lpstr>Atoa</vt:lpstr>
      <vt:lpstr>References</vt:lpstr>
      <vt:lpstr>Business Canvas Model on NothingTech</vt:lpstr>
      <vt:lpstr>Slide 18</vt:lpstr>
      <vt:lpstr>Slide 19</vt:lpstr>
      <vt:lpstr>Slide 20</vt:lpstr>
    </vt:vector>
  </TitlesOfParts>
  <LinksUpToDate>false</LinksUpToDate>
  <SharedDoc>false</SharedDoc>
  <HyperlinkBase/>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DELL</cp:lastModifiedBy>
  <cp:revision>58</cp:revision>
  <dcterms:modified xsi:type="dcterms:W3CDTF">2023-04-26T09:35:42Z</dcterms:modified>
</cp:coreProperties>
</file>