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57" d="100"/>
          <a:sy n="57" d="100"/>
        </p:scale>
        <p:origin x="78" y="6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FB31426-BDDF-4275-84F2-02145B1C468D}"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3C1D27-3534-477E-9431-CAF1D966F06F}" type="slidenum">
              <a:rPr lang="en-GB" smtClean="0"/>
              <a:pPr/>
              <a:t>‹#›</a:t>
            </a:fld>
            <a:endParaRPr lang="en-GB"/>
          </a:p>
        </p:txBody>
      </p:sp>
    </p:spTree>
    <p:extLst>
      <p:ext uri="{BB962C8B-B14F-4D97-AF65-F5344CB8AC3E}">
        <p14:creationId xmlns:p14="http://schemas.microsoft.com/office/powerpoint/2010/main" val="794022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FB31426-BDDF-4275-84F2-02145B1C468D}"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3C1D27-3534-477E-9431-CAF1D966F06F}" type="slidenum">
              <a:rPr lang="en-GB" smtClean="0"/>
              <a:pPr/>
              <a:t>‹#›</a:t>
            </a:fld>
            <a:endParaRPr lang="en-GB"/>
          </a:p>
        </p:txBody>
      </p:sp>
    </p:spTree>
    <p:extLst>
      <p:ext uri="{BB962C8B-B14F-4D97-AF65-F5344CB8AC3E}">
        <p14:creationId xmlns:p14="http://schemas.microsoft.com/office/powerpoint/2010/main" val="3658086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FB31426-BDDF-4275-84F2-02145B1C468D}"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3C1D27-3534-477E-9431-CAF1D966F06F}" type="slidenum">
              <a:rPr lang="en-GB" smtClean="0"/>
              <a:pPr/>
              <a:t>‹#›</a:t>
            </a:fld>
            <a:endParaRPr lang="en-GB"/>
          </a:p>
        </p:txBody>
      </p:sp>
    </p:spTree>
    <p:extLst>
      <p:ext uri="{BB962C8B-B14F-4D97-AF65-F5344CB8AC3E}">
        <p14:creationId xmlns:p14="http://schemas.microsoft.com/office/powerpoint/2010/main" val="3283248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FB31426-BDDF-4275-84F2-02145B1C468D}" type="datetimeFigureOut">
              <a:rPr lang="en-GB" smtClean="0"/>
              <a:pPr/>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3C1D27-3534-477E-9431-CAF1D966F06F}" type="slidenum">
              <a:rPr lang="en-GB" smtClean="0"/>
              <a:pPr/>
              <a:t>‹#›</a:t>
            </a:fld>
            <a:endParaRPr lang="en-GB"/>
          </a:p>
        </p:txBody>
      </p:sp>
    </p:spTree>
    <p:extLst>
      <p:ext uri="{BB962C8B-B14F-4D97-AF65-F5344CB8AC3E}">
        <p14:creationId xmlns:p14="http://schemas.microsoft.com/office/powerpoint/2010/main" val="20968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FB31426-BDDF-4275-84F2-02145B1C468D}" type="datetimeFigureOut">
              <a:rPr lang="en-GB" smtClean="0"/>
              <a:pPr/>
              <a:t>13/03/2018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3C1D27-3534-477E-9431-CAF1D966F06F}" type="slidenum">
              <a:rPr lang="en-GB" smtClean="0"/>
              <a:pPr/>
              <a:t>‹#›</a:t>
            </a:fld>
            <a:endParaRPr lang="en-GB"/>
          </a:p>
        </p:txBody>
      </p:sp>
    </p:spTree>
    <p:extLst>
      <p:ext uri="{BB962C8B-B14F-4D97-AF65-F5344CB8AC3E}">
        <p14:creationId xmlns:p14="http://schemas.microsoft.com/office/powerpoint/2010/main" val="2459158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FB31426-BDDF-4275-84F2-02145B1C468D}" type="datetimeFigureOut">
              <a:rPr lang="en-GB" smtClean="0"/>
              <a:pPr/>
              <a:t>13/03/2018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3C1D27-3534-477E-9431-CAF1D966F06F}" type="slidenum">
              <a:rPr lang="en-GB" smtClean="0"/>
              <a:pPr/>
              <a:t>‹#›</a:t>
            </a:fld>
            <a:endParaRPr lang="en-GB"/>
          </a:p>
        </p:txBody>
      </p:sp>
    </p:spTree>
    <p:extLst>
      <p:ext uri="{BB962C8B-B14F-4D97-AF65-F5344CB8AC3E}">
        <p14:creationId xmlns:p14="http://schemas.microsoft.com/office/powerpoint/2010/main" val="110263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B31426-BDDF-4275-84F2-02145B1C468D}" type="datetimeFigureOut">
              <a:rPr lang="en-GB" smtClean="0"/>
              <a:pPr/>
              <a:t>13/03/2018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3C1D27-3534-477E-9431-CAF1D966F06F}" type="slidenum">
              <a:rPr lang="en-GB" smtClean="0"/>
              <a:pPr/>
              <a:t>‹#›</a:t>
            </a:fld>
            <a:endParaRPr lang="en-GB"/>
          </a:p>
        </p:txBody>
      </p:sp>
    </p:spTree>
    <p:extLst>
      <p:ext uri="{BB962C8B-B14F-4D97-AF65-F5344CB8AC3E}">
        <p14:creationId xmlns:p14="http://schemas.microsoft.com/office/powerpoint/2010/main" val="3609846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FB31426-BDDF-4275-84F2-02145B1C468D}" type="datetimeFigureOut">
              <a:rPr lang="en-GB" smtClean="0"/>
              <a:pPr/>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3C1D27-3534-477E-9431-CAF1D966F06F}" type="slidenum">
              <a:rPr lang="en-GB" smtClean="0"/>
              <a:pPr/>
              <a:t>‹#›</a:t>
            </a:fld>
            <a:endParaRPr lang="en-GB"/>
          </a:p>
        </p:txBody>
      </p:sp>
    </p:spTree>
    <p:extLst>
      <p:ext uri="{BB962C8B-B14F-4D97-AF65-F5344CB8AC3E}">
        <p14:creationId xmlns:p14="http://schemas.microsoft.com/office/powerpoint/2010/main" val="3295942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FB31426-BDDF-4275-84F2-02145B1C468D}" type="datetimeFigureOut">
              <a:rPr lang="en-GB" smtClean="0"/>
              <a:pPr/>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3C1D27-3534-477E-9431-CAF1D966F06F}" type="slidenum">
              <a:rPr lang="en-GB" smtClean="0"/>
              <a:pPr/>
              <a:t>‹#›</a:t>
            </a:fld>
            <a:endParaRPr lang="en-GB"/>
          </a:p>
        </p:txBody>
      </p:sp>
    </p:spTree>
    <p:extLst>
      <p:ext uri="{BB962C8B-B14F-4D97-AF65-F5344CB8AC3E}">
        <p14:creationId xmlns:p14="http://schemas.microsoft.com/office/powerpoint/2010/main" val="2083140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FB31426-BDDF-4275-84F2-02145B1C468D}"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3C1D27-3534-477E-9431-CAF1D966F06F}" type="slidenum">
              <a:rPr lang="en-GB" smtClean="0"/>
              <a:pPr/>
              <a:t>‹#›</a:t>
            </a:fld>
            <a:endParaRPr lang="en-GB"/>
          </a:p>
        </p:txBody>
      </p:sp>
    </p:spTree>
    <p:extLst>
      <p:ext uri="{BB962C8B-B14F-4D97-AF65-F5344CB8AC3E}">
        <p14:creationId xmlns:p14="http://schemas.microsoft.com/office/powerpoint/2010/main" val="1063578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FB31426-BDDF-4275-84F2-02145B1C468D}"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3C1D27-3534-477E-9431-CAF1D966F06F}" type="slidenum">
              <a:rPr lang="en-GB" smtClean="0"/>
              <a:pPr/>
              <a:t>‹#›</a:t>
            </a:fld>
            <a:endParaRPr lang="en-GB"/>
          </a:p>
        </p:txBody>
      </p:sp>
    </p:spTree>
    <p:extLst>
      <p:ext uri="{BB962C8B-B14F-4D97-AF65-F5344CB8AC3E}">
        <p14:creationId xmlns:p14="http://schemas.microsoft.com/office/powerpoint/2010/main" val="821310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B31426-BDDF-4275-84F2-02145B1C468D}" type="datetimeFigureOut">
              <a:rPr lang="en-GB" smtClean="0"/>
              <a:pPr/>
              <a:t>13/03/2018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3C1D27-3534-477E-9431-CAF1D966F06F}" type="slidenum">
              <a:rPr lang="en-GB" smtClean="0"/>
              <a:pPr/>
              <a:t>‹#›</a:t>
            </a:fld>
            <a:endParaRPr lang="en-GB"/>
          </a:p>
        </p:txBody>
      </p:sp>
    </p:spTree>
    <p:extLst>
      <p:ext uri="{BB962C8B-B14F-4D97-AF65-F5344CB8AC3E}">
        <p14:creationId xmlns:p14="http://schemas.microsoft.com/office/powerpoint/2010/main" val="2302347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Letter of intent 2</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9808458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Best scenario</a:t>
            </a:r>
            <a:endParaRPr lang="en-GB" dirty="0"/>
          </a:p>
        </p:txBody>
      </p:sp>
      <p:sp>
        <p:nvSpPr>
          <p:cNvPr id="3" name="Content Placeholder 2"/>
          <p:cNvSpPr>
            <a:spLocks noGrp="1"/>
          </p:cNvSpPr>
          <p:nvPr>
            <p:ph idx="1"/>
          </p:nvPr>
        </p:nvSpPr>
        <p:spPr/>
        <p:txBody>
          <a:bodyPr/>
          <a:lstStyle/>
          <a:p>
            <a:r>
              <a:rPr lang="en-GB" dirty="0" smtClean="0"/>
              <a:t>Sticking points</a:t>
            </a:r>
            <a:r>
              <a:rPr lang="en-GB" dirty="0"/>
              <a:t>? </a:t>
            </a:r>
            <a:endParaRPr lang="en-GB" dirty="0" smtClean="0"/>
          </a:p>
          <a:p>
            <a:r>
              <a:rPr lang="en-GB" dirty="0" smtClean="0"/>
              <a:t>keep </a:t>
            </a:r>
            <a:r>
              <a:rPr lang="en-GB" dirty="0"/>
              <a:t>the work going on site</a:t>
            </a:r>
            <a:r>
              <a:rPr lang="en-GB" b="1" dirty="0">
                <a:solidFill>
                  <a:srgbClr val="FF0000"/>
                </a:solidFill>
              </a:rPr>
              <a:t>. The case of Cunningham and </a:t>
            </a:r>
            <a:r>
              <a:rPr lang="en-GB" b="1" dirty="0" err="1">
                <a:solidFill>
                  <a:srgbClr val="FF0000"/>
                </a:solidFill>
              </a:rPr>
              <a:t>Ors</a:t>
            </a:r>
            <a:r>
              <a:rPr lang="en-GB" b="1" dirty="0">
                <a:solidFill>
                  <a:srgbClr val="FF0000"/>
                </a:solidFill>
              </a:rPr>
              <a:t> v </a:t>
            </a:r>
            <a:r>
              <a:rPr lang="en-GB" b="1" dirty="0" err="1">
                <a:solidFill>
                  <a:srgbClr val="FF0000"/>
                </a:solidFill>
              </a:rPr>
              <a:t>Collett</a:t>
            </a:r>
            <a:r>
              <a:rPr lang="en-GB" b="1" dirty="0">
                <a:solidFill>
                  <a:srgbClr val="FF0000"/>
                </a:solidFill>
              </a:rPr>
              <a:t> </a:t>
            </a:r>
            <a:r>
              <a:rPr lang="en-GB" b="1" dirty="0" err="1" smtClean="0">
                <a:solidFill>
                  <a:srgbClr val="FF0000"/>
                </a:solidFill>
              </a:rPr>
              <a:t>andFarmer</a:t>
            </a:r>
            <a:r>
              <a:rPr lang="en-GB" b="1" dirty="0" smtClean="0">
                <a:solidFill>
                  <a:srgbClr val="FF0000"/>
                </a:solidFill>
              </a:rPr>
              <a:t> </a:t>
            </a:r>
            <a:r>
              <a:rPr lang="en-GB" b="1" dirty="0">
                <a:solidFill>
                  <a:srgbClr val="FF0000"/>
                </a:solidFill>
              </a:rPr>
              <a:t>[TCC 2006] ALL ER (D) 233 (Jul)</a:t>
            </a:r>
            <a:r>
              <a:rPr lang="en-GB" dirty="0"/>
              <a:t> </a:t>
            </a:r>
            <a:endParaRPr lang="en-GB" dirty="0" smtClean="0"/>
          </a:p>
          <a:p>
            <a:r>
              <a:rPr lang="en-GB" dirty="0" smtClean="0"/>
              <a:t>suggests </a:t>
            </a:r>
            <a:r>
              <a:rPr lang="en-GB" dirty="0"/>
              <a:t>there are four situations in which a letter of</a:t>
            </a:r>
          </a:p>
          <a:p>
            <a:r>
              <a:rPr lang="en-GB" dirty="0"/>
              <a:t>intent could be properly used:</a:t>
            </a:r>
          </a:p>
        </p:txBody>
      </p:sp>
    </p:spTree>
    <p:extLst>
      <p:ext uri="{BB962C8B-B14F-4D97-AF65-F5344CB8AC3E}">
        <p14:creationId xmlns:p14="http://schemas.microsoft.com/office/powerpoint/2010/main" val="39950714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Caution!</a:t>
            </a:r>
            <a:endParaRPr lang="en-GB" dirty="0">
              <a:solidFill>
                <a:srgbClr val="FF0000"/>
              </a:solidFill>
            </a:endParaRPr>
          </a:p>
        </p:txBody>
      </p:sp>
      <p:sp>
        <p:nvSpPr>
          <p:cNvPr id="3" name="Content Placeholder 2"/>
          <p:cNvSpPr>
            <a:spLocks noGrp="1"/>
          </p:cNvSpPr>
          <p:nvPr>
            <p:ph idx="1"/>
          </p:nvPr>
        </p:nvSpPr>
        <p:spPr/>
        <p:txBody>
          <a:bodyPr>
            <a:normAutofit/>
          </a:bodyPr>
          <a:lstStyle/>
          <a:p>
            <a:r>
              <a:rPr lang="en-GB" sz="4000" i="1" dirty="0"/>
              <a:t>Letters of intent are intended to create no liability under a future contract but care must be</a:t>
            </a:r>
          </a:p>
          <a:p>
            <a:pPr>
              <a:buNone/>
            </a:pPr>
            <a:r>
              <a:rPr lang="en-GB" sz="4000" i="1" dirty="0"/>
              <a:t>taken as they can, in themselves, create a contract</a:t>
            </a:r>
            <a:endParaRPr lang="en-GB" sz="4000" dirty="0"/>
          </a:p>
        </p:txBody>
      </p:sp>
    </p:spTree>
    <p:extLst>
      <p:ext uri="{BB962C8B-B14F-4D97-AF65-F5344CB8AC3E}">
        <p14:creationId xmlns:p14="http://schemas.microsoft.com/office/powerpoint/2010/main" val="6705678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3333" y="592667"/>
            <a:ext cx="10930467" cy="5584296"/>
          </a:xfrm>
        </p:spPr>
        <p:txBody>
          <a:bodyPr>
            <a:normAutofit lnSpcReduction="10000"/>
          </a:bodyPr>
          <a:lstStyle/>
          <a:p>
            <a:r>
              <a:rPr lang="en-GB" dirty="0"/>
              <a:t>the scope of the works being authorised</a:t>
            </a:r>
          </a:p>
          <a:p>
            <a:r>
              <a:rPr lang="en-GB" dirty="0"/>
              <a:t>- the commitment to pay ? this should be capped and preferably linked to the</a:t>
            </a:r>
          </a:p>
          <a:p>
            <a:r>
              <a:rPr lang="en-GB" dirty="0"/>
              <a:t>proposed contract using words such as ?We will pay you for any work properly</a:t>
            </a:r>
          </a:p>
          <a:p>
            <a:r>
              <a:rPr lang="en-GB" dirty="0"/>
              <a:t>executed in accordance with the payment provisions of the proposed [reference</a:t>
            </a:r>
          </a:p>
          <a:p>
            <a:r>
              <a:rPr lang="en-GB" dirty="0"/>
              <a:t>to standard form] contract?</a:t>
            </a:r>
          </a:p>
          <a:p>
            <a:r>
              <a:rPr lang="en-GB" dirty="0"/>
              <a:t>- that it should confirm the </a:t>
            </a:r>
            <a:r>
              <a:rPr lang="en-GB" dirty="0" err="1"/>
              <a:t>contractor?s</a:t>
            </a:r>
            <a:r>
              <a:rPr lang="en-GB" dirty="0"/>
              <a:t> only entitlement to payment relates to</a:t>
            </a:r>
          </a:p>
          <a:p>
            <a:r>
              <a:rPr lang="en-GB" dirty="0"/>
              <a:t>works and services provided in accordance with the terms of the </a:t>
            </a:r>
            <a:r>
              <a:rPr lang="en-GB"/>
              <a:t>letter </a:t>
            </a:r>
            <a:r>
              <a:rPr lang="en-GB" smtClean="0"/>
              <a:t>and exclude </a:t>
            </a:r>
            <a:r>
              <a:rPr lang="en-GB" dirty="0" smtClean="0"/>
              <a:t>any compensation if the proposed contract does not proceed</a:t>
            </a:r>
          </a:p>
          <a:p>
            <a:endParaRPr lang="en-GB" dirty="0"/>
          </a:p>
        </p:txBody>
      </p:sp>
    </p:spTree>
    <p:extLst>
      <p:ext uri="{BB962C8B-B14F-4D97-AF65-F5344CB8AC3E}">
        <p14:creationId xmlns:p14="http://schemas.microsoft.com/office/powerpoint/2010/main" val="22374503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 identifying time periods for completion of work being authorised</a:t>
            </a:r>
          </a:p>
          <a:p>
            <a:r>
              <a:rPr lang="en-GB" dirty="0" smtClean="0"/>
              <a:t>- insurance provisions</a:t>
            </a:r>
          </a:p>
          <a:p>
            <a:r>
              <a:rPr lang="en-GB" dirty="0" smtClean="0"/>
              <a:t>- limiting the period of the letter of intent with automatic termination at an expiry date. It can always be extended but open-ended commitments should be avoided</a:t>
            </a:r>
          </a:p>
        </p:txBody>
      </p:sp>
    </p:spTree>
    <p:extLst>
      <p:ext uri="{BB962C8B-B14F-4D97-AF65-F5344CB8AC3E}">
        <p14:creationId xmlns:p14="http://schemas.microsoft.com/office/powerpoint/2010/main" val="16036714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 including copyright provisions to regulate intellectual property rights</a:t>
            </a:r>
          </a:p>
          <a:p>
            <a:r>
              <a:rPr lang="en-GB" dirty="0" smtClean="0"/>
              <a:t>- referring to the tender documentation, form of contract and all documents agreed at the date of the letter. Further, confirm that all work done under it will be deemed included in the contract if and when it is entered into and all payments made will be included within the contract sum of the contract</a:t>
            </a:r>
          </a:p>
          <a:p>
            <a:r>
              <a:rPr lang="en-GB" dirty="0" smtClean="0"/>
              <a:t>- saying that either party shall have the right to refer any dispute to adjudication.</a:t>
            </a:r>
          </a:p>
          <a:p>
            <a:endParaRPr lang="en-GB" dirty="0"/>
          </a:p>
        </p:txBody>
      </p:sp>
    </p:spTree>
    <p:extLst>
      <p:ext uri="{BB962C8B-B14F-4D97-AF65-F5344CB8AC3E}">
        <p14:creationId xmlns:p14="http://schemas.microsoft.com/office/powerpoint/2010/main" val="39419232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Main points to consider</a:t>
            </a:r>
            <a:endParaRPr lang="en-GB" dirty="0">
              <a:solidFill>
                <a:srgbClr val="FF0000"/>
              </a:solidFill>
            </a:endParaRPr>
          </a:p>
        </p:txBody>
      </p:sp>
      <p:sp>
        <p:nvSpPr>
          <p:cNvPr id="3" name="Content Placeholder 2"/>
          <p:cNvSpPr>
            <a:spLocks noGrp="1"/>
          </p:cNvSpPr>
          <p:nvPr>
            <p:ph idx="1"/>
          </p:nvPr>
        </p:nvSpPr>
        <p:spPr/>
        <p:txBody>
          <a:bodyPr/>
          <a:lstStyle/>
          <a:p>
            <a:r>
              <a:rPr lang="en-GB" dirty="0"/>
              <a:t>the contract works, scope and price are either agreed or there is a clear </a:t>
            </a:r>
            <a:r>
              <a:rPr lang="en-GB" dirty="0" smtClean="0"/>
              <a:t>mechanism in </a:t>
            </a:r>
            <a:r>
              <a:rPr lang="en-GB" dirty="0"/>
              <a:t>place for such details to be agreed</a:t>
            </a:r>
          </a:p>
          <a:p>
            <a:r>
              <a:rPr lang="en-GB" dirty="0"/>
              <a:t>- the contract terms are (or are very likely to be) agreed</a:t>
            </a:r>
          </a:p>
          <a:p>
            <a:r>
              <a:rPr lang="en-GB" dirty="0"/>
              <a:t>- the start and finish dates and the contract programme are already agreed</a:t>
            </a:r>
          </a:p>
          <a:p>
            <a:r>
              <a:rPr lang="en-GB" dirty="0"/>
              <a:t>- there are good reasons to start work in advance of finalisation of the </a:t>
            </a:r>
            <a:r>
              <a:rPr lang="en-GB" dirty="0" smtClean="0"/>
              <a:t>contract documents</a:t>
            </a:r>
            <a:r>
              <a:rPr lang="en-GB" dirty="0"/>
              <a:t>.</a:t>
            </a:r>
          </a:p>
        </p:txBody>
      </p:sp>
    </p:spTree>
    <p:extLst>
      <p:ext uri="{BB962C8B-B14F-4D97-AF65-F5344CB8AC3E}">
        <p14:creationId xmlns:p14="http://schemas.microsoft.com/office/powerpoint/2010/main" val="8671204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371</Words>
  <Application>Microsoft Office PowerPoint</Application>
  <PresentationFormat>Widescreen</PresentationFormat>
  <Paragraphs>27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Letter of intent 2</vt:lpstr>
      <vt:lpstr>Best scenario</vt:lpstr>
      <vt:lpstr>Caution!</vt:lpstr>
      <vt:lpstr>PowerPoint Presentation</vt:lpstr>
      <vt:lpstr>PowerPoint Presentation</vt:lpstr>
      <vt:lpstr>PowerPoint Presentation</vt:lpstr>
      <vt:lpstr>Main points to consider</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Letter of intent 2</dc:title>
  <dc:creator>Lindsay Richards</dc:creator>
  <cp:lastModifiedBy>Lindsay Richards</cp:lastModifiedBy>
  <cp:revision>3</cp:revision>
  <dcterms:created xsi:type="dcterms:W3CDTF">2016-11-01T12:57:36Z</dcterms:created>
  <dcterms:modified xsi:type="dcterms:W3CDTF">2018-03-13T15:42:11Z</dcterms:modified>
</cp:coreProperties>
</file>