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4"/>
  </p:sldMasterIdLst>
  <p:notesMasterIdLst>
    <p:notesMasterId r:id="rId20"/>
  </p:notesMasterIdLst>
  <p:sldIdLst>
    <p:sldId id="256" r:id="rId5"/>
    <p:sldId id="257" r:id="rId6"/>
    <p:sldId id="258" r:id="rId7"/>
    <p:sldId id="259" r:id="rId8"/>
    <p:sldId id="260" r:id="rId9"/>
    <p:sldId id="261" r:id="rId10"/>
    <p:sldId id="262" r:id="rId11"/>
    <p:sldId id="279" r:id="rId12"/>
    <p:sldId id="264" r:id="rId13"/>
    <p:sldId id="265" r:id="rId14"/>
    <p:sldId id="266" r:id="rId15"/>
    <p:sldId id="267" r:id="rId16"/>
    <p:sldId id="277" r:id="rId17"/>
    <p:sldId id="268" r:id="rId18"/>
    <p:sldId id="278"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5AEFA9-9323-5BBB-3786-90E27B13DEA7}" v="13" dt="2022-08-04T15:16:22.390"/>
    <p1510:client id="{B9F3E0A0-BCA8-FC10-6DE9-0C4DB213EE09}" v="908" dt="2022-08-04T12:55:19.141"/>
    <p1510:client id="{C5531BB9-1638-5542-BB16-09569F7F017B}" v="1083" dt="2022-08-04T12:55:12.554"/>
    <p1510:client id="{FF1EB986-5B73-B040-9E2B-35CFEFDD0D93}" vWet="2" dt="2022-08-04T12:46:3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84" d="100"/>
          <a:sy n="84" d="100"/>
        </p:scale>
        <p:origin x="62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46923-CAA8-461C-8B40-B5C38B71FE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650E60EF-1356-4FA9-8105-859BE22F5278}">
      <dgm:prSet phldrT="[Text]" phldr="0"/>
      <dgm:spPr>
        <a:solidFill>
          <a:schemeClr val="bg1"/>
        </a:solidFill>
      </dgm:spPr>
      <dgm:t>
        <a:bodyPr/>
        <a:lstStyle/>
        <a:p>
          <a:pPr rtl="0"/>
          <a:r>
            <a:rPr lang="en-GB">
              <a:solidFill>
                <a:srgbClr val="FF0000"/>
              </a:solidFill>
              <a:latin typeface="Calibri Light" panose="020F0302020204030204"/>
            </a:rPr>
            <a:t>Cosmin Gunea 2131034</a:t>
          </a:r>
          <a:endParaRPr lang="en-GB">
            <a:solidFill>
              <a:srgbClr val="FF0000"/>
            </a:solidFill>
          </a:endParaRPr>
        </a:p>
      </dgm:t>
    </dgm:pt>
    <dgm:pt modelId="{15C35313-F8D6-41E3-967E-EE0B5C8C5264}" type="parTrans" cxnId="{92F984DA-CA84-41F1-B408-836C544860D3}">
      <dgm:prSet/>
      <dgm:spPr/>
      <dgm:t>
        <a:bodyPr/>
        <a:lstStyle/>
        <a:p>
          <a:endParaRPr lang="en-GB"/>
        </a:p>
      </dgm:t>
    </dgm:pt>
    <dgm:pt modelId="{61233B88-DBDE-47D9-B16E-62D1D3D1D7AD}" type="sibTrans" cxnId="{92F984DA-CA84-41F1-B408-836C544860D3}">
      <dgm:prSet/>
      <dgm:spPr/>
      <dgm:t>
        <a:bodyPr/>
        <a:lstStyle/>
        <a:p>
          <a:endParaRPr lang="en-GB"/>
        </a:p>
      </dgm:t>
    </dgm:pt>
    <dgm:pt modelId="{09D90E99-7529-4454-8017-93DA2FE19FD8}">
      <dgm:prSet phldrT="[Text]" phldr="0"/>
      <dgm:spPr>
        <a:solidFill>
          <a:schemeClr val="bg1"/>
        </a:solidFill>
      </dgm:spPr>
      <dgm:t>
        <a:bodyPr/>
        <a:lstStyle/>
        <a:p>
          <a:pPr rtl="0"/>
          <a:r>
            <a:rPr lang="en-GB">
              <a:solidFill>
                <a:srgbClr val="FF0000"/>
              </a:solidFill>
              <a:latin typeface="Calibri Light" panose="020F0302020204030204"/>
            </a:rPr>
            <a:t>Giorgia Calamida 2129212</a:t>
          </a:r>
          <a:endParaRPr lang="en-GB">
            <a:solidFill>
              <a:srgbClr val="FF0000"/>
            </a:solidFill>
          </a:endParaRPr>
        </a:p>
      </dgm:t>
    </dgm:pt>
    <dgm:pt modelId="{10C7FBF5-D68B-4A46-9398-72C19B4A9051}" type="parTrans" cxnId="{B6F6A4D1-9B8D-4FEE-8FE6-D7958DEFC5BB}">
      <dgm:prSet/>
      <dgm:spPr/>
      <dgm:t>
        <a:bodyPr/>
        <a:lstStyle/>
        <a:p>
          <a:endParaRPr lang="en-GB"/>
        </a:p>
      </dgm:t>
    </dgm:pt>
    <dgm:pt modelId="{B45D3924-7495-4EB7-8233-042B611D41F6}" type="sibTrans" cxnId="{B6F6A4D1-9B8D-4FEE-8FE6-D7958DEFC5BB}">
      <dgm:prSet/>
      <dgm:spPr/>
      <dgm:t>
        <a:bodyPr/>
        <a:lstStyle/>
        <a:p>
          <a:endParaRPr lang="en-GB"/>
        </a:p>
      </dgm:t>
    </dgm:pt>
    <dgm:pt modelId="{3535E113-6027-4A0B-82B1-6C59855A6012}">
      <dgm:prSet phldrT="[Text]" phldr="0"/>
      <dgm:spPr>
        <a:solidFill>
          <a:schemeClr val="bg1"/>
        </a:solidFill>
      </dgm:spPr>
      <dgm:t>
        <a:bodyPr/>
        <a:lstStyle/>
        <a:p>
          <a:pPr rtl="0"/>
          <a:r>
            <a:rPr lang="en-GB">
              <a:solidFill>
                <a:srgbClr val="FF0000"/>
              </a:solidFill>
              <a:latin typeface="Calibri Light" panose="020F0302020204030204"/>
            </a:rPr>
            <a:t>Georgiana Apetroaei 2132985</a:t>
          </a:r>
          <a:endParaRPr lang="en-GB">
            <a:solidFill>
              <a:srgbClr val="FF0000"/>
            </a:solidFill>
          </a:endParaRPr>
        </a:p>
      </dgm:t>
    </dgm:pt>
    <dgm:pt modelId="{15FBA550-1435-4786-8F6F-2DAE542D0D96}" type="parTrans" cxnId="{3AEED24B-CA27-4B69-ADCC-26F2313439DC}">
      <dgm:prSet/>
      <dgm:spPr/>
      <dgm:t>
        <a:bodyPr/>
        <a:lstStyle/>
        <a:p>
          <a:endParaRPr lang="en-GB"/>
        </a:p>
      </dgm:t>
    </dgm:pt>
    <dgm:pt modelId="{71077826-F6B7-42D8-A709-51571171B37D}" type="sibTrans" cxnId="{3AEED24B-CA27-4B69-ADCC-26F2313439DC}">
      <dgm:prSet/>
      <dgm:spPr/>
      <dgm:t>
        <a:bodyPr/>
        <a:lstStyle/>
        <a:p>
          <a:endParaRPr lang="en-GB"/>
        </a:p>
      </dgm:t>
    </dgm:pt>
    <dgm:pt modelId="{A2FC8CDD-653B-462B-9D72-A13DFE8C7E92}">
      <dgm:prSet phldrT="[Text]" phldr="0"/>
      <dgm:spPr>
        <a:solidFill>
          <a:schemeClr val="bg1"/>
        </a:solidFill>
      </dgm:spPr>
      <dgm:t>
        <a:bodyPr/>
        <a:lstStyle/>
        <a:p>
          <a:pPr rtl="0"/>
          <a:r>
            <a:rPr lang="en-GB">
              <a:solidFill>
                <a:srgbClr val="FF0000"/>
              </a:solidFill>
              <a:latin typeface="Calibri Light" panose="020F0302020204030204"/>
            </a:rPr>
            <a:t>Horatiu</a:t>
          </a:r>
          <a:r>
            <a:rPr lang="en-GB" u="none">
              <a:solidFill>
                <a:srgbClr val="FF0000"/>
              </a:solidFill>
              <a:latin typeface="Calibri Light" panose="020F0302020204030204"/>
            </a:rPr>
            <a:t> Balascuta</a:t>
          </a:r>
          <a:r>
            <a:rPr lang="en-GB">
              <a:solidFill>
                <a:srgbClr val="FF0000"/>
              </a:solidFill>
              <a:latin typeface="Calibri Light" panose="020F0302020204030204"/>
            </a:rPr>
            <a:t> 2130197</a:t>
          </a:r>
          <a:endParaRPr lang="en-GB">
            <a:solidFill>
              <a:srgbClr val="FF0000"/>
            </a:solidFill>
          </a:endParaRPr>
        </a:p>
      </dgm:t>
    </dgm:pt>
    <dgm:pt modelId="{6C8A96E4-8808-46D4-9B0F-1CF678ADBFBD}" type="parTrans" cxnId="{042FF57D-FBE0-416E-BC97-FA5F2BF3ED49}">
      <dgm:prSet/>
      <dgm:spPr/>
      <dgm:t>
        <a:bodyPr/>
        <a:lstStyle/>
        <a:p>
          <a:endParaRPr lang="en-GB"/>
        </a:p>
      </dgm:t>
    </dgm:pt>
    <dgm:pt modelId="{52E40D86-DEBD-4271-88BA-2066D57B84E8}" type="sibTrans" cxnId="{042FF57D-FBE0-416E-BC97-FA5F2BF3ED49}">
      <dgm:prSet/>
      <dgm:spPr/>
      <dgm:t>
        <a:bodyPr/>
        <a:lstStyle/>
        <a:p>
          <a:endParaRPr lang="en-GB"/>
        </a:p>
      </dgm:t>
    </dgm:pt>
    <dgm:pt modelId="{D956F57D-5560-4CA0-9261-D6266977B1A1}">
      <dgm:prSet phldrT="[Text]" phldr="0"/>
      <dgm:spPr>
        <a:solidFill>
          <a:schemeClr val="bg1"/>
        </a:solidFill>
      </dgm:spPr>
      <dgm:t>
        <a:bodyPr/>
        <a:lstStyle/>
        <a:p>
          <a:pPr rtl="0"/>
          <a:r>
            <a:rPr lang="en-GB">
              <a:solidFill>
                <a:srgbClr val="FF0000"/>
              </a:solidFill>
              <a:latin typeface="Calibri Light" panose="020F0302020204030204"/>
            </a:rPr>
            <a:t>Sorina Florentina Marian 2130657</a:t>
          </a:r>
          <a:endParaRPr lang="en-GB">
            <a:solidFill>
              <a:srgbClr val="FF0000"/>
            </a:solidFill>
          </a:endParaRPr>
        </a:p>
      </dgm:t>
    </dgm:pt>
    <dgm:pt modelId="{4364C1B5-434C-4EB8-8820-B9CA49ADF7D7}" type="parTrans" cxnId="{CCAB9F48-3BF3-4BCA-9B05-30FF121073D9}">
      <dgm:prSet/>
      <dgm:spPr/>
      <dgm:t>
        <a:bodyPr/>
        <a:lstStyle/>
        <a:p>
          <a:endParaRPr lang="en-GB"/>
        </a:p>
      </dgm:t>
    </dgm:pt>
    <dgm:pt modelId="{D95D8B3B-F455-40EC-AD42-19D870C2B9D0}" type="sibTrans" cxnId="{CCAB9F48-3BF3-4BCA-9B05-30FF121073D9}">
      <dgm:prSet/>
      <dgm:spPr/>
      <dgm:t>
        <a:bodyPr/>
        <a:lstStyle/>
        <a:p>
          <a:endParaRPr lang="en-GB"/>
        </a:p>
      </dgm:t>
    </dgm:pt>
    <dgm:pt modelId="{1A0DB2BC-508D-4BF7-A0B4-F8209D82F4D2}" type="pres">
      <dgm:prSet presAssocID="{8F146923-CAA8-461C-8B40-B5C38B71FEE8}" presName="diagram" presStyleCnt="0">
        <dgm:presLayoutVars>
          <dgm:dir/>
          <dgm:resizeHandles val="exact"/>
        </dgm:presLayoutVars>
      </dgm:prSet>
      <dgm:spPr/>
    </dgm:pt>
    <dgm:pt modelId="{64DC38BF-30C9-44F8-BAA2-9DB90E040BA3}" type="pres">
      <dgm:prSet presAssocID="{650E60EF-1356-4FA9-8105-859BE22F5278}" presName="node" presStyleLbl="node1" presStyleIdx="0" presStyleCnt="5">
        <dgm:presLayoutVars>
          <dgm:bulletEnabled val="1"/>
        </dgm:presLayoutVars>
      </dgm:prSet>
      <dgm:spPr/>
    </dgm:pt>
    <dgm:pt modelId="{A998E397-729E-4FDA-A518-B62D4FA87DFD}" type="pres">
      <dgm:prSet presAssocID="{61233B88-DBDE-47D9-B16E-62D1D3D1D7AD}" presName="sibTrans" presStyleCnt="0"/>
      <dgm:spPr/>
    </dgm:pt>
    <dgm:pt modelId="{70F904E0-A912-43DC-8B22-61437FEAD51D}" type="pres">
      <dgm:prSet presAssocID="{09D90E99-7529-4454-8017-93DA2FE19FD8}" presName="node" presStyleLbl="node1" presStyleIdx="1" presStyleCnt="5">
        <dgm:presLayoutVars>
          <dgm:bulletEnabled val="1"/>
        </dgm:presLayoutVars>
      </dgm:prSet>
      <dgm:spPr/>
    </dgm:pt>
    <dgm:pt modelId="{A0251A3E-6EAD-47C6-9FC4-E5B09F9C7276}" type="pres">
      <dgm:prSet presAssocID="{B45D3924-7495-4EB7-8233-042B611D41F6}" presName="sibTrans" presStyleCnt="0"/>
      <dgm:spPr/>
    </dgm:pt>
    <dgm:pt modelId="{99646E48-116C-414D-B09D-1C972059B98A}" type="pres">
      <dgm:prSet presAssocID="{3535E113-6027-4A0B-82B1-6C59855A6012}" presName="node" presStyleLbl="node1" presStyleIdx="2" presStyleCnt="5" custLinFactNeighborX="1801" custLinFactNeighborY="397">
        <dgm:presLayoutVars>
          <dgm:bulletEnabled val="1"/>
        </dgm:presLayoutVars>
      </dgm:prSet>
      <dgm:spPr/>
    </dgm:pt>
    <dgm:pt modelId="{29C59F44-A940-4EFB-8E9B-4BE8E9AD6784}" type="pres">
      <dgm:prSet presAssocID="{71077826-F6B7-42D8-A709-51571171B37D}" presName="sibTrans" presStyleCnt="0"/>
      <dgm:spPr/>
    </dgm:pt>
    <dgm:pt modelId="{3C19F187-737E-4A6F-BA15-D63C8BCD861A}" type="pres">
      <dgm:prSet presAssocID="{A2FC8CDD-653B-462B-9D72-A13DFE8C7E92}" presName="node" presStyleLbl="node1" presStyleIdx="3" presStyleCnt="5">
        <dgm:presLayoutVars>
          <dgm:bulletEnabled val="1"/>
        </dgm:presLayoutVars>
      </dgm:prSet>
      <dgm:spPr/>
    </dgm:pt>
    <dgm:pt modelId="{47F20FB9-FE9B-4C42-A280-E09867DF9162}" type="pres">
      <dgm:prSet presAssocID="{52E40D86-DEBD-4271-88BA-2066D57B84E8}" presName="sibTrans" presStyleCnt="0"/>
      <dgm:spPr/>
    </dgm:pt>
    <dgm:pt modelId="{6EEBAD60-C202-4A0E-A1B1-66867F061346}" type="pres">
      <dgm:prSet presAssocID="{D956F57D-5560-4CA0-9261-D6266977B1A1}" presName="node" presStyleLbl="node1" presStyleIdx="4" presStyleCnt="5">
        <dgm:presLayoutVars>
          <dgm:bulletEnabled val="1"/>
        </dgm:presLayoutVars>
      </dgm:prSet>
      <dgm:spPr/>
    </dgm:pt>
  </dgm:ptLst>
  <dgm:cxnLst>
    <dgm:cxn modelId="{D2CF2817-F33C-461A-9F0B-40E7D0A73618}" type="presOf" srcId="{650E60EF-1356-4FA9-8105-859BE22F5278}" destId="{64DC38BF-30C9-44F8-BAA2-9DB90E040BA3}" srcOrd="0" destOrd="0" presId="urn:microsoft.com/office/officeart/2005/8/layout/default"/>
    <dgm:cxn modelId="{B91F5A1B-5815-40B2-A21A-5D027B7E2A28}" type="presOf" srcId="{D956F57D-5560-4CA0-9261-D6266977B1A1}" destId="{6EEBAD60-C202-4A0E-A1B1-66867F061346}" srcOrd="0" destOrd="0" presId="urn:microsoft.com/office/officeart/2005/8/layout/default"/>
    <dgm:cxn modelId="{157EDE31-C8AD-4FB4-A91F-F7164B15D51B}" type="presOf" srcId="{09D90E99-7529-4454-8017-93DA2FE19FD8}" destId="{70F904E0-A912-43DC-8B22-61437FEAD51D}" srcOrd="0" destOrd="0" presId="urn:microsoft.com/office/officeart/2005/8/layout/default"/>
    <dgm:cxn modelId="{CCAB9F48-3BF3-4BCA-9B05-30FF121073D9}" srcId="{8F146923-CAA8-461C-8B40-B5C38B71FEE8}" destId="{D956F57D-5560-4CA0-9261-D6266977B1A1}" srcOrd="4" destOrd="0" parTransId="{4364C1B5-434C-4EB8-8820-B9CA49ADF7D7}" sibTransId="{D95D8B3B-F455-40EC-AD42-19D870C2B9D0}"/>
    <dgm:cxn modelId="{3AEED24B-CA27-4B69-ADCC-26F2313439DC}" srcId="{8F146923-CAA8-461C-8B40-B5C38B71FEE8}" destId="{3535E113-6027-4A0B-82B1-6C59855A6012}" srcOrd="2" destOrd="0" parTransId="{15FBA550-1435-4786-8F6F-2DAE542D0D96}" sibTransId="{71077826-F6B7-42D8-A709-51571171B37D}"/>
    <dgm:cxn modelId="{042FF57D-FBE0-416E-BC97-FA5F2BF3ED49}" srcId="{8F146923-CAA8-461C-8B40-B5C38B71FEE8}" destId="{A2FC8CDD-653B-462B-9D72-A13DFE8C7E92}" srcOrd="3" destOrd="0" parTransId="{6C8A96E4-8808-46D4-9B0F-1CF678ADBFBD}" sibTransId="{52E40D86-DEBD-4271-88BA-2066D57B84E8}"/>
    <dgm:cxn modelId="{03FBD7A1-2257-4D05-90F0-BBA5D519B699}" type="presOf" srcId="{3535E113-6027-4A0B-82B1-6C59855A6012}" destId="{99646E48-116C-414D-B09D-1C972059B98A}" srcOrd="0" destOrd="0" presId="urn:microsoft.com/office/officeart/2005/8/layout/default"/>
    <dgm:cxn modelId="{992CB7B4-3456-48FC-A54F-8B20F0A6DC23}" type="presOf" srcId="{8F146923-CAA8-461C-8B40-B5C38B71FEE8}" destId="{1A0DB2BC-508D-4BF7-A0B4-F8209D82F4D2}" srcOrd="0" destOrd="0" presId="urn:microsoft.com/office/officeart/2005/8/layout/default"/>
    <dgm:cxn modelId="{B6F6A4D1-9B8D-4FEE-8FE6-D7958DEFC5BB}" srcId="{8F146923-CAA8-461C-8B40-B5C38B71FEE8}" destId="{09D90E99-7529-4454-8017-93DA2FE19FD8}" srcOrd="1" destOrd="0" parTransId="{10C7FBF5-D68B-4A46-9398-72C19B4A9051}" sibTransId="{B45D3924-7495-4EB7-8233-042B611D41F6}"/>
    <dgm:cxn modelId="{D4F006D5-5F36-488E-A5CC-924CBACE6679}" type="presOf" srcId="{A2FC8CDD-653B-462B-9D72-A13DFE8C7E92}" destId="{3C19F187-737E-4A6F-BA15-D63C8BCD861A}" srcOrd="0" destOrd="0" presId="urn:microsoft.com/office/officeart/2005/8/layout/default"/>
    <dgm:cxn modelId="{92F984DA-CA84-41F1-B408-836C544860D3}" srcId="{8F146923-CAA8-461C-8B40-B5C38B71FEE8}" destId="{650E60EF-1356-4FA9-8105-859BE22F5278}" srcOrd="0" destOrd="0" parTransId="{15C35313-F8D6-41E3-967E-EE0B5C8C5264}" sibTransId="{61233B88-DBDE-47D9-B16E-62D1D3D1D7AD}"/>
    <dgm:cxn modelId="{26D16D45-6D8C-47EA-A306-7DDC708956A4}" type="presParOf" srcId="{1A0DB2BC-508D-4BF7-A0B4-F8209D82F4D2}" destId="{64DC38BF-30C9-44F8-BAA2-9DB90E040BA3}" srcOrd="0" destOrd="0" presId="urn:microsoft.com/office/officeart/2005/8/layout/default"/>
    <dgm:cxn modelId="{392B675F-B1DD-4932-AA84-F3A6B257005C}" type="presParOf" srcId="{1A0DB2BC-508D-4BF7-A0B4-F8209D82F4D2}" destId="{A998E397-729E-4FDA-A518-B62D4FA87DFD}" srcOrd="1" destOrd="0" presId="urn:microsoft.com/office/officeart/2005/8/layout/default"/>
    <dgm:cxn modelId="{CE4BC95D-413B-4D71-98F2-DD88AA6C5AE3}" type="presParOf" srcId="{1A0DB2BC-508D-4BF7-A0B4-F8209D82F4D2}" destId="{70F904E0-A912-43DC-8B22-61437FEAD51D}" srcOrd="2" destOrd="0" presId="urn:microsoft.com/office/officeart/2005/8/layout/default"/>
    <dgm:cxn modelId="{A79FD3BA-D5E1-436F-8EDA-9EF4E899B345}" type="presParOf" srcId="{1A0DB2BC-508D-4BF7-A0B4-F8209D82F4D2}" destId="{A0251A3E-6EAD-47C6-9FC4-E5B09F9C7276}" srcOrd="3" destOrd="0" presId="urn:microsoft.com/office/officeart/2005/8/layout/default"/>
    <dgm:cxn modelId="{1AEF33BB-9AA4-4208-A5B0-DEC05162C918}" type="presParOf" srcId="{1A0DB2BC-508D-4BF7-A0B4-F8209D82F4D2}" destId="{99646E48-116C-414D-B09D-1C972059B98A}" srcOrd="4" destOrd="0" presId="urn:microsoft.com/office/officeart/2005/8/layout/default"/>
    <dgm:cxn modelId="{5AB7B677-61AE-4FB9-BF17-309BA70C0B32}" type="presParOf" srcId="{1A0DB2BC-508D-4BF7-A0B4-F8209D82F4D2}" destId="{29C59F44-A940-4EFB-8E9B-4BE8E9AD6784}" srcOrd="5" destOrd="0" presId="urn:microsoft.com/office/officeart/2005/8/layout/default"/>
    <dgm:cxn modelId="{1ABB5D86-7378-4D06-BEBD-595FC2BE42CE}" type="presParOf" srcId="{1A0DB2BC-508D-4BF7-A0B4-F8209D82F4D2}" destId="{3C19F187-737E-4A6F-BA15-D63C8BCD861A}" srcOrd="6" destOrd="0" presId="urn:microsoft.com/office/officeart/2005/8/layout/default"/>
    <dgm:cxn modelId="{D73E3595-EB89-4B52-B6A3-529B2E73B01C}" type="presParOf" srcId="{1A0DB2BC-508D-4BF7-A0B4-F8209D82F4D2}" destId="{47F20FB9-FE9B-4C42-A280-E09867DF9162}" srcOrd="7" destOrd="0" presId="urn:microsoft.com/office/officeart/2005/8/layout/default"/>
    <dgm:cxn modelId="{D0AD0962-D921-49EF-A950-9DDC7B8A386E}" type="presParOf" srcId="{1A0DB2BC-508D-4BF7-A0B4-F8209D82F4D2}" destId="{6EEBAD60-C202-4A0E-A1B1-66867F06134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C38BF-30C9-44F8-BAA2-9DB90E040BA3}">
      <dsp:nvSpPr>
        <dsp:cNvPr id="0" name=""/>
        <dsp:cNvSpPr/>
      </dsp:nvSpPr>
      <dsp:spPr>
        <a:xfrm>
          <a:off x="290656" y="27"/>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Cosmin Gunea 2131034</a:t>
          </a:r>
          <a:endParaRPr lang="en-GB" sz="1400" kern="1200">
            <a:solidFill>
              <a:srgbClr val="FF0000"/>
            </a:solidFill>
          </a:endParaRPr>
        </a:p>
      </dsp:txBody>
      <dsp:txXfrm>
        <a:off x="290656" y="27"/>
        <a:ext cx="1348112" cy="808867"/>
      </dsp:txXfrm>
    </dsp:sp>
    <dsp:sp modelId="{70F904E0-A912-43DC-8B22-61437FEAD51D}">
      <dsp:nvSpPr>
        <dsp:cNvPr id="0" name=""/>
        <dsp:cNvSpPr/>
      </dsp:nvSpPr>
      <dsp:spPr>
        <a:xfrm>
          <a:off x="1773579" y="27"/>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Giorgia Calamida 2129212</a:t>
          </a:r>
          <a:endParaRPr lang="en-GB" sz="1400" kern="1200">
            <a:solidFill>
              <a:srgbClr val="FF0000"/>
            </a:solidFill>
          </a:endParaRPr>
        </a:p>
      </dsp:txBody>
      <dsp:txXfrm>
        <a:off x="1773579" y="27"/>
        <a:ext cx="1348112" cy="808867"/>
      </dsp:txXfrm>
    </dsp:sp>
    <dsp:sp modelId="{99646E48-116C-414D-B09D-1C972059B98A}">
      <dsp:nvSpPr>
        <dsp:cNvPr id="0" name=""/>
        <dsp:cNvSpPr/>
      </dsp:nvSpPr>
      <dsp:spPr>
        <a:xfrm>
          <a:off x="3280782" y="3238"/>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Georgiana Apetroaei 2132985</a:t>
          </a:r>
          <a:endParaRPr lang="en-GB" sz="1400" kern="1200">
            <a:solidFill>
              <a:srgbClr val="FF0000"/>
            </a:solidFill>
          </a:endParaRPr>
        </a:p>
      </dsp:txBody>
      <dsp:txXfrm>
        <a:off x="3280782" y="3238"/>
        <a:ext cx="1348112" cy="808867"/>
      </dsp:txXfrm>
    </dsp:sp>
    <dsp:sp modelId="{3C19F187-737E-4A6F-BA15-D63C8BCD861A}">
      <dsp:nvSpPr>
        <dsp:cNvPr id="0" name=""/>
        <dsp:cNvSpPr/>
      </dsp:nvSpPr>
      <dsp:spPr>
        <a:xfrm>
          <a:off x="1032118" y="943705"/>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Horatiu</a:t>
          </a:r>
          <a:r>
            <a:rPr lang="en-GB" sz="1400" u="none" kern="1200">
              <a:solidFill>
                <a:srgbClr val="FF0000"/>
              </a:solidFill>
              <a:latin typeface="Calibri Light" panose="020F0302020204030204"/>
            </a:rPr>
            <a:t> Balascuta</a:t>
          </a:r>
          <a:r>
            <a:rPr lang="en-GB" sz="1400" kern="1200">
              <a:solidFill>
                <a:srgbClr val="FF0000"/>
              </a:solidFill>
              <a:latin typeface="Calibri Light" panose="020F0302020204030204"/>
            </a:rPr>
            <a:t> 2130197</a:t>
          </a:r>
          <a:endParaRPr lang="en-GB" sz="1400" kern="1200">
            <a:solidFill>
              <a:srgbClr val="FF0000"/>
            </a:solidFill>
          </a:endParaRPr>
        </a:p>
      </dsp:txBody>
      <dsp:txXfrm>
        <a:off x="1032118" y="943705"/>
        <a:ext cx="1348112" cy="808867"/>
      </dsp:txXfrm>
    </dsp:sp>
    <dsp:sp modelId="{6EEBAD60-C202-4A0E-A1B1-66867F061346}">
      <dsp:nvSpPr>
        <dsp:cNvPr id="0" name=""/>
        <dsp:cNvSpPr/>
      </dsp:nvSpPr>
      <dsp:spPr>
        <a:xfrm>
          <a:off x="2515041" y="943705"/>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Sorina Florentina Marian 2130657</a:t>
          </a:r>
          <a:endParaRPr lang="en-GB" sz="1400" kern="1200">
            <a:solidFill>
              <a:srgbClr val="FF0000"/>
            </a:solidFill>
          </a:endParaRPr>
        </a:p>
      </dsp:txBody>
      <dsp:txXfrm>
        <a:off x="2515041" y="943705"/>
        <a:ext cx="1348112" cy="8088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F07E63-4FB5-D944-91AB-8CB96010EA5B}" type="datetimeFigureOut">
              <a:rPr lang="en-US" smtClean="0"/>
              <a:t>9/2/2022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2DBC2-71D1-D54F-B83C-BCC531FD6B08}" type="slidenum">
              <a:rPr lang="en-US" smtClean="0"/>
              <a:t>‹#›</a:t>
            </a:fld>
            <a:endParaRPr lang="en-US"/>
          </a:p>
        </p:txBody>
      </p:sp>
    </p:spTree>
    <p:extLst>
      <p:ext uri="{BB962C8B-B14F-4D97-AF65-F5344CB8AC3E}">
        <p14:creationId xmlns:p14="http://schemas.microsoft.com/office/powerpoint/2010/main" val="1756807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C2DBC2-71D1-D54F-B83C-BCC531FD6B08}" type="slidenum">
              <a:rPr lang="en-US" smtClean="0"/>
              <a:t>14</a:t>
            </a:fld>
            <a:endParaRPr lang="en-US"/>
          </a:p>
        </p:txBody>
      </p:sp>
    </p:spTree>
    <p:extLst>
      <p:ext uri="{BB962C8B-B14F-4D97-AF65-F5344CB8AC3E}">
        <p14:creationId xmlns:p14="http://schemas.microsoft.com/office/powerpoint/2010/main" val="3055984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E231C24-0C2D-47D6-9E52-3EA144606D8A}"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776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105E942-F336-4395-9157-2E5470917E14}"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90301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47AA01-DC8A-436A-B2E7-B67B93230876}"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2218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F369B0-7C1B-4211-87B3-D86904BABCFE}" type="datetime1">
              <a:rPr lang="en-US" smtClean="0"/>
              <a:t>9/2/2022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937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AA0B15A-552B-439B-AC21-F25879460DE9}" type="datetime1">
              <a:rPr lang="en-US" smtClean="0"/>
              <a:t>9/2/2022</a:t>
            </a:fld>
            <a:endParaRPr lang="en-US"/>
          </a:p>
        </p:txBody>
      </p:sp>
      <p:sp>
        <p:nvSpPr>
          <p:cNvPr id="8" name="Footer Placeholder 7"/>
          <p:cNvSpPr>
            <a:spLocks noGrp="1"/>
          </p:cNvSpPr>
          <p:nvPr>
            <p:ph type="ftr" sz="quarter" idx="11"/>
          </p:nvPr>
        </p:nvSpPr>
        <p:spPr/>
        <p:txBody>
          <a:bodyPr/>
          <a:lstStyle/>
          <a:p>
            <a:r>
              <a:rPr lang="en-US"/>
              <a:t>2</a:t>
            </a:r>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872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6F86F6CC-41FB-443E-A9B5-49BE5DEA0731}" type="datetime1">
              <a:rPr lang="en-US" smtClean="0"/>
              <a:t>9/2/2022</a:t>
            </a:fld>
            <a:endParaRPr lang="en-US"/>
          </a:p>
        </p:txBody>
      </p:sp>
      <p:sp>
        <p:nvSpPr>
          <p:cNvPr id="5" name="Footer Placeholder 3"/>
          <p:cNvSpPr>
            <a:spLocks noGrp="1"/>
          </p:cNvSpPr>
          <p:nvPr>
            <p:ph type="ftr" sz="quarter" idx="11"/>
          </p:nvPr>
        </p:nvSpPr>
        <p:spPr/>
        <p:txBody>
          <a:bodyPr/>
          <a:lstStyle/>
          <a:p>
            <a:r>
              <a:rPr lang="en-US"/>
              <a:t>2</a:t>
            </a:r>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2155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224BE7E-B6AE-4011-8B65-0477124FBFDA}" type="datetime1">
              <a:rPr lang="en-US" smtClean="0"/>
              <a:t>9/2/2022</a:t>
            </a:fld>
            <a:endParaRPr lang="en-US"/>
          </a:p>
        </p:txBody>
      </p:sp>
      <p:sp>
        <p:nvSpPr>
          <p:cNvPr id="5" name="Footer Placeholder 2"/>
          <p:cNvSpPr>
            <a:spLocks noGrp="1"/>
          </p:cNvSpPr>
          <p:nvPr>
            <p:ph type="ftr" sz="quarter" idx="11"/>
          </p:nvPr>
        </p:nvSpPr>
        <p:spPr/>
        <p:txBody>
          <a:bodyPr/>
          <a:lstStyle/>
          <a:p>
            <a:r>
              <a:rPr lang="en-US"/>
              <a:t>2</a:t>
            </a:r>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2494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2D9E44E-BF3E-435C-9225-6571868B8D9C}" type="datetime1">
              <a:rPr lang="en-US" smtClean="0"/>
              <a:t>9/2/2022</a:t>
            </a:fld>
            <a:endParaRPr lang="en-US"/>
          </a:p>
        </p:txBody>
      </p:sp>
      <p:sp>
        <p:nvSpPr>
          <p:cNvPr id="5" name="Footer Placeholder 5"/>
          <p:cNvSpPr>
            <a:spLocks noGrp="1"/>
          </p:cNvSpPr>
          <p:nvPr>
            <p:ph type="ftr" sz="quarter" idx="11"/>
          </p:nvPr>
        </p:nvSpPr>
        <p:spPr/>
        <p:txBody>
          <a:bodyPr/>
          <a:lstStyle/>
          <a:p>
            <a:r>
              <a:rPr lang="en-US"/>
              <a:t>2</a:t>
            </a:r>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2002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2451B5-81D9-470E-BB6A-D2AF7FD7124D}" type="datetime1">
              <a:rPr lang="en-US" smtClean="0"/>
              <a:t>9/2/2022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332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0EFCF6-0B5B-4FAA-AA5E-E87D6DCCB072}" type="datetime1">
              <a:rPr lang="en-US" smtClean="0"/>
              <a:t>9/2/2022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5541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BE77FC-76E1-4E49-B36B-4476BD739E47}"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20469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CE12A05-43F5-4B30-9469-7E73730195A6}"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802721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9F7967-6AB0-4CD6-A580-897A2D5FF9B3}"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3323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DB4821-CE2B-408A-B003-05B787926F7C}" type="datetime1">
              <a:rPr lang="en-US" smtClean="0"/>
              <a:t>9/2/2022</a:t>
            </a:fld>
            <a:endParaRPr lang="en-US"/>
          </a:p>
        </p:txBody>
      </p:sp>
      <p:sp>
        <p:nvSpPr>
          <p:cNvPr id="4"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795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5EC4D7B-2759-4D93-A50A-9AAD2A357192}" type="datetime1">
              <a:rPr lang="en-US" smtClean="0"/>
              <a:t>9/2/2022</a:t>
            </a:fld>
            <a:endParaRPr lang="en-US"/>
          </a:p>
        </p:txBody>
      </p:sp>
      <p:sp>
        <p:nvSpPr>
          <p:cNvPr id="4"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033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EA33296-B721-4C0B-8BE4-2E1D51A38FAA}"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63087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F31930-C8A0-4A41-B2CC-E16FBD592194}" type="datetime1">
              <a:rPr lang="en-US" smtClean="0"/>
              <a:t>9/2/2022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08072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11B0109-7F86-4BA1-88E7-163186890BB4}" type="datetime1">
              <a:rPr lang="en-US" smtClean="0"/>
              <a:t>9/2/2022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2</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503718223"/>
      </p:ext>
    </p:extLst>
  </p:cSld>
  <p:clrMap bg1="dk1" tx1="lt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8.jpeg"/><Relationship Id="rId12" Type="http://schemas.openxmlformats.org/officeDocument/2006/relationships/hyperlink" Target="https://www.bbc.co.u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3.svg"/><Relationship Id="rId5" Type="http://schemas.openxmlformats.org/officeDocument/2006/relationships/image" Target="../media/image4.png"/><Relationship Id="rId10"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58199" y="0"/>
            <a:ext cx="12191999" cy="6857990"/>
          </a:xfrm>
          <a:prstGeom prst="rect">
            <a:avLst/>
          </a:prstGeom>
        </p:spPr>
      </p:pic>
      <p:sp>
        <p:nvSpPr>
          <p:cNvPr id="2" name="Title 1"/>
          <p:cNvSpPr>
            <a:spLocks noGrp="1"/>
          </p:cNvSpPr>
          <p:nvPr>
            <p:ph type="ctrTitle"/>
          </p:nvPr>
        </p:nvSpPr>
        <p:spPr>
          <a:xfrm>
            <a:off x="1189644" y="325550"/>
            <a:ext cx="10058400" cy="1773688"/>
          </a:xfrm>
          <a:effectLst>
            <a:outerShdw blurRad="50800" dist="38100" dir="2700000" algn="tl" rotWithShape="0">
              <a:prstClr val="black">
                <a:alpha val="40000"/>
              </a:prstClr>
            </a:outerShdw>
          </a:effectLst>
        </p:spPr>
        <p:txBody>
          <a:bodyPr>
            <a:normAutofit/>
          </a:bodyPr>
          <a:lstStyle/>
          <a:p>
            <a:r>
              <a:rPr lang="en-GB" sz="5200" b="1" i="1" dirty="0">
                <a:solidFill>
                  <a:srgbClr val="FF0000"/>
                </a:solidFill>
                <a:ea typeface="+mj-lt"/>
                <a:cs typeface="+mj-lt"/>
              </a:rPr>
              <a:t>IMPACT OFF MODERN TEHNOLOGY ON BBC</a:t>
            </a:r>
            <a:endParaRPr lang="en-US" i="1" dirty="0">
              <a:solidFill>
                <a:srgbClr val="FF0000"/>
              </a:solidFill>
            </a:endParaRPr>
          </a:p>
        </p:txBody>
      </p:sp>
      <p:sp>
        <p:nvSpPr>
          <p:cNvPr id="3" name="Subtitle 2"/>
          <p:cNvSpPr>
            <a:spLocks noGrp="1"/>
          </p:cNvSpPr>
          <p:nvPr>
            <p:ph type="subTitle" idx="1"/>
          </p:nvPr>
        </p:nvSpPr>
        <p:spPr>
          <a:xfrm>
            <a:off x="245687" y="5111134"/>
            <a:ext cx="5601855" cy="1294252"/>
          </a:xfrm>
          <a:effectLst>
            <a:outerShdw blurRad="50800" dist="38100" dir="2700000" algn="tl" rotWithShape="0">
              <a:prstClr val="black">
                <a:alpha val="40000"/>
              </a:prstClr>
            </a:outerShdw>
          </a:effectLst>
        </p:spPr>
        <p:txBody>
          <a:bodyPr vert="horz" lIns="91440" tIns="45720" rIns="91440" bIns="45720" rtlCol="0" anchor="t">
            <a:normAutofit fontScale="85000" lnSpcReduction="20000"/>
          </a:bodyPr>
          <a:lstStyle/>
          <a:p>
            <a:pPr algn="r">
              <a:lnSpc>
                <a:spcPct val="100000"/>
              </a:lnSpc>
            </a:pPr>
            <a:r>
              <a:rPr lang="en-GB" dirty="0">
                <a:solidFill>
                  <a:srgbClr val="FF0000"/>
                </a:solidFill>
                <a:ea typeface="+mn-lt"/>
                <a:cs typeface="+mn-lt"/>
              </a:rPr>
              <a:t>Digital Skills and Research Methods</a:t>
            </a:r>
            <a:endParaRPr lang="en-US" dirty="0">
              <a:solidFill>
                <a:srgbClr val="FF0000"/>
              </a:solidFill>
              <a:ea typeface="+mn-lt"/>
              <a:cs typeface="+mn-lt"/>
            </a:endParaRPr>
          </a:p>
          <a:p>
            <a:pPr algn="r">
              <a:lnSpc>
                <a:spcPct val="100000"/>
              </a:lnSpc>
            </a:pPr>
            <a:r>
              <a:rPr lang="en-GB" dirty="0">
                <a:solidFill>
                  <a:srgbClr val="FF0000"/>
                </a:solidFill>
                <a:ea typeface="+mn-lt"/>
                <a:cs typeface="+mn-lt"/>
              </a:rPr>
              <a:t>BMSW4003 LCHS4002_LONDON</a:t>
            </a:r>
          </a:p>
          <a:p>
            <a:pPr algn="r">
              <a:lnSpc>
                <a:spcPct val="100000"/>
              </a:lnSpc>
            </a:pPr>
            <a:r>
              <a:rPr lang="en-GB" dirty="0">
                <a:solidFill>
                  <a:srgbClr val="FF0000"/>
                </a:solidFill>
                <a:ea typeface="+mn-lt"/>
                <a:cs typeface="+mn-lt"/>
              </a:rPr>
              <a:t>UNIVERSITY OF WALLES TRINITY SAINT DAVID</a:t>
            </a:r>
          </a:p>
          <a:p>
            <a:pPr>
              <a:lnSpc>
                <a:spcPct val="100000"/>
              </a:lnSpc>
            </a:pPr>
            <a:r>
              <a:rPr lang="en-GB" sz="1400" dirty="0">
                <a:solidFill>
                  <a:schemeClr val="tx1"/>
                </a:solidFill>
                <a:ea typeface="+mn-lt"/>
                <a:cs typeface="+mn-lt"/>
              </a:rPr>
              <a:t>Horatiu</a:t>
            </a:r>
            <a:endParaRPr lang="en-GB" sz="1400" dirty="0">
              <a:solidFill>
                <a:schemeClr val="tx1"/>
              </a:solidFill>
            </a:endParaRPr>
          </a:p>
        </p:txBody>
      </p:sp>
      <p:graphicFrame>
        <p:nvGraphicFramePr>
          <p:cNvPr id="5" name="Diagram 4">
            <a:extLst>
              <a:ext uri="{FF2B5EF4-FFF2-40B4-BE49-F238E27FC236}">
                <a16:creationId xmlns:a16="http://schemas.microsoft.com/office/drawing/2014/main" id="{9352915F-E3E2-2439-A25C-9983E29086FF}"/>
              </a:ext>
            </a:extLst>
          </p:cNvPr>
          <p:cNvGraphicFramePr/>
          <p:nvPr>
            <p:extLst>
              <p:ext uri="{D42A27DB-BD31-4B8C-83A1-F6EECF244321}">
                <p14:modId xmlns:p14="http://schemas.microsoft.com/office/powerpoint/2010/main" val="151518582"/>
              </p:ext>
            </p:extLst>
          </p:nvPr>
        </p:nvGraphicFramePr>
        <p:xfrm>
          <a:off x="6805178" y="5019811"/>
          <a:ext cx="4895272" cy="175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29A1C23-71A8-ABD1-3A31-A3F7D161F96E}"/>
              </a:ext>
            </a:extLst>
          </p:cNvPr>
          <p:cNvSpPr>
            <a:spLocks noGrp="1"/>
          </p:cNvSpPr>
          <p:nvPr>
            <p:ph type="sldNum" sz="quarter" idx="12"/>
          </p:nvPr>
        </p:nvSpPr>
        <p:spPr/>
        <p:txBody>
          <a:bodyPr/>
          <a:lstStyle/>
          <a:p>
            <a:fld id="{D57F1E4F-1CFF-5643-939E-02111984F565}"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edg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edge">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edge">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edge">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edge">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 y="52972"/>
            <a:ext cx="12191999" cy="6857990"/>
          </a:xfrm>
          <a:prstGeom prst="rect">
            <a:avLst/>
          </a:prstGeom>
        </p:spPr>
      </p:pic>
      <p:sp>
        <p:nvSpPr>
          <p:cNvPr id="2" name="Title 1"/>
          <p:cNvSpPr>
            <a:spLocks noGrp="1"/>
          </p:cNvSpPr>
          <p:nvPr>
            <p:ph type="ctrTitle"/>
          </p:nvPr>
        </p:nvSpPr>
        <p:spPr>
          <a:xfrm>
            <a:off x="1066800" y="436866"/>
            <a:ext cx="10058400" cy="471328"/>
          </a:xfrm>
          <a:effectLst>
            <a:outerShdw blurRad="50800" dist="38100" dir="2700000" algn="tl" rotWithShape="0">
              <a:prstClr val="black">
                <a:alpha val="40000"/>
              </a:prstClr>
            </a:outerShdw>
          </a:effectLst>
        </p:spPr>
        <p:txBody>
          <a:bodyPr>
            <a:noAutofit/>
          </a:bodyPr>
          <a:lstStyle/>
          <a:p>
            <a:r>
              <a:rPr lang="en-GB" sz="3600" b="1" i="1" u="none" strike="noStrike" dirty="0">
                <a:solidFill>
                  <a:srgbClr val="FF0000"/>
                </a:solidFill>
                <a:effectLst/>
                <a:latin typeface="Trebuchet MS" panose="020B0603020202020204" pitchFamily="34" charset="0"/>
              </a:rPr>
              <a:t>Background of BBC from birth to our days</a:t>
            </a:r>
            <a:r>
              <a:rPr lang="en-GB" sz="3600" b="1" i="1" dirty="0">
                <a:solidFill>
                  <a:srgbClr val="FF0000"/>
                </a:solidFill>
                <a:effectLst/>
                <a:latin typeface="Times New Roman" panose="02020603050405020304" pitchFamily="18" charset="0"/>
              </a:rPr>
              <a:t>     </a:t>
            </a:r>
            <a:endParaRPr lang="en-GB" sz="3600" b="1" i="1" dirty="0">
              <a:solidFill>
                <a:srgbClr val="FF0000"/>
              </a:solidFill>
            </a:endParaRPr>
          </a:p>
        </p:txBody>
      </p:sp>
      <p:sp>
        <p:nvSpPr>
          <p:cNvPr id="3" name="Subtitle 2"/>
          <p:cNvSpPr>
            <a:spLocks noGrp="1"/>
          </p:cNvSpPr>
          <p:nvPr>
            <p:ph type="subTitle" idx="1"/>
          </p:nvPr>
        </p:nvSpPr>
        <p:spPr>
          <a:xfrm>
            <a:off x="1066800" y="1447800"/>
            <a:ext cx="10058400" cy="5194898"/>
          </a:xfrm>
          <a:effectLst>
            <a:outerShdw blurRad="50800" dist="38100" dir="2700000" algn="tl" rotWithShape="0">
              <a:prstClr val="black">
                <a:alpha val="40000"/>
              </a:prstClr>
            </a:outerShdw>
          </a:effectLst>
        </p:spPr>
        <p:txBody>
          <a:bodyPr>
            <a:normAutofit fontScale="92500" lnSpcReduction="10000"/>
          </a:bodyPr>
          <a:lstStyle/>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Founded on 18 October 1922, 100 years ago as British Broadcasting Company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Becoming on 01 January 1927, 96 years ago British Broadcasting corporation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Founder HM Government</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Area served Worldwide</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radio broadcast was made on 14 November at 17:33 1922 from </a:t>
            </a:r>
            <a:r>
              <a:rPr lang="en-GB" b="1" i="0" u="none" strike="noStrike" dirty="0" err="1">
                <a:solidFill>
                  <a:srgbClr val="FFFFFF"/>
                </a:solidFill>
                <a:effectLst/>
                <a:latin typeface="Trebuchet MS" panose="020B0603020202020204" pitchFamily="34" charset="0"/>
              </a:rPr>
              <a:t>Marconi"s</a:t>
            </a:r>
            <a:r>
              <a:rPr lang="en-GB" b="1" i="0" u="none" strike="noStrike" dirty="0">
                <a:solidFill>
                  <a:srgbClr val="FFFFFF"/>
                </a:solidFill>
                <a:effectLst/>
                <a:latin typeface="Trebuchet MS" panose="020B0603020202020204" pitchFamily="34" charset="0"/>
              </a:rPr>
              <a:t> Wireless Telegraph Company</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motto " NATION SHALL SPEAK PEACE UNTO NATION"</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experimental television broadcast started in 1929 using an electromechanical 30-line system developed by John </a:t>
            </a:r>
            <a:r>
              <a:rPr lang="en-GB" b="1" i="0" u="none" strike="noStrike" dirty="0" err="1">
                <a:solidFill>
                  <a:srgbClr val="FFFFFF"/>
                </a:solidFill>
                <a:effectLst/>
                <a:latin typeface="Trebuchet MS" panose="020B0603020202020204" pitchFamily="34" charset="0"/>
              </a:rPr>
              <a:t>Logie</a:t>
            </a:r>
            <a:r>
              <a:rPr lang="en-GB" b="1" i="0" u="none" strike="noStrike" dirty="0">
                <a:solidFill>
                  <a:srgbClr val="FFFFFF"/>
                </a:solidFill>
                <a:effectLst/>
                <a:latin typeface="Trebuchet MS" panose="020B0603020202020204" pitchFamily="34" charset="0"/>
              </a:rPr>
              <a:t> Baird</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In 1936 started a regular broadcast from Alexandra Palace alternating in systems used between Baird mechanical 240-line system and Marconi- EMI 405-line al-electronic system </a:t>
            </a:r>
          </a:p>
          <a:p>
            <a:pPr algn="l" rtl="0" fontAlgn="base"/>
            <a:r>
              <a:rPr lang="en-GB" sz="1300" dirty="0">
                <a:solidFill>
                  <a:srgbClr val="FFFFFF"/>
                </a:solidFill>
                <a:latin typeface="Trebuchet MS" panose="020B0603020202020204" pitchFamily="34" charset="0"/>
              </a:rPr>
              <a:t>Horatiu</a:t>
            </a:r>
            <a:endParaRPr lang="en-US" sz="1300" i="0" dirty="0">
              <a:solidFill>
                <a:srgbClr val="FFFFFF"/>
              </a:solidFill>
              <a:effectLst/>
              <a:latin typeface="Arial" panose="020B0604020202020204" pitchFamily="34" charset="0"/>
            </a:endParaRPr>
          </a:p>
          <a:p>
            <a:endParaRPr lang="en-GB" dirty="0">
              <a:solidFill>
                <a:srgbClr val="FFFFFF"/>
              </a:solidFill>
            </a:endParaRPr>
          </a:p>
        </p:txBody>
      </p:sp>
      <p:sp>
        <p:nvSpPr>
          <p:cNvPr id="6" name="Slide Number Placeholder 5">
            <a:extLst>
              <a:ext uri="{FF2B5EF4-FFF2-40B4-BE49-F238E27FC236}">
                <a16:creationId xmlns:a16="http://schemas.microsoft.com/office/drawing/2014/main" id="{6BF050DF-35CF-9730-E6E4-E31B4085565B}"/>
              </a:ext>
            </a:extLst>
          </p:cNvPr>
          <p:cNvSpPr>
            <a:spLocks noGrp="1"/>
          </p:cNvSpPr>
          <p:nvPr>
            <p:ph type="sldNum" sz="quarter" idx="12"/>
          </p:nvPr>
        </p:nvSpPr>
        <p:spPr/>
        <p:txBody>
          <a:bodyPr/>
          <a:lstStyle/>
          <a:p>
            <a:fld id="{D57F1E4F-1CFF-5643-939E-02111984F565}" type="slidenum">
              <a:rPr lang="en-US" smtClean="0"/>
              <a:t>2</a:t>
            </a:fld>
            <a:endParaRPr lang="en-US"/>
          </a:p>
        </p:txBody>
      </p:sp>
    </p:spTree>
    <p:extLst>
      <p:ext uri="{BB962C8B-B14F-4D97-AF65-F5344CB8AC3E}">
        <p14:creationId xmlns:p14="http://schemas.microsoft.com/office/powerpoint/2010/main" val="416522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0" presetClass="entr" presetSubtype="0" fill="hold" grpId="0" nodeType="clickEffect">
                                  <p:stCondLst>
                                    <p:cond delay="0"/>
                                  </p:stCondLst>
                                  <p:childTnLst>
                                    <p:set>
                                      <p:cBhvr>
                                        <p:cTn id="69" dur="1" fill="hold">
                                          <p:stCondLst>
                                            <p:cond delay="0"/>
                                          </p:stCondLst>
                                        </p:cTn>
                                        <p:tgtEl>
                                          <p:spTgt spid="2"/>
                                        </p:tgtEl>
                                        <p:attrNameLst>
                                          <p:attrName>style.visibility</p:attrName>
                                        </p:attrNameLst>
                                      </p:cBhvr>
                                      <p:to>
                                        <p:strVal val="visible"/>
                                      </p:to>
                                    </p:set>
                                    <p:animEffect transition="in" filter="wedge">
                                      <p:cBhvr>
                                        <p:cTn id="7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1483372"/>
          </a:xfrm>
          <a:effectLst>
            <a:outerShdw blurRad="50800" dist="38100" dir="2700000" algn="tl" rotWithShape="0">
              <a:prstClr val="black">
                <a:alpha val="40000"/>
              </a:prstClr>
            </a:outerShdw>
          </a:effectLst>
        </p:spPr>
        <p:txBody>
          <a:bodyPr>
            <a:normAutofit/>
          </a:bodyPr>
          <a:lstStyle/>
          <a:p>
            <a:r>
              <a:rPr lang="en-GB" sz="4000" b="1" i="1" u="none" strike="noStrike" dirty="0">
                <a:solidFill>
                  <a:srgbClr val="FF0000"/>
                </a:solidFill>
                <a:effectLst/>
                <a:latin typeface="Trebuchet MS" panose="020B0603020202020204" pitchFamily="34" charset="0"/>
              </a:rPr>
              <a:t>First technologies used in Radio and Television Broadcast</a:t>
            </a:r>
            <a:endParaRPr lang="en-GB" sz="4000" b="1" dirty="0">
              <a:solidFill>
                <a:srgbClr val="FF0000"/>
              </a:solidFill>
            </a:endParaRPr>
          </a:p>
        </p:txBody>
      </p:sp>
      <p:sp>
        <p:nvSpPr>
          <p:cNvPr id="3" name="Subtitle 2"/>
          <p:cNvSpPr>
            <a:spLocks noGrp="1"/>
          </p:cNvSpPr>
          <p:nvPr>
            <p:ph type="subTitle" idx="1"/>
          </p:nvPr>
        </p:nvSpPr>
        <p:spPr>
          <a:xfrm>
            <a:off x="1100051" y="1958009"/>
            <a:ext cx="10058400" cy="4432852"/>
          </a:xfrm>
          <a:effectLst>
            <a:outerShdw blurRad="50800" dist="38100" dir="2700000" algn="tl" rotWithShape="0">
              <a:prstClr val="black">
                <a:alpha val="40000"/>
              </a:prstClr>
            </a:outerShdw>
          </a:effectLst>
        </p:spPr>
        <p:txBody>
          <a:bodyPr>
            <a:normAutofit fontScale="92500" lnSpcReduction="10000"/>
          </a:bodyPr>
          <a:lstStyle/>
          <a:p>
            <a:pPr algn="l" rtl="0" fontAlgn="base"/>
            <a:r>
              <a:rPr lang="en-GB" b="0" i="1" u="none" strike="noStrike" dirty="0">
                <a:solidFill>
                  <a:schemeClr val="bg1"/>
                </a:solidFill>
                <a:effectLst/>
                <a:latin typeface="Trebuchet MS" panose="020B0603020202020204" pitchFamily="34" charset="0"/>
              </a:rPr>
              <a:t>BBC Radio</a:t>
            </a:r>
            <a:r>
              <a:rPr lang="en-US" b="0" i="0" dirty="0">
                <a:solidFill>
                  <a:schemeClr val="bg1"/>
                </a:solidFill>
                <a:effectLst/>
                <a:latin typeface="Trebuchet MS" panose="020B0603020202020204" pitchFamily="34" charset="0"/>
              </a:rPr>
              <a:t>​</a:t>
            </a:r>
            <a:endParaRPr lang="en-US" b="0" i="0" dirty="0">
              <a:solidFill>
                <a:schemeClr val="bg1"/>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Marconi experimental microphone produced 1922 – 1934</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BBC-</a:t>
            </a:r>
            <a:r>
              <a:rPr lang="en-GB" b="1" i="0" u="none" strike="noStrike" dirty="0" err="1">
                <a:solidFill>
                  <a:srgbClr val="FFFFFF"/>
                </a:solidFill>
                <a:effectLst/>
                <a:latin typeface="Trebuchet MS" panose="020B0603020202020204" pitchFamily="34" charset="0"/>
              </a:rPr>
              <a:t>Marcnoi</a:t>
            </a:r>
            <a:r>
              <a:rPr lang="en-GB" b="1" i="0" u="none" strike="noStrike" dirty="0">
                <a:solidFill>
                  <a:srgbClr val="FFFFFF"/>
                </a:solidFill>
                <a:effectLst/>
                <a:latin typeface="Trebuchet MS" panose="020B0603020202020204" pitchFamily="34" charset="0"/>
              </a:rPr>
              <a:t> type A microphone produced 1934-1935 was </a:t>
            </a:r>
            <a:r>
              <a:rPr lang="en-GB" b="1" i="0" u="none" strike="noStrike" dirty="0" err="1">
                <a:solidFill>
                  <a:srgbClr val="FFFFFF"/>
                </a:solidFill>
                <a:effectLst/>
                <a:latin typeface="Trebuchet MS" panose="020B0603020202020204" pitchFamily="34" charset="0"/>
              </a:rPr>
              <a:t>considerd</a:t>
            </a:r>
            <a:r>
              <a:rPr lang="en-GB" b="1" i="0" u="none" strike="noStrike" dirty="0">
                <a:solidFill>
                  <a:srgbClr val="FFFFFF"/>
                </a:solidFill>
                <a:effectLst/>
                <a:latin typeface="Trebuchet MS" panose="020B0603020202020204" pitchFamily="34" charset="0"/>
              </a:rPr>
              <a:t> an iconic symbol of the BBC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Long distance wireless antennas</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Radio speakers</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1" u="none" strike="noStrike" dirty="0">
                <a:solidFill>
                  <a:schemeClr val="tx1"/>
                </a:solidFill>
                <a:effectLst/>
                <a:latin typeface="Trebuchet MS" panose="020B0603020202020204" pitchFamily="34" charset="0"/>
              </a:rPr>
              <a:t>BBC Television</a:t>
            </a:r>
            <a:r>
              <a:rPr lang="en-US" b="1" i="0" dirty="0">
                <a:solidFill>
                  <a:schemeClr val="tx1"/>
                </a:solidFill>
                <a:effectLst/>
                <a:latin typeface="Trebuchet MS" panose="020B0603020202020204" pitchFamily="34" charset="0"/>
              </a:rPr>
              <a:t>​</a:t>
            </a:r>
            <a:endParaRPr lang="en-US" b="1" i="0" dirty="0">
              <a:solidFill>
                <a:schemeClr val="tx1"/>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30-line electromechanical system developed by John </a:t>
            </a:r>
            <a:r>
              <a:rPr lang="en-GB" b="1" i="0" u="none" strike="noStrike" dirty="0" err="1">
                <a:solidFill>
                  <a:srgbClr val="FFFFFF"/>
                </a:solidFill>
                <a:effectLst/>
                <a:latin typeface="Trebuchet MS" panose="020B0603020202020204" pitchFamily="34" charset="0"/>
              </a:rPr>
              <a:t>Logie</a:t>
            </a:r>
            <a:r>
              <a:rPr lang="en-GB" b="1" i="0" u="none" strike="noStrike" dirty="0">
                <a:solidFill>
                  <a:srgbClr val="FFFFFF"/>
                </a:solidFill>
                <a:effectLst/>
                <a:latin typeface="Trebuchet MS" panose="020B0603020202020204" pitchFamily="34" charset="0"/>
              </a:rPr>
              <a:t> Baird 1934</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240-line improved Baird system 1936</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405-line all-electronic system Marconi-EMI( Electric and Musical Industries)</a:t>
            </a:r>
            <a:endParaRPr lang="en-US" b="1" i="0" dirty="0">
              <a:solidFill>
                <a:srgbClr val="FFFFFF"/>
              </a:solidFill>
              <a:effectLst/>
              <a:latin typeface="Arial" panose="020B0604020202020204" pitchFamily="34" charset="0"/>
            </a:endParaRPr>
          </a:p>
          <a:p>
            <a:r>
              <a:rPr lang="en-GB" sz="1300" dirty="0" err="1">
                <a:solidFill>
                  <a:srgbClr val="FFFFFF"/>
                </a:solidFill>
              </a:rPr>
              <a:t>horatiu</a:t>
            </a:r>
            <a:endParaRPr lang="en-GB" sz="1300" dirty="0">
              <a:solidFill>
                <a:srgbClr val="FFFFFF"/>
              </a:solidFill>
            </a:endParaRPr>
          </a:p>
        </p:txBody>
      </p:sp>
      <p:sp>
        <p:nvSpPr>
          <p:cNvPr id="6" name="Slide Number Placeholder 5">
            <a:extLst>
              <a:ext uri="{FF2B5EF4-FFF2-40B4-BE49-F238E27FC236}">
                <a16:creationId xmlns:a16="http://schemas.microsoft.com/office/drawing/2014/main" id="{60725FB3-BE25-0B08-F349-827D4BB572A9}"/>
              </a:ext>
            </a:extLst>
          </p:cNvPr>
          <p:cNvSpPr>
            <a:spLocks noGrp="1"/>
          </p:cNvSpPr>
          <p:nvPr>
            <p:ph type="sldNum" sz="quarter" idx="12"/>
          </p:nvPr>
        </p:nvSpPr>
        <p:spPr/>
        <p:txBody>
          <a:bodyPr/>
          <a:lstStyle/>
          <a:p>
            <a:fld id="{D57F1E4F-1CFF-5643-939E-02111984F565}" type="slidenum">
              <a:rPr lang="en-US" smtClean="0"/>
              <a:t>3</a:t>
            </a:fld>
            <a:endParaRPr lang="en-US"/>
          </a:p>
        </p:txBody>
      </p:sp>
    </p:spTree>
    <p:extLst>
      <p:ext uri="{BB962C8B-B14F-4D97-AF65-F5344CB8AC3E}">
        <p14:creationId xmlns:p14="http://schemas.microsoft.com/office/powerpoint/2010/main" val="3241736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fade">
                                      <p:cBhvr>
                                        <p:cTn id="68" dur="1000"/>
                                        <p:tgtEl>
                                          <p:spTgt spid="3">
                                            <p:txEl>
                                              <p:pRg st="8" end="8"/>
                                            </p:txEl>
                                          </p:spTgt>
                                        </p:tgtEl>
                                      </p:cBhvr>
                                    </p:animEffect>
                                    <p:anim calcmode="lin" valueType="num">
                                      <p:cBhvr>
                                        <p:cTn id="6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Effect transition="in" filter="fade">
                                      <p:cBhvr>
                                        <p:cTn id="75" dur="1000"/>
                                        <p:tgtEl>
                                          <p:spTgt spid="3">
                                            <p:txEl>
                                              <p:pRg st="9" end="9"/>
                                            </p:txEl>
                                          </p:spTgt>
                                        </p:tgtEl>
                                      </p:cBhvr>
                                    </p:animEffect>
                                    <p:anim calcmode="lin" valueType="num">
                                      <p:cBhvr>
                                        <p:cTn id="7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53561" y="10"/>
            <a:ext cx="12191999" cy="6857990"/>
          </a:xfrm>
          <a:prstGeom prst="rect">
            <a:avLst/>
          </a:prstGeom>
        </p:spPr>
      </p:pic>
      <p:sp>
        <p:nvSpPr>
          <p:cNvPr id="2" name="Title 1"/>
          <p:cNvSpPr>
            <a:spLocks noGrp="1"/>
          </p:cNvSpPr>
          <p:nvPr>
            <p:ph type="ctrTitle"/>
          </p:nvPr>
        </p:nvSpPr>
        <p:spPr>
          <a:xfrm>
            <a:off x="713239" y="-117609"/>
            <a:ext cx="10058400" cy="2834550"/>
          </a:xfrm>
          <a:effectLst>
            <a:outerShdw blurRad="50800" dist="38100" dir="2700000" algn="tl" rotWithShape="0">
              <a:prstClr val="black">
                <a:alpha val="40000"/>
              </a:prstClr>
            </a:outerShdw>
          </a:effectLst>
        </p:spPr>
        <p:txBody>
          <a:bodyPr>
            <a:normAutofit/>
          </a:bodyPr>
          <a:lstStyle/>
          <a:p>
            <a:r>
              <a:rPr lang="en-GB" sz="5200" b="1" i="1" dirty="0">
                <a:solidFill>
                  <a:srgbClr val="FF0000"/>
                </a:solidFill>
                <a:cs typeface="Calibri Light"/>
              </a:rPr>
              <a:t>Challenges before introducing the technology </a:t>
            </a:r>
            <a:r>
              <a:rPr lang="en-GB" sz="5200" dirty="0">
                <a:solidFill>
                  <a:srgbClr val="FFFFFF"/>
                </a:solidFill>
                <a:cs typeface="Calibri Light"/>
              </a:rPr>
              <a:t> </a:t>
            </a:r>
            <a:br>
              <a:rPr lang="en-GB" sz="5200" dirty="0">
                <a:solidFill>
                  <a:srgbClr val="FFFFFF"/>
                </a:solidFill>
                <a:cs typeface="Calibri Light"/>
              </a:rPr>
            </a:br>
            <a:endParaRPr lang="en-GB" sz="5200" dirty="0">
              <a:solidFill>
                <a:srgbClr val="FFFFFF"/>
              </a:solidFill>
            </a:endParaRPr>
          </a:p>
        </p:txBody>
      </p:sp>
      <p:sp>
        <p:nvSpPr>
          <p:cNvPr id="3" name="Subtitle 2"/>
          <p:cNvSpPr>
            <a:spLocks noGrp="1"/>
          </p:cNvSpPr>
          <p:nvPr>
            <p:ph type="subTitle" idx="1"/>
          </p:nvPr>
        </p:nvSpPr>
        <p:spPr>
          <a:xfrm>
            <a:off x="964058" y="1992550"/>
            <a:ext cx="10638971" cy="4297020"/>
          </a:xfrm>
          <a:effectLst>
            <a:outerShdw blurRad="50800" dist="38100" dir="2700000" algn="tl" rotWithShape="0">
              <a:prstClr val="black">
                <a:alpha val="40000"/>
              </a:prstClr>
            </a:outerShdw>
          </a:effectLst>
        </p:spPr>
        <p:txBody>
          <a:bodyPr vert="horz" lIns="91440" tIns="45720" rIns="91440" bIns="45720" rtlCol="0" anchor="t">
            <a:normAutofit fontScale="85000" lnSpcReduction="20000"/>
          </a:bodyPr>
          <a:lstStyle/>
          <a:p>
            <a:pPr marL="342900" indent="-342900">
              <a:buChar char="•"/>
            </a:pPr>
            <a:endParaRPr lang="en-GB" dirty="0">
              <a:solidFill>
                <a:srgbClr val="FFFFFF"/>
              </a:solidFill>
              <a:cs typeface="Calibri"/>
            </a:endParaRPr>
          </a:p>
          <a:p>
            <a:pPr marL="342900" indent="-342900" algn="l">
              <a:buFont typeface="Wingdings" panose="020B0604020202020204" pitchFamily="34" charset="0"/>
              <a:buChar char="Ø"/>
            </a:pPr>
            <a:r>
              <a:rPr lang="en-GB" b="1" dirty="0">
                <a:solidFill>
                  <a:srgbClr val="FFFFFF"/>
                </a:solidFill>
                <a:cs typeface="Calibri"/>
              </a:rPr>
              <a:t>Given the fact that BBC was founded by HM Government and was funded  through the GPO and served as an important military and civil communication  they market their products and services using radio and television systems to a small scale of British audience  </a:t>
            </a:r>
          </a:p>
          <a:p>
            <a:pPr marL="342900" indent="-342900" algn="l">
              <a:buFont typeface="Wingdings" panose="020B0604020202020204" pitchFamily="34" charset="0"/>
              <a:buChar char="Ø"/>
            </a:pPr>
            <a:r>
              <a:rPr lang="en-GB" b="1" dirty="0">
                <a:solidFill>
                  <a:srgbClr val="FFFFFF"/>
                </a:solidFill>
                <a:cs typeface="Calibri"/>
              </a:rPr>
              <a:t>First radio broadcast reached a number from 3 000 to 5 000 </a:t>
            </a:r>
          </a:p>
          <a:p>
            <a:pPr marL="342900" indent="-342900" algn="l">
              <a:buFont typeface="Wingdings" panose="020B0604020202020204" pitchFamily="34" charset="0"/>
              <a:buChar char="Ø"/>
            </a:pPr>
            <a:r>
              <a:rPr lang="en-GB" b="1" dirty="0">
                <a:solidFill>
                  <a:srgbClr val="FFFFFF"/>
                </a:solidFill>
                <a:cs typeface="Calibri"/>
              </a:rPr>
              <a:t>The BBC credibility was quite low because several governments  tried to use it as a political tool </a:t>
            </a:r>
          </a:p>
          <a:p>
            <a:pPr marL="342900" indent="-342900" algn="l">
              <a:buFont typeface="Wingdings" panose="020B0604020202020204" pitchFamily="34" charset="0"/>
              <a:buChar char="Ø"/>
            </a:pPr>
            <a:r>
              <a:rPr lang="en-GB" b="1" dirty="0">
                <a:solidFill>
                  <a:srgbClr val="FFFFFF"/>
                </a:solidFill>
                <a:cs typeface="Calibri"/>
              </a:rPr>
              <a:t>There was no paid advertising the BBC, all the revenue came from a tax on receiving sets</a:t>
            </a:r>
          </a:p>
          <a:p>
            <a:pPr marL="342900" indent="-342900" algn="l">
              <a:buFont typeface="Wingdings" panose="020B0604020202020204" pitchFamily="34" charset="0"/>
              <a:buChar char="Ø"/>
            </a:pPr>
            <a:r>
              <a:rPr lang="en-GB" b="1" dirty="0">
                <a:solidFill>
                  <a:srgbClr val="FFFFFF"/>
                </a:solidFill>
                <a:cs typeface="Calibri"/>
              </a:rPr>
              <a:t>In 1928 the BBC'S radio studio in Birmingham was described it as 'Europe's Largest Studio '</a:t>
            </a:r>
          </a:p>
          <a:p>
            <a:pPr marL="342900" indent="-342900" algn="l">
              <a:buFont typeface="Wingdings" panose="020B0604020202020204" pitchFamily="34" charset="0"/>
              <a:buChar char="Ø"/>
            </a:pPr>
            <a:r>
              <a:rPr lang="en-GB" b="1" dirty="0">
                <a:solidFill>
                  <a:srgbClr val="FFFFFF"/>
                </a:solidFill>
                <a:cs typeface="Calibri"/>
              </a:rPr>
              <a:t>BBC received support from the crown who determined the universal needs of the people of Britain and broadcast content according to these perceived standards </a:t>
            </a:r>
          </a:p>
          <a:p>
            <a:pPr algn="l"/>
            <a:r>
              <a:rPr lang="en-GB" sz="1400" dirty="0" err="1">
                <a:solidFill>
                  <a:srgbClr val="FFFFFF"/>
                </a:solidFill>
                <a:cs typeface="Calibri"/>
              </a:rPr>
              <a:t>sorina</a:t>
            </a:r>
            <a:endParaRPr lang="en-GB" sz="1400" dirty="0">
              <a:solidFill>
                <a:srgbClr val="FFFFFF"/>
              </a:solidFill>
              <a:cs typeface="Calibri"/>
            </a:endParaRPr>
          </a:p>
          <a:p>
            <a:endParaRPr lang="en-GB" dirty="0">
              <a:solidFill>
                <a:srgbClr val="FFFFFF"/>
              </a:solidFill>
              <a:cs typeface="Calibri"/>
            </a:endParaRPr>
          </a:p>
          <a:p>
            <a:endParaRPr lang="en-GB" dirty="0">
              <a:solidFill>
                <a:srgbClr val="FFFFFF"/>
              </a:solidFill>
              <a:cs typeface="Calibri"/>
            </a:endParaRPr>
          </a:p>
        </p:txBody>
      </p:sp>
      <p:sp>
        <p:nvSpPr>
          <p:cNvPr id="6" name="Slide Number Placeholder 5">
            <a:extLst>
              <a:ext uri="{FF2B5EF4-FFF2-40B4-BE49-F238E27FC236}">
                <a16:creationId xmlns:a16="http://schemas.microsoft.com/office/drawing/2014/main" id="{E74354D1-784B-BACC-2175-A95A2663D13C}"/>
              </a:ext>
            </a:extLst>
          </p:cNvPr>
          <p:cNvSpPr>
            <a:spLocks noGrp="1"/>
          </p:cNvSpPr>
          <p:nvPr>
            <p:ph type="sldNum" sz="quarter" idx="12"/>
          </p:nvPr>
        </p:nvSpPr>
        <p:spPr/>
        <p:txBody>
          <a:bodyPr/>
          <a:lstStyle/>
          <a:p>
            <a:fld id="{D57F1E4F-1CFF-5643-939E-02111984F565}" type="slidenum">
              <a:rPr lang="en-US" smtClean="0"/>
              <a:t>4</a:t>
            </a:fld>
            <a:endParaRPr lang="en-US" dirty="0"/>
          </a:p>
        </p:txBody>
      </p:sp>
    </p:spTree>
    <p:extLst>
      <p:ext uri="{BB962C8B-B14F-4D97-AF65-F5344CB8AC3E}">
        <p14:creationId xmlns:p14="http://schemas.microsoft.com/office/powerpoint/2010/main" val="707351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966651" y="-1684679"/>
            <a:ext cx="10058400" cy="3690892"/>
          </a:xfrm>
          <a:effectLst>
            <a:outerShdw blurRad="50800" dist="38100" dir="2700000" algn="tl" rotWithShape="0">
              <a:prstClr val="black">
                <a:alpha val="40000"/>
              </a:prstClr>
            </a:outerShdw>
          </a:effectLst>
        </p:spPr>
        <p:txBody>
          <a:bodyPr>
            <a:normAutofit/>
          </a:bodyPr>
          <a:lstStyle/>
          <a:p>
            <a:r>
              <a:rPr lang="en-GB" sz="2800" b="1" i="1" dirty="0">
                <a:solidFill>
                  <a:srgbClr val="FF0000"/>
                </a:solidFill>
              </a:rPr>
              <a:t>How the company sold their products and services without the technology </a:t>
            </a:r>
            <a:br>
              <a:rPr lang="en-GB" sz="2800" b="1" i="1" dirty="0">
                <a:solidFill>
                  <a:srgbClr val="FF0000"/>
                </a:solidFill>
              </a:rPr>
            </a:br>
            <a:r>
              <a:rPr lang="en-GB" sz="2800" b="1" i="1" dirty="0">
                <a:solidFill>
                  <a:srgbClr val="FF0000"/>
                </a:solidFill>
              </a:rPr>
              <a:t>How the company reached customers and suppliers without the technology </a:t>
            </a:r>
          </a:p>
        </p:txBody>
      </p:sp>
      <p:sp>
        <p:nvSpPr>
          <p:cNvPr id="3" name="Subtitle 2"/>
          <p:cNvSpPr>
            <a:spLocks noGrp="1"/>
          </p:cNvSpPr>
          <p:nvPr>
            <p:ph type="subTitle" idx="1"/>
          </p:nvPr>
        </p:nvSpPr>
        <p:spPr>
          <a:xfrm>
            <a:off x="795252" y="2127131"/>
            <a:ext cx="10551885" cy="4635506"/>
          </a:xfrm>
          <a:effectLst>
            <a:outerShdw blurRad="50800" dist="38100" dir="2700000" algn="tl" rotWithShape="0">
              <a:prstClr val="black">
                <a:alpha val="40000"/>
              </a:prstClr>
            </a:outerShdw>
          </a:effectLst>
        </p:spPr>
        <p:txBody>
          <a:bodyPr vert="horz" lIns="91440" tIns="45720" rIns="91440" bIns="45720" rtlCol="0" anchor="t">
            <a:normAutofit lnSpcReduction="10000"/>
          </a:bodyPr>
          <a:lstStyle/>
          <a:p>
            <a:pPr marL="342900" indent="-342900" algn="l">
              <a:spcBef>
                <a:spcPts val="1000"/>
              </a:spcBef>
              <a:buClr>
                <a:srgbClr val="1E5155">
                  <a:lumMod val="40000"/>
                  <a:lumOff val="60000"/>
                </a:srgbClr>
              </a:buClr>
              <a:buSzPct val="80000"/>
              <a:buFont typeface="Wingdings" charset="2"/>
              <a:buChar char="Ø"/>
            </a:pPr>
            <a:r>
              <a:rPr lang="en-GB" b="1" cap="all" spc="0" dirty="0">
                <a:solidFill>
                  <a:srgbClr val="FFFFFF"/>
                </a:solidFill>
              </a:rPr>
              <a:t>BBC was the main of broadcaster of the royal house and hm government </a:t>
            </a:r>
            <a:endParaRPr lang="en-US" b="1" cap="all" spc="0" dirty="0"/>
          </a:p>
          <a:p>
            <a:pPr marL="342900" indent="-342900" algn="l">
              <a:spcBef>
                <a:spcPts val="1000"/>
              </a:spcBef>
              <a:buClr>
                <a:srgbClr val="8AD0D6"/>
              </a:buClr>
              <a:buSzPct val="80000"/>
              <a:buFont typeface="Wingdings" charset="2"/>
              <a:buChar char="Ø"/>
            </a:pPr>
            <a:r>
              <a:rPr lang="en-GB" b="1" cap="all" spc="0" dirty="0">
                <a:solidFill>
                  <a:srgbClr val="FFFFFF"/>
                </a:solidFill>
              </a:rPr>
              <a:t>Due to the </a:t>
            </a:r>
            <a:r>
              <a:rPr lang="en-GB" b="1" cap="all" spc="0" dirty="0" err="1">
                <a:solidFill>
                  <a:srgbClr val="FFFFFF"/>
                </a:solidFill>
              </a:rPr>
              <a:t>bbc's</a:t>
            </a:r>
            <a:r>
              <a:rPr lang="en-GB" b="1" cap="all" spc="0" dirty="0">
                <a:solidFill>
                  <a:srgbClr val="FFFFFF"/>
                </a:solidFill>
              </a:rPr>
              <a:t> advancements in shortwave radio technology , the </a:t>
            </a:r>
            <a:r>
              <a:rPr lang="en-GB" b="1" cap="all" spc="0" dirty="0" err="1">
                <a:solidFill>
                  <a:srgbClr val="FFFFFF"/>
                </a:solidFill>
              </a:rPr>
              <a:t>corportion</a:t>
            </a:r>
            <a:r>
              <a:rPr lang="en-GB" b="1" cap="all" spc="0" dirty="0">
                <a:solidFill>
                  <a:srgbClr val="FFFFFF"/>
                </a:solidFill>
              </a:rPr>
              <a:t> could broadcast across the world during the second world war </a:t>
            </a:r>
          </a:p>
          <a:p>
            <a:pPr marL="342900" indent="-342900" algn="l">
              <a:spcBef>
                <a:spcPts val="1000"/>
              </a:spcBef>
              <a:buClr>
                <a:srgbClr val="8AD0D6"/>
              </a:buClr>
              <a:buSzPct val="80000"/>
              <a:buFont typeface="Wingdings" charset="2"/>
              <a:buChar char="Ø"/>
            </a:pPr>
            <a:r>
              <a:rPr lang="en-GB" b="1" cap="all" spc="0" dirty="0">
                <a:solidFill>
                  <a:srgbClr val="FFFFFF"/>
                </a:solidFill>
              </a:rPr>
              <a:t>In 1962 </a:t>
            </a:r>
            <a:r>
              <a:rPr lang="en-GB" b="1" cap="all" spc="0" dirty="0" err="1">
                <a:solidFill>
                  <a:srgbClr val="FFFFFF"/>
                </a:solidFill>
              </a:rPr>
              <a:t>bbc</a:t>
            </a:r>
            <a:r>
              <a:rPr lang="en-GB" b="1" cap="all" spc="0" dirty="0">
                <a:solidFill>
                  <a:srgbClr val="FFFFFF"/>
                </a:solidFill>
              </a:rPr>
              <a:t> was praised for the quality and range of its output using the higher resolution 625-line standard which had been standardised across </a:t>
            </a:r>
            <a:r>
              <a:rPr lang="en-GB" b="1" cap="all" spc="0" dirty="0" err="1">
                <a:solidFill>
                  <a:srgbClr val="FFFFFF"/>
                </a:solidFill>
              </a:rPr>
              <a:t>europe</a:t>
            </a:r>
            <a:r>
              <a:rPr lang="en-GB" b="1" cap="all" spc="0" dirty="0">
                <a:solidFill>
                  <a:srgbClr val="FFFFFF"/>
                </a:solidFill>
              </a:rPr>
              <a:t> </a:t>
            </a:r>
          </a:p>
          <a:p>
            <a:pPr marL="342900" indent="-342900">
              <a:buClr>
                <a:srgbClr val="8AD0D6"/>
              </a:buClr>
              <a:buFont typeface="Wingdings" charset="2"/>
              <a:buChar char="Ø"/>
            </a:pPr>
            <a:r>
              <a:rPr lang="en-GB" b="1" cap="all" spc="0" dirty="0">
                <a:solidFill>
                  <a:srgbClr val="FFFFFF"/>
                </a:solidFill>
              </a:rPr>
              <a:t>1 of </a:t>
            </a:r>
            <a:r>
              <a:rPr lang="en-GB" b="1" cap="all" spc="0" dirty="0" err="1">
                <a:solidFill>
                  <a:srgbClr val="FFFFFF"/>
                </a:solidFill>
              </a:rPr>
              <a:t>july</a:t>
            </a:r>
            <a:r>
              <a:rPr lang="en-GB" b="1" cap="all" spc="0" dirty="0">
                <a:solidFill>
                  <a:srgbClr val="FFFFFF"/>
                </a:solidFill>
              </a:rPr>
              <a:t> 1967 </a:t>
            </a:r>
            <a:r>
              <a:rPr lang="en-GB" b="1" dirty="0">
                <a:solidFill>
                  <a:srgbClr val="FFFFFF"/>
                </a:solidFill>
              </a:rPr>
              <a:t>had his first broadcast in form colour being the first station that broadcast in colour </a:t>
            </a:r>
            <a:endParaRPr lang="en-GB" b="1" cap="all" spc="0" dirty="0">
              <a:solidFill>
                <a:srgbClr val="FFFFFF"/>
              </a:solidFill>
            </a:endParaRPr>
          </a:p>
          <a:p>
            <a:pPr marL="342900" indent="-342900">
              <a:buClr>
                <a:srgbClr val="8AD0D6"/>
              </a:buClr>
              <a:buFont typeface="Wingdings" charset="2"/>
              <a:buChar char="Ø"/>
            </a:pPr>
            <a:r>
              <a:rPr lang="en-GB" b="1" dirty="0">
                <a:solidFill>
                  <a:srgbClr val="FFFFFF"/>
                </a:solidFill>
              </a:rPr>
              <a:t>In 1997 </a:t>
            </a:r>
            <a:r>
              <a:rPr lang="en-GB" b="1" dirty="0" err="1">
                <a:solidFill>
                  <a:srgbClr val="FFFFFF"/>
                </a:solidFill>
              </a:rPr>
              <a:t>bbc</a:t>
            </a:r>
            <a:r>
              <a:rPr lang="en-GB" b="1" dirty="0">
                <a:solidFill>
                  <a:srgbClr val="FFFFFF"/>
                </a:solidFill>
              </a:rPr>
              <a:t> launched on digital television Services </a:t>
            </a:r>
            <a:endParaRPr lang="en-GB" b="1" cap="all" spc="0" dirty="0">
              <a:solidFill>
                <a:srgbClr val="FFFFFF"/>
              </a:solidFill>
            </a:endParaRPr>
          </a:p>
          <a:p>
            <a:pPr marL="342900" indent="-342900">
              <a:buClr>
                <a:srgbClr val="8AD0D6"/>
              </a:buClr>
              <a:buFont typeface="Wingdings" charset="2"/>
              <a:buChar char="Ø"/>
            </a:pPr>
            <a:r>
              <a:rPr lang="en-GB" b="1" dirty="0">
                <a:solidFill>
                  <a:srgbClr val="FFFFFF"/>
                </a:solidFill>
              </a:rPr>
              <a:t>In 1999 </a:t>
            </a:r>
            <a:r>
              <a:rPr lang="en-GB" b="1" dirty="0" err="1">
                <a:solidFill>
                  <a:srgbClr val="FFFFFF"/>
                </a:solidFill>
              </a:rPr>
              <a:t>bbc</a:t>
            </a:r>
            <a:r>
              <a:rPr lang="en-GB" b="1" dirty="0">
                <a:solidFill>
                  <a:srgbClr val="FFFFFF"/>
                </a:solidFill>
              </a:rPr>
              <a:t> launched as a multimedia channel and on </a:t>
            </a:r>
            <a:r>
              <a:rPr lang="en-GB" b="1" dirty="0" err="1">
                <a:solidFill>
                  <a:srgbClr val="FFFFFF"/>
                </a:solidFill>
              </a:rPr>
              <a:t>bbc</a:t>
            </a:r>
            <a:r>
              <a:rPr lang="en-GB" b="1" dirty="0">
                <a:solidFill>
                  <a:srgbClr val="FFFFFF"/>
                </a:solidFill>
              </a:rPr>
              <a:t> online </a:t>
            </a:r>
            <a:endParaRPr lang="en-GB" b="1" cap="all" spc="0" dirty="0">
              <a:solidFill>
                <a:srgbClr val="FFFFFF"/>
              </a:solidFill>
            </a:endParaRPr>
          </a:p>
          <a:p>
            <a:pPr>
              <a:buClr>
                <a:srgbClr val="8AD0D6"/>
              </a:buClr>
            </a:pPr>
            <a:r>
              <a:rPr lang="en-GB" sz="1200" dirty="0" err="1">
                <a:solidFill>
                  <a:srgbClr val="FFFFFF"/>
                </a:solidFill>
              </a:rPr>
              <a:t>Sorina</a:t>
            </a:r>
            <a:endParaRPr lang="en-GB" sz="1200" dirty="0">
              <a:solidFill>
                <a:srgbClr val="FFFFFF"/>
              </a:solidFill>
            </a:endParaRPr>
          </a:p>
          <a:p>
            <a:pPr>
              <a:buClr>
                <a:srgbClr val="8AD0D6"/>
              </a:buClr>
            </a:pPr>
            <a:endParaRPr lang="en-GB" dirty="0">
              <a:solidFill>
                <a:srgbClr val="FFFFFF"/>
              </a:solidFill>
            </a:endParaRPr>
          </a:p>
          <a:p>
            <a:pPr marL="342900" indent="-342900">
              <a:buClr>
                <a:srgbClr val="8AD0D6"/>
              </a:buClr>
              <a:buFont typeface="Wingdings" charset="2"/>
              <a:buChar char="Ø"/>
            </a:pPr>
            <a:endParaRPr lang="en-GB" dirty="0">
              <a:solidFill>
                <a:srgbClr val="FFFFFF"/>
              </a:solidFill>
            </a:endParaRPr>
          </a:p>
        </p:txBody>
      </p:sp>
      <p:sp>
        <p:nvSpPr>
          <p:cNvPr id="6" name="Slide Number Placeholder 5">
            <a:extLst>
              <a:ext uri="{FF2B5EF4-FFF2-40B4-BE49-F238E27FC236}">
                <a16:creationId xmlns:a16="http://schemas.microsoft.com/office/drawing/2014/main" id="{FE942D77-85D4-7D7D-5B27-D5DA1F496EB4}"/>
              </a:ext>
            </a:extLst>
          </p:cNvPr>
          <p:cNvSpPr>
            <a:spLocks noGrp="1"/>
          </p:cNvSpPr>
          <p:nvPr>
            <p:ph type="sldNum" sz="quarter" idx="12"/>
          </p:nvPr>
        </p:nvSpPr>
        <p:spPr/>
        <p:txBody>
          <a:bodyPr/>
          <a:lstStyle/>
          <a:p>
            <a:fld id="{D57F1E4F-1CFF-5643-939E-02111984F565}" type="slidenum">
              <a:rPr lang="en-US" smtClean="0"/>
              <a:t>5</a:t>
            </a:fld>
            <a:endParaRPr lang="en-US"/>
          </a:p>
        </p:txBody>
      </p:sp>
    </p:spTree>
    <p:extLst>
      <p:ext uri="{BB962C8B-B14F-4D97-AF65-F5344CB8AC3E}">
        <p14:creationId xmlns:p14="http://schemas.microsoft.com/office/powerpoint/2010/main" val="4052188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alphaModFix amt="40000"/>
          </a:blip>
          <a:srcRect t="21022" b="22729"/>
          <a:stretch/>
        </p:blipFill>
        <p:spPr>
          <a:xfrm>
            <a:off x="20" y="0"/>
            <a:ext cx="12191980" cy="6857990"/>
          </a:xfrm>
          <a:prstGeom prst="rect">
            <a:avLst/>
          </a:prstGeom>
        </p:spPr>
      </p:pic>
      <p:sp>
        <p:nvSpPr>
          <p:cNvPr id="2" name="Title 1"/>
          <p:cNvSpPr>
            <a:spLocks noGrp="1"/>
          </p:cNvSpPr>
          <p:nvPr>
            <p:ph type="ctrTitle"/>
          </p:nvPr>
        </p:nvSpPr>
        <p:spPr>
          <a:xfrm>
            <a:off x="1500395" y="-1061720"/>
            <a:ext cx="8825658" cy="2780941"/>
          </a:xfrm>
        </p:spPr>
        <p:txBody>
          <a:bodyPr vert="horz" lIns="91440" tIns="45720" rIns="91440" bIns="45720" rtlCol="0">
            <a:normAutofit/>
          </a:bodyPr>
          <a:lstStyle/>
          <a:p>
            <a:pPr marL="857250" indent="-857250" algn="ctr"/>
            <a:r>
              <a:rPr lang="en-US" sz="3200" b="1" i="1" dirty="0">
                <a:solidFill>
                  <a:schemeClr val="accent1"/>
                </a:solidFill>
              </a:rPr>
              <a:t>How the company struggled without the technology </a:t>
            </a:r>
            <a:endParaRPr lang="en-US" b="1" i="1" dirty="0"/>
          </a:p>
        </p:txBody>
      </p:sp>
      <p:sp>
        <p:nvSpPr>
          <p:cNvPr id="3" name="Subtitle 2"/>
          <p:cNvSpPr>
            <a:spLocks noGrp="1"/>
          </p:cNvSpPr>
          <p:nvPr>
            <p:ph type="subTitle" idx="1"/>
          </p:nvPr>
        </p:nvSpPr>
        <p:spPr>
          <a:xfrm>
            <a:off x="1297195" y="2095140"/>
            <a:ext cx="8825658" cy="3543660"/>
          </a:xfrm>
        </p:spPr>
        <p:txBody>
          <a:bodyPr vert="horz" lIns="91440" tIns="45720" rIns="91440" bIns="45720" rtlCol="0">
            <a:normAutofit fontScale="85000" lnSpcReduction="10000"/>
          </a:bodyPr>
          <a:lstStyle/>
          <a:p>
            <a:pPr marL="342900" indent="-342900">
              <a:buClr>
                <a:srgbClr val="8AD0D6"/>
              </a:buClr>
              <a:buFont typeface="Wingdings" charset="2"/>
              <a:buChar char="Ø"/>
            </a:pPr>
            <a:r>
              <a:rPr lang="en-US" b="1" dirty="0">
                <a:solidFill>
                  <a:schemeClr val="tx1"/>
                </a:solidFill>
              </a:rPr>
              <a:t>They didn’t really struggled due to the fact that it was the main and only broadcaster for the royal house and hm government </a:t>
            </a:r>
          </a:p>
          <a:p>
            <a:pPr marL="342900" indent="-342900">
              <a:buClr>
                <a:srgbClr val="8AD0D6"/>
              </a:buClr>
              <a:buFont typeface="Wingdings" charset="2"/>
              <a:buChar char="Ø"/>
            </a:pPr>
            <a:r>
              <a:rPr lang="en-US" b="1" dirty="0">
                <a:solidFill>
                  <a:schemeClr val="tx1"/>
                </a:solidFill>
              </a:rPr>
              <a:t>It was the only broadcaster during war world 2 </a:t>
            </a:r>
          </a:p>
          <a:p>
            <a:pPr marL="342900" indent="-342900">
              <a:buClr>
                <a:srgbClr val="8AD0D6"/>
              </a:buClr>
              <a:buFont typeface="Wingdings" charset="2"/>
              <a:buChar char="Ø"/>
            </a:pPr>
            <a:r>
              <a:rPr lang="en-US" b="1" dirty="0" err="1">
                <a:solidFill>
                  <a:schemeClr val="tx1"/>
                </a:solidFill>
              </a:rPr>
              <a:t>Bbc's</a:t>
            </a:r>
            <a:r>
              <a:rPr lang="en-US" b="1" dirty="0">
                <a:solidFill>
                  <a:schemeClr val="tx1"/>
                </a:solidFill>
              </a:rPr>
              <a:t> first competitor was introduced in 1955 ( </a:t>
            </a:r>
            <a:r>
              <a:rPr lang="en-US" b="1" dirty="0" err="1">
                <a:solidFill>
                  <a:schemeClr val="tx1"/>
                </a:solidFill>
              </a:rPr>
              <a:t>itv</a:t>
            </a:r>
            <a:r>
              <a:rPr lang="en-US" b="1" dirty="0">
                <a:solidFill>
                  <a:schemeClr val="tx1"/>
                </a:solidFill>
              </a:rPr>
              <a:t> ) but due to the fact of high performance and the range of quality output by using the most modern technology at that time was praised by majority of the audience </a:t>
            </a:r>
          </a:p>
          <a:p>
            <a:pPr marL="342900" indent="-342900">
              <a:buClr>
                <a:srgbClr val="8AD0D6"/>
              </a:buClr>
              <a:buFont typeface="Wingdings" charset="2"/>
              <a:buChar char="Ø"/>
            </a:pPr>
            <a:endParaRPr lang="en-US" b="1" dirty="0">
              <a:solidFill>
                <a:schemeClr val="tx1"/>
              </a:solidFill>
            </a:endParaRPr>
          </a:p>
          <a:p>
            <a:pPr marL="342900" indent="-342900">
              <a:buClr>
                <a:srgbClr val="8AD0D6"/>
              </a:buClr>
              <a:buFont typeface="Wingdings" charset="2"/>
              <a:buChar char="Ø"/>
            </a:pPr>
            <a:endParaRPr lang="en-US" b="1" dirty="0">
              <a:solidFill>
                <a:schemeClr val="tx1"/>
              </a:solidFill>
            </a:endParaRPr>
          </a:p>
          <a:p>
            <a:pPr marL="342900" indent="-342900">
              <a:buClr>
                <a:srgbClr val="8AD0D6"/>
              </a:buClr>
              <a:buFont typeface="Wingdings" charset="2"/>
              <a:buChar char="Ø"/>
            </a:pPr>
            <a:endParaRPr lang="en-US" b="1" dirty="0">
              <a:solidFill>
                <a:schemeClr val="tx1"/>
              </a:solidFill>
            </a:endParaRPr>
          </a:p>
          <a:p>
            <a:pPr>
              <a:buClr>
                <a:srgbClr val="8AD0D6"/>
              </a:buClr>
            </a:pPr>
            <a:r>
              <a:rPr lang="en-US" sz="1400" dirty="0" err="1">
                <a:solidFill>
                  <a:schemeClr val="tx1"/>
                </a:solidFill>
              </a:rPr>
              <a:t>Sorina</a:t>
            </a:r>
            <a:endParaRPr lang="en-US" sz="1400" dirty="0">
              <a:solidFill>
                <a:schemeClr val="tx1"/>
              </a:solidFill>
            </a:endParaRPr>
          </a:p>
        </p:txBody>
      </p:sp>
      <p:sp>
        <p:nvSpPr>
          <p:cNvPr id="6" name="Slide Number Placeholder 5">
            <a:extLst>
              <a:ext uri="{FF2B5EF4-FFF2-40B4-BE49-F238E27FC236}">
                <a16:creationId xmlns:a16="http://schemas.microsoft.com/office/drawing/2014/main" id="{0310F2F2-51D0-4CCF-7787-A9BA362094EC}"/>
              </a:ext>
            </a:extLst>
          </p:cNvPr>
          <p:cNvSpPr>
            <a:spLocks noGrp="1"/>
          </p:cNvSpPr>
          <p:nvPr>
            <p:ph type="sldNum" sz="quarter" idx="12"/>
          </p:nvPr>
        </p:nvSpPr>
        <p:spPr/>
        <p:txBody>
          <a:bodyPr/>
          <a:lstStyle/>
          <a:p>
            <a:fld id="{D57F1E4F-1CFF-5643-939E-02111984F565}" type="slidenum">
              <a:rPr lang="en-US" smtClean="0"/>
              <a:t>6</a:t>
            </a:fld>
            <a:endParaRPr lang="en-US"/>
          </a:p>
        </p:txBody>
      </p:sp>
    </p:spTree>
    <p:extLst>
      <p:ext uri="{BB962C8B-B14F-4D97-AF65-F5344CB8AC3E}">
        <p14:creationId xmlns:p14="http://schemas.microsoft.com/office/powerpoint/2010/main" val="3781424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0" name="Picture 3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2" name="Oval 4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4" name="Picture 4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4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8" name="Rectangle 4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0" name="Rectangle 49">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6">
            <a:alphaModFix amt="35000"/>
          </a:blip>
          <a:srcRect t="20944" b="22806"/>
          <a:stretch/>
        </p:blipFill>
        <p:spPr>
          <a:xfrm>
            <a:off x="570327" y="-48126"/>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i="1" dirty="0">
                <a:solidFill>
                  <a:srgbClr val="C00000"/>
                </a:solidFill>
              </a:rPr>
              <a:t>Insights of the modern technology</a:t>
            </a:r>
          </a:p>
          <a:p>
            <a:endParaRPr lang="en-US" sz="4200" u="sng" dirty="0"/>
          </a:p>
        </p:txBody>
      </p:sp>
      <p:sp>
        <p:nvSpPr>
          <p:cNvPr id="3" name="Subtitle 2"/>
          <p:cNvSpPr>
            <a:spLocks noGrp="1"/>
          </p:cNvSpPr>
          <p:nvPr>
            <p:ph type="subTitle" idx="1"/>
          </p:nvPr>
        </p:nvSpPr>
        <p:spPr>
          <a:xfrm>
            <a:off x="1184863" y="1524000"/>
            <a:ext cx="8946541" cy="4571999"/>
          </a:xfrm>
        </p:spPr>
        <p:txBody>
          <a:bodyPr vert="horz" lIns="91440" tIns="45720" rIns="91440" bIns="45720" rtlCol="0">
            <a:normAutofit fontScale="70000" lnSpcReduction="20000"/>
          </a:bodyPr>
          <a:lstStyle/>
          <a:p>
            <a:pPr marL="342900" indent="-342900">
              <a:lnSpc>
                <a:spcPct val="90000"/>
              </a:lnSpc>
              <a:buFont typeface="Wingdings" panose="05000000000000000000" pitchFamily="2" charset="2"/>
              <a:buChar char="Ø"/>
            </a:pPr>
            <a:r>
              <a:rPr lang="en-US" b="1" dirty="0">
                <a:solidFill>
                  <a:srgbClr val="C00000"/>
                </a:solidFill>
              </a:rPr>
              <a:t>CONSUMER INSIGHTS</a:t>
            </a:r>
          </a:p>
          <a:p>
            <a:pPr marL="342900" indent="-342900">
              <a:lnSpc>
                <a:spcPct val="90000"/>
              </a:lnSpc>
              <a:buFont typeface="Wingdings" panose="05000000000000000000" pitchFamily="2" charset="2"/>
              <a:buChar char="Ø"/>
            </a:pPr>
            <a:endParaRPr lang="en-US" b="1" u="sng" dirty="0">
              <a:solidFill>
                <a:srgbClr val="C00000"/>
              </a:solidFill>
            </a:endParaRPr>
          </a:p>
          <a:p>
            <a:pPr marL="342900" indent="-342900">
              <a:lnSpc>
                <a:spcPct val="90000"/>
              </a:lnSpc>
              <a:buFont typeface="Wingdings" panose="05000000000000000000" pitchFamily="2" charset="2"/>
              <a:buChar char="Ø"/>
            </a:pPr>
            <a:r>
              <a:rPr lang="en-US" sz="1900" b="1" dirty="0">
                <a:solidFill>
                  <a:schemeClr val="tx1"/>
                </a:solidFill>
              </a:rPr>
              <a:t>CUSTOMERS ARE SHOPPING ONLINE AND IN APPS MORE THAN EVER BEFORE .</a:t>
            </a:r>
          </a:p>
          <a:p>
            <a:pPr marL="342900" indent="-342900">
              <a:lnSpc>
                <a:spcPct val="90000"/>
              </a:lnSpc>
              <a:buFont typeface="Wingdings" panose="05000000000000000000" pitchFamily="2" charset="2"/>
              <a:buChar char="Ø"/>
            </a:pPr>
            <a:r>
              <a:rPr lang="en-US" sz="1900" b="1" dirty="0">
                <a:solidFill>
                  <a:schemeClr val="tx1"/>
                </a:solidFill>
              </a:rPr>
              <a:t>BRANDS USING INSIGHTS AND FIRST-PARTY DATA FUEL THEIR DECISION-MAKING.</a:t>
            </a:r>
          </a:p>
          <a:p>
            <a:pPr marL="342900" indent="-342900">
              <a:lnSpc>
                <a:spcPct val="90000"/>
              </a:lnSpc>
              <a:buFont typeface="Wingdings" panose="05000000000000000000" pitchFamily="2" charset="2"/>
              <a:buChar char="Ø"/>
            </a:pPr>
            <a:r>
              <a:rPr lang="en-US" sz="1900" b="1" dirty="0">
                <a:solidFill>
                  <a:schemeClr val="tx1"/>
                </a:solidFill>
              </a:rPr>
              <a:t>PEOPLE ARE STARTING THEIR HOLIDAY SHOOPING EARLIER,AND IT'S SPANNING SEVERAL MONTHS.</a:t>
            </a:r>
          </a:p>
          <a:p>
            <a:pPr marL="342900" indent="-342900">
              <a:lnSpc>
                <a:spcPct val="90000"/>
              </a:lnSpc>
              <a:buFont typeface="Wingdings" panose="05000000000000000000" pitchFamily="2" charset="2"/>
              <a:buChar char="Ø"/>
            </a:pPr>
            <a:r>
              <a:rPr lang="en-US" sz="1900" b="1" dirty="0">
                <a:solidFill>
                  <a:schemeClr val="tx1"/>
                </a:solidFill>
              </a:rPr>
              <a:t>ONLINE SHOOPING PROVIDES CONSUMERS WITH MORE INFORMATION AND OPPORTUNITES TO compare the prices and the product.</a:t>
            </a:r>
          </a:p>
          <a:p>
            <a:pPr marL="342900" indent="-342900">
              <a:lnSpc>
                <a:spcPct val="90000"/>
              </a:lnSpc>
              <a:buFont typeface="Wingdings" panose="05000000000000000000" pitchFamily="2" charset="2"/>
              <a:buChar char="Ø"/>
            </a:pPr>
            <a:r>
              <a:rPr lang="en-US" sz="1900" b="1" dirty="0">
                <a:solidFill>
                  <a:schemeClr val="tx1"/>
                </a:solidFill>
              </a:rPr>
              <a:t>WITH  CONVENIENCE AND EASE OF FINDING DESIRED PRODUCTS ONLINE.</a:t>
            </a:r>
          </a:p>
          <a:p>
            <a:pPr marL="342900" indent="-342900">
              <a:lnSpc>
                <a:spcPct val="90000"/>
              </a:lnSpc>
              <a:buFont typeface="Wingdings" panose="05000000000000000000" pitchFamily="2" charset="2"/>
              <a:buChar char="Ø"/>
            </a:pPr>
            <a:r>
              <a:rPr lang="en-US" sz="1900" b="1" dirty="0">
                <a:solidFill>
                  <a:schemeClr val="tx1"/>
                </a:solidFill>
              </a:rPr>
              <a:t>WHEN THE CONSUMERS ARE SATISFIED WITH A PARTICULAR ONLINE RETAIL SHOP,THEY WILL PURCHASE THERE MORE.</a:t>
            </a:r>
          </a:p>
          <a:p>
            <a:pPr marL="342900" indent="-342900">
              <a:lnSpc>
                <a:spcPct val="90000"/>
              </a:lnSpc>
              <a:buFont typeface="Wingdings" panose="05000000000000000000" pitchFamily="2" charset="2"/>
              <a:buChar char="Ø"/>
            </a:pPr>
            <a:r>
              <a:rPr lang="en-US" sz="1900" b="1" dirty="0">
                <a:solidFill>
                  <a:schemeClr val="tx1"/>
                </a:solidFill>
              </a:rPr>
              <a:t>SECURITY IS DEFINED AS THE ABILITY OF THE WEBSITE TO PRODUCT CONSUMERS PERSONAL DATA FROM ANY UNAUTHORIZED DISCLOSURE OF INFORMATION DURING ELECTRONIC TRANSACTIONS.</a:t>
            </a:r>
          </a:p>
          <a:p>
            <a:pPr marL="342900" indent="-342900">
              <a:lnSpc>
                <a:spcPct val="90000"/>
              </a:lnSpc>
              <a:buFont typeface="Wingdings" panose="05000000000000000000" pitchFamily="2" charset="2"/>
              <a:buChar char="Ø"/>
            </a:pPr>
            <a:r>
              <a:rPr lang="en-US" sz="1900" b="1" dirty="0">
                <a:solidFill>
                  <a:schemeClr val="tx1"/>
                </a:solidFill>
              </a:rPr>
              <a:t>SHIPPING IS A LINK IN THE SUPPLY CHAIN THAT DIRECTLY AFFECTS THE CONSUMER AND TRIGGERS THEIR SATISFACTION.</a:t>
            </a:r>
          </a:p>
          <a:p>
            <a:pPr marL="285750" indent="-285750">
              <a:lnSpc>
                <a:spcPct val="90000"/>
              </a:lnSpc>
              <a:buFont typeface="Wingdings 3" charset="2"/>
              <a:buChar char=""/>
            </a:pPr>
            <a:endParaRPr lang="en-US" sz="1400" dirty="0">
              <a:solidFill>
                <a:schemeClr val="tx1"/>
              </a:solidFill>
            </a:endParaRPr>
          </a:p>
          <a:p>
            <a:pPr marL="285750" indent="-285750">
              <a:lnSpc>
                <a:spcPct val="90000"/>
              </a:lnSpc>
              <a:buFont typeface="Wingdings 3" charset="2"/>
              <a:buChar char=""/>
            </a:pPr>
            <a:endParaRPr lang="en-US" sz="1400" dirty="0">
              <a:solidFill>
                <a:schemeClr val="tx1"/>
              </a:solidFill>
            </a:endParaRPr>
          </a:p>
          <a:p>
            <a:pPr>
              <a:lnSpc>
                <a:spcPct val="90000"/>
              </a:lnSpc>
            </a:pPr>
            <a:r>
              <a:rPr lang="en-US" sz="1700" dirty="0">
                <a:solidFill>
                  <a:schemeClr val="tx1"/>
                </a:solidFill>
              </a:rPr>
              <a:t>Georgiana</a:t>
            </a:r>
          </a:p>
          <a:p>
            <a:pPr>
              <a:lnSpc>
                <a:spcPct val="90000"/>
              </a:lnSpc>
              <a:buFont typeface="Wingdings 3" charset="2"/>
              <a:buChar char=""/>
            </a:pPr>
            <a:endParaRPr lang="en-US" sz="1400" dirty="0">
              <a:solidFill>
                <a:schemeClr val="tx1"/>
              </a:solidFill>
            </a:endParaRPr>
          </a:p>
          <a:p>
            <a:pPr marL="342900" indent="-342900">
              <a:lnSpc>
                <a:spcPct val="90000"/>
              </a:lnSpc>
              <a:buFont typeface="Wingdings 3" charset="2"/>
              <a:buChar char=""/>
            </a:pPr>
            <a:endParaRPr lang="en-US" sz="1400" dirty="0">
              <a:solidFill>
                <a:schemeClr val="tx1"/>
              </a:solidFill>
            </a:endParaRPr>
          </a:p>
          <a:p>
            <a:pPr>
              <a:lnSpc>
                <a:spcPct val="90000"/>
              </a:lnSpc>
              <a:buFont typeface="Wingdings 3" charset="2"/>
              <a:buChar char=""/>
            </a:pPr>
            <a:endParaRPr lang="en-US" sz="1400" dirty="0">
              <a:solidFill>
                <a:schemeClr val="tx1"/>
              </a:solidFill>
            </a:endParaRPr>
          </a:p>
        </p:txBody>
      </p:sp>
      <p:sp>
        <p:nvSpPr>
          <p:cNvPr id="6" name="TextBox 5">
            <a:extLst>
              <a:ext uri="{FF2B5EF4-FFF2-40B4-BE49-F238E27FC236}">
                <a16:creationId xmlns:a16="http://schemas.microsoft.com/office/drawing/2014/main" id="{B4D6736C-0628-9A96-7ED2-6FE135417DDA}"/>
              </a:ext>
            </a:extLst>
          </p:cNvPr>
          <p:cNvSpPr txBox="1"/>
          <p:nvPr/>
        </p:nvSpPr>
        <p:spPr>
          <a:xfrm>
            <a:off x="4724400" y="30115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Slide Number Placeholder 6">
            <a:extLst>
              <a:ext uri="{FF2B5EF4-FFF2-40B4-BE49-F238E27FC236}">
                <a16:creationId xmlns:a16="http://schemas.microsoft.com/office/drawing/2014/main" id="{106C5FE8-B7D8-3F5E-2E80-9393E7FDFE83}"/>
              </a:ext>
            </a:extLst>
          </p:cNvPr>
          <p:cNvSpPr>
            <a:spLocks noGrp="1"/>
          </p:cNvSpPr>
          <p:nvPr>
            <p:ph type="sldNum" sz="quarter" idx="12"/>
          </p:nvPr>
        </p:nvSpPr>
        <p:spPr/>
        <p:txBody>
          <a:bodyPr/>
          <a:lstStyle/>
          <a:p>
            <a:fld id="{D57F1E4F-1CFF-5643-939E-02111984F565}" type="slidenum">
              <a:rPr lang="en-US" smtClean="0"/>
              <a:t>7</a:t>
            </a:fld>
            <a:endParaRPr lang="en-US"/>
          </a:p>
        </p:txBody>
      </p:sp>
    </p:spTree>
    <p:extLst>
      <p:ext uri="{BB962C8B-B14F-4D97-AF65-F5344CB8AC3E}">
        <p14:creationId xmlns:p14="http://schemas.microsoft.com/office/powerpoint/2010/main" val="1754917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 y="52972"/>
            <a:ext cx="12191999" cy="6857990"/>
          </a:xfrm>
          <a:prstGeom prst="rect">
            <a:avLst/>
          </a:prstGeom>
        </p:spPr>
      </p:pic>
      <p:sp>
        <p:nvSpPr>
          <p:cNvPr id="2" name="Title 1"/>
          <p:cNvSpPr>
            <a:spLocks noGrp="1"/>
          </p:cNvSpPr>
          <p:nvPr>
            <p:ph type="ctrTitle"/>
          </p:nvPr>
        </p:nvSpPr>
        <p:spPr>
          <a:xfrm>
            <a:off x="3000477" y="330351"/>
            <a:ext cx="10058400" cy="692553"/>
          </a:xfrm>
          <a:effectLst>
            <a:outerShdw blurRad="50800" dist="38100" dir="2700000" algn="tl" rotWithShape="0">
              <a:prstClr val="black">
                <a:alpha val="40000"/>
              </a:prstClr>
            </a:outerShdw>
          </a:effectLst>
        </p:spPr>
        <p:txBody>
          <a:bodyPr>
            <a:noAutofit/>
          </a:bodyPr>
          <a:lstStyle/>
          <a:p>
            <a:r>
              <a:rPr lang="en-GB" sz="3600" b="1" i="1" dirty="0">
                <a:solidFill>
                  <a:srgbClr val="FF0000"/>
                </a:solidFill>
              </a:rPr>
              <a:t>MARKETING STRATEGIES</a:t>
            </a:r>
          </a:p>
        </p:txBody>
      </p:sp>
      <p:sp>
        <p:nvSpPr>
          <p:cNvPr id="3" name="Subtitle 2"/>
          <p:cNvSpPr>
            <a:spLocks noGrp="1"/>
          </p:cNvSpPr>
          <p:nvPr>
            <p:ph type="subTitle" idx="1"/>
          </p:nvPr>
        </p:nvSpPr>
        <p:spPr>
          <a:xfrm>
            <a:off x="1066800" y="1447800"/>
            <a:ext cx="10058400" cy="5194898"/>
          </a:xfrm>
          <a:effectLst>
            <a:outerShdw blurRad="50800" dist="38100" dir="2700000" algn="tl" rotWithShape="0">
              <a:prstClr val="black">
                <a:alpha val="40000"/>
              </a:prstClr>
            </a:outerShdw>
          </a:effectLst>
        </p:spPr>
        <p:txBody>
          <a:bodyPr>
            <a:normAutofit/>
          </a:bodyPr>
          <a:lstStyle/>
          <a:p>
            <a:pPr marL="342900" indent="-342900">
              <a:buClr>
                <a:srgbClr val="8AD0D6"/>
              </a:buClr>
              <a:buFont typeface="Wingdings,Sans-Serif"/>
              <a:buChar char="Ø"/>
            </a:pPr>
            <a:r>
              <a:rPr lang="en-GB" dirty="0">
                <a:solidFill>
                  <a:srgbClr val="FFFFFF"/>
                </a:solidFill>
                <a:ea typeface="+mj-lt"/>
                <a:cs typeface="+mj-lt"/>
              </a:rPr>
              <a:t>SEGMENTATION, TARGETING POSITIONING IN THE MARKETING STRATEGY OF BBC ,OPERATING IN SUCH WIDE ARRY OF OFFERINGS CAN ONLY BE SUCCESSFUL WHEN A COMPANY CAN ADAPT TO THE CHANGING POPULATION.</a:t>
            </a:r>
            <a:endParaRPr lang="en-US" dirty="0">
              <a:ea typeface="+mj-lt"/>
              <a:cs typeface="+mj-lt"/>
            </a:endParaRPr>
          </a:p>
          <a:p>
            <a:endParaRPr lang="en-GB" dirty="0">
              <a:ea typeface="+mj-lt"/>
              <a:cs typeface="+mj-lt"/>
            </a:endParaRPr>
          </a:p>
          <a:p>
            <a:pPr marL="342900" indent="-342900">
              <a:buClr>
                <a:srgbClr val="8AD0D6"/>
              </a:buClr>
              <a:buFont typeface="Wingdings,Sans-Serif"/>
              <a:buChar char="Ø"/>
            </a:pPr>
            <a:r>
              <a:rPr lang="en-GB" dirty="0">
                <a:solidFill>
                  <a:srgbClr val="FFFFFF"/>
                </a:solidFill>
                <a:ea typeface="+mj-lt"/>
                <a:cs typeface="+mj-lt"/>
              </a:rPr>
              <a:t>COMPETITIVE ADVANTAGE OF MARKETING, TO CATER TO THE NEEDS OF THE DIFFERENT CUSTOMER SEGMENTS COMPANY HAS BEEN OFFERNING SERVICES.</a:t>
            </a:r>
            <a:endParaRPr lang="en-US" dirty="0">
              <a:ea typeface="+mj-lt"/>
              <a:cs typeface="+mj-lt"/>
            </a:endParaRPr>
          </a:p>
          <a:p>
            <a:pPr marL="342900" indent="-342900">
              <a:buClr>
                <a:srgbClr val="8AD0D6"/>
              </a:buClr>
              <a:buFont typeface="Wingdings,Sans-Serif"/>
              <a:buChar char="Ø"/>
            </a:pPr>
            <a:endParaRPr lang="en-GB" dirty="0">
              <a:ea typeface="+mj-lt"/>
              <a:cs typeface="+mj-lt"/>
            </a:endParaRPr>
          </a:p>
          <a:p>
            <a:pPr marL="342900" indent="-342900">
              <a:buClr>
                <a:srgbClr val="8AD0D6"/>
              </a:buClr>
              <a:buFont typeface="Wingdings,Sans-Serif"/>
              <a:buChar char="Ø"/>
            </a:pPr>
            <a:r>
              <a:rPr lang="en-GB" dirty="0">
                <a:solidFill>
                  <a:srgbClr val="FFFFFF"/>
                </a:solidFill>
                <a:ea typeface="+mj-lt"/>
                <a:cs typeface="+mj-lt"/>
              </a:rPr>
              <a:t>DISTRIBUTION STRATEGY ,THE COMPANY HAS PRESENCE IN MORE THAN FROM 150 DIFFERENT COUNTRIES WITH BROADCASTING.</a:t>
            </a:r>
          </a:p>
          <a:p>
            <a:pPr marL="342900" indent="-342900">
              <a:buClr>
                <a:srgbClr val="8AD0D6"/>
              </a:buClr>
              <a:buFont typeface="Wingdings,Sans-Serif"/>
              <a:buChar char="Ø"/>
            </a:pPr>
            <a:endParaRPr lang="en-GB" dirty="0">
              <a:solidFill>
                <a:srgbClr val="FFFFFF"/>
              </a:solidFill>
              <a:ea typeface="+mj-lt"/>
              <a:cs typeface="+mj-lt"/>
            </a:endParaRPr>
          </a:p>
          <a:p>
            <a:pPr marL="342900" indent="-342900">
              <a:buClr>
                <a:srgbClr val="8AD0D6"/>
              </a:buClr>
              <a:buFont typeface="Wingdings,Sans-Serif"/>
              <a:buChar char="Ø"/>
            </a:pPr>
            <a:endParaRPr lang="en-GB" dirty="0">
              <a:solidFill>
                <a:srgbClr val="FFFFFF"/>
              </a:solidFill>
              <a:ea typeface="+mj-lt"/>
              <a:cs typeface="+mj-lt"/>
            </a:endParaRPr>
          </a:p>
          <a:p>
            <a:pPr>
              <a:buClr>
                <a:srgbClr val="8AD0D6"/>
              </a:buClr>
            </a:pPr>
            <a:r>
              <a:rPr lang="en-GB" sz="1200" dirty="0">
                <a:solidFill>
                  <a:srgbClr val="FFFFFF"/>
                </a:solidFill>
                <a:ea typeface="+mj-lt"/>
                <a:cs typeface="+mj-lt"/>
              </a:rPr>
              <a:t>Georgiana</a:t>
            </a:r>
            <a:endParaRPr lang="en-US" sz="1200" dirty="0">
              <a:ea typeface="+mj-lt"/>
              <a:cs typeface="+mj-lt"/>
            </a:endParaRPr>
          </a:p>
          <a:p>
            <a:endParaRPr lang="en-GB" dirty="0">
              <a:solidFill>
                <a:srgbClr val="FFFFFF"/>
              </a:solidFill>
            </a:endParaRPr>
          </a:p>
        </p:txBody>
      </p:sp>
      <p:sp>
        <p:nvSpPr>
          <p:cNvPr id="6" name="Slide Number Placeholder 5">
            <a:extLst>
              <a:ext uri="{FF2B5EF4-FFF2-40B4-BE49-F238E27FC236}">
                <a16:creationId xmlns:a16="http://schemas.microsoft.com/office/drawing/2014/main" id="{6BF050DF-35CF-9730-E6E4-E31B4085565B}"/>
              </a:ext>
            </a:extLst>
          </p:cNvPr>
          <p:cNvSpPr>
            <a:spLocks noGrp="1"/>
          </p:cNvSpPr>
          <p:nvPr>
            <p:ph type="sldNum" sz="quarter" idx="12"/>
          </p:nvPr>
        </p:nvSpPr>
        <p:spPr/>
        <p:txBody>
          <a:bodyPr/>
          <a:lstStyle/>
          <a:p>
            <a:fld id="{D57F1E4F-1CFF-5643-939E-02111984F565}" type="slidenum">
              <a:rPr lang="en-US" smtClean="0"/>
              <a:t>8</a:t>
            </a:fld>
            <a:endParaRPr lang="en-US" dirty="0"/>
          </a:p>
        </p:txBody>
      </p:sp>
    </p:spTree>
    <p:extLst>
      <p:ext uri="{BB962C8B-B14F-4D97-AF65-F5344CB8AC3E}">
        <p14:creationId xmlns:p14="http://schemas.microsoft.com/office/powerpoint/2010/main" val="303569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wedge">
                                      <p:cBhvr>
                                        <p:cTn id="3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8" name="Rectangle 37">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6">
            <a:alphaModFix amt="35000"/>
          </a:blip>
          <a:srcRect t="20944" b="22806"/>
          <a:stretch/>
        </p:blipFill>
        <p:spPr>
          <a:xfrm>
            <a:off x="20" y="-1"/>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i="1" dirty="0">
                <a:solidFill>
                  <a:srgbClr val="C00000"/>
                </a:solidFill>
              </a:rPr>
              <a:t>FUTURE OF MARKETING</a:t>
            </a:r>
          </a:p>
        </p:txBody>
      </p:sp>
      <p:sp>
        <p:nvSpPr>
          <p:cNvPr id="3" name="Subtitle 2"/>
          <p:cNvSpPr>
            <a:spLocks noGrp="1"/>
          </p:cNvSpPr>
          <p:nvPr>
            <p:ph type="subTitle" idx="1"/>
          </p:nvPr>
        </p:nvSpPr>
        <p:spPr>
          <a:xfrm>
            <a:off x="1103312" y="2052918"/>
            <a:ext cx="8946541" cy="4195481"/>
          </a:xfrm>
        </p:spPr>
        <p:txBody>
          <a:bodyPr vert="horz" lIns="91440" tIns="45720" rIns="91440" bIns="45720" rtlCol="0">
            <a:normAutofit lnSpcReduction="10000"/>
          </a:bodyPr>
          <a:lstStyle/>
          <a:p>
            <a:pPr marL="342900" indent="-342900">
              <a:buFont typeface="Wingdings 3" charset="2"/>
              <a:buChar char=""/>
            </a:pPr>
            <a:r>
              <a:rPr lang="en-US" sz="2400" b="1" dirty="0">
                <a:solidFill>
                  <a:schemeClr val="tx1"/>
                </a:solidFill>
              </a:rPr>
              <a:t>In the future ,artificial intelligence (AI) APPEARS LIKELY TO INFLUENCE MARKETING STRATEGIES,INCLUDING BUSINESS MODELS,SALES PROCESSES,AND CUSTOMER SERVICE.</a:t>
            </a:r>
          </a:p>
          <a:p>
            <a:pPr marL="342900" indent="-342900">
              <a:buFont typeface="Wingdings 3" charset="2"/>
              <a:buChar char=""/>
            </a:pPr>
            <a:r>
              <a:rPr lang="en-US" sz="2400" b="1" dirty="0">
                <a:solidFill>
                  <a:schemeClr val="tx1"/>
                </a:solidFill>
              </a:rPr>
              <a:t>MARKETING WILL INCREASINGLY NEED TO BE HYPER-PERSONALIZED,ONE-TO-ONE,REAL TIME AND MORE TECHNOLOGY AND DATA DRIVEN.</a:t>
            </a:r>
          </a:p>
          <a:p>
            <a:pPr marL="342900" indent="-342900">
              <a:buFont typeface="Wingdings 3" charset="2"/>
              <a:buChar char=""/>
            </a:pPr>
            <a:r>
              <a:rPr lang="en-US" sz="2400" b="1" dirty="0">
                <a:solidFill>
                  <a:schemeClr val="tx1"/>
                </a:solidFill>
              </a:rPr>
              <a:t>Creativity is key to marketing that not only grabs a person 's attention but gets them to act.</a:t>
            </a:r>
          </a:p>
          <a:p>
            <a:pPr marL="342900" indent="-342900">
              <a:buFont typeface="Wingdings 3" charset="2"/>
              <a:buChar char=""/>
            </a:pPr>
            <a:endParaRPr lang="en-US" sz="2400" b="1" dirty="0">
              <a:solidFill>
                <a:schemeClr val="tx1"/>
              </a:solidFill>
            </a:endParaRPr>
          </a:p>
          <a:p>
            <a:r>
              <a:rPr lang="en-US" sz="1200" dirty="0">
                <a:solidFill>
                  <a:schemeClr val="tx1"/>
                </a:solidFill>
              </a:rPr>
              <a:t>Georgiana</a:t>
            </a:r>
          </a:p>
          <a:p>
            <a:pPr>
              <a:buFont typeface="Wingdings 3" charset="2"/>
              <a:buChar char=""/>
            </a:pPr>
            <a:endParaRPr lang="en-US" dirty="0">
              <a:solidFill>
                <a:schemeClr val="tx1"/>
              </a:solidFill>
            </a:endParaRPr>
          </a:p>
        </p:txBody>
      </p:sp>
      <p:sp>
        <p:nvSpPr>
          <p:cNvPr id="6" name="Slide Number Placeholder 5">
            <a:extLst>
              <a:ext uri="{FF2B5EF4-FFF2-40B4-BE49-F238E27FC236}">
                <a16:creationId xmlns:a16="http://schemas.microsoft.com/office/drawing/2014/main" id="{89A92479-F8F9-C5AB-0672-7ED63A3BC51B}"/>
              </a:ext>
            </a:extLst>
          </p:cNvPr>
          <p:cNvSpPr>
            <a:spLocks noGrp="1"/>
          </p:cNvSpPr>
          <p:nvPr>
            <p:ph type="sldNum" sz="quarter" idx="12"/>
          </p:nvPr>
        </p:nvSpPr>
        <p:spPr/>
        <p:txBody>
          <a:bodyPr/>
          <a:lstStyle/>
          <a:p>
            <a:fld id="{D57F1E4F-1CFF-5643-939E-02111984F565}" type="slidenum">
              <a:rPr lang="en-US" smtClean="0"/>
              <a:t>9</a:t>
            </a:fld>
            <a:endParaRPr lang="en-US"/>
          </a:p>
        </p:txBody>
      </p:sp>
    </p:spTree>
    <p:extLst>
      <p:ext uri="{BB962C8B-B14F-4D97-AF65-F5344CB8AC3E}">
        <p14:creationId xmlns:p14="http://schemas.microsoft.com/office/powerpoint/2010/main" val="1417556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723469" y="52380"/>
            <a:ext cx="10044023" cy="1878250"/>
          </a:xfrm>
          <a:effectLst>
            <a:outerShdw blurRad="50800" dist="38100" dir="2700000" algn="tl" rotWithShape="0">
              <a:prstClr val="black">
                <a:alpha val="40000"/>
              </a:prstClr>
            </a:outerShdw>
          </a:effectLst>
        </p:spPr>
        <p:txBody>
          <a:bodyPr>
            <a:normAutofit/>
          </a:bodyPr>
          <a:lstStyle/>
          <a:p>
            <a:r>
              <a:rPr lang="en-GB" sz="4800" b="1" i="1" dirty="0">
                <a:solidFill>
                  <a:srgbClr val="C00000"/>
                </a:solidFill>
              </a:rPr>
              <a:t>Benefits of the modern cloud and communication technology</a:t>
            </a:r>
            <a:r>
              <a:rPr lang="en-GB" sz="4400" b="1" i="1" dirty="0">
                <a:solidFill>
                  <a:srgbClr val="C00000"/>
                </a:solidFill>
              </a:rPr>
              <a:t> </a:t>
            </a:r>
          </a:p>
        </p:txBody>
      </p:sp>
      <p:sp>
        <p:nvSpPr>
          <p:cNvPr id="3" name="Subtitle 2"/>
          <p:cNvSpPr>
            <a:spLocks noGrp="1"/>
          </p:cNvSpPr>
          <p:nvPr>
            <p:ph type="subTitle" idx="1"/>
          </p:nvPr>
        </p:nvSpPr>
        <p:spPr>
          <a:xfrm>
            <a:off x="913145" y="2433024"/>
            <a:ext cx="10058400" cy="4014405"/>
          </a:xfrm>
          <a:effectLst>
            <a:outerShdw blurRad="50800" dist="38100" dir="2700000" algn="tl" rotWithShape="0">
              <a:prstClr val="black">
                <a:alpha val="40000"/>
              </a:prstClr>
            </a:outerShdw>
          </a:effectLst>
        </p:spPr>
        <p:txBody>
          <a:bodyPr>
            <a:normAutofit/>
          </a:bodyPr>
          <a:lstStyle/>
          <a:p>
            <a:pPr marL="457200" indent="-457200" algn="ctr">
              <a:buFont typeface="Wingdings" panose="05000000000000000000" pitchFamily="2" charset="2"/>
              <a:buChar char="Ø"/>
            </a:pPr>
            <a:r>
              <a:rPr lang="en-GB" sz="3200" b="1" dirty="0">
                <a:solidFill>
                  <a:schemeClr val="tx1"/>
                </a:solidFill>
                <a:latin typeface="Times New Roman"/>
                <a:ea typeface="+mj-lt"/>
                <a:cs typeface="+mj-lt"/>
              </a:rPr>
              <a:t>For the customers</a:t>
            </a:r>
          </a:p>
          <a:p>
            <a:pPr marL="342900" indent="-342900">
              <a:buClr>
                <a:srgbClr val="8AD0D6"/>
              </a:buClr>
              <a:buFont typeface="Wingdings" panose="05000000000000000000" pitchFamily="2" charset="2"/>
              <a:buChar char="Ø"/>
            </a:pPr>
            <a:r>
              <a:rPr lang="en-GB" b="1" dirty="0">
                <a:solidFill>
                  <a:schemeClr val="tx1"/>
                </a:solidFill>
                <a:ea typeface="+mj-lt"/>
                <a:cs typeface="+mj-lt"/>
              </a:rPr>
              <a:t>Security: Many organizations have security concerns when it comes to adopting a cloud-computing solution.</a:t>
            </a:r>
          </a:p>
          <a:p>
            <a:pPr marL="342900" indent="-342900">
              <a:buClr>
                <a:srgbClr val="8AD0D6"/>
              </a:buClr>
              <a:buFont typeface="Wingdings" panose="05000000000000000000" pitchFamily="2" charset="2"/>
              <a:buChar char="Ø"/>
            </a:pPr>
            <a:endParaRPr lang="en-GB" b="1" dirty="0">
              <a:solidFill>
                <a:schemeClr val="tx1"/>
              </a:solidFill>
              <a:latin typeface="Century Gothic"/>
              <a:ea typeface="+mj-lt"/>
              <a:cs typeface="Times New Roman"/>
            </a:endParaRPr>
          </a:p>
          <a:p>
            <a:pPr marL="457200" indent="-457200" algn="ctr">
              <a:buFont typeface="Wingdings" panose="05000000000000000000" pitchFamily="2" charset="2"/>
              <a:buChar char="Ø"/>
            </a:pPr>
            <a:r>
              <a:rPr lang="en-GB" sz="3200" b="1" dirty="0">
                <a:solidFill>
                  <a:schemeClr val="tx1"/>
                </a:solidFill>
                <a:latin typeface="Times New Roman"/>
                <a:ea typeface="+mj-lt"/>
                <a:cs typeface="Times New Roman"/>
              </a:rPr>
              <a:t>For the employees</a:t>
            </a:r>
            <a:endParaRPr lang="en-GB" sz="3200" b="1" dirty="0">
              <a:solidFill>
                <a:schemeClr val="tx1"/>
              </a:solidFill>
              <a:latin typeface="Times New Roman"/>
              <a:cs typeface="Times New Roman"/>
            </a:endParaRPr>
          </a:p>
          <a:p>
            <a:pPr marL="342900" indent="-342900">
              <a:buClr>
                <a:srgbClr val="8AD0D6"/>
              </a:buClr>
              <a:buFont typeface="Wingdings" panose="05000000000000000000" pitchFamily="2" charset="2"/>
              <a:buChar char="Ø"/>
            </a:pPr>
            <a:r>
              <a:rPr lang="en-GB" b="1" dirty="0">
                <a:solidFill>
                  <a:schemeClr val="tx1"/>
                </a:solidFill>
                <a:ea typeface="+mj-lt"/>
                <a:cs typeface="+mj-lt"/>
              </a:rPr>
              <a:t>Increased Collaboration: Cloud computing makes collaboration a simple process. Team members can view and share information easily and securely across a cloud-based platform</a:t>
            </a:r>
            <a:r>
              <a:rPr lang="en-GB" b="1" dirty="0">
                <a:ea typeface="+mj-lt"/>
                <a:cs typeface="+mj-lt"/>
              </a:rPr>
              <a:t>.</a:t>
            </a:r>
          </a:p>
          <a:p>
            <a:pPr>
              <a:buClr>
                <a:srgbClr val="8AD0D6"/>
              </a:buClr>
            </a:pPr>
            <a:r>
              <a:rPr lang="en-GB" sz="1200" dirty="0">
                <a:solidFill>
                  <a:schemeClr val="tx1"/>
                </a:solidFill>
              </a:rPr>
              <a:t>Cosmin</a:t>
            </a:r>
          </a:p>
        </p:txBody>
      </p:sp>
      <p:sp>
        <p:nvSpPr>
          <p:cNvPr id="6" name="Slide Number Placeholder 5">
            <a:extLst>
              <a:ext uri="{FF2B5EF4-FFF2-40B4-BE49-F238E27FC236}">
                <a16:creationId xmlns:a16="http://schemas.microsoft.com/office/drawing/2014/main" id="{36E816D7-4ECB-AEDF-21CA-C526061826ED}"/>
              </a:ext>
            </a:extLst>
          </p:cNvPr>
          <p:cNvSpPr>
            <a:spLocks noGrp="1"/>
          </p:cNvSpPr>
          <p:nvPr>
            <p:ph type="sldNum" sz="quarter" idx="12"/>
          </p:nvPr>
        </p:nvSpPr>
        <p:spPr/>
        <p:txBody>
          <a:bodyPr/>
          <a:lstStyle/>
          <a:p>
            <a:fld id="{D57F1E4F-1CFF-5643-939E-02111984F565}" type="slidenum">
              <a:rPr lang="en-US" smtClean="0"/>
              <a:t>10</a:t>
            </a:fld>
            <a:endParaRPr lang="en-US"/>
          </a:p>
        </p:txBody>
      </p:sp>
    </p:spTree>
    <p:extLst>
      <p:ext uri="{BB962C8B-B14F-4D97-AF65-F5344CB8AC3E}">
        <p14:creationId xmlns:p14="http://schemas.microsoft.com/office/powerpoint/2010/main" val="2612874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3" name="Subtitle 2"/>
          <p:cNvSpPr>
            <a:spLocks noGrp="1"/>
          </p:cNvSpPr>
          <p:nvPr>
            <p:ph type="subTitle" idx="1"/>
          </p:nvPr>
        </p:nvSpPr>
        <p:spPr>
          <a:xfrm>
            <a:off x="1142827" y="537590"/>
            <a:ext cx="9900250" cy="5782819"/>
          </a:xfrm>
          <a:effectLst>
            <a:outerShdw blurRad="50800" dist="38100" dir="2700000" algn="tl" rotWithShape="0">
              <a:prstClr val="black">
                <a:alpha val="40000"/>
              </a:prstClr>
            </a:outerShdw>
          </a:effectLst>
        </p:spPr>
        <p:txBody>
          <a:bodyPr>
            <a:normAutofit fontScale="92500" lnSpcReduction="10000"/>
          </a:bodyPr>
          <a:lstStyle/>
          <a:p>
            <a:pPr algn="ctr"/>
            <a:r>
              <a:rPr lang="en-GB" sz="3200" b="1" dirty="0">
                <a:solidFill>
                  <a:srgbClr val="C00000"/>
                </a:solidFill>
              </a:rPr>
              <a:t>BENEFITS FOR SUPPLIERS</a:t>
            </a:r>
            <a:endParaRPr lang="en-US" sz="3200" b="1" dirty="0">
              <a:solidFill>
                <a:srgbClr val="C00000"/>
              </a:solidFill>
              <a:ea typeface="+mj-lt"/>
              <a:cs typeface="+mj-lt"/>
            </a:endParaRPr>
          </a:p>
          <a:p>
            <a:pPr marL="342900" indent="-342900" algn="ctr">
              <a:buFont typeface="Wingdings" panose="05000000000000000000" pitchFamily="2" charset="2"/>
              <a:buChar char="Ø"/>
            </a:pPr>
            <a:r>
              <a:rPr lang="en-GB" b="1" dirty="0">
                <a:solidFill>
                  <a:schemeClr val="tx1"/>
                </a:solidFill>
              </a:rPr>
              <a:t>A business boost:</a:t>
            </a:r>
            <a:r>
              <a:rPr lang="en-GB" b="1" dirty="0">
                <a:solidFill>
                  <a:schemeClr val="tx1"/>
                </a:solidFill>
                <a:ea typeface="+mj-lt"/>
                <a:cs typeface="+mj-lt"/>
              </a:rPr>
              <a:t> Your company will be more agile as capacity can be flexed up or down to meet demand, and you can take advantage of peaks in the market without significant costs.</a:t>
            </a:r>
            <a:endParaRPr lang="en-GB" sz="3200" b="1" dirty="0">
              <a:solidFill>
                <a:schemeClr val="tx1"/>
              </a:solidFill>
            </a:endParaRPr>
          </a:p>
          <a:p>
            <a:pPr marL="457200" indent="-457200" algn="ctr">
              <a:buClr>
                <a:srgbClr val="8AD0D6"/>
              </a:buClr>
              <a:buFont typeface="Wingdings" panose="05000000000000000000" pitchFamily="2" charset="2"/>
              <a:buChar char="Ø"/>
            </a:pPr>
            <a:endParaRPr lang="en-GB" sz="3200" b="1" i="1" dirty="0">
              <a:solidFill>
                <a:schemeClr val="tx1"/>
              </a:solidFill>
            </a:endParaRPr>
          </a:p>
          <a:p>
            <a:pPr marL="342900" indent="-342900">
              <a:buClr>
                <a:srgbClr val="8AD0D6"/>
              </a:buClr>
              <a:buFont typeface="Wingdings" panose="05000000000000000000" pitchFamily="2" charset="2"/>
              <a:buChar char="Ø"/>
            </a:pPr>
            <a:endParaRPr lang="en-GB" b="1" i="1" dirty="0">
              <a:solidFill>
                <a:srgbClr val="8AD0D6"/>
              </a:solidFill>
            </a:endParaRPr>
          </a:p>
          <a:p>
            <a:pPr marL="457200" indent="-457200" algn="ctr">
              <a:buClr>
                <a:srgbClr val="8AD0D6"/>
              </a:buClr>
              <a:buFont typeface="Wingdings" panose="05000000000000000000" pitchFamily="2" charset="2"/>
              <a:buChar char="Ø"/>
            </a:pPr>
            <a:endParaRPr lang="en-GB" sz="3200" b="1" i="1" dirty="0">
              <a:solidFill>
                <a:schemeClr val="accent2">
                  <a:lumMod val="40000"/>
                  <a:lumOff val="60000"/>
                </a:schemeClr>
              </a:solidFill>
            </a:endParaRPr>
          </a:p>
          <a:p>
            <a:pPr marL="457200" indent="-457200" algn="ctr">
              <a:buClr>
                <a:srgbClr val="8AD0D6"/>
              </a:buClr>
              <a:buFont typeface="Wingdings" panose="05000000000000000000" pitchFamily="2" charset="2"/>
              <a:buChar char="Ø"/>
            </a:pPr>
            <a:endParaRPr lang="en-GB" sz="3200" b="1" i="1" dirty="0">
              <a:solidFill>
                <a:schemeClr val="accent2">
                  <a:lumMod val="40000"/>
                  <a:lumOff val="60000"/>
                </a:schemeClr>
              </a:solidFill>
            </a:endParaRPr>
          </a:p>
          <a:p>
            <a:pPr marL="457200" indent="-457200" algn="ctr">
              <a:buClr>
                <a:srgbClr val="8AD0D6"/>
              </a:buClr>
              <a:buFont typeface="Wingdings" panose="05000000000000000000" pitchFamily="2" charset="2"/>
              <a:buChar char="Ø"/>
            </a:pPr>
            <a:endParaRPr lang="en-GB" sz="3200" b="1" i="1" dirty="0">
              <a:solidFill>
                <a:srgbClr val="C00000"/>
              </a:solidFill>
            </a:endParaRPr>
          </a:p>
          <a:p>
            <a:pPr algn="ctr">
              <a:buClr>
                <a:srgbClr val="8AD0D6"/>
              </a:buClr>
            </a:pPr>
            <a:r>
              <a:rPr lang="en-GB" sz="3200" b="1" i="1" dirty="0">
                <a:solidFill>
                  <a:srgbClr val="C00000"/>
                </a:solidFill>
              </a:rPr>
              <a:t> Opportunities received:</a:t>
            </a:r>
          </a:p>
          <a:p>
            <a:pPr marL="342900" indent="-342900">
              <a:buFont typeface="Wingdings" panose="05000000000000000000" pitchFamily="2" charset="2"/>
              <a:buChar char="Ø"/>
            </a:pPr>
            <a:r>
              <a:rPr lang="en-GB" b="1" dirty="0">
                <a:solidFill>
                  <a:schemeClr val="tx1"/>
                </a:solidFill>
                <a:ea typeface="+mj-lt"/>
                <a:cs typeface="+mj-lt"/>
              </a:rPr>
              <a:t>QUALITY CONTROL: WITH EVERYONE ACCESSING THE SAME INFORMATION, YOU CAN MAINTAIN CONSISTENCY IN DATA, AVOID HUMAN ERROR, AND HAVE A CLEAR RECORD OF ANY REVISIONS OR UPDATES.</a:t>
            </a:r>
            <a:endParaRPr lang="en-GB" b="1" dirty="0">
              <a:solidFill>
                <a:schemeClr val="tx1"/>
              </a:solidFill>
            </a:endParaRPr>
          </a:p>
          <a:p>
            <a:r>
              <a:rPr lang="en-GB" sz="1200" dirty="0">
                <a:solidFill>
                  <a:srgbClr val="FFFFFF"/>
                </a:solidFill>
              </a:rPr>
              <a:t>Cosmin</a:t>
            </a:r>
            <a:endParaRPr lang="en-GB" sz="1300" dirty="0">
              <a:solidFill>
                <a:srgbClr val="FFFFFF"/>
              </a:solidFill>
            </a:endParaRPr>
          </a:p>
          <a:p>
            <a:endParaRPr lang="en-GB" dirty="0">
              <a:solidFill>
                <a:srgbClr val="FFFFFF"/>
              </a:solidFill>
            </a:endParaRPr>
          </a:p>
        </p:txBody>
      </p:sp>
      <p:sp>
        <p:nvSpPr>
          <p:cNvPr id="5" name="Slide Number Placeholder 4">
            <a:extLst>
              <a:ext uri="{FF2B5EF4-FFF2-40B4-BE49-F238E27FC236}">
                <a16:creationId xmlns:a16="http://schemas.microsoft.com/office/drawing/2014/main" id="{6D77F16D-8941-16F3-2633-CE671EB3132F}"/>
              </a:ext>
            </a:extLst>
          </p:cNvPr>
          <p:cNvSpPr>
            <a:spLocks noGrp="1"/>
          </p:cNvSpPr>
          <p:nvPr>
            <p:ph type="sldNum" sz="quarter" idx="12"/>
          </p:nvPr>
        </p:nvSpPr>
        <p:spPr/>
        <p:txBody>
          <a:bodyPr/>
          <a:lstStyle/>
          <a:p>
            <a:fld id="{D57F1E4F-1CFF-5643-939E-02111984F565}" type="slidenum">
              <a:rPr lang="en-US" smtClean="0"/>
              <a:t>11</a:t>
            </a:fld>
            <a:endParaRPr lang="en-US"/>
          </a:p>
        </p:txBody>
      </p:sp>
    </p:spTree>
    <p:extLst>
      <p:ext uri="{BB962C8B-B14F-4D97-AF65-F5344CB8AC3E}">
        <p14:creationId xmlns:p14="http://schemas.microsoft.com/office/powerpoint/2010/main" val="384420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16214" y="10"/>
            <a:ext cx="12191999" cy="6857990"/>
          </a:xfrm>
          <a:prstGeom prst="rect">
            <a:avLst/>
          </a:prstGeom>
        </p:spPr>
      </p:pic>
      <p:sp>
        <p:nvSpPr>
          <p:cNvPr id="2" name="Title 1"/>
          <p:cNvSpPr>
            <a:spLocks noGrp="1"/>
          </p:cNvSpPr>
          <p:nvPr>
            <p:ph type="ctrTitle"/>
          </p:nvPr>
        </p:nvSpPr>
        <p:spPr>
          <a:xfrm>
            <a:off x="1241054" y="224908"/>
            <a:ext cx="11079191" cy="1504439"/>
          </a:xfrm>
          <a:effectLst>
            <a:outerShdw blurRad="50800" dist="38100" dir="2700000" algn="tl" rotWithShape="0">
              <a:prstClr val="black">
                <a:alpha val="40000"/>
              </a:prstClr>
            </a:outerShdw>
          </a:effectLst>
        </p:spPr>
        <p:txBody>
          <a:bodyPr>
            <a:normAutofit/>
          </a:bodyPr>
          <a:lstStyle/>
          <a:p>
            <a:r>
              <a:rPr lang="en-GB" sz="4400" b="1" i="1">
                <a:solidFill>
                  <a:srgbClr val="C00000"/>
                </a:solidFill>
              </a:rPr>
              <a:t>Threats faced by the company</a:t>
            </a:r>
          </a:p>
        </p:txBody>
      </p:sp>
      <p:sp>
        <p:nvSpPr>
          <p:cNvPr id="3" name="Subtitle 2"/>
          <p:cNvSpPr>
            <a:spLocks noGrp="1"/>
          </p:cNvSpPr>
          <p:nvPr>
            <p:ph type="subTitle" idx="1"/>
          </p:nvPr>
        </p:nvSpPr>
        <p:spPr>
          <a:xfrm>
            <a:off x="1100051" y="2246118"/>
            <a:ext cx="10058400" cy="2892970"/>
          </a:xfrm>
          <a:effectLst>
            <a:outerShdw blurRad="50800" dist="38100" dir="2700000" algn="tl" rotWithShape="0">
              <a:prstClr val="black">
                <a:alpha val="40000"/>
              </a:prstClr>
            </a:outerShdw>
          </a:effectLst>
        </p:spPr>
        <p:txBody>
          <a:bodyPr>
            <a:normAutofit/>
          </a:bodyPr>
          <a:lstStyle/>
          <a:p>
            <a:pPr marL="342900" indent="-342900">
              <a:buFont typeface="Wingdings" charset="2"/>
              <a:buChar char="ü"/>
            </a:pPr>
            <a:r>
              <a:rPr lang="en-GB" b="1" i="1">
                <a:solidFill>
                  <a:srgbClr val="FFFF00"/>
                </a:solidFill>
                <a:ea typeface="+mj-lt"/>
                <a:cs typeface="+mj-lt"/>
              </a:rPr>
              <a:t>Disaster Recovery:</a:t>
            </a:r>
            <a:r>
              <a:rPr lang="en-GB" b="1" i="1">
                <a:ea typeface="+mj-lt"/>
                <a:cs typeface="+mj-lt"/>
              </a:rPr>
              <a:t> Unfortunately, no matter how in control your organization may be when it comes to own processes, there will always be things that are completely out of your control. Downtime in your services leads to lost productivity, revenue, and etc.</a:t>
            </a:r>
          </a:p>
          <a:p>
            <a:pPr marL="342900" indent="-342900">
              <a:buClr>
                <a:srgbClr val="8AD0D6"/>
              </a:buClr>
              <a:buFont typeface="Wingdings" charset="2"/>
              <a:buChar char="ü"/>
            </a:pPr>
            <a:r>
              <a:rPr lang="en-GB" b="1" i="1">
                <a:solidFill>
                  <a:srgbClr val="FFFF00"/>
                </a:solidFill>
                <a:ea typeface="+mj-lt"/>
                <a:cs typeface="+mj-lt"/>
              </a:rPr>
              <a:t>Loss Prevention:</a:t>
            </a:r>
            <a:r>
              <a:rPr lang="en-GB" b="1" i="1">
                <a:ea typeface="+mj-lt"/>
                <a:cs typeface="+mj-lt"/>
              </a:rPr>
              <a:t> If your organization isn't investing in a cloud-computing solution, then all of your valuable data is inseparably tied to the office computers it resides in.</a:t>
            </a:r>
          </a:p>
        </p:txBody>
      </p:sp>
      <p:pic>
        <p:nvPicPr>
          <p:cNvPr id="5" name="Picture 4" descr="Logo&#10;&#10;Description automatically generated">
            <a:extLst>
              <a:ext uri="{FF2B5EF4-FFF2-40B4-BE49-F238E27FC236}">
                <a16:creationId xmlns:a16="http://schemas.microsoft.com/office/drawing/2014/main" id="{1615490A-248B-4E3E-754E-51B4AE8237F9}"/>
              </a:ext>
            </a:extLst>
          </p:cNvPr>
          <p:cNvPicPr>
            <a:picLocks noChangeAspect="1"/>
          </p:cNvPicPr>
          <p:nvPr/>
        </p:nvPicPr>
        <p:blipFill rotWithShape="1">
          <a:blip r:embed="rId2"/>
          <a:srcRect t="21022" b="22728"/>
          <a:stretch/>
        </p:blipFill>
        <p:spPr>
          <a:xfrm>
            <a:off x="0" y="10"/>
            <a:ext cx="12191999" cy="6857990"/>
          </a:xfrm>
          <a:prstGeom prst="rect">
            <a:avLst/>
          </a:prstGeom>
        </p:spPr>
      </p:pic>
      <p:pic>
        <p:nvPicPr>
          <p:cNvPr id="6" name="Picture 5" descr="Logo&#10;&#10;Description automatically generated">
            <a:extLst>
              <a:ext uri="{FF2B5EF4-FFF2-40B4-BE49-F238E27FC236}">
                <a16:creationId xmlns:a16="http://schemas.microsoft.com/office/drawing/2014/main" id="{954CCA53-9DF2-D249-CD6A-29896463FCA3}"/>
              </a:ext>
            </a:extLst>
          </p:cNvPr>
          <p:cNvPicPr>
            <a:picLocks noChangeAspect="1"/>
          </p:cNvPicPr>
          <p:nvPr/>
        </p:nvPicPr>
        <p:blipFill rotWithShape="1">
          <a:blip r:embed="rId2"/>
          <a:srcRect t="21022" b="22728"/>
          <a:stretch/>
        </p:blipFill>
        <p:spPr>
          <a:xfrm>
            <a:off x="-116214" y="10"/>
            <a:ext cx="12191999" cy="6857990"/>
          </a:xfrm>
          <a:prstGeom prst="rect">
            <a:avLst/>
          </a:prstGeom>
        </p:spPr>
      </p:pic>
      <p:sp>
        <p:nvSpPr>
          <p:cNvPr id="7" name="TextBox 6">
            <a:extLst>
              <a:ext uri="{FF2B5EF4-FFF2-40B4-BE49-F238E27FC236}">
                <a16:creationId xmlns:a16="http://schemas.microsoft.com/office/drawing/2014/main" id="{F5AD6CDF-6811-460A-C61C-28FF20267DDE}"/>
              </a:ext>
            </a:extLst>
          </p:cNvPr>
          <p:cNvSpPr txBox="1"/>
          <p:nvPr/>
        </p:nvSpPr>
        <p:spPr>
          <a:xfrm>
            <a:off x="500470" y="662107"/>
            <a:ext cx="11423235"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i="1" dirty="0">
                <a:solidFill>
                  <a:srgbClr val="FF0000"/>
                </a:solidFill>
              </a:rPr>
              <a:t>Threats faced by the company</a:t>
            </a:r>
          </a:p>
          <a:p>
            <a:pPr algn="ctr"/>
            <a:r>
              <a:rPr lang="en-GB" sz="4000" dirty="0">
                <a:solidFill>
                  <a:srgbClr val="FF0000"/>
                </a:solidFill>
              </a:rPr>
              <a:t> </a:t>
            </a:r>
          </a:p>
          <a:p>
            <a:pPr marL="571500" indent="-571500">
              <a:buFont typeface="Wingdings"/>
              <a:buChar char="Ø"/>
            </a:pPr>
            <a:r>
              <a:rPr lang="en-GB" sz="2800" b="1" dirty="0"/>
              <a:t>DISATER RECOVERY: UNFORTUNATELY, NO MATTER HOW IN CONTROL YOUR ORGANIZATION MAY BE WHEN IT COMES TO OWN PROCESSES, THERE WILL ALWAYS BE THINGS ARE COMPLETLEY OUT OF YOUR CONTROL.</a:t>
            </a:r>
          </a:p>
          <a:p>
            <a:pPr marL="571500" indent="-571500">
              <a:buFont typeface="Wingdings"/>
              <a:buChar char="Ø"/>
            </a:pPr>
            <a:r>
              <a:rPr lang="en-GB" sz="2400" b="1" dirty="0"/>
              <a:t>DOWNTIME IN YOUR SERVICES LEADSTO LOST PRODUCTIVITY,REVENUE,ANDETC.</a:t>
            </a:r>
          </a:p>
          <a:p>
            <a:pPr marL="571500" indent="-571500">
              <a:buFont typeface="Wingdings"/>
              <a:buChar char="Ø"/>
            </a:pPr>
            <a:r>
              <a:rPr lang="en-GB" sz="2400" b="1" dirty="0"/>
              <a:t>LOSS PREVENTION: IF YOUR ORGANIZATION ISN'T INVESTING IN A CLOUD COMPUTING SOLUTION ,THEN ALL OF YOUR VALUBLE DATA IS INSEPERABLY TIED TO THE OFFICE COMPUTERS IT RESIDES IN</a:t>
            </a:r>
          </a:p>
          <a:p>
            <a:pPr marL="571500" indent="-571500">
              <a:buFont typeface="Wingdings"/>
              <a:buChar char="Ø"/>
            </a:pPr>
            <a:endParaRPr lang="en-GB" sz="2400" b="1" dirty="0"/>
          </a:p>
          <a:p>
            <a:pPr marL="571500" indent="-571500">
              <a:buFont typeface="Wingdings"/>
              <a:buChar char="Ø"/>
            </a:pPr>
            <a:endParaRPr lang="en-GB" sz="2400" b="1" dirty="0"/>
          </a:p>
          <a:p>
            <a:pPr marL="571500" indent="-571500">
              <a:buFont typeface="Wingdings"/>
              <a:buChar char="Ø"/>
            </a:pPr>
            <a:endParaRPr lang="en-GB" sz="2400" b="1" dirty="0"/>
          </a:p>
          <a:p>
            <a:r>
              <a:rPr lang="en-GB" sz="1200" dirty="0"/>
              <a:t>Cosmin</a:t>
            </a:r>
          </a:p>
        </p:txBody>
      </p:sp>
      <p:sp>
        <p:nvSpPr>
          <p:cNvPr id="9" name="Slide Number Placeholder 8">
            <a:extLst>
              <a:ext uri="{FF2B5EF4-FFF2-40B4-BE49-F238E27FC236}">
                <a16:creationId xmlns:a16="http://schemas.microsoft.com/office/drawing/2014/main" id="{5F1E1BAF-F863-0E6A-C869-4AC70B2A4A80}"/>
              </a:ext>
            </a:extLst>
          </p:cNvPr>
          <p:cNvSpPr>
            <a:spLocks noGrp="1"/>
          </p:cNvSpPr>
          <p:nvPr>
            <p:ph type="sldNum" sz="quarter" idx="12"/>
          </p:nvPr>
        </p:nvSpPr>
        <p:spPr/>
        <p:txBody>
          <a:bodyPr/>
          <a:lstStyle/>
          <a:p>
            <a:fld id="{D57F1E4F-1CFF-5643-939E-02111984F565}" type="slidenum">
              <a:rPr lang="en-US" smtClean="0"/>
              <a:t>12</a:t>
            </a:fld>
            <a:endParaRPr lang="en-US"/>
          </a:p>
        </p:txBody>
      </p:sp>
    </p:spTree>
    <p:extLst>
      <p:ext uri="{BB962C8B-B14F-4D97-AF65-F5344CB8AC3E}">
        <p14:creationId xmlns:p14="http://schemas.microsoft.com/office/powerpoint/2010/main" val="2646120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descr="A hand holding a light bulb&#10;&#10;Description automatically generated">
            <a:extLst>
              <a:ext uri="{FF2B5EF4-FFF2-40B4-BE49-F238E27FC236}">
                <a16:creationId xmlns:a16="http://schemas.microsoft.com/office/drawing/2014/main" id="{53FE52D5-EED7-95B1-406F-E0ECCC6A39FC}"/>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50002" r="10482" b="-1"/>
          <a:stretch/>
        </p:blipFill>
        <p:spPr>
          <a:xfrm>
            <a:off x="2" y="10"/>
            <a:ext cx="4063593" cy="6857990"/>
          </a:xfrm>
          <a:prstGeom prst="rect">
            <a:avLst/>
          </a:prstGeom>
        </p:spPr>
      </p:pic>
      <p:pic>
        <p:nvPicPr>
          <p:cNvPr id="5" name="Picture 11" descr="Logo&#10;&#10;Description automatically generated">
            <a:extLst>
              <a:ext uri="{FF2B5EF4-FFF2-40B4-BE49-F238E27FC236}">
                <a16:creationId xmlns:a16="http://schemas.microsoft.com/office/drawing/2014/main" id="{D3FAE05A-16B1-A403-E81D-FCDA0E3E8F61}"/>
              </a:ext>
            </a:extLst>
          </p:cNvPr>
          <p:cNvPicPr>
            <a:picLocks noChangeAspect="1"/>
          </p:cNvPicPr>
          <p:nvPr/>
        </p:nvPicPr>
        <p:blipFill rotWithShape="1">
          <a:blip r:embed="rId3">
            <a:alphaModFix amt="40000"/>
          </a:blip>
          <a:srcRect l="19406" r="21366"/>
          <a:stretch/>
        </p:blipFill>
        <p:spPr>
          <a:xfrm>
            <a:off x="2904905" y="9641"/>
            <a:ext cx="4061902" cy="6858000"/>
          </a:xfrm>
          <a:prstGeom prst="rect">
            <a:avLst/>
          </a:prstGeom>
        </p:spPr>
      </p:pic>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4">
            <a:alphaModFix amt="40000"/>
          </a:blip>
          <a:srcRect l="19077" r="21723"/>
          <a:stretch/>
        </p:blipFill>
        <p:spPr>
          <a:xfrm>
            <a:off x="7841742" y="9641"/>
            <a:ext cx="4059936" cy="685800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pPr algn="ctr">
              <a:lnSpc>
                <a:spcPct val="90000"/>
              </a:lnSpc>
            </a:pPr>
            <a:r>
              <a:rPr lang="en-GB" b="1" i="1" dirty="0">
                <a:solidFill>
                  <a:srgbClr val="FF0000"/>
                </a:solidFill>
                <a:latin typeface="Algerian"/>
                <a:cs typeface="Calibri Light"/>
              </a:rPr>
              <a:t>Lessons Learned From This Case Study</a:t>
            </a:r>
            <a:endParaRPr lang="en-GB" b="1" i="1" dirty="0">
              <a:solidFill>
                <a:srgbClr val="FF0000"/>
              </a:solidFill>
              <a:latin typeface="Algerian"/>
              <a:cs typeface="Calibri"/>
            </a:endParaRPr>
          </a:p>
        </p:txBody>
      </p:sp>
      <p:sp>
        <p:nvSpPr>
          <p:cNvPr id="3" name="Subtitle 2"/>
          <p:cNvSpPr>
            <a:spLocks noGrp="1"/>
          </p:cNvSpPr>
          <p:nvPr>
            <p:ph type="subTitle" idx="1"/>
          </p:nvPr>
        </p:nvSpPr>
        <p:spPr>
          <a:xfrm>
            <a:off x="405119" y="5784830"/>
            <a:ext cx="8825658" cy="861420"/>
          </a:xfrm>
        </p:spPr>
        <p:txBody>
          <a:bodyPr>
            <a:normAutofit/>
          </a:bodyPr>
          <a:lstStyle/>
          <a:p>
            <a:pPr marL="342900" indent="-342900">
              <a:buClr>
                <a:srgbClr val="8AD0D6"/>
              </a:buClr>
              <a:buAutoNum type="arabicPeriod"/>
            </a:pPr>
            <a:endParaRPr lang="en-GB" b="1" dirty="0">
              <a:solidFill>
                <a:schemeClr val="tx1"/>
              </a:solidFill>
            </a:endParaRPr>
          </a:p>
          <a:p>
            <a:pPr>
              <a:buClr>
                <a:srgbClr val="8AD0D6"/>
              </a:buClr>
            </a:pPr>
            <a:r>
              <a:rPr lang="en-GB" sz="1200" dirty="0" err="1">
                <a:solidFill>
                  <a:schemeClr val="tx1"/>
                </a:solidFill>
              </a:rPr>
              <a:t>georgia</a:t>
            </a:r>
            <a:endParaRPr lang="en-GB" sz="1200" dirty="0">
              <a:solidFill>
                <a:schemeClr val="tx1"/>
              </a:solidFill>
            </a:endParaRPr>
          </a:p>
          <a:p>
            <a:pPr marL="342900" indent="-342900">
              <a:buClr>
                <a:srgbClr val="8AD0D6"/>
              </a:buClr>
              <a:buAutoNum type="arabicPeriod"/>
            </a:pPr>
            <a:endParaRPr lang="en-GB" b="1" dirty="0">
              <a:solidFill>
                <a:schemeClr val="tx1"/>
              </a:solidFill>
            </a:endParaRPr>
          </a:p>
        </p:txBody>
      </p:sp>
      <p:sp>
        <p:nvSpPr>
          <p:cNvPr id="7" name="Slide Number Placeholder 6">
            <a:extLst>
              <a:ext uri="{FF2B5EF4-FFF2-40B4-BE49-F238E27FC236}">
                <a16:creationId xmlns:a16="http://schemas.microsoft.com/office/drawing/2014/main" id="{86E33F19-7BE8-C5F6-D891-C8DC5A2991B9}"/>
              </a:ext>
            </a:extLst>
          </p:cNvPr>
          <p:cNvSpPr>
            <a:spLocks noGrp="1"/>
          </p:cNvSpPr>
          <p:nvPr>
            <p:ph type="sldNum" sz="quarter" idx="12"/>
          </p:nvPr>
        </p:nvSpPr>
        <p:spPr/>
        <p:txBody>
          <a:bodyPr/>
          <a:lstStyle/>
          <a:p>
            <a:fld id="{D57F1E4F-1CFF-5643-939E-02111984F565}" type="slidenum">
              <a:rPr lang="en-US" smtClean="0"/>
              <a:t>13</a:t>
            </a:fld>
            <a:endParaRPr lang="en-US"/>
          </a:p>
        </p:txBody>
      </p:sp>
    </p:spTree>
    <p:extLst>
      <p:ext uri="{BB962C8B-B14F-4D97-AF65-F5344CB8AC3E}">
        <p14:creationId xmlns:p14="http://schemas.microsoft.com/office/powerpoint/2010/main" val="305762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7702" y="1454964"/>
            <a:ext cx="2586966" cy="3308840"/>
          </a:xfrm>
        </p:spPr>
        <p:txBody>
          <a:bodyPr>
            <a:normAutofit/>
          </a:bodyPr>
          <a:lstStyle/>
          <a:p>
            <a:endParaRPr lang="en-GB"/>
          </a:p>
        </p:txBody>
      </p:sp>
      <p:sp>
        <p:nvSpPr>
          <p:cNvPr id="3" name="Subtitle 2"/>
          <p:cNvSpPr>
            <a:spLocks noGrp="1"/>
          </p:cNvSpPr>
          <p:nvPr>
            <p:ph type="subTitle" idx="1"/>
          </p:nvPr>
        </p:nvSpPr>
        <p:spPr>
          <a:xfrm>
            <a:off x="647701" y="4763803"/>
            <a:ext cx="4799009" cy="1464378"/>
          </a:xfrm>
        </p:spPr>
        <p:txBody>
          <a:bodyPr>
            <a:normAutofit/>
          </a:bodyPr>
          <a:lstStyle/>
          <a:p>
            <a:endParaRPr lang="en-GB"/>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4"/>
          <a:srcRect l="4221" r="6867"/>
          <a:stretch/>
        </p:blipFill>
        <p:spPr>
          <a:xfrm>
            <a:off x="6454115" y="18057"/>
            <a:ext cx="6097590" cy="6857990"/>
          </a:xfrm>
          <a:prstGeom prst="rect">
            <a:avLst/>
          </a:prstGeom>
        </p:spPr>
      </p:pic>
      <p:sp>
        <p:nvSpPr>
          <p:cNvPr id="9" name="Rectangle 8">
            <a:extLst>
              <a:ext uri="{FF2B5EF4-FFF2-40B4-BE49-F238E27FC236}">
                <a16:creationId xmlns:a16="http://schemas.microsoft.com/office/drawing/2014/main" id="{4A5788BB-481F-4FC7-AD49-73D20DDD6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050" name="Picture 2" descr="The Difference Between Hard Skills and Soft Skills - Do You Need Both?">
            <a:extLst>
              <a:ext uri="{FF2B5EF4-FFF2-40B4-BE49-F238E27FC236}">
                <a16:creationId xmlns:a16="http://schemas.microsoft.com/office/drawing/2014/main" id="{13F855B7-2218-6446-5E81-DDC8FE3464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4397"/>
            <a:ext cx="6572250" cy="6851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439396-BD6D-8E47-159B-27BFEA984C3B}"/>
              </a:ext>
            </a:extLst>
          </p:cNvPr>
          <p:cNvSpPr txBox="1"/>
          <p:nvPr/>
        </p:nvSpPr>
        <p:spPr>
          <a:xfrm>
            <a:off x="6094411" y="18057"/>
            <a:ext cx="3855706" cy="6924973"/>
          </a:xfrm>
          <a:prstGeom prst="rect">
            <a:avLst/>
          </a:prstGeom>
          <a:noFill/>
        </p:spPr>
        <p:txBody>
          <a:bodyPr wrap="square" rtlCol="0">
            <a:spAutoFit/>
          </a:bodyPr>
          <a:lstStyle/>
          <a:p>
            <a:r>
              <a:rPr lang="en-GB" dirty="0"/>
              <a:t> </a:t>
            </a:r>
          </a:p>
          <a:p>
            <a:pPr marL="285750" lvl="0" indent="-285750">
              <a:buFont typeface="Wingdings" pitchFamily="2" charset="2"/>
              <a:buChar char="Ø"/>
            </a:pPr>
            <a:r>
              <a:rPr lang="en-GB" sz="2400" b="1" i="1" dirty="0">
                <a:solidFill>
                  <a:srgbClr val="FF0000"/>
                </a:solidFill>
              </a:rPr>
              <a:t>Teamwork And Communication</a:t>
            </a:r>
          </a:p>
          <a:p>
            <a:pPr marL="285750" lvl="0" indent="-285750">
              <a:buFont typeface="Wingdings" pitchFamily="2" charset="2"/>
              <a:buChar char="Ø"/>
            </a:pPr>
            <a:r>
              <a:rPr lang="en-GB" sz="2400" b="1" i="1" dirty="0">
                <a:solidFill>
                  <a:srgbClr val="FF0000"/>
                </a:solidFill>
              </a:rPr>
              <a:t>Creativity</a:t>
            </a:r>
          </a:p>
          <a:p>
            <a:pPr marL="285750" lvl="0" indent="-285750">
              <a:buFont typeface="Wingdings" pitchFamily="2" charset="2"/>
              <a:buChar char="Ø"/>
            </a:pPr>
            <a:r>
              <a:rPr lang="en-GB" sz="2400" b="1" i="1" dirty="0">
                <a:solidFill>
                  <a:srgbClr val="FF0000"/>
                </a:solidFill>
              </a:rPr>
              <a:t>Research Information For Our Case</a:t>
            </a:r>
          </a:p>
          <a:p>
            <a:pPr marL="285750" lvl="0" indent="-285750">
              <a:buFont typeface="Wingdings" pitchFamily="2" charset="2"/>
              <a:buChar char="Ø"/>
            </a:pPr>
            <a:r>
              <a:rPr lang="en-GB" sz="2400" b="1" i="1" dirty="0">
                <a:solidFill>
                  <a:srgbClr val="FF0000"/>
                </a:solidFill>
              </a:rPr>
              <a:t>Digital Skills</a:t>
            </a: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lvl="0"/>
            <a:r>
              <a:rPr lang="en-GB" sz="1200" dirty="0">
                <a:solidFill>
                  <a:srgbClr val="FF0000"/>
                </a:solidFill>
              </a:rPr>
              <a:t>Georgia</a:t>
            </a:r>
          </a:p>
          <a:p>
            <a:endParaRPr lang="en-US" dirty="0"/>
          </a:p>
        </p:txBody>
      </p:sp>
      <p:pic>
        <p:nvPicPr>
          <p:cNvPr id="7" name="Picture 6" descr="Diagram&#10;&#10;Description automatically generated">
            <a:extLst>
              <a:ext uri="{FF2B5EF4-FFF2-40B4-BE49-F238E27FC236}">
                <a16:creationId xmlns:a16="http://schemas.microsoft.com/office/drawing/2014/main" id="{632BF337-04EE-45FF-89B5-A67AD5808D4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78620" y="4073229"/>
            <a:ext cx="2766714" cy="2766714"/>
          </a:xfrm>
          <a:prstGeom prst="rect">
            <a:avLst/>
          </a:prstGeom>
        </p:spPr>
      </p:pic>
      <p:sp>
        <p:nvSpPr>
          <p:cNvPr id="8" name="Slide Number Placeholder 7">
            <a:extLst>
              <a:ext uri="{FF2B5EF4-FFF2-40B4-BE49-F238E27FC236}">
                <a16:creationId xmlns:a16="http://schemas.microsoft.com/office/drawing/2014/main" id="{C810909E-F01C-5F30-A8A3-F5706E9631AE}"/>
              </a:ext>
            </a:extLst>
          </p:cNvPr>
          <p:cNvSpPr>
            <a:spLocks noGrp="1"/>
          </p:cNvSpPr>
          <p:nvPr>
            <p:ph type="sldNum" sz="quarter" idx="12"/>
          </p:nvPr>
        </p:nvSpPr>
        <p:spPr/>
        <p:txBody>
          <a:bodyPr/>
          <a:lstStyle/>
          <a:p>
            <a:fld id="{D57F1E4F-1CFF-5643-939E-02111984F565}" type="slidenum">
              <a:rPr lang="en-US" smtClean="0"/>
              <a:t>14</a:t>
            </a:fld>
            <a:endParaRPr lang="en-US"/>
          </a:p>
        </p:txBody>
      </p:sp>
    </p:spTree>
    <p:extLst>
      <p:ext uri="{BB962C8B-B14F-4D97-AF65-F5344CB8AC3E}">
        <p14:creationId xmlns:p14="http://schemas.microsoft.com/office/powerpoint/2010/main" val="39138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124" name="Picture 3120">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23" name="Picture 3122">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25" name="Oval 3124">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27" name="Picture 3126">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29" name="Picture 3128">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31" name="Rectangle 3130">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33" name="Rectangle 313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ctrTitle"/>
          </p:nvPr>
        </p:nvSpPr>
        <p:spPr>
          <a:xfrm>
            <a:off x="648930" y="629266"/>
            <a:ext cx="6188190" cy="1622321"/>
          </a:xfrm>
        </p:spPr>
        <p:txBody>
          <a:bodyPr vert="horz" lIns="91440" tIns="45720" rIns="91440" bIns="45720" rtlCol="0" anchor="t">
            <a:normAutofit fontScale="90000"/>
          </a:bodyPr>
          <a:lstStyle/>
          <a:p>
            <a:pPr algn="ctr">
              <a:lnSpc>
                <a:spcPct val="90000"/>
              </a:lnSpc>
            </a:pPr>
            <a:r>
              <a:rPr lang="en-US" sz="4400" i="1">
                <a:solidFill>
                  <a:srgbClr val="FF0000"/>
                </a:solidFill>
                <a:latin typeface="Algerian" pitchFamily="82" charset="77"/>
              </a:rPr>
              <a:t>challenges</a:t>
            </a:r>
            <a:r>
              <a:rPr lang="en-US" sz="4400">
                <a:solidFill>
                  <a:srgbClr val="FF0000"/>
                </a:solidFill>
                <a:latin typeface="Algerian" pitchFamily="82" charset="77"/>
              </a:rPr>
              <a:t> </a:t>
            </a:r>
            <a:br>
              <a:rPr lang="en-US" sz="1700">
                <a:solidFill>
                  <a:srgbClr val="EBEBEB"/>
                </a:solidFill>
              </a:rPr>
            </a:br>
            <a:br>
              <a:rPr lang="en-US" sz="1700">
                <a:solidFill>
                  <a:srgbClr val="EBEBEB"/>
                </a:solidFill>
              </a:rPr>
            </a:br>
            <a:br>
              <a:rPr lang="en-US" sz="1700">
                <a:solidFill>
                  <a:srgbClr val="EBEBEB"/>
                </a:solidFill>
              </a:rPr>
            </a:br>
            <a:br>
              <a:rPr lang="en-US" sz="1700">
                <a:solidFill>
                  <a:srgbClr val="EBEBEB"/>
                </a:solidFill>
              </a:rPr>
            </a:br>
            <a:br>
              <a:rPr lang="en-US" sz="1700">
                <a:solidFill>
                  <a:srgbClr val="EBEBEB"/>
                </a:solidFill>
              </a:rPr>
            </a:br>
            <a:endParaRPr lang="en-US" sz="1700">
              <a:solidFill>
                <a:srgbClr val="EBEBEB"/>
              </a:solidFill>
            </a:endParaRPr>
          </a:p>
        </p:txBody>
      </p:sp>
      <p:sp>
        <p:nvSpPr>
          <p:cNvPr id="313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11" descr="Logo&#10;&#10;Description automatically generated">
            <a:extLst>
              <a:ext uri="{FF2B5EF4-FFF2-40B4-BE49-F238E27FC236}">
                <a16:creationId xmlns:a16="http://schemas.microsoft.com/office/drawing/2014/main" id="{D3FAE05A-16B1-A403-E81D-FCDA0E3E8F61}"/>
              </a:ext>
            </a:extLst>
          </p:cNvPr>
          <p:cNvPicPr>
            <a:picLocks noChangeAspect="1"/>
          </p:cNvPicPr>
          <p:nvPr/>
        </p:nvPicPr>
        <p:blipFill rotWithShape="1">
          <a:blip r:embed="rId7"/>
          <a:srcRect t="26155" r="2" b="27867"/>
          <a:stretch/>
        </p:blipFill>
        <p:spPr>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sp>
        <p:nvSpPr>
          <p:cNvPr id="3" name="Subtitle 2"/>
          <p:cNvSpPr>
            <a:spLocks noGrp="1"/>
          </p:cNvSpPr>
          <p:nvPr>
            <p:ph type="subTitle" idx="1"/>
          </p:nvPr>
        </p:nvSpPr>
        <p:spPr>
          <a:xfrm>
            <a:off x="648930" y="2514177"/>
            <a:ext cx="6188189" cy="3709642"/>
          </a:xfrm>
        </p:spPr>
        <p:txBody>
          <a:bodyPr vert="horz" lIns="91440" tIns="45720" rIns="91440" bIns="45720" rtlCol="0">
            <a:normAutofit/>
          </a:bodyPr>
          <a:lstStyle/>
          <a:p>
            <a:pPr lvl="1" algn="l">
              <a:buFont typeface="Wingdings 3" charset="2"/>
              <a:buChar char=""/>
            </a:pPr>
            <a:endParaRPr lang="en-US">
              <a:solidFill>
                <a:srgbClr val="FFFFFF"/>
              </a:solidFill>
            </a:endParaRPr>
          </a:p>
          <a:p>
            <a:pPr marL="342900" indent="-342900">
              <a:buFont typeface="Wingdings 3" charset="2"/>
              <a:buChar char=""/>
            </a:pPr>
            <a:endParaRPr lang="en-US">
              <a:solidFill>
                <a:srgbClr val="FFFFFF"/>
              </a:solidFill>
            </a:endParaRPr>
          </a:p>
          <a:p>
            <a:pPr>
              <a:spcAft>
                <a:spcPts val="600"/>
              </a:spcAft>
            </a:pPr>
            <a:r>
              <a:rPr lang="en-US" b="1" i="1">
                <a:solidFill>
                  <a:schemeClr val="bg1"/>
                </a:solidFill>
              </a:rPr>
              <a:t>       </a:t>
            </a:r>
            <a:r>
              <a:rPr lang="en-US" b="1" i="1"/>
              <a:t>    </a:t>
            </a:r>
          </a:p>
          <a:p>
            <a:pPr>
              <a:spcAft>
                <a:spcPts val="600"/>
              </a:spcAft>
            </a:pPr>
            <a:endParaRPr lang="en-US" b="1" i="1"/>
          </a:p>
          <a:p>
            <a:pPr marL="342900" indent="-342900">
              <a:buFont typeface="Wingdings 3" charset="2"/>
              <a:buChar char=""/>
            </a:pPr>
            <a:endParaRPr lang="en-US">
              <a:solidFill>
                <a:srgbClr val="FFFFFF"/>
              </a:solidFill>
            </a:endParaRPr>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8"/>
          <a:srcRect t="25031" r="-2" b="26891"/>
          <a:stretch/>
        </p:blipFill>
        <p:spPr>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p:spPr>
      </p:pic>
      <p:pic>
        <p:nvPicPr>
          <p:cNvPr id="3074" name="Picture 2" descr="The top 5 challenges for businesses in 2022 - EW Nutrition">
            <a:extLst>
              <a:ext uri="{FF2B5EF4-FFF2-40B4-BE49-F238E27FC236}">
                <a16:creationId xmlns:a16="http://schemas.microsoft.com/office/drawing/2014/main" id="{9C7A0722-4077-DE73-E898-DD6B18ACC076}"/>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34565" r="2" b="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
        <p:nvSpPr>
          <p:cNvPr id="3126" name="TextBox 5">
            <a:extLst>
              <a:ext uri="{FF2B5EF4-FFF2-40B4-BE49-F238E27FC236}">
                <a16:creationId xmlns:a16="http://schemas.microsoft.com/office/drawing/2014/main" id="{9733D3AF-E5A5-9271-896D-7CEB4B6A95F6}"/>
              </a:ext>
            </a:extLst>
          </p:cNvPr>
          <p:cNvSpPr txBox="1"/>
          <p:nvPr/>
        </p:nvSpPr>
        <p:spPr>
          <a:xfrm>
            <a:off x="4093179" y="3728238"/>
            <a:ext cx="3483681" cy="400110"/>
          </a:xfrm>
          <a:prstGeom prst="rect">
            <a:avLst/>
          </a:prstGeom>
          <a:noFill/>
        </p:spPr>
        <p:txBody>
          <a:bodyPr wrap="square" rtlCol="0">
            <a:spAutoFit/>
          </a:bodyPr>
          <a:lstStyle/>
          <a:p>
            <a:pPr>
              <a:spcAft>
                <a:spcPts val="600"/>
              </a:spcAft>
            </a:pPr>
            <a:r>
              <a:rPr lang="en-US" sz="2000" b="1" i="1"/>
              <a:t> </a:t>
            </a:r>
            <a:endParaRPr lang="en-US"/>
          </a:p>
        </p:txBody>
      </p:sp>
      <p:sp>
        <p:nvSpPr>
          <p:cNvPr id="7" name="TextBox 6">
            <a:extLst>
              <a:ext uri="{FF2B5EF4-FFF2-40B4-BE49-F238E27FC236}">
                <a16:creationId xmlns:a16="http://schemas.microsoft.com/office/drawing/2014/main" id="{77851207-2F05-EA71-2B0C-CD96A7E9A1E2}"/>
              </a:ext>
            </a:extLst>
          </p:cNvPr>
          <p:cNvSpPr txBox="1"/>
          <p:nvPr/>
        </p:nvSpPr>
        <p:spPr>
          <a:xfrm>
            <a:off x="854242" y="1600200"/>
            <a:ext cx="3183885" cy="1477328"/>
          </a:xfrm>
          <a:prstGeom prst="rect">
            <a:avLst/>
          </a:prstGeom>
          <a:noFill/>
        </p:spPr>
        <p:txBody>
          <a:bodyPr wrap="none" rtlCol="0">
            <a:spAutoFit/>
          </a:bodyPr>
          <a:lstStyle/>
          <a:p>
            <a:pPr marL="342900" indent="-342900">
              <a:buFont typeface="Wingdings" pitchFamily="2" charset="2"/>
              <a:buChar char="q"/>
            </a:pPr>
            <a:r>
              <a:rPr lang="en-US" b="1">
                <a:solidFill>
                  <a:schemeClr val="bg1"/>
                </a:solidFill>
                <a:latin typeface="+mj-lt"/>
              </a:rPr>
              <a:t>TIME MANAGING </a:t>
            </a:r>
          </a:p>
          <a:p>
            <a:pPr marL="342900" indent="-342900">
              <a:buFont typeface="Wingdings" pitchFamily="2" charset="2"/>
              <a:buChar char="q"/>
            </a:pPr>
            <a:r>
              <a:rPr lang="en-US" b="1">
                <a:solidFill>
                  <a:schemeClr val="bg1"/>
                </a:solidFill>
                <a:latin typeface="+mj-lt"/>
              </a:rPr>
              <a:t>DISTRACTION </a:t>
            </a:r>
          </a:p>
          <a:p>
            <a:pPr marL="342900" indent="-342900">
              <a:buFont typeface="Wingdings" pitchFamily="2" charset="2"/>
              <a:buChar char="q"/>
            </a:pPr>
            <a:r>
              <a:rPr lang="en-US" b="1">
                <a:solidFill>
                  <a:schemeClr val="bg1"/>
                </a:solidFill>
                <a:latin typeface="+mj-lt"/>
              </a:rPr>
              <a:t>ADJUSTMENT PROBLEMS</a:t>
            </a:r>
          </a:p>
          <a:p>
            <a:pPr marL="342900" indent="-342900">
              <a:buFont typeface="Wingdings" pitchFamily="2" charset="2"/>
              <a:buChar char="q"/>
            </a:pPr>
            <a:r>
              <a:rPr lang="en-US" b="1">
                <a:solidFill>
                  <a:schemeClr val="bg1"/>
                </a:solidFill>
                <a:latin typeface="+mj-lt"/>
              </a:rPr>
              <a:t>EFFECTIVE STUDYING</a:t>
            </a:r>
            <a:r>
              <a:rPr lang="en-US" b="1">
                <a:solidFill>
                  <a:srgbClr val="FFFFFF"/>
                </a:solidFill>
                <a:latin typeface="+mj-lt"/>
              </a:rPr>
              <a:t> </a:t>
            </a:r>
          </a:p>
          <a:p>
            <a:endParaRPr lang="en-US"/>
          </a:p>
        </p:txBody>
      </p:sp>
      <p:pic>
        <p:nvPicPr>
          <p:cNvPr id="11" name="Graphic 10" descr="Arrow Down with solid fill">
            <a:extLst>
              <a:ext uri="{FF2B5EF4-FFF2-40B4-BE49-F238E27FC236}">
                <a16:creationId xmlns:a16="http://schemas.microsoft.com/office/drawing/2014/main" id="{E76528ED-356A-F1F9-6791-1CF70382FD3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198627" y="2740588"/>
            <a:ext cx="673879" cy="673879"/>
          </a:xfrm>
          <a:prstGeom prst="rect">
            <a:avLst/>
          </a:prstGeom>
        </p:spPr>
      </p:pic>
      <p:sp>
        <p:nvSpPr>
          <p:cNvPr id="12" name="TextBox 11">
            <a:extLst>
              <a:ext uri="{FF2B5EF4-FFF2-40B4-BE49-F238E27FC236}">
                <a16:creationId xmlns:a16="http://schemas.microsoft.com/office/drawing/2014/main" id="{AD5B2D91-A9A6-D766-BC32-B7E00395C0D9}"/>
              </a:ext>
            </a:extLst>
          </p:cNvPr>
          <p:cNvSpPr txBox="1"/>
          <p:nvPr/>
        </p:nvSpPr>
        <p:spPr>
          <a:xfrm>
            <a:off x="789439" y="3581285"/>
            <a:ext cx="6572633" cy="2308324"/>
          </a:xfrm>
          <a:prstGeom prst="rect">
            <a:avLst/>
          </a:prstGeom>
          <a:noFill/>
        </p:spPr>
        <p:txBody>
          <a:bodyPr wrap="none" rtlCol="0">
            <a:spAutoFit/>
          </a:bodyPr>
          <a:lstStyle/>
          <a:p>
            <a:pPr marL="285750" indent="-285750">
              <a:buFont typeface="Wingdings" pitchFamily="2" charset="2"/>
              <a:buChar char="q"/>
            </a:pPr>
            <a:r>
              <a:rPr lang="en-US" dirty="0">
                <a:solidFill>
                  <a:schemeClr val="bg1"/>
                </a:solidFill>
                <a:latin typeface="+mj-lt"/>
              </a:rPr>
              <a:t>Gaining new skills  will help</a:t>
            </a:r>
            <a:endParaRPr lang="en-GB" dirty="0">
              <a:solidFill>
                <a:schemeClr val="bg1"/>
              </a:solidFill>
              <a:latin typeface="+mj-lt"/>
            </a:endParaRPr>
          </a:p>
          <a:p>
            <a:r>
              <a:rPr lang="en-US" dirty="0">
                <a:solidFill>
                  <a:schemeClr val="bg1"/>
                </a:solidFill>
                <a:latin typeface="+mj-lt"/>
              </a:rPr>
              <a:t>     us reach our goals and have bigger opportunities for</a:t>
            </a:r>
            <a:endParaRPr lang="en-GB" dirty="0">
              <a:solidFill>
                <a:schemeClr val="bg1"/>
              </a:solidFill>
              <a:latin typeface="+mj-lt"/>
            </a:endParaRPr>
          </a:p>
          <a:p>
            <a:r>
              <a:rPr lang="en-US" dirty="0">
                <a:solidFill>
                  <a:schemeClr val="bg1"/>
                </a:solidFill>
                <a:latin typeface="+mj-lt"/>
              </a:rPr>
              <a:t>     our future</a:t>
            </a:r>
          </a:p>
          <a:p>
            <a:pPr marL="285750" lvl="0" indent="-285750">
              <a:buFont typeface="Wingdings" pitchFamily="2" charset="2"/>
              <a:buChar char="q"/>
            </a:pPr>
            <a:r>
              <a:rPr lang="en-US" dirty="0">
                <a:solidFill>
                  <a:schemeClr val="bg1"/>
                </a:solidFill>
                <a:latin typeface="+mj-lt"/>
              </a:rPr>
              <a:t> Learning about digital platform will help us improving</a:t>
            </a:r>
            <a:endParaRPr lang="en-GB" dirty="0">
              <a:solidFill>
                <a:schemeClr val="bg1"/>
              </a:solidFill>
              <a:latin typeface="+mj-lt"/>
            </a:endParaRPr>
          </a:p>
          <a:p>
            <a:r>
              <a:rPr lang="en-US" dirty="0">
                <a:solidFill>
                  <a:schemeClr val="bg1"/>
                </a:solidFill>
                <a:latin typeface="+mj-lt"/>
              </a:rPr>
              <a:t>      our digital skills and it will be easier  when</a:t>
            </a:r>
            <a:endParaRPr lang="en-GB" dirty="0">
              <a:solidFill>
                <a:schemeClr val="bg1"/>
              </a:solidFill>
              <a:latin typeface="+mj-lt"/>
            </a:endParaRPr>
          </a:p>
          <a:p>
            <a:r>
              <a:rPr lang="en-US" dirty="0">
                <a:solidFill>
                  <a:schemeClr val="bg1"/>
                </a:solidFill>
                <a:latin typeface="+mj-lt"/>
              </a:rPr>
              <a:t>      we we will have to face difficulties.</a:t>
            </a:r>
            <a:endParaRPr lang="en-GB" dirty="0">
              <a:solidFill>
                <a:schemeClr val="bg1"/>
              </a:solidFill>
              <a:latin typeface="+mj-lt"/>
            </a:endParaRPr>
          </a:p>
          <a:p>
            <a:endParaRPr lang="en-GB" dirty="0">
              <a:solidFill>
                <a:schemeClr val="bg1"/>
              </a:solidFill>
              <a:latin typeface="+mj-lt"/>
            </a:endParaRPr>
          </a:p>
          <a:p>
            <a:endParaRPr lang="en-US" dirty="0"/>
          </a:p>
        </p:txBody>
      </p:sp>
      <p:sp>
        <p:nvSpPr>
          <p:cNvPr id="13" name="TextBox 12">
            <a:extLst>
              <a:ext uri="{FF2B5EF4-FFF2-40B4-BE49-F238E27FC236}">
                <a16:creationId xmlns:a16="http://schemas.microsoft.com/office/drawing/2014/main" id="{0FCBEAA5-1C84-C553-E964-214143333BF2}"/>
              </a:ext>
            </a:extLst>
          </p:cNvPr>
          <p:cNvSpPr txBox="1"/>
          <p:nvPr/>
        </p:nvSpPr>
        <p:spPr>
          <a:xfrm>
            <a:off x="2097413" y="5747213"/>
            <a:ext cx="3741730" cy="1384995"/>
          </a:xfrm>
          <a:prstGeom prst="rect">
            <a:avLst/>
          </a:prstGeom>
          <a:noFill/>
        </p:spPr>
        <p:txBody>
          <a:bodyPr wrap="square" rtlCol="0">
            <a:spAutoFit/>
          </a:bodyPr>
          <a:lstStyle/>
          <a:p>
            <a:r>
              <a:rPr lang="en-US" b="1" dirty="0">
                <a:solidFill>
                  <a:schemeClr val="bg1"/>
                </a:solidFill>
              </a:rPr>
              <a:t>You can have a close look from</a:t>
            </a:r>
          </a:p>
          <a:p>
            <a:r>
              <a:rPr lang="en-US" b="1" dirty="0">
                <a:solidFill>
                  <a:schemeClr val="bg1"/>
                </a:solidFill>
              </a:rPr>
              <a:t>          </a:t>
            </a:r>
            <a:r>
              <a:rPr lang="en-US" b="1" dirty="0">
                <a:solidFill>
                  <a:schemeClr val="bg1"/>
                </a:solidFill>
                <a:hlinkClick r:id="rId12"/>
              </a:rPr>
              <a:t>https://www.bbc.co.uk</a:t>
            </a:r>
            <a:endParaRPr lang="en-US" b="1" dirty="0">
              <a:solidFill>
                <a:schemeClr val="bg1"/>
              </a:solidFill>
            </a:endParaRPr>
          </a:p>
          <a:p>
            <a:r>
              <a:rPr lang="en-US" sz="1200" b="1" dirty="0">
                <a:solidFill>
                  <a:schemeClr val="bg1"/>
                </a:solidFill>
              </a:rPr>
              <a:t>Georgia</a:t>
            </a:r>
          </a:p>
          <a:p>
            <a:endParaRPr lang="en-US" b="1" dirty="0">
              <a:solidFill>
                <a:schemeClr val="bg1"/>
              </a:solidFill>
            </a:endParaRPr>
          </a:p>
          <a:p>
            <a:r>
              <a:rPr lang="en-US" b="1" dirty="0">
                <a:solidFill>
                  <a:schemeClr val="bg1"/>
                </a:solidFill>
              </a:rPr>
              <a:t>                  </a:t>
            </a:r>
          </a:p>
        </p:txBody>
      </p:sp>
      <p:sp>
        <p:nvSpPr>
          <p:cNvPr id="8" name="Slide Number Placeholder 7">
            <a:extLst>
              <a:ext uri="{FF2B5EF4-FFF2-40B4-BE49-F238E27FC236}">
                <a16:creationId xmlns:a16="http://schemas.microsoft.com/office/drawing/2014/main" id="{CF0CDA17-7A98-6FA9-B36A-AA7B357307AC}"/>
              </a:ext>
            </a:extLst>
          </p:cNvPr>
          <p:cNvSpPr>
            <a:spLocks noGrp="1"/>
          </p:cNvSpPr>
          <p:nvPr>
            <p:ph type="sldNum" sz="quarter" idx="12"/>
          </p:nvPr>
        </p:nvSpPr>
        <p:spPr/>
        <p:txBody>
          <a:bodyPr/>
          <a:lstStyle/>
          <a:p>
            <a:fld id="{D57F1E4F-1CFF-5643-939E-02111984F565}" type="slidenum">
              <a:rPr lang="en-US" smtClean="0"/>
              <a:t>15</a:t>
            </a:fld>
            <a:endParaRPr lang="en-US"/>
          </a:p>
        </p:txBody>
      </p:sp>
      <p:sp>
        <p:nvSpPr>
          <p:cNvPr id="6" name="Right Arrow 5">
            <a:extLst>
              <a:ext uri="{FF2B5EF4-FFF2-40B4-BE49-F238E27FC236}">
                <a16:creationId xmlns:a16="http://schemas.microsoft.com/office/drawing/2014/main" id="{EBF5B9DF-202A-722D-C884-8F50C47E1A7E}"/>
              </a:ext>
            </a:extLst>
          </p:cNvPr>
          <p:cNvSpPr/>
          <p:nvPr/>
        </p:nvSpPr>
        <p:spPr>
          <a:xfrm>
            <a:off x="470075" y="583409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035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8FDF2C2AA4BC44180DD3B6004AD6759" ma:contentTypeVersion="7" ma:contentTypeDescription="Create a new document." ma:contentTypeScope="" ma:versionID="88aa2e6ad2976855f26eeec382eb203d">
  <xsd:schema xmlns:xsd="http://www.w3.org/2001/XMLSchema" xmlns:xs="http://www.w3.org/2001/XMLSchema" xmlns:p="http://schemas.microsoft.com/office/2006/metadata/properties" xmlns:ns3="92785f76-534e-4925-a688-c36bdf86c716" xmlns:ns4="37b9574d-91cf-4fe4-b8c5-a79d71629b9a" targetNamespace="http://schemas.microsoft.com/office/2006/metadata/properties" ma:root="true" ma:fieldsID="f422641d2fb029bd557a1c19a3bcd70b" ns3:_="" ns4:_="">
    <xsd:import namespace="92785f76-534e-4925-a688-c36bdf86c716"/>
    <xsd:import namespace="37b9574d-91cf-4fe4-b8c5-a79d71629b9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785f76-534e-4925-a688-c36bdf86c7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b9574d-91cf-4fe4-b8c5-a79d71629b9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E0709A-71BC-447D-8802-F4FA433AC5F3}">
  <ds:schemaRefs>
    <ds:schemaRef ds:uri="http://schemas.microsoft.com/sharepoint/v3/contenttype/forms"/>
  </ds:schemaRefs>
</ds:datastoreItem>
</file>

<file path=customXml/itemProps2.xml><?xml version="1.0" encoding="utf-8"?>
<ds:datastoreItem xmlns:ds="http://schemas.openxmlformats.org/officeDocument/2006/customXml" ds:itemID="{D988E982-7E7E-4932-9098-DAAFCE1C2F6E}">
  <ds:schemaRefs>
    <ds:schemaRef ds:uri="http://schemas.openxmlformats.org/package/2006/metadata/core-properties"/>
    <ds:schemaRef ds:uri="http://purl.org/dc/terms/"/>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37b9574d-91cf-4fe4-b8c5-a79d71629b9a"/>
    <ds:schemaRef ds:uri="92785f76-534e-4925-a688-c36bdf86c716"/>
    <ds:schemaRef ds:uri="http://www.w3.org/XML/1998/namespace"/>
  </ds:schemaRefs>
</ds:datastoreItem>
</file>

<file path=customXml/itemProps3.xml><?xml version="1.0" encoding="utf-8"?>
<ds:datastoreItem xmlns:ds="http://schemas.openxmlformats.org/officeDocument/2006/customXml" ds:itemID="{C6DFBE9D-8EC6-46B4-9F62-BEB120E7D9B5}">
  <ds:schemaRefs>
    <ds:schemaRef ds:uri="37b9574d-91cf-4fe4-b8c5-a79d71629b9a"/>
    <ds:schemaRef ds:uri="92785f76-534e-4925-a688-c36bdf86c71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1252</Words>
  <Application>Microsoft Office PowerPoint</Application>
  <PresentationFormat>Widescreen</PresentationFormat>
  <Paragraphs>170</Paragraphs>
  <Slides>15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Algerian</vt:lpstr>
      <vt:lpstr>Arial</vt:lpstr>
      <vt:lpstr>Calibri</vt:lpstr>
      <vt:lpstr>Calibri Light</vt:lpstr>
      <vt:lpstr>Century Gothic</vt:lpstr>
      <vt:lpstr>Times New Roman</vt:lpstr>
      <vt:lpstr>Trebuchet MS</vt:lpstr>
      <vt:lpstr>Wingdings</vt:lpstr>
      <vt:lpstr>Wingdings 3</vt:lpstr>
      <vt:lpstr>Wingdings,Sans-Serif</vt:lpstr>
      <vt:lpstr>Ion</vt:lpstr>
      <vt:lpstr>IMPACT OFF MODERN TEHNOLOGY ON BBC</vt:lpstr>
      <vt:lpstr>Background of BBC from birth to our days     </vt:lpstr>
      <vt:lpstr>First technologies used in Radio and Television Broadcast</vt:lpstr>
      <vt:lpstr>Challenges before introducing the technology   </vt:lpstr>
      <vt:lpstr>How the company sold their products and services without the technology  How the company reached customers and suppliers without the technology </vt:lpstr>
      <vt:lpstr>How the company struggled without the technology </vt:lpstr>
      <vt:lpstr>Insights of the modern technology </vt:lpstr>
      <vt:lpstr>MARKETING STRATEGIES</vt:lpstr>
      <vt:lpstr>FUTURE OF MARKETING</vt:lpstr>
      <vt:lpstr>Benefits of the modern cloud and communication technology </vt:lpstr>
      <vt:lpstr>PowerPoint Presentation</vt:lpstr>
      <vt:lpstr>Threats faced by the company</vt:lpstr>
      <vt:lpstr>Lessons Learned From This Case Study</vt:lpstr>
      <vt:lpstr>PowerPoint Presentation</vt:lpstr>
      <vt:lpstr>challenges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Suneth Fernando</cp:lastModifiedBy>
  <cp:revision>374</cp:revision>
  <dcterms:created xsi:type="dcterms:W3CDTF">2022-07-14T13:46:41Z</dcterms:created>
  <dcterms:modified xsi:type="dcterms:W3CDTF">2022-09-02T11:50:21Z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0x01010018FDF2C2AA4BC44180DD3B6004AD6759</vt:lpwstr>
  </property>
</Properties>
</file>