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4"/>
  </p:notesMasterIdLst>
  <p:handoutMasterIdLst>
    <p:handoutMasterId r:id="rId15"/>
  </p:handoutMasterIdLst>
  <p:sldIdLst>
    <p:sldId id="264" r:id="rId5"/>
    <p:sldId id="282" r:id="rId6"/>
    <p:sldId id="276" r:id="rId7"/>
    <p:sldId id="268" r:id="rId8"/>
    <p:sldId id="278" r:id="rId9"/>
    <p:sldId id="266" r:id="rId10"/>
    <p:sldId id="270" r:id="rId11"/>
    <p:sldId id="280" r:id="rId12"/>
    <p:sldId id="283" r:id="rId13"/>
  </p:sldIdLst>
  <p:sldSz cx="12188825" cy="6858000"/>
  <p:notesSz cx="6858000" cy="9144000"/>
  <p:defaultTex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9" pos="3839" userDrawn="1">
          <p15:clr>
            <a:srgbClr val="A4A3A4"/>
          </p15:clr>
        </p15:guide>
        <p15:guide id="10"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69012ECD-51FC-41F1-AA8D-1B2483CD663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280" autoAdjust="0"/>
  </p:normalViewPr>
  <p:slideViewPr>
    <p:cSldViewPr showGuides="1">
      <p:cViewPr varScale="1">
        <p:scale>
          <a:sx n="72" d="100"/>
          <a:sy n="72" d="100"/>
        </p:scale>
        <p:origin x="618" y="-186"/>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1986" y="1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solidFill>
                <a:schemeClr val="tx2"/>
              </a:solidFill>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E973C59C-4E16-4A64-A766-34DB213E11B3}" type="datetimeFigureOut">
              <a:rPr lang="en-US">
                <a:solidFill>
                  <a:schemeClr val="tx2"/>
                </a:solidFill>
              </a:rPr>
              <a:t>2/15/2018</a:t>
            </a:fld>
            <a:endParaRPr>
              <a:solidFill>
                <a:schemeClr val="tx2"/>
              </a:solidFill>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solidFill>
                <a:schemeClr val="tx2"/>
              </a:solidFill>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CFD77566-CD65-4859-9FA1-43956DC85B8C}" type="slidenum">
              <a:rPr>
                <a:solidFill>
                  <a:schemeClr val="tx2"/>
                </a:solidFill>
              </a:rPr>
              <a:t>‹#›</a:t>
            </a:fld>
            <a:endParaRPr>
              <a:solidFill>
                <a:schemeClr val="tx2"/>
              </a:solidFill>
            </a:endParaRPr>
          </a:p>
        </p:txBody>
      </p:sp>
    </p:spTree>
    <p:extLst>
      <p:ext uri="{BB962C8B-B14F-4D97-AF65-F5344CB8AC3E}">
        <p14:creationId xmlns:p14="http://schemas.microsoft.com/office/powerpoint/2010/main" val="27087983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solidFill>
                  <a:schemeClr val="tx2"/>
                </a:solidFill>
              </a:defRPr>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solidFill>
                  <a:schemeClr val="tx2"/>
                </a:solidFill>
              </a:defRPr>
            </a:lvl1pPr>
          </a:lstStyle>
          <a:p>
            <a:fld id="{F95CF31C-F757-429C-A789-86504F04C3BE}" type="datetimeFigureOut">
              <a:rPr lang="en-US"/>
              <a:pPr/>
              <a:t>2/15/2018</a:t>
            </a:fld>
            <a:endParaRPr/>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solidFill>
                  <a:schemeClr val="tx2"/>
                </a:solidFill>
              </a:defRPr>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solidFill>
                  <a:schemeClr val="tx2"/>
                </a:solidFill>
              </a:defRPr>
            </a:lvl1pPr>
          </a:lstStyle>
          <a:p>
            <a:fld id="{B8796F01-7154-41E0-B48B-A6921757531A}" type="slidenum">
              <a:rPr/>
              <a:pPr/>
              <a:t>‹#›</a:t>
            </a:fld>
            <a:endParaRPr/>
          </a:p>
        </p:txBody>
      </p:sp>
    </p:spTree>
    <p:extLst>
      <p:ext uri="{BB962C8B-B14F-4D97-AF65-F5344CB8AC3E}">
        <p14:creationId xmlns:p14="http://schemas.microsoft.com/office/powerpoint/2010/main" val="44077566"/>
      </p:ext>
    </p:extLst>
  </p:cSld>
  <p:clrMap bg1="lt1" tx1="dk1" bg2="lt2" tx2="dk2" accent1="accent1" accent2="accent2" accent3="accent3" accent4="accent4" accent5="accent5" accent6="accent6" hlink="hlink" folHlink="folHlink"/>
  <p:notesStyle>
    <a:lvl1pPr marL="0" algn="l" defTabSz="1218987" rtl="0" eaLnBrk="1" latinLnBrk="0" hangingPunct="1">
      <a:defRPr sz="1600" kern="1200">
        <a:solidFill>
          <a:schemeClr val="tx2"/>
        </a:solidFill>
        <a:latin typeface="+mn-lt"/>
        <a:ea typeface="+mn-ea"/>
        <a:cs typeface="+mn-cs"/>
      </a:defRPr>
    </a:lvl1pPr>
    <a:lvl2pPr marL="609493" algn="l" defTabSz="1218987" rtl="0" eaLnBrk="1" latinLnBrk="0" hangingPunct="1">
      <a:defRPr sz="1600" kern="1200">
        <a:solidFill>
          <a:schemeClr val="tx2"/>
        </a:solidFill>
        <a:latin typeface="+mn-lt"/>
        <a:ea typeface="+mn-ea"/>
        <a:cs typeface="+mn-cs"/>
      </a:defRPr>
    </a:lvl2pPr>
    <a:lvl3pPr marL="1218987" algn="l" defTabSz="1218987" rtl="0" eaLnBrk="1" latinLnBrk="0" hangingPunct="1">
      <a:defRPr sz="1600" kern="1200">
        <a:solidFill>
          <a:schemeClr val="tx2"/>
        </a:solidFill>
        <a:latin typeface="+mn-lt"/>
        <a:ea typeface="+mn-ea"/>
        <a:cs typeface="+mn-cs"/>
      </a:defRPr>
    </a:lvl3pPr>
    <a:lvl4pPr marL="1828480" algn="l" defTabSz="1218987" rtl="0" eaLnBrk="1" latinLnBrk="0" hangingPunct="1">
      <a:defRPr sz="1600" kern="1200">
        <a:solidFill>
          <a:schemeClr val="tx2"/>
        </a:solidFill>
        <a:latin typeface="+mn-lt"/>
        <a:ea typeface="+mn-ea"/>
        <a:cs typeface="+mn-cs"/>
      </a:defRPr>
    </a:lvl4pPr>
    <a:lvl5pPr marL="2437973" algn="l" defTabSz="1218987" rtl="0" eaLnBrk="1" latinLnBrk="0" hangingPunct="1">
      <a:defRPr sz="1600" kern="1200">
        <a:solidFill>
          <a:schemeClr val="tx2"/>
        </a:solidFill>
        <a:latin typeface="+mn-lt"/>
        <a:ea typeface="+mn-ea"/>
        <a:cs typeface="+mn-cs"/>
      </a:defRPr>
    </a:lvl5pPr>
    <a:lvl6pPr marL="3047467" algn="l" defTabSz="1218987" rtl="0" eaLnBrk="1" latinLnBrk="0" hangingPunct="1">
      <a:defRPr sz="1600" kern="1200">
        <a:solidFill>
          <a:schemeClr val="tx1"/>
        </a:solidFill>
        <a:latin typeface="+mn-lt"/>
        <a:ea typeface="+mn-ea"/>
        <a:cs typeface="+mn-cs"/>
      </a:defRPr>
    </a:lvl6pPr>
    <a:lvl7pPr marL="3656960" algn="l" defTabSz="1218987" rtl="0" eaLnBrk="1" latinLnBrk="0" hangingPunct="1">
      <a:defRPr sz="1600" kern="1200">
        <a:solidFill>
          <a:schemeClr val="tx1"/>
        </a:solidFill>
        <a:latin typeface="+mn-lt"/>
        <a:ea typeface="+mn-ea"/>
        <a:cs typeface="+mn-cs"/>
      </a:defRPr>
    </a:lvl7pPr>
    <a:lvl8pPr marL="4266453" algn="l" defTabSz="1218987" rtl="0" eaLnBrk="1" latinLnBrk="0" hangingPunct="1">
      <a:defRPr sz="1600" kern="1200">
        <a:solidFill>
          <a:schemeClr val="tx1"/>
        </a:solidFill>
        <a:latin typeface="+mn-lt"/>
        <a:ea typeface="+mn-ea"/>
        <a:cs typeface="+mn-cs"/>
      </a:defRPr>
    </a:lvl8pPr>
    <a:lvl9pPr marL="4875947" algn="l" defTabSz="1218987"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8796F01-7154-41E0-B48B-A6921757531A}" type="slidenum">
              <a:rPr lang="en-US" smtClean="0"/>
              <a:pPr/>
              <a:t>6</a:t>
            </a:fld>
            <a:endParaRPr lang="en-US"/>
          </a:p>
        </p:txBody>
      </p:sp>
    </p:spTree>
    <p:extLst>
      <p:ext uri="{BB962C8B-B14F-4D97-AF65-F5344CB8AC3E}">
        <p14:creationId xmlns:p14="http://schemas.microsoft.com/office/powerpoint/2010/main" val="264666220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672383" y="1498601"/>
            <a:ext cx="7008574" cy="3298825"/>
          </a:xfrm>
        </p:spPr>
        <p:txBody>
          <a:bodyPr>
            <a:normAutofit/>
          </a:bodyPr>
          <a:lstStyle>
            <a:lvl1pPr>
              <a:lnSpc>
                <a:spcPct val="90000"/>
              </a:lnSpc>
              <a:defRPr sz="5400" cap="none" baseline="0"/>
            </a:lvl1pPr>
          </a:lstStyle>
          <a:p>
            <a:r>
              <a:rPr lang="en-US"/>
              <a:t>Click to edit Master title style</a:t>
            </a:r>
            <a:endParaRPr/>
          </a:p>
        </p:txBody>
      </p:sp>
      <p:sp>
        <p:nvSpPr>
          <p:cNvPr id="3" name="Subtitle 2"/>
          <p:cNvSpPr>
            <a:spLocks noGrp="1"/>
          </p:cNvSpPr>
          <p:nvPr>
            <p:ph type="subTitle" idx="1"/>
          </p:nvPr>
        </p:nvSpPr>
        <p:spPr>
          <a:xfrm>
            <a:off x="4672383" y="4927600"/>
            <a:ext cx="7008574" cy="1244600"/>
          </a:xfrm>
        </p:spPr>
        <p:txBody>
          <a:bodyPr>
            <a:normAutofit/>
          </a:bodyPr>
          <a:lstStyle>
            <a:lvl1pPr marL="0" indent="0" algn="l">
              <a:spcBef>
                <a:spcPts val="0"/>
              </a:spcBef>
              <a:buNone/>
              <a:defRPr sz="2800" b="0">
                <a:solidFill>
                  <a:schemeClr val="tx1"/>
                </a:solidFill>
              </a:defRPr>
            </a:lvl1pPr>
            <a:lvl2pPr marL="609493" indent="0" algn="ctr">
              <a:buNone/>
              <a:defRPr>
                <a:solidFill>
                  <a:schemeClr val="tx1">
                    <a:tint val="75000"/>
                  </a:schemeClr>
                </a:solidFill>
              </a:defRPr>
            </a:lvl2pPr>
            <a:lvl3pPr marL="1218987" indent="0" algn="ctr">
              <a:buNone/>
              <a:defRPr>
                <a:solidFill>
                  <a:schemeClr val="tx1">
                    <a:tint val="75000"/>
                  </a:schemeClr>
                </a:solidFill>
              </a:defRPr>
            </a:lvl3pPr>
            <a:lvl4pPr marL="1828480" indent="0" algn="ctr">
              <a:buNone/>
              <a:defRPr>
                <a:solidFill>
                  <a:schemeClr val="tx1">
                    <a:tint val="75000"/>
                  </a:schemeClr>
                </a:solidFill>
              </a:defRPr>
            </a:lvl4pPr>
            <a:lvl5pPr marL="2437973" indent="0" algn="ctr">
              <a:buNone/>
              <a:defRPr>
                <a:solidFill>
                  <a:schemeClr val="tx1">
                    <a:tint val="75000"/>
                  </a:schemeClr>
                </a:solidFill>
              </a:defRPr>
            </a:lvl5pPr>
            <a:lvl6pPr marL="3047467" indent="0" algn="ctr">
              <a:buNone/>
              <a:defRPr>
                <a:solidFill>
                  <a:schemeClr val="tx1">
                    <a:tint val="75000"/>
                  </a:schemeClr>
                </a:solidFill>
              </a:defRPr>
            </a:lvl6pPr>
            <a:lvl7pPr marL="3656960" indent="0" algn="ctr">
              <a:buNone/>
              <a:defRPr>
                <a:solidFill>
                  <a:schemeClr val="tx1">
                    <a:tint val="75000"/>
                  </a:schemeClr>
                </a:solidFill>
              </a:defRPr>
            </a:lvl7pPr>
            <a:lvl8pPr marL="4266453" indent="0" algn="ctr">
              <a:buNone/>
              <a:defRPr>
                <a:solidFill>
                  <a:schemeClr val="tx1">
                    <a:tint val="75000"/>
                  </a:schemeClr>
                </a:solidFill>
              </a:defRPr>
            </a:lvl8pPr>
            <a:lvl9pPr marL="4875947"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32227708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8B5A30F4-0B4E-4E4B-BC36-C30CD13F4E17}" type="datetimeFigureOut">
              <a:rPr lang="en-US"/>
              <a:t>2/15/2018</a:t>
            </a:fld>
            <a:endParaRPr dirty="0"/>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DA60BA0E-20D0-4E7C-B286-26C960A6788F}" type="slidenum">
              <a:rPr/>
              <a:t>‹#›</a:t>
            </a:fld>
            <a:endParaRPr/>
          </a:p>
        </p:txBody>
      </p:sp>
    </p:spTree>
    <p:extLst>
      <p:ext uri="{BB962C8B-B14F-4D97-AF65-F5344CB8AC3E}">
        <p14:creationId xmlns:p14="http://schemas.microsoft.com/office/powerpoint/2010/main" val="15635241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12589" y="4445000"/>
            <a:ext cx="7008574" cy="1930400"/>
          </a:xfrm>
        </p:spPr>
        <p:txBody>
          <a:bodyPr anchor="t">
            <a:normAutofit/>
          </a:bodyPr>
          <a:lstStyle>
            <a:lvl1pPr algn="l">
              <a:defRPr sz="5400" b="0" cap="none" baseline="0"/>
            </a:lvl1pPr>
          </a:lstStyle>
          <a:p>
            <a:r>
              <a:rPr lang="en-US"/>
              <a:t>Click to edit Master title style</a:t>
            </a:r>
            <a:endParaRPr dirty="0"/>
          </a:p>
        </p:txBody>
      </p:sp>
      <p:sp>
        <p:nvSpPr>
          <p:cNvPr id="3" name="Text Placeholder 2"/>
          <p:cNvSpPr>
            <a:spLocks noGrp="1"/>
          </p:cNvSpPr>
          <p:nvPr>
            <p:ph type="body" idx="1"/>
          </p:nvPr>
        </p:nvSpPr>
        <p:spPr>
          <a:xfrm>
            <a:off x="812589" y="3124200"/>
            <a:ext cx="7008574" cy="1296987"/>
          </a:xfrm>
        </p:spPr>
        <p:txBody>
          <a:bodyPr anchor="b">
            <a:normAutofit/>
          </a:bodyPr>
          <a:lstStyle>
            <a:lvl1pPr marL="0" indent="0">
              <a:spcBef>
                <a:spcPts val="0"/>
              </a:spcBef>
              <a:buNone/>
              <a:defRPr sz="2800">
                <a:solidFill>
                  <a:schemeClr val="tx1"/>
                </a:solidFill>
              </a:defRPr>
            </a:lvl1pPr>
            <a:lvl2pPr marL="609493" indent="0">
              <a:buNone/>
              <a:defRPr sz="2400">
                <a:solidFill>
                  <a:schemeClr val="tx1">
                    <a:tint val="75000"/>
                  </a:schemeClr>
                </a:solidFill>
              </a:defRPr>
            </a:lvl2pPr>
            <a:lvl3pPr marL="1218987" indent="0">
              <a:buNone/>
              <a:defRPr sz="2100">
                <a:solidFill>
                  <a:schemeClr val="tx1">
                    <a:tint val="75000"/>
                  </a:schemeClr>
                </a:solidFill>
              </a:defRPr>
            </a:lvl3pPr>
            <a:lvl4pPr marL="1828480" indent="0">
              <a:buNone/>
              <a:defRPr sz="1900">
                <a:solidFill>
                  <a:schemeClr val="tx1">
                    <a:tint val="75000"/>
                  </a:schemeClr>
                </a:solidFill>
              </a:defRPr>
            </a:lvl4pPr>
            <a:lvl5pPr marL="2437973" indent="0">
              <a:buNone/>
              <a:defRPr sz="1900">
                <a:solidFill>
                  <a:schemeClr val="tx1">
                    <a:tint val="75000"/>
                  </a:schemeClr>
                </a:solidFill>
              </a:defRPr>
            </a:lvl5pPr>
            <a:lvl6pPr marL="3047467" indent="0">
              <a:buNone/>
              <a:defRPr sz="1900">
                <a:solidFill>
                  <a:schemeClr val="tx1">
                    <a:tint val="75000"/>
                  </a:schemeClr>
                </a:solidFill>
              </a:defRPr>
            </a:lvl6pPr>
            <a:lvl7pPr marL="3656960" indent="0">
              <a:buNone/>
              <a:defRPr sz="1900">
                <a:solidFill>
                  <a:schemeClr val="tx1">
                    <a:tint val="75000"/>
                  </a:schemeClr>
                </a:solidFill>
              </a:defRPr>
            </a:lvl7pPr>
            <a:lvl8pPr marL="4266453" indent="0">
              <a:buNone/>
              <a:defRPr sz="1900">
                <a:solidFill>
                  <a:schemeClr val="tx1">
                    <a:tint val="75000"/>
                  </a:schemeClr>
                </a:solidFill>
              </a:defRPr>
            </a:lvl8pPr>
            <a:lvl9pPr marL="4875947" indent="0">
              <a:buNone/>
              <a:defRPr sz="19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419634022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11730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1706581" indent="0">
              <a:buNone/>
              <a:defRPr sz="1800"/>
            </a:lvl6pPr>
            <a:lvl7pPr marL="2011328">
              <a:defRPr sz="1800"/>
            </a:lvl7pPr>
            <a:lvl8pPr marL="2011328">
              <a:defRPr sz="1800"/>
            </a:lvl8pPr>
            <a:lvl9pPr marL="2011328">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9755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2DD204D1-F9BD-4643-8480-6EA41EB484F1}" type="datetimeFigureOut">
              <a:rPr lang="en-US"/>
              <a:t>2/15/2018</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489339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12137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Edit Master text styles</a:t>
            </a:r>
          </a:p>
        </p:txBody>
      </p:sp>
      <p:sp>
        <p:nvSpPr>
          <p:cNvPr id="4" name="Content Placeholder 3"/>
          <p:cNvSpPr>
            <a:spLocks noGrp="1"/>
          </p:cNvSpPr>
          <p:nvPr>
            <p:ph sz="half" idx="2"/>
          </p:nvPr>
        </p:nvSpPr>
        <p:spPr>
          <a:xfrm>
            <a:off x="111730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30162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Edit Master text styles</a:t>
            </a:r>
          </a:p>
        </p:txBody>
      </p:sp>
      <p:sp>
        <p:nvSpPr>
          <p:cNvPr id="6" name="Content Placeholder 5"/>
          <p:cNvSpPr>
            <a:spLocks noGrp="1"/>
          </p:cNvSpPr>
          <p:nvPr>
            <p:ph sz="quarter" idx="4"/>
          </p:nvPr>
        </p:nvSpPr>
        <p:spPr>
          <a:xfrm>
            <a:off x="629755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7" name="Date Placeholder 6"/>
          <p:cNvSpPr>
            <a:spLocks noGrp="1"/>
          </p:cNvSpPr>
          <p:nvPr>
            <p:ph type="dt" sz="half" idx="10"/>
          </p:nvPr>
        </p:nvSpPr>
        <p:spPr/>
        <p:txBody>
          <a:bodyPr/>
          <a:lstStyle/>
          <a:p>
            <a:fld id="{2DD204D1-F9BD-4643-8480-6EA41EB484F1}" type="datetimeFigureOut">
              <a:rPr lang="en-US"/>
              <a:t>2/15/2018</a:t>
            </a:fld>
            <a:endParaRPr/>
          </a:p>
        </p:txBody>
      </p:sp>
      <p:sp>
        <p:nvSpPr>
          <p:cNvPr id="8" name="Footer Placeholder 7"/>
          <p:cNvSpPr>
            <a:spLocks noGrp="1"/>
          </p:cNvSpPr>
          <p:nvPr>
            <p:ph type="ftr" sz="quarter" idx="11"/>
          </p:nvPr>
        </p:nvSpPr>
        <p:spPr/>
        <p:txBody>
          <a:bodyPr/>
          <a:lstStyle/>
          <a:p>
            <a:endParaRPr/>
          </a:p>
        </p:txBody>
      </p:sp>
      <p:sp>
        <p:nvSpPr>
          <p:cNvPr id="9" name="Slide Number Placeholder 8"/>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552830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fld id="{2DD204D1-F9BD-4643-8480-6EA41EB484F1}" type="datetimeFigureOut">
              <a:rPr lang="en-US"/>
              <a:t>2/15/2018</a:t>
            </a:fld>
            <a:endParaRPr/>
          </a:p>
        </p:txBody>
      </p:sp>
      <p:sp>
        <p:nvSpPr>
          <p:cNvPr id="4" name="Footer Placeholder 3"/>
          <p:cNvSpPr>
            <a:spLocks noGrp="1"/>
          </p:cNvSpPr>
          <p:nvPr>
            <p:ph type="ftr" sz="quarter" idx="11"/>
          </p:nvPr>
        </p:nvSpPr>
        <p:spPr/>
        <p:txBody>
          <a:bodyPr/>
          <a:lstStyle/>
          <a:p>
            <a:endParaRPr/>
          </a:p>
        </p:txBody>
      </p:sp>
      <p:sp>
        <p:nvSpPr>
          <p:cNvPr id="5" name="Slide Number Placeholder 4"/>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5167638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D204D1-F9BD-4643-8480-6EA41EB484F1}" type="datetimeFigureOut">
              <a:rPr lang="en-US"/>
              <a:t>2/15/2018</a:t>
            </a:fld>
            <a:endParaRPr/>
          </a:p>
        </p:txBody>
      </p:sp>
      <p:sp>
        <p:nvSpPr>
          <p:cNvPr id="3" name="Footer Placeholder 2"/>
          <p:cNvSpPr>
            <a:spLocks noGrp="1"/>
          </p:cNvSpPr>
          <p:nvPr>
            <p:ph type="ftr" sz="quarter" idx="11"/>
          </p:nvPr>
        </p:nvSpPr>
        <p:spPr/>
        <p:txBody>
          <a:bodyPr/>
          <a:lstStyle/>
          <a:p>
            <a:endParaRPr/>
          </a:p>
        </p:txBody>
      </p:sp>
      <p:sp>
        <p:nvSpPr>
          <p:cNvPr id="4" name="Slide Number Placeholder 3"/>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20687318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3961368" y="0"/>
            <a:ext cx="7922736"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304721" y="1701800"/>
            <a:ext cx="3351927" cy="2844800"/>
          </a:xfrm>
        </p:spPr>
        <p:txBody>
          <a:bodyPr anchor="b">
            <a:normAutofit/>
          </a:bodyPr>
          <a:lstStyle>
            <a:lvl1pPr algn="l">
              <a:defRPr sz="2000" b="1"/>
            </a:lvl1pPr>
          </a:lstStyle>
          <a:p>
            <a:r>
              <a:rPr lang="en-US"/>
              <a:t>Click to edit Master title style</a:t>
            </a:r>
            <a:endParaRPr/>
          </a:p>
        </p:txBody>
      </p:sp>
      <p:sp>
        <p:nvSpPr>
          <p:cNvPr id="4" name="Text Placeholder 3"/>
          <p:cNvSpPr>
            <a:spLocks noGrp="1"/>
          </p:cNvSpPr>
          <p:nvPr>
            <p:ph type="body" sz="half" idx="2"/>
          </p:nvPr>
        </p:nvSpPr>
        <p:spPr>
          <a:xfrm>
            <a:off x="304721" y="4648200"/>
            <a:ext cx="3351927" cy="1727200"/>
          </a:xfrm>
        </p:spPr>
        <p:txBody>
          <a:bodyPr>
            <a:normAutofit/>
          </a:bodyPr>
          <a:lstStyle>
            <a:lvl1pPr marL="0" indent="0">
              <a:spcBef>
                <a:spcPts val="120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Edit Master text styles</a:t>
            </a:r>
          </a:p>
        </p:txBody>
      </p:sp>
      <p:sp>
        <p:nvSpPr>
          <p:cNvPr id="3" name="Content Placeholder 2"/>
          <p:cNvSpPr>
            <a:spLocks noGrp="1"/>
          </p:cNvSpPr>
          <p:nvPr>
            <p:ph idx="1"/>
          </p:nvPr>
        </p:nvSpPr>
        <p:spPr>
          <a:xfrm>
            <a:off x="4469236" y="482600"/>
            <a:ext cx="6805427" cy="5892800"/>
          </a:xfrm>
        </p:spPr>
        <p:txBody>
          <a:bodyPr>
            <a:normAutofit/>
          </a:bodyPr>
          <a:lstStyle>
            <a:lvl1pPr>
              <a:defRPr sz="2400"/>
            </a:lvl1pPr>
            <a:lvl2pPr>
              <a:defRPr sz="20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126BF754-515F-40B9-8D24-D54D5825B3D0}" type="datetimeFigureOut">
              <a:rPr lang="en-US"/>
              <a:t>2/15/2018</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2DFBB78A-01B4-41F2-96B0-677A4A282832}" type="slidenum">
              <a:rPr/>
              <a:t>‹#›</a:t>
            </a:fld>
            <a:endParaRPr/>
          </a:p>
        </p:txBody>
      </p:sp>
    </p:spTree>
    <p:extLst>
      <p:ext uri="{BB962C8B-B14F-4D97-AF65-F5344CB8AC3E}">
        <p14:creationId xmlns:p14="http://schemas.microsoft.com/office/powerpoint/2010/main" val="19680720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2082258" y="0"/>
            <a:ext cx="8024310"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2437765" y="4800600"/>
            <a:ext cx="7313295" cy="762000"/>
          </a:xfrm>
        </p:spPr>
        <p:txBody>
          <a:bodyPr anchor="b">
            <a:normAutofit/>
          </a:bodyPr>
          <a:lstStyle>
            <a:lvl1pPr algn="l">
              <a:defRPr sz="2000" b="1"/>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2437765" y="279401"/>
            <a:ext cx="7313295" cy="4448175"/>
          </a:xfrm>
        </p:spPr>
        <p:txBody>
          <a:bodyPr>
            <a:normAutofit/>
          </a:bodyPr>
          <a:lstStyle>
            <a:lvl1pPr marL="0" indent="0">
              <a:buNone/>
              <a:defRPr sz="2800"/>
            </a:lvl1pPr>
            <a:lvl2pPr marL="609493" indent="0">
              <a:buNone/>
              <a:defRPr sz="3700"/>
            </a:lvl2pPr>
            <a:lvl3pPr marL="1218987" indent="0">
              <a:buNone/>
              <a:defRPr sz="3200"/>
            </a:lvl3pPr>
            <a:lvl4pPr marL="1828480" indent="0">
              <a:buNone/>
              <a:defRPr sz="2700"/>
            </a:lvl4pPr>
            <a:lvl5pPr marL="2437973" indent="0">
              <a:buNone/>
              <a:defRPr sz="2700"/>
            </a:lvl5pPr>
            <a:lvl6pPr marL="3047467" indent="0">
              <a:buNone/>
              <a:defRPr sz="2700"/>
            </a:lvl6pPr>
            <a:lvl7pPr marL="3656960" indent="0">
              <a:buNone/>
              <a:defRPr sz="2700"/>
            </a:lvl7pPr>
            <a:lvl8pPr marL="4266453" indent="0">
              <a:buNone/>
              <a:defRPr sz="2700"/>
            </a:lvl8pPr>
            <a:lvl9pPr marL="4875947" indent="0">
              <a:buNone/>
              <a:defRPr sz="2700"/>
            </a:lvl9pPr>
          </a:lstStyle>
          <a:p>
            <a:r>
              <a:rPr lang="en-US"/>
              <a:t>Click icon to add picture</a:t>
            </a:r>
            <a:endParaRPr/>
          </a:p>
        </p:txBody>
      </p:sp>
      <p:sp>
        <p:nvSpPr>
          <p:cNvPr id="4" name="Text Placeholder 3"/>
          <p:cNvSpPr>
            <a:spLocks noGrp="1"/>
          </p:cNvSpPr>
          <p:nvPr>
            <p:ph type="body" sz="half" idx="2"/>
          </p:nvPr>
        </p:nvSpPr>
        <p:spPr>
          <a:xfrm>
            <a:off x="2437765" y="5562600"/>
            <a:ext cx="7313295" cy="812800"/>
          </a:xfrm>
        </p:spPr>
        <p:txBody>
          <a:bodyPr>
            <a:normAutofit/>
          </a:bodyPr>
          <a:lstStyle>
            <a:lvl1pPr marL="0" indent="0">
              <a:spcBef>
                <a:spcPts val="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Edit Master text styles</a:t>
            </a:r>
          </a:p>
        </p:txBody>
      </p:sp>
      <p:sp>
        <p:nvSpPr>
          <p:cNvPr id="5" name="Date Placeholder 4"/>
          <p:cNvSpPr>
            <a:spLocks noGrp="1"/>
          </p:cNvSpPr>
          <p:nvPr>
            <p:ph type="dt" sz="half" idx="10"/>
          </p:nvPr>
        </p:nvSpPr>
        <p:spPr/>
        <p:txBody>
          <a:bodyPr/>
          <a:lstStyle/>
          <a:p>
            <a:fld id="{126BF754-515F-40B9-8D24-D54D5825B3D0}" type="datetimeFigureOut">
              <a:rPr lang="en-US"/>
              <a:t>2/15/2018</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2DFBB78A-01B4-41F2-96B0-677A4A282832}" type="slidenum">
              <a:rPr/>
              <a:t>‹#›</a:t>
            </a:fld>
            <a:endParaRPr/>
          </a:p>
        </p:txBody>
      </p:sp>
    </p:spTree>
    <p:extLst>
      <p:ext uri="{BB962C8B-B14F-4D97-AF65-F5344CB8AC3E}">
        <p14:creationId xmlns:p14="http://schemas.microsoft.com/office/powerpoint/2010/main" val="12213374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7AECB6C2-1084-4AED-A74A-DF028B0094EA}" type="datetimeFigureOut">
              <a:rPr lang="en-US"/>
              <a:t>2/15/2018</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591C5AD9-787D-40FA-8A4D-16A055B9AF81}" type="slidenum">
              <a:rPr/>
              <a:t>‹#›</a:t>
            </a:fld>
            <a:endParaRPr/>
          </a:p>
        </p:txBody>
      </p:sp>
    </p:spTree>
    <p:extLst>
      <p:ext uri="{BB962C8B-B14F-4D97-AF65-F5344CB8AC3E}">
        <p14:creationId xmlns:p14="http://schemas.microsoft.com/office/powerpoint/2010/main" val="10104347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852633" y="274638"/>
            <a:ext cx="1422030" cy="5897561"/>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117309" y="274638"/>
            <a:ext cx="8532178" cy="589756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7AECB6C2-1084-4AED-A74A-DF028B0094EA}" type="datetimeFigureOut">
              <a:rPr lang="en-US"/>
              <a:t>2/15/2018</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591C5AD9-787D-40FA-8A4D-16A055B9AF81}" type="slidenum">
              <a:rPr/>
              <a:t>‹#›</a:t>
            </a:fld>
            <a:endParaRPr/>
          </a:p>
        </p:txBody>
      </p:sp>
    </p:spTree>
    <p:extLst>
      <p:ext uri="{BB962C8B-B14F-4D97-AF65-F5344CB8AC3E}">
        <p14:creationId xmlns:p14="http://schemas.microsoft.com/office/powerpoint/2010/main" val="36507153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auto">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9" name="Rectangle 8"/>
          <p:cNvSpPr/>
          <p:nvPr/>
        </p:nvSpPr>
        <p:spPr>
          <a:xfrm>
            <a:off x="304721" y="0"/>
            <a:ext cx="11579384"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Placeholder 1"/>
          <p:cNvSpPr>
            <a:spLocks noGrp="1"/>
          </p:cNvSpPr>
          <p:nvPr>
            <p:ph type="title"/>
          </p:nvPr>
        </p:nvSpPr>
        <p:spPr>
          <a:xfrm>
            <a:off x="1117309" y="76200"/>
            <a:ext cx="10157354" cy="1397000"/>
          </a:xfrm>
          <a:prstGeom prst="rect">
            <a:avLst/>
          </a:prstGeom>
        </p:spPr>
        <p:txBody>
          <a:bodyPr vert="horz" lIns="121899" tIns="60949" rIns="121899" bIns="60949" rtlCol="0" anchor="b">
            <a:normAutofit/>
          </a:bodyPr>
          <a:lstStyle/>
          <a:p>
            <a:r>
              <a:rPr lang="en-US"/>
              <a:t>Click to edit Master title style</a:t>
            </a:r>
            <a:endParaRPr dirty="0"/>
          </a:p>
        </p:txBody>
      </p:sp>
      <p:sp>
        <p:nvSpPr>
          <p:cNvPr id="3" name="Text Placeholder 2"/>
          <p:cNvSpPr>
            <a:spLocks noGrp="1"/>
          </p:cNvSpPr>
          <p:nvPr>
            <p:ph type="body" idx="1"/>
          </p:nvPr>
        </p:nvSpPr>
        <p:spPr>
          <a:xfrm>
            <a:off x="1117309" y="1701800"/>
            <a:ext cx="10157354" cy="4470400"/>
          </a:xfrm>
          <a:prstGeom prst="rect">
            <a:avLst/>
          </a:prstGeom>
        </p:spPr>
        <p:txBody>
          <a:bodyPr vert="horz" lIns="121899" tIns="60949" rIns="121899" bIns="60949"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Date Placeholder 3"/>
          <p:cNvSpPr>
            <a:spLocks noGrp="1"/>
          </p:cNvSpPr>
          <p:nvPr>
            <p:ph type="dt" sz="half" idx="2"/>
          </p:nvPr>
        </p:nvSpPr>
        <p:spPr>
          <a:xfrm>
            <a:off x="1117309" y="6400801"/>
            <a:ext cx="2742486" cy="320675"/>
          </a:xfrm>
          <a:prstGeom prst="rect">
            <a:avLst/>
          </a:prstGeom>
        </p:spPr>
        <p:txBody>
          <a:bodyPr vert="horz" lIns="121899" tIns="60949" rIns="121899" bIns="60949" rtlCol="0" anchor="b"/>
          <a:lstStyle>
            <a:lvl1pPr algn="l">
              <a:defRPr sz="1200" baseline="0">
                <a:solidFill>
                  <a:schemeClr val="tx2">
                    <a:lumMod val="65000"/>
                    <a:lumOff val="35000"/>
                  </a:schemeClr>
                </a:solidFill>
              </a:defRPr>
            </a:lvl1pPr>
          </a:lstStyle>
          <a:p>
            <a:fld id="{2DD204D1-F9BD-4643-8480-6EA41EB484F1}" type="datetimeFigureOut">
              <a:rPr lang="en-US" smtClean="0"/>
              <a:pPr/>
              <a:t>2/15/2018</a:t>
            </a:fld>
            <a:endParaRPr lang="en-US"/>
          </a:p>
        </p:txBody>
      </p:sp>
      <p:sp>
        <p:nvSpPr>
          <p:cNvPr id="5" name="Footer Placeholder 4"/>
          <p:cNvSpPr>
            <a:spLocks noGrp="1"/>
          </p:cNvSpPr>
          <p:nvPr>
            <p:ph type="ftr" sz="quarter" idx="3"/>
          </p:nvPr>
        </p:nvSpPr>
        <p:spPr>
          <a:xfrm>
            <a:off x="3907842" y="6400801"/>
            <a:ext cx="6216301" cy="320675"/>
          </a:xfrm>
          <a:prstGeom prst="rect">
            <a:avLst/>
          </a:prstGeom>
        </p:spPr>
        <p:txBody>
          <a:bodyPr vert="horz" lIns="121899" tIns="60949" rIns="121899" bIns="60949" rtlCol="0" anchor="b"/>
          <a:lstStyle>
            <a:lvl1pPr algn="ctr">
              <a:defRPr sz="1200" baseline="0">
                <a:solidFill>
                  <a:schemeClr val="tx2">
                    <a:lumMod val="65000"/>
                    <a:lumOff val="35000"/>
                  </a:schemeClr>
                </a:solidFill>
              </a:defRPr>
            </a:lvl1pPr>
          </a:lstStyle>
          <a:p>
            <a:endParaRPr lang="en-US"/>
          </a:p>
        </p:txBody>
      </p:sp>
      <p:sp>
        <p:nvSpPr>
          <p:cNvPr id="6" name="Slide Number Placeholder 5"/>
          <p:cNvSpPr>
            <a:spLocks noGrp="1"/>
          </p:cNvSpPr>
          <p:nvPr>
            <p:ph type="sldNum" sz="quarter" idx="4"/>
          </p:nvPr>
        </p:nvSpPr>
        <p:spPr>
          <a:xfrm>
            <a:off x="10167146" y="6400801"/>
            <a:ext cx="1107518" cy="320675"/>
          </a:xfrm>
          <a:prstGeom prst="rect">
            <a:avLst/>
          </a:prstGeom>
        </p:spPr>
        <p:txBody>
          <a:bodyPr vert="horz" lIns="121899" tIns="60949" rIns="121899" bIns="60949" rtlCol="0" anchor="b"/>
          <a:lstStyle>
            <a:lvl1pPr algn="r">
              <a:defRPr sz="1200" baseline="0">
                <a:solidFill>
                  <a:schemeClr val="tx2">
                    <a:lumMod val="65000"/>
                    <a:lumOff val="35000"/>
                  </a:schemeClr>
                </a:solidFill>
              </a:defRPr>
            </a:lvl1pPr>
          </a:lstStyle>
          <a:p>
            <a:fld id="{EB37DED6-D4C7-42EE-AB49-D2E39E64FDE4}" type="slidenum">
              <a:rPr lang="en-US" smtClean="0"/>
              <a:pPr/>
              <a:t>‹#›</a:t>
            </a:fld>
            <a:endParaRPr lang="en-US"/>
          </a:p>
        </p:txBody>
      </p:sp>
    </p:spTree>
    <p:extLst>
      <p:ext uri="{BB962C8B-B14F-4D97-AF65-F5344CB8AC3E}">
        <p14:creationId xmlns:p14="http://schemas.microsoft.com/office/powerpoint/2010/main" val="1544047913"/>
      </p:ext>
    </p:extLst>
  </p:cSld>
  <p:clrMap bg1="lt1" tx1="dk1" bg2="lt2" tx2="dk2" accent1="accent1" accent2="accent2" accent3="accent3" accent4="accent4" accent5="accent5" accent6="accent6" hlink="hlink" folHlink="folHlink"/>
  <p:sldLayoutIdLst>
    <p:sldLayoutId id="2147483661" r:id="rId1"/>
    <p:sldLayoutId id="2147483679" r:id="rId2"/>
    <p:sldLayoutId id="2147483663" r:id="rId3"/>
    <p:sldLayoutId id="2147483664" r:id="rId4"/>
    <p:sldLayoutId id="2147483665" r:id="rId5"/>
    <p:sldLayoutId id="2147483666" r:id="rId6"/>
    <p:sldLayoutId id="2147483667" r:id="rId7"/>
    <p:sldLayoutId id="2147483675" r:id="rId8"/>
    <p:sldLayoutId id="2147483676" r:id="rId9"/>
    <p:sldLayoutId id="2147483677" r:id="rId10"/>
    <p:sldLayoutId id="2147483678"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1218987" rtl="0" eaLnBrk="1" latinLnBrk="0" hangingPunct="1">
        <a:lnSpc>
          <a:spcPct val="85000"/>
        </a:lnSpc>
        <a:spcBef>
          <a:spcPct val="0"/>
        </a:spcBef>
        <a:buNone/>
        <a:tabLst/>
        <a:defRPr sz="4400" kern="1200" cap="none" baseline="0">
          <a:solidFill>
            <a:schemeClr val="tx1"/>
          </a:solidFill>
          <a:latin typeface="+mj-lt"/>
          <a:ea typeface="+mj-ea"/>
          <a:cs typeface="+mj-cs"/>
        </a:defRPr>
      </a:lvl1pPr>
    </p:titleStyle>
    <p:bodyStyle>
      <a:lvl1pPr marL="304747" indent="-304747" algn="l" defTabSz="1218987" rtl="0" eaLnBrk="1" latinLnBrk="0" hangingPunct="1">
        <a:lnSpc>
          <a:spcPct val="95000"/>
        </a:lnSpc>
        <a:spcBef>
          <a:spcPts val="1866"/>
        </a:spcBef>
        <a:buSzPct val="100000"/>
        <a:buFont typeface="Arial" pitchFamily="34" charset="0"/>
        <a:buChar char="•"/>
        <a:defRPr sz="2400" kern="1200">
          <a:solidFill>
            <a:schemeClr val="tx1"/>
          </a:solidFill>
          <a:latin typeface="+mn-lt"/>
          <a:ea typeface="+mn-ea"/>
          <a:cs typeface="+mn-cs"/>
        </a:defRPr>
      </a:lvl1pPr>
      <a:lvl2pPr marL="731392" indent="-304747" algn="l" defTabSz="1218987" rtl="0" eaLnBrk="1" latinLnBrk="0" hangingPunct="1">
        <a:lnSpc>
          <a:spcPct val="95000"/>
        </a:lnSpc>
        <a:spcBef>
          <a:spcPts val="1066"/>
        </a:spcBef>
        <a:buSzPct val="100000"/>
        <a:buFont typeface="Century Gothic" pitchFamily="34" charset="0"/>
        <a:buChar char="–"/>
        <a:defRPr sz="2000" kern="1200">
          <a:solidFill>
            <a:schemeClr val="tx1"/>
          </a:solidFill>
          <a:latin typeface="+mn-lt"/>
          <a:ea typeface="+mn-ea"/>
          <a:cs typeface="+mn-cs"/>
        </a:defRPr>
      </a:lvl2pPr>
      <a:lvl3pPr marL="1158037"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3pPr>
      <a:lvl4pPr marL="1584683"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4pPr>
      <a:lvl5pPr marL="2011328"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5pPr>
      <a:lvl6pPr marL="2437973"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6pPr>
      <a:lvl7pPr marL="2864619"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7pPr>
      <a:lvl8pPr marL="3291264"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8pPr>
      <a:lvl9pPr marL="3778859"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9pPr>
    </p:bodyStyle>
    <p:otherStyle>
      <a:defPPr>
        <a:defRPr/>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image" Target="../media/image9.jpeg"/><Relationship Id="rId5" Type="http://schemas.openxmlformats.org/officeDocument/2006/relationships/image" Target="../media/image8.png"/><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image" Target="../media/image13.svg"/><Relationship Id="rId7" Type="http://schemas.openxmlformats.org/officeDocument/2006/relationships/image" Target="../media/image17.svg"/><Relationship Id="rId2" Type="http://schemas.openxmlformats.org/officeDocument/2006/relationships/image" Target="../media/image12.png"/><Relationship Id="rId1" Type="http://schemas.openxmlformats.org/officeDocument/2006/relationships/slideLayout" Target="../slideLayouts/slideLayout7.xml"/><Relationship Id="rId6" Type="http://schemas.openxmlformats.org/officeDocument/2006/relationships/image" Target="../media/image16.png"/><Relationship Id="rId5" Type="http://schemas.openxmlformats.org/officeDocument/2006/relationships/image" Target="../media/image15.svg"/><Relationship Id="rId4" Type="http://schemas.openxmlformats.org/officeDocument/2006/relationships/image" Target="../media/image14.png"/><Relationship Id="rId9" Type="http://schemas.openxmlformats.org/officeDocument/2006/relationships/image" Target="../media/image19.sv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8" Type="http://schemas.openxmlformats.org/officeDocument/2006/relationships/hyperlink" Target="http://gov.wales/docs/dsjlg/publications/cyp/171129-families-first-highlight-data-16-17-en.pdf" TargetMode="External"/><Relationship Id="rId3" Type="http://schemas.openxmlformats.org/officeDocument/2006/relationships/hyperlink" Target="http://www.valeofglamorgan.gov.uk/Documents/Living/Social%20Care/Families-First-Programme-Guidance-April-2017-English.pdf" TargetMode="External"/><Relationship Id="rId7" Type="http://schemas.openxmlformats.org/officeDocument/2006/relationships/hyperlink" Target="http://gov.wales/docs/caecd/research/2015/150930-evaluation-families-first-year-3-en.pdf" TargetMode="External"/><Relationship Id="rId2" Type="http://schemas.openxmlformats.org/officeDocument/2006/relationships/hyperlink" Target="file:///C:\Users\user\Downloads\Tackling-Child-Poverty-in-Wales-Revised-Version-March-2012-English.pdf" TargetMode="External"/><Relationship Id="rId1" Type="http://schemas.openxmlformats.org/officeDocument/2006/relationships/slideLayout" Target="../slideLayouts/slideLayout6.xml"/><Relationship Id="rId6" Type="http://schemas.openxmlformats.org/officeDocument/2006/relationships/hyperlink" Target="https://www.ukdataservice.ac.uk/media/262853/discover_sqb_education_schneider.pdf" TargetMode="External"/><Relationship Id="rId5" Type="http://schemas.openxmlformats.org/officeDocument/2006/relationships/hyperlink" Target="http://gov.wales/topics/people-and-communities/people/children-and-young-people/parenting-support-guidance/help/families-first/?lang=en" TargetMode="External"/><Relationship Id="rId4" Type="http://schemas.openxmlformats.org/officeDocument/2006/relationships/hyperlink" Target="http://gov.wales/newsroom/people-and-communities/2018/families-firstis-supporting-1000s-welsh-families/?lang=e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99322" y="1484784"/>
            <a:ext cx="7008574" cy="3298825"/>
          </a:xfrm>
        </p:spPr>
        <p:txBody>
          <a:bodyPr/>
          <a:lstStyle/>
          <a:p>
            <a:r>
              <a:rPr lang="en-US" b="1" dirty="0"/>
              <a:t>FAMILIES FIRST</a:t>
            </a:r>
            <a:endParaRPr lang="en-US" dirty="0"/>
          </a:p>
        </p:txBody>
      </p:sp>
      <p:sp>
        <p:nvSpPr>
          <p:cNvPr id="3" name="Subtitle 2"/>
          <p:cNvSpPr>
            <a:spLocks noGrp="1"/>
          </p:cNvSpPr>
          <p:nvPr>
            <p:ph type="subTitle" idx="1"/>
          </p:nvPr>
        </p:nvSpPr>
        <p:spPr/>
        <p:txBody>
          <a:bodyPr>
            <a:normAutofit/>
          </a:bodyPr>
          <a:lstStyle/>
          <a:p>
            <a:r>
              <a:rPr lang="en-US" sz="1400" dirty="0"/>
              <a:t>Naima Nazmin</a:t>
            </a:r>
          </a:p>
        </p:txBody>
      </p:sp>
    </p:spTree>
    <p:extLst>
      <p:ext uri="{BB962C8B-B14F-4D97-AF65-F5344CB8AC3E}">
        <p14:creationId xmlns:p14="http://schemas.microsoft.com/office/powerpoint/2010/main" val="3650340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Arial" panose="020B0604020202020204" pitchFamily="34" charset="0"/>
                <a:cs typeface="Arial" panose="020B0604020202020204" pitchFamily="34" charset="0"/>
              </a:rPr>
              <a:t>What is </a:t>
            </a:r>
            <a:r>
              <a:rPr lang="en-GB" b="1" dirty="0">
                <a:latin typeface="Arial" panose="020B0604020202020204" pitchFamily="34" charset="0"/>
                <a:cs typeface="Arial" panose="020B0604020202020204" pitchFamily="34" charset="0"/>
              </a:rPr>
              <a:t>FAMILIES FIRST</a:t>
            </a:r>
            <a:r>
              <a:rPr lang="en-GB" dirty="0">
                <a:latin typeface="Arial" panose="020B0604020202020204" pitchFamily="34" charset="0"/>
                <a:cs typeface="Arial" panose="020B0604020202020204" pitchFamily="34" charset="0"/>
              </a:rPr>
              <a:t>?</a:t>
            </a:r>
          </a:p>
        </p:txBody>
      </p:sp>
      <p:pic>
        <p:nvPicPr>
          <p:cNvPr id="4" name="Content Placeholder 3"/>
          <p:cNvPicPr>
            <a:picLocks noGrp="1" noChangeAspect="1"/>
          </p:cNvPicPr>
          <p:nvPr>
            <p:ph idx="1"/>
          </p:nvPr>
        </p:nvPicPr>
        <p:blipFill>
          <a:blip r:embed="rId2"/>
          <a:stretch>
            <a:fillRect/>
          </a:stretch>
        </p:blipFill>
        <p:spPr>
          <a:xfrm>
            <a:off x="3912714" y="2871594"/>
            <a:ext cx="4796583" cy="2962596"/>
          </a:xfrm>
          <a:prstGeom prst="rect">
            <a:avLst/>
          </a:prstGeom>
        </p:spPr>
      </p:pic>
      <p:cxnSp>
        <p:nvCxnSpPr>
          <p:cNvPr id="6" name="Straight Arrow Connector 5"/>
          <p:cNvCxnSpPr>
            <a:cxnSpLocks/>
          </p:cNvCxnSpPr>
          <p:nvPr/>
        </p:nvCxnSpPr>
        <p:spPr>
          <a:xfrm flipV="1">
            <a:off x="4971520" y="2141004"/>
            <a:ext cx="0" cy="58467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a:cxnSpLocks/>
          </p:cNvCxnSpPr>
          <p:nvPr/>
        </p:nvCxnSpPr>
        <p:spPr>
          <a:xfrm>
            <a:off x="8773810" y="4355457"/>
            <a:ext cx="1209034"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a:cxnSpLocks/>
          </p:cNvCxnSpPr>
          <p:nvPr/>
        </p:nvCxnSpPr>
        <p:spPr>
          <a:xfrm flipH="1">
            <a:off x="2174659" y="5065373"/>
            <a:ext cx="1689222" cy="76881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a:cxnSpLocks/>
          </p:cNvCxnSpPr>
          <p:nvPr/>
        </p:nvCxnSpPr>
        <p:spPr>
          <a:xfrm flipV="1">
            <a:off x="7318552" y="2141004"/>
            <a:ext cx="0" cy="60451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a:cxnSpLocks/>
          </p:cNvCxnSpPr>
          <p:nvPr/>
        </p:nvCxnSpPr>
        <p:spPr>
          <a:xfrm>
            <a:off x="8758130" y="5213710"/>
            <a:ext cx="1365567" cy="65905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a:cxnSpLocks/>
          </p:cNvCxnSpPr>
          <p:nvPr/>
        </p:nvCxnSpPr>
        <p:spPr>
          <a:xfrm flipH="1">
            <a:off x="2798922" y="4260984"/>
            <a:ext cx="1016125"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2" name="TextBox 21"/>
          <p:cNvSpPr txBox="1"/>
          <p:nvPr/>
        </p:nvSpPr>
        <p:spPr>
          <a:xfrm>
            <a:off x="4582244" y="1739415"/>
            <a:ext cx="1316567" cy="338554"/>
          </a:xfrm>
          <a:prstGeom prst="rect">
            <a:avLst/>
          </a:prstGeom>
          <a:noFill/>
        </p:spPr>
        <p:txBody>
          <a:bodyPr wrap="square" rtlCol="0">
            <a:spAutoFit/>
          </a:bodyPr>
          <a:lstStyle/>
          <a:p>
            <a:r>
              <a:rPr lang="en-GB" sz="1600" dirty="0"/>
              <a:t>Local</a:t>
            </a:r>
          </a:p>
        </p:txBody>
      </p:sp>
      <p:sp>
        <p:nvSpPr>
          <p:cNvPr id="27" name="TextBox 26"/>
          <p:cNvSpPr txBox="1"/>
          <p:nvPr/>
        </p:nvSpPr>
        <p:spPr>
          <a:xfrm>
            <a:off x="1297353" y="3968597"/>
            <a:ext cx="1501569" cy="338554"/>
          </a:xfrm>
          <a:prstGeom prst="rect">
            <a:avLst/>
          </a:prstGeom>
          <a:noFill/>
        </p:spPr>
        <p:txBody>
          <a:bodyPr wrap="square" rtlCol="0">
            <a:spAutoFit/>
          </a:bodyPr>
          <a:lstStyle/>
          <a:p>
            <a:r>
              <a:rPr lang="en-GB" sz="1600" dirty="0"/>
              <a:t>Family Focus</a:t>
            </a:r>
          </a:p>
        </p:txBody>
      </p:sp>
      <p:sp>
        <p:nvSpPr>
          <p:cNvPr id="32" name="TextBox 31"/>
          <p:cNvSpPr txBox="1"/>
          <p:nvPr/>
        </p:nvSpPr>
        <p:spPr>
          <a:xfrm>
            <a:off x="735057" y="5805927"/>
            <a:ext cx="1863395" cy="584775"/>
          </a:xfrm>
          <a:prstGeom prst="rect">
            <a:avLst/>
          </a:prstGeom>
          <a:noFill/>
        </p:spPr>
        <p:txBody>
          <a:bodyPr wrap="square" rtlCol="0">
            <a:spAutoFit/>
          </a:bodyPr>
          <a:lstStyle/>
          <a:p>
            <a:r>
              <a:rPr lang="en-GB" sz="1600" dirty="0"/>
              <a:t>Meeting specific needs</a:t>
            </a:r>
          </a:p>
        </p:txBody>
      </p:sp>
      <p:sp>
        <p:nvSpPr>
          <p:cNvPr id="35" name="TextBox 34"/>
          <p:cNvSpPr txBox="1"/>
          <p:nvPr/>
        </p:nvSpPr>
        <p:spPr>
          <a:xfrm>
            <a:off x="10123697" y="4060504"/>
            <a:ext cx="1440160" cy="830997"/>
          </a:xfrm>
          <a:prstGeom prst="rect">
            <a:avLst/>
          </a:prstGeom>
          <a:noFill/>
        </p:spPr>
        <p:txBody>
          <a:bodyPr wrap="square" rtlCol="0">
            <a:spAutoFit/>
          </a:bodyPr>
          <a:lstStyle/>
          <a:p>
            <a:r>
              <a:rPr lang="en-GB" sz="1600" dirty="0"/>
              <a:t>No earning or location limitations </a:t>
            </a:r>
          </a:p>
        </p:txBody>
      </p:sp>
      <p:sp>
        <p:nvSpPr>
          <p:cNvPr id="24" name="TextBox 23">
            <a:extLst>
              <a:ext uri="{FF2B5EF4-FFF2-40B4-BE49-F238E27FC236}">
                <a16:creationId xmlns:a16="http://schemas.microsoft.com/office/drawing/2014/main" id="{C051242C-CA34-4B89-BCB1-73D372535DEB}"/>
              </a:ext>
            </a:extLst>
          </p:cNvPr>
          <p:cNvSpPr txBox="1"/>
          <p:nvPr/>
        </p:nvSpPr>
        <p:spPr>
          <a:xfrm>
            <a:off x="10172530" y="5682817"/>
            <a:ext cx="1440160" cy="830997"/>
          </a:xfrm>
          <a:prstGeom prst="rect">
            <a:avLst/>
          </a:prstGeom>
          <a:noFill/>
        </p:spPr>
        <p:txBody>
          <a:bodyPr wrap="square" rtlCol="0">
            <a:spAutoFit/>
          </a:bodyPr>
          <a:lstStyle/>
          <a:p>
            <a:r>
              <a:rPr lang="en-GB" sz="1600" dirty="0"/>
              <a:t>Help</a:t>
            </a:r>
          </a:p>
          <a:p>
            <a:r>
              <a:rPr lang="en-GB" sz="1600" dirty="0"/>
              <a:t>Support</a:t>
            </a:r>
          </a:p>
          <a:p>
            <a:r>
              <a:rPr lang="en-GB" sz="1600" dirty="0"/>
              <a:t>Advice</a:t>
            </a:r>
          </a:p>
        </p:txBody>
      </p:sp>
      <p:sp>
        <p:nvSpPr>
          <p:cNvPr id="25" name="TextBox 24">
            <a:extLst>
              <a:ext uri="{FF2B5EF4-FFF2-40B4-BE49-F238E27FC236}">
                <a16:creationId xmlns:a16="http://schemas.microsoft.com/office/drawing/2014/main" id="{55EEE914-9F4E-4972-8330-C94C88A30BFD}"/>
              </a:ext>
            </a:extLst>
          </p:cNvPr>
          <p:cNvSpPr txBox="1"/>
          <p:nvPr/>
        </p:nvSpPr>
        <p:spPr>
          <a:xfrm>
            <a:off x="6809420" y="1833843"/>
            <a:ext cx="1512167" cy="338554"/>
          </a:xfrm>
          <a:prstGeom prst="rect">
            <a:avLst/>
          </a:prstGeom>
          <a:noFill/>
        </p:spPr>
        <p:txBody>
          <a:bodyPr wrap="square" rtlCol="0">
            <a:spAutoFit/>
          </a:bodyPr>
          <a:lstStyle/>
          <a:p>
            <a:r>
              <a:rPr lang="en-GB" sz="1600" dirty="0"/>
              <a:t>Pro-Active</a:t>
            </a:r>
          </a:p>
        </p:txBody>
      </p:sp>
      <p:sp>
        <p:nvSpPr>
          <p:cNvPr id="3" name="TextBox 2">
            <a:extLst>
              <a:ext uri="{FF2B5EF4-FFF2-40B4-BE49-F238E27FC236}">
                <a16:creationId xmlns:a16="http://schemas.microsoft.com/office/drawing/2014/main" id="{AC797320-69AA-407B-9533-2F058254C8D3}"/>
              </a:ext>
            </a:extLst>
          </p:cNvPr>
          <p:cNvSpPr txBox="1"/>
          <p:nvPr/>
        </p:nvSpPr>
        <p:spPr>
          <a:xfrm>
            <a:off x="9546471" y="6443246"/>
            <a:ext cx="3456384" cy="338554"/>
          </a:xfrm>
          <a:prstGeom prst="rect">
            <a:avLst/>
          </a:prstGeom>
          <a:noFill/>
        </p:spPr>
        <p:txBody>
          <a:bodyPr wrap="square" rtlCol="0">
            <a:spAutoFit/>
          </a:bodyPr>
          <a:lstStyle/>
          <a:p>
            <a:r>
              <a:rPr lang="en-GB" sz="1600" dirty="0"/>
              <a:t>(Families First, 2017)</a:t>
            </a:r>
          </a:p>
        </p:txBody>
      </p:sp>
    </p:spTree>
    <p:extLst>
      <p:ext uri="{BB962C8B-B14F-4D97-AF65-F5344CB8AC3E}">
        <p14:creationId xmlns:p14="http://schemas.microsoft.com/office/powerpoint/2010/main" val="316879369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P spid="27" grpId="0"/>
      <p:bldP spid="32" grpId="0"/>
      <p:bldP spid="35" grpId="0"/>
      <p:bldP spid="24" grpId="0"/>
      <p:bldP spid="2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lstStyle/>
          <a:p>
            <a:r>
              <a:rPr lang="en-US" dirty="0">
                <a:latin typeface="Arial" panose="020B0604020202020204" pitchFamily="34" charset="0"/>
                <a:cs typeface="Arial" panose="020B0604020202020204" pitchFamily="34" charset="0"/>
              </a:rPr>
              <a:t>Who?</a:t>
            </a:r>
          </a:p>
        </p:txBody>
      </p:sp>
      <p:pic>
        <p:nvPicPr>
          <p:cNvPr id="2" name="Picture 1">
            <a:extLst>
              <a:ext uri="{FF2B5EF4-FFF2-40B4-BE49-F238E27FC236}">
                <a16:creationId xmlns:a16="http://schemas.microsoft.com/office/drawing/2014/main" id="{E23576A0-917B-4F04-BD93-414DC5D10EF5}"/>
              </a:ext>
            </a:extLst>
          </p:cNvPr>
          <p:cNvPicPr>
            <a:picLocks noChangeAspect="1"/>
          </p:cNvPicPr>
          <p:nvPr/>
        </p:nvPicPr>
        <p:blipFill>
          <a:blip r:embed="rId2"/>
          <a:stretch>
            <a:fillRect/>
          </a:stretch>
        </p:blipFill>
        <p:spPr>
          <a:xfrm>
            <a:off x="1086850" y="1701800"/>
            <a:ext cx="3238872" cy="2159248"/>
          </a:xfrm>
          <a:prstGeom prst="rect">
            <a:avLst/>
          </a:prstGeom>
        </p:spPr>
      </p:pic>
      <p:pic>
        <p:nvPicPr>
          <p:cNvPr id="6" name="Picture 5">
            <a:extLst>
              <a:ext uri="{FF2B5EF4-FFF2-40B4-BE49-F238E27FC236}">
                <a16:creationId xmlns:a16="http://schemas.microsoft.com/office/drawing/2014/main" id="{FFCCC4F7-3592-4D2D-9FBF-1DD9D716ABB6}"/>
              </a:ext>
            </a:extLst>
          </p:cNvPr>
          <p:cNvPicPr>
            <a:picLocks noChangeAspect="1"/>
          </p:cNvPicPr>
          <p:nvPr/>
        </p:nvPicPr>
        <p:blipFill>
          <a:blip r:embed="rId3"/>
          <a:stretch>
            <a:fillRect/>
          </a:stretch>
        </p:blipFill>
        <p:spPr>
          <a:xfrm>
            <a:off x="4732187" y="528142"/>
            <a:ext cx="2927598" cy="2927598"/>
          </a:xfrm>
          <a:prstGeom prst="rect">
            <a:avLst/>
          </a:prstGeom>
        </p:spPr>
      </p:pic>
      <p:pic>
        <p:nvPicPr>
          <p:cNvPr id="7" name="Picture 6">
            <a:extLst>
              <a:ext uri="{FF2B5EF4-FFF2-40B4-BE49-F238E27FC236}">
                <a16:creationId xmlns:a16="http://schemas.microsoft.com/office/drawing/2014/main" id="{43E6277A-F01A-403E-95A3-1289DFE17A92}"/>
              </a:ext>
            </a:extLst>
          </p:cNvPr>
          <p:cNvPicPr>
            <a:picLocks noChangeAspect="1"/>
          </p:cNvPicPr>
          <p:nvPr/>
        </p:nvPicPr>
        <p:blipFill>
          <a:blip r:embed="rId4"/>
          <a:stretch>
            <a:fillRect/>
          </a:stretch>
        </p:blipFill>
        <p:spPr>
          <a:xfrm>
            <a:off x="6477230" y="3884490"/>
            <a:ext cx="4390355" cy="2472108"/>
          </a:xfrm>
          <a:prstGeom prst="rect">
            <a:avLst/>
          </a:prstGeom>
        </p:spPr>
      </p:pic>
      <p:pic>
        <p:nvPicPr>
          <p:cNvPr id="8" name="Picture 7">
            <a:extLst>
              <a:ext uri="{FF2B5EF4-FFF2-40B4-BE49-F238E27FC236}">
                <a16:creationId xmlns:a16="http://schemas.microsoft.com/office/drawing/2014/main" id="{15F6C8B2-2D04-41C6-858F-0740CD56DDDC}"/>
              </a:ext>
            </a:extLst>
          </p:cNvPr>
          <p:cNvPicPr>
            <a:picLocks noChangeAspect="1"/>
          </p:cNvPicPr>
          <p:nvPr/>
        </p:nvPicPr>
        <p:blipFill>
          <a:blip r:embed="rId5"/>
          <a:stretch>
            <a:fillRect/>
          </a:stretch>
        </p:blipFill>
        <p:spPr>
          <a:xfrm>
            <a:off x="1574418" y="4227709"/>
            <a:ext cx="4122201" cy="2159248"/>
          </a:xfrm>
          <a:prstGeom prst="rect">
            <a:avLst/>
          </a:prstGeom>
        </p:spPr>
      </p:pic>
      <p:pic>
        <p:nvPicPr>
          <p:cNvPr id="1026" name="Picture 2" descr="Image result for refugee family">
            <a:extLst>
              <a:ext uri="{FF2B5EF4-FFF2-40B4-BE49-F238E27FC236}">
                <a16:creationId xmlns:a16="http://schemas.microsoft.com/office/drawing/2014/main" id="{5486F647-241E-49C1-A83E-3D1A63AF831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941029" y="713404"/>
            <a:ext cx="3699196" cy="23302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111829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Poverty</a:t>
            </a:r>
          </a:p>
        </p:txBody>
      </p:sp>
      <p:sp>
        <p:nvSpPr>
          <p:cNvPr id="3" name="Content Placeholder 2"/>
          <p:cNvSpPr>
            <a:spLocks noGrp="1"/>
          </p:cNvSpPr>
          <p:nvPr>
            <p:ph sz="half" idx="2"/>
          </p:nvPr>
        </p:nvSpPr>
        <p:spPr>
          <a:xfrm>
            <a:off x="1085469" y="1501001"/>
            <a:ext cx="4432879" cy="2720087"/>
          </a:xfrm>
        </p:spPr>
        <p:txBody>
          <a:bodyPr>
            <a:noAutofit/>
          </a:bodyPr>
          <a:lstStyle/>
          <a:p>
            <a:pPr marL="0" indent="0" algn="ctr">
              <a:buNone/>
            </a:pPr>
            <a:r>
              <a:rPr lang="en-GB" sz="2400" dirty="0"/>
              <a:t>There are many ways in which poverty can be described. Many would say it depends on income. There is relative poverty and absolute poverty (Hyer, M, K. and Williamson, B, J, 1975).</a:t>
            </a:r>
            <a:endParaRPr lang="en-US" sz="2400" dirty="0"/>
          </a:p>
        </p:txBody>
      </p:sp>
      <p:sp>
        <p:nvSpPr>
          <p:cNvPr id="6" name="Text Placeholder 5"/>
          <p:cNvSpPr>
            <a:spLocks noGrp="1"/>
          </p:cNvSpPr>
          <p:nvPr>
            <p:ph type="body" sz="quarter" idx="3"/>
          </p:nvPr>
        </p:nvSpPr>
        <p:spPr/>
        <p:txBody>
          <a:bodyPr/>
          <a:lstStyle/>
          <a:p>
            <a:endParaRPr lang="en-US" dirty="0"/>
          </a:p>
        </p:txBody>
      </p:sp>
      <p:pic>
        <p:nvPicPr>
          <p:cNvPr id="2050" name="Picture 2" descr="Image result for absolute poverty scale cartoon">
            <a:extLst>
              <a:ext uri="{FF2B5EF4-FFF2-40B4-BE49-F238E27FC236}">
                <a16:creationId xmlns:a16="http://schemas.microsoft.com/office/drawing/2014/main" id="{A6A3ECF8-C2C7-4C07-9588-4E0598FAA148}"/>
              </a:ext>
            </a:extLst>
          </p:cNvPr>
          <p:cNvPicPr>
            <a:picLocks noGrp="1" noChangeAspect="1" noChangeArrowheads="1"/>
          </p:cNvPicPr>
          <p:nvPr>
            <p:ph sz="quarter" idx="4"/>
          </p:nvPr>
        </p:nvPicPr>
        <p:blipFill>
          <a:blip r:embed="rId2">
            <a:extLst>
              <a:ext uri="{28A0092B-C50C-407E-A947-70E740481C1C}">
                <a14:useLocalDpi xmlns:a14="http://schemas.microsoft.com/office/drawing/2010/main" val="0"/>
              </a:ext>
            </a:extLst>
          </a:blip>
          <a:srcRect/>
          <a:stretch>
            <a:fillRect/>
          </a:stretch>
        </p:blipFill>
        <p:spPr bwMode="auto">
          <a:xfrm>
            <a:off x="6301622" y="668238"/>
            <a:ext cx="5481422" cy="2905323"/>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Image result for absolute poverty scale cartoon">
            <a:extLst>
              <a:ext uri="{FF2B5EF4-FFF2-40B4-BE49-F238E27FC236}">
                <a16:creationId xmlns:a16="http://schemas.microsoft.com/office/drawing/2014/main" id="{D2657EB3-8C04-4F8C-A95F-B842C2AE2DE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08284" y="3709197"/>
            <a:ext cx="5481422" cy="2866573"/>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D9849097-4A97-422E-9508-7F36EFD253ED}"/>
              </a:ext>
            </a:extLst>
          </p:cNvPr>
          <p:cNvSpPr txBox="1"/>
          <p:nvPr/>
        </p:nvSpPr>
        <p:spPr>
          <a:xfrm>
            <a:off x="477788" y="4946168"/>
            <a:ext cx="5402753" cy="1569660"/>
          </a:xfrm>
          <a:prstGeom prst="rect">
            <a:avLst/>
          </a:prstGeom>
          <a:noFill/>
        </p:spPr>
        <p:txBody>
          <a:bodyPr wrap="square" rtlCol="0">
            <a:spAutoFit/>
          </a:bodyPr>
          <a:lstStyle/>
          <a:p>
            <a:pPr marL="342900" indent="-342900">
              <a:buFont typeface="Arial" panose="020B0604020202020204" pitchFamily="34" charset="0"/>
              <a:buChar char="•"/>
            </a:pPr>
            <a:r>
              <a:rPr lang="en-GB" dirty="0"/>
              <a:t>No one in full time employment</a:t>
            </a:r>
          </a:p>
          <a:p>
            <a:pPr marL="342900" indent="-342900">
              <a:buFont typeface="Arial" panose="020B0604020202020204" pitchFamily="34" charset="0"/>
              <a:buChar char="•"/>
            </a:pPr>
            <a:r>
              <a:rPr lang="en-GB" dirty="0"/>
              <a:t>Disabled Child or Adult</a:t>
            </a:r>
          </a:p>
          <a:p>
            <a:pPr marL="342900" indent="-342900">
              <a:buFont typeface="Arial" panose="020B0604020202020204" pitchFamily="34" charset="0"/>
              <a:buChar char="•"/>
            </a:pPr>
            <a:r>
              <a:rPr lang="en-GB" dirty="0"/>
              <a:t>Victims of Domestic abuse</a:t>
            </a:r>
          </a:p>
          <a:p>
            <a:pPr marL="342900" indent="-342900">
              <a:buFont typeface="Arial" panose="020B0604020202020204" pitchFamily="34" charset="0"/>
              <a:buChar char="•"/>
            </a:pPr>
            <a:r>
              <a:rPr lang="en-GB" dirty="0"/>
              <a:t>Youth Justice system</a:t>
            </a:r>
          </a:p>
        </p:txBody>
      </p:sp>
      <p:sp>
        <p:nvSpPr>
          <p:cNvPr id="8" name="TextBox 7">
            <a:extLst>
              <a:ext uri="{FF2B5EF4-FFF2-40B4-BE49-F238E27FC236}">
                <a16:creationId xmlns:a16="http://schemas.microsoft.com/office/drawing/2014/main" id="{20BB8144-75EC-4AA0-AE51-13DEFE0233E0}"/>
              </a:ext>
            </a:extLst>
          </p:cNvPr>
          <p:cNvSpPr txBox="1"/>
          <p:nvPr/>
        </p:nvSpPr>
        <p:spPr>
          <a:xfrm>
            <a:off x="708543" y="4453805"/>
            <a:ext cx="5186729" cy="461665"/>
          </a:xfrm>
          <a:prstGeom prst="rect">
            <a:avLst/>
          </a:prstGeom>
          <a:noFill/>
        </p:spPr>
        <p:txBody>
          <a:bodyPr wrap="square" rtlCol="0">
            <a:spAutoFit/>
          </a:bodyPr>
          <a:lstStyle/>
          <a:p>
            <a:r>
              <a:rPr lang="en-GB" dirty="0"/>
              <a:t>At Risk…</a:t>
            </a:r>
          </a:p>
        </p:txBody>
      </p:sp>
      <p:sp>
        <p:nvSpPr>
          <p:cNvPr id="9" name="TextBox 8">
            <a:extLst>
              <a:ext uri="{FF2B5EF4-FFF2-40B4-BE49-F238E27FC236}">
                <a16:creationId xmlns:a16="http://schemas.microsoft.com/office/drawing/2014/main" id="{EBD80F9D-4AF1-490A-BC68-209F0B811207}"/>
              </a:ext>
            </a:extLst>
          </p:cNvPr>
          <p:cNvSpPr txBox="1"/>
          <p:nvPr/>
        </p:nvSpPr>
        <p:spPr>
          <a:xfrm>
            <a:off x="3868054" y="6421842"/>
            <a:ext cx="3300588" cy="338554"/>
          </a:xfrm>
          <a:prstGeom prst="rect">
            <a:avLst/>
          </a:prstGeom>
          <a:noFill/>
        </p:spPr>
        <p:txBody>
          <a:bodyPr wrap="square" rtlCol="0">
            <a:spAutoFit/>
          </a:bodyPr>
          <a:lstStyle/>
          <a:p>
            <a:r>
              <a:rPr lang="en-GB" sz="1600" dirty="0"/>
              <a:t>(Children in Wales)</a:t>
            </a:r>
          </a:p>
        </p:txBody>
      </p:sp>
    </p:spTree>
    <p:extLst>
      <p:ext uri="{BB962C8B-B14F-4D97-AF65-F5344CB8AC3E}">
        <p14:creationId xmlns:p14="http://schemas.microsoft.com/office/powerpoint/2010/main" val="32969488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780" y="54496"/>
            <a:ext cx="6336704" cy="1397000"/>
          </a:xfrm>
        </p:spPr>
        <p:txBody>
          <a:bodyPr/>
          <a:lstStyle/>
          <a:p>
            <a:r>
              <a:rPr lang="en-US" dirty="0"/>
              <a:t>Attainment</a:t>
            </a:r>
          </a:p>
        </p:txBody>
      </p:sp>
      <p:sp>
        <p:nvSpPr>
          <p:cNvPr id="3" name="Content Placeholder 2">
            <a:extLst>
              <a:ext uri="{FF2B5EF4-FFF2-40B4-BE49-F238E27FC236}">
                <a16:creationId xmlns:a16="http://schemas.microsoft.com/office/drawing/2014/main" id="{F3A4191F-E0E9-4A42-AB04-3658AD0D194D}"/>
              </a:ext>
            </a:extLst>
          </p:cNvPr>
          <p:cNvSpPr>
            <a:spLocks noGrp="1"/>
          </p:cNvSpPr>
          <p:nvPr>
            <p:ph sz="half" idx="2"/>
          </p:nvPr>
        </p:nvSpPr>
        <p:spPr>
          <a:xfrm>
            <a:off x="1413892" y="1807315"/>
            <a:ext cx="4977104" cy="4470400"/>
          </a:xfrm>
        </p:spPr>
        <p:txBody>
          <a:bodyPr>
            <a:normAutofit fontScale="92500"/>
          </a:bodyPr>
          <a:lstStyle/>
          <a:p>
            <a:pPr marL="0" indent="0">
              <a:buNone/>
            </a:pPr>
            <a:r>
              <a:rPr lang="en-GB" dirty="0"/>
              <a:t>The programme has helped:</a:t>
            </a:r>
          </a:p>
          <a:p>
            <a:r>
              <a:rPr lang="en-GB" dirty="0"/>
              <a:t>80% of parents support their child in education.</a:t>
            </a:r>
          </a:p>
          <a:p>
            <a:r>
              <a:rPr lang="en-GB" dirty="0"/>
              <a:t>78% of families improve their emotional and mental-well being. </a:t>
            </a:r>
          </a:p>
          <a:p>
            <a:r>
              <a:rPr lang="en-GB" dirty="0"/>
              <a:t>77% of parents have benefitted from parent intervention.</a:t>
            </a:r>
          </a:p>
          <a:p>
            <a:r>
              <a:rPr lang="en-GB" dirty="0"/>
              <a:t>77% of families have reported improved family dynamics.</a:t>
            </a:r>
          </a:p>
        </p:txBody>
      </p:sp>
      <p:sp>
        <p:nvSpPr>
          <p:cNvPr id="4" name="Left Brace 3">
            <a:extLst>
              <a:ext uri="{FF2B5EF4-FFF2-40B4-BE49-F238E27FC236}">
                <a16:creationId xmlns:a16="http://schemas.microsoft.com/office/drawing/2014/main" id="{2ACA41E6-4C75-41EE-973A-4FB1CCBCE441}"/>
              </a:ext>
            </a:extLst>
          </p:cNvPr>
          <p:cNvSpPr/>
          <p:nvPr/>
        </p:nvSpPr>
        <p:spPr>
          <a:xfrm>
            <a:off x="382352" y="2422335"/>
            <a:ext cx="1224136" cy="3240360"/>
          </a:xfrm>
          <a:prstGeom prst="lef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5" name="Right Brace 4">
            <a:extLst>
              <a:ext uri="{FF2B5EF4-FFF2-40B4-BE49-F238E27FC236}">
                <a16:creationId xmlns:a16="http://schemas.microsoft.com/office/drawing/2014/main" id="{BAB58C85-91CE-42B8-B71E-4A67595AED60}"/>
              </a:ext>
            </a:extLst>
          </p:cNvPr>
          <p:cNvSpPr/>
          <p:nvPr/>
        </p:nvSpPr>
        <p:spPr>
          <a:xfrm>
            <a:off x="5920883" y="2330849"/>
            <a:ext cx="1512168" cy="3423332"/>
          </a:xfrm>
          <a:prstGeom prst="righ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6" name="TextBox 5">
            <a:extLst>
              <a:ext uri="{FF2B5EF4-FFF2-40B4-BE49-F238E27FC236}">
                <a16:creationId xmlns:a16="http://schemas.microsoft.com/office/drawing/2014/main" id="{9AEBEF7D-9354-4024-8F14-62D635B56B0B}"/>
              </a:ext>
            </a:extLst>
          </p:cNvPr>
          <p:cNvSpPr txBox="1"/>
          <p:nvPr/>
        </p:nvSpPr>
        <p:spPr>
          <a:xfrm>
            <a:off x="3796647" y="6200928"/>
            <a:ext cx="4248472" cy="338554"/>
          </a:xfrm>
          <a:prstGeom prst="rect">
            <a:avLst/>
          </a:prstGeom>
          <a:noFill/>
        </p:spPr>
        <p:txBody>
          <a:bodyPr wrap="square" rtlCol="0">
            <a:spAutoFit/>
          </a:bodyPr>
          <a:lstStyle/>
          <a:p>
            <a:r>
              <a:rPr lang="en-GB" sz="1600" dirty="0"/>
              <a:t>(</a:t>
            </a:r>
            <a:r>
              <a:rPr lang="en-GB" sz="1600" dirty="0" err="1"/>
              <a:t>Irranca-Davies,H</a:t>
            </a:r>
            <a:r>
              <a:rPr lang="en-GB" sz="1600" dirty="0"/>
              <a:t>. 2018)</a:t>
            </a:r>
          </a:p>
        </p:txBody>
      </p:sp>
      <p:sp>
        <p:nvSpPr>
          <p:cNvPr id="8" name="TextBox 7">
            <a:extLst>
              <a:ext uri="{FF2B5EF4-FFF2-40B4-BE49-F238E27FC236}">
                <a16:creationId xmlns:a16="http://schemas.microsoft.com/office/drawing/2014/main" id="{8A47550D-9922-431B-9A69-6CA3FC2FB8D6}"/>
              </a:ext>
            </a:extLst>
          </p:cNvPr>
          <p:cNvSpPr txBox="1"/>
          <p:nvPr/>
        </p:nvSpPr>
        <p:spPr>
          <a:xfrm>
            <a:off x="7593599" y="2330849"/>
            <a:ext cx="4212874" cy="3785652"/>
          </a:xfrm>
          <a:prstGeom prst="rect">
            <a:avLst/>
          </a:prstGeom>
          <a:noFill/>
        </p:spPr>
        <p:txBody>
          <a:bodyPr wrap="square" rtlCol="0">
            <a:spAutoFit/>
          </a:bodyPr>
          <a:lstStyle/>
          <a:p>
            <a:r>
              <a:rPr lang="en-GB" dirty="0"/>
              <a:t>93% children improved their basic skills</a:t>
            </a:r>
          </a:p>
          <a:p>
            <a:endParaRPr lang="en-GB" dirty="0"/>
          </a:p>
          <a:p>
            <a:r>
              <a:rPr lang="en-GB" dirty="0"/>
              <a:t>51% of 18-24 years old attaining nationally recognised qualification</a:t>
            </a:r>
          </a:p>
          <a:p>
            <a:endParaRPr lang="en-GB" dirty="0"/>
          </a:p>
          <a:p>
            <a:r>
              <a:rPr lang="en-GB" dirty="0"/>
              <a:t>61% of primary school children improved their attendance</a:t>
            </a:r>
          </a:p>
        </p:txBody>
      </p:sp>
      <p:sp>
        <p:nvSpPr>
          <p:cNvPr id="10" name="TextBox 9">
            <a:extLst>
              <a:ext uri="{FF2B5EF4-FFF2-40B4-BE49-F238E27FC236}">
                <a16:creationId xmlns:a16="http://schemas.microsoft.com/office/drawing/2014/main" id="{15CC0E1D-C5FA-4CB3-92A1-299D3E46BA91}"/>
              </a:ext>
            </a:extLst>
          </p:cNvPr>
          <p:cNvSpPr txBox="1"/>
          <p:nvPr/>
        </p:nvSpPr>
        <p:spPr>
          <a:xfrm>
            <a:off x="9283289" y="6200928"/>
            <a:ext cx="2880320" cy="338554"/>
          </a:xfrm>
          <a:prstGeom prst="rect">
            <a:avLst/>
          </a:prstGeom>
          <a:noFill/>
        </p:spPr>
        <p:txBody>
          <a:bodyPr wrap="square" rtlCol="0">
            <a:spAutoFit/>
          </a:bodyPr>
          <a:lstStyle/>
          <a:p>
            <a:r>
              <a:rPr lang="en-GB" sz="1600" dirty="0"/>
              <a:t>(Welsh Government, 2017)</a:t>
            </a:r>
          </a:p>
        </p:txBody>
      </p:sp>
    </p:spTree>
    <p:extLst>
      <p:ext uri="{BB962C8B-B14F-4D97-AF65-F5344CB8AC3E}">
        <p14:creationId xmlns:p14="http://schemas.microsoft.com/office/powerpoint/2010/main" val="686044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3812" y="116632"/>
            <a:ext cx="7008574" cy="1930400"/>
          </a:xfrm>
        </p:spPr>
        <p:txBody>
          <a:bodyPr/>
          <a:lstStyle/>
          <a:p>
            <a:r>
              <a:rPr lang="en-US" b="1" dirty="0">
                <a:latin typeface="Arial" panose="020B0604020202020204" pitchFamily="34" charset="0"/>
                <a:cs typeface="Arial" panose="020B0604020202020204" pitchFamily="34" charset="0"/>
              </a:rPr>
              <a:t>How?</a:t>
            </a:r>
          </a:p>
        </p:txBody>
      </p:sp>
      <p:sp>
        <p:nvSpPr>
          <p:cNvPr id="3" name="Text Placeholder 2"/>
          <p:cNvSpPr>
            <a:spLocks noGrp="1"/>
          </p:cNvSpPr>
          <p:nvPr>
            <p:ph type="body" idx="1"/>
          </p:nvPr>
        </p:nvSpPr>
        <p:spPr>
          <a:xfrm>
            <a:off x="4918487" y="4293096"/>
            <a:ext cx="7008574" cy="1296987"/>
          </a:xfrm>
        </p:spPr>
        <p:txBody>
          <a:bodyPr>
            <a:normAutofit fontScale="25000" lnSpcReduction="20000"/>
          </a:bodyPr>
          <a:lstStyle/>
          <a:p>
            <a:pPr marL="457200" indent="-457200">
              <a:lnSpc>
                <a:spcPct val="170000"/>
              </a:lnSpc>
              <a:buFont typeface="Wingdings" panose="05000000000000000000" pitchFamily="2" charset="2"/>
              <a:buChar char="ü"/>
            </a:pPr>
            <a:r>
              <a:rPr lang="en-US" sz="14400" dirty="0">
                <a:latin typeface="Arial" panose="020B0604020202020204" pitchFamily="34" charset="0"/>
                <a:cs typeface="Arial" panose="020B0604020202020204" pitchFamily="34" charset="0"/>
              </a:rPr>
              <a:t>Education</a:t>
            </a:r>
          </a:p>
          <a:p>
            <a:pPr marL="457200" indent="-457200">
              <a:lnSpc>
                <a:spcPct val="170000"/>
              </a:lnSpc>
              <a:buFont typeface="Wingdings" panose="05000000000000000000" pitchFamily="2" charset="2"/>
              <a:buChar char="ü"/>
            </a:pPr>
            <a:r>
              <a:rPr lang="en-US" sz="14400" dirty="0">
                <a:latin typeface="Arial" panose="020B0604020202020204" pitchFamily="34" charset="0"/>
                <a:cs typeface="Arial" panose="020B0604020202020204" pitchFamily="34" charset="0"/>
              </a:rPr>
              <a:t>Counselling</a:t>
            </a:r>
          </a:p>
          <a:p>
            <a:pPr marL="457200" indent="-457200">
              <a:lnSpc>
                <a:spcPct val="170000"/>
              </a:lnSpc>
              <a:buFont typeface="Wingdings" panose="05000000000000000000" pitchFamily="2" charset="2"/>
              <a:buChar char="ü"/>
            </a:pPr>
            <a:r>
              <a:rPr lang="en-US" sz="14400" dirty="0">
                <a:latin typeface="Arial" panose="020B0604020202020204" pitchFamily="34" charset="0"/>
                <a:cs typeface="Arial" panose="020B0604020202020204" pitchFamily="34" charset="0"/>
              </a:rPr>
              <a:t>Financial Advice</a:t>
            </a:r>
          </a:p>
          <a:p>
            <a:pPr marL="457200" indent="-457200">
              <a:lnSpc>
                <a:spcPct val="170000"/>
              </a:lnSpc>
              <a:buFont typeface="Wingdings" panose="05000000000000000000" pitchFamily="2" charset="2"/>
              <a:buChar char="ü"/>
            </a:pPr>
            <a:r>
              <a:rPr lang="en-US" sz="14400" dirty="0">
                <a:latin typeface="Arial" panose="020B0604020202020204" pitchFamily="34" charset="0"/>
                <a:cs typeface="Arial" panose="020B0604020202020204" pitchFamily="34" charset="0"/>
              </a:rPr>
              <a:t>Mentoring</a:t>
            </a:r>
          </a:p>
          <a:p>
            <a:pPr marL="457200" indent="-457200">
              <a:lnSpc>
                <a:spcPct val="170000"/>
              </a:lnSpc>
              <a:buFont typeface="Wingdings" panose="05000000000000000000" pitchFamily="2" charset="2"/>
              <a:buChar char="ü"/>
            </a:pPr>
            <a:r>
              <a:rPr lang="en-US" sz="14400" dirty="0">
                <a:latin typeface="Arial" panose="020B0604020202020204" pitchFamily="34" charset="0"/>
                <a:cs typeface="Arial" panose="020B0604020202020204" pitchFamily="34" charset="0"/>
              </a:rPr>
              <a:t>Courses</a:t>
            </a:r>
          </a:p>
          <a:p>
            <a:pPr marL="457200" indent="-457200">
              <a:buFont typeface="Wingdings" panose="05000000000000000000" pitchFamily="2" charset="2"/>
              <a:buChar char="ü"/>
            </a:pPr>
            <a:endParaRPr lang="en-US" dirty="0"/>
          </a:p>
        </p:txBody>
      </p:sp>
      <p:sp>
        <p:nvSpPr>
          <p:cNvPr id="4" name="TextBox 3">
            <a:extLst>
              <a:ext uri="{FF2B5EF4-FFF2-40B4-BE49-F238E27FC236}">
                <a16:creationId xmlns:a16="http://schemas.microsoft.com/office/drawing/2014/main" id="{A9B76627-2C94-4AF5-943E-F311C9CAAB6C}"/>
              </a:ext>
            </a:extLst>
          </p:cNvPr>
          <p:cNvSpPr txBox="1"/>
          <p:nvPr/>
        </p:nvSpPr>
        <p:spPr>
          <a:xfrm>
            <a:off x="261764" y="1109057"/>
            <a:ext cx="4130419" cy="5632311"/>
          </a:xfrm>
          <a:prstGeom prst="rect">
            <a:avLst/>
          </a:prstGeom>
          <a:noFill/>
        </p:spPr>
        <p:txBody>
          <a:bodyPr wrap="square" rtlCol="0">
            <a:spAutoFit/>
          </a:bodyPr>
          <a:lstStyle/>
          <a:p>
            <a:pPr marL="342900" indent="-342900">
              <a:lnSpc>
                <a:spcPct val="150000"/>
              </a:lnSpc>
              <a:buFont typeface="Wingdings" panose="05000000000000000000" pitchFamily="2" charset="2"/>
              <a:buChar char="Ø"/>
            </a:pPr>
            <a:r>
              <a:rPr lang="en-GB" sz="3200" dirty="0">
                <a:latin typeface="Arial" panose="020B0604020202020204" pitchFamily="34" charset="0"/>
                <a:cs typeface="Arial" panose="020B0604020202020204" pitchFamily="34" charset="0"/>
              </a:rPr>
              <a:t>Schools</a:t>
            </a:r>
          </a:p>
          <a:p>
            <a:pPr marL="342900" indent="-342900">
              <a:lnSpc>
                <a:spcPct val="150000"/>
              </a:lnSpc>
              <a:buFont typeface="Wingdings" panose="05000000000000000000" pitchFamily="2" charset="2"/>
              <a:buChar char="Ø"/>
            </a:pPr>
            <a:r>
              <a:rPr lang="en-GB" sz="3200" dirty="0">
                <a:latin typeface="Arial" panose="020B0604020202020204" pitchFamily="34" charset="0"/>
                <a:cs typeface="Arial" panose="020B0604020202020204" pitchFamily="34" charset="0"/>
              </a:rPr>
              <a:t>Police Services</a:t>
            </a:r>
          </a:p>
          <a:p>
            <a:pPr marL="342900" indent="-342900">
              <a:lnSpc>
                <a:spcPct val="150000"/>
              </a:lnSpc>
              <a:buFont typeface="Wingdings" panose="05000000000000000000" pitchFamily="2" charset="2"/>
              <a:buChar char="Ø"/>
            </a:pPr>
            <a:r>
              <a:rPr lang="en-GB" sz="3200" dirty="0">
                <a:latin typeface="Arial" panose="020B0604020202020204" pitchFamily="34" charset="0"/>
                <a:cs typeface="Arial" panose="020B0604020202020204" pitchFamily="34" charset="0"/>
              </a:rPr>
              <a:t>Healthcare services</a:t>
            </a:r>
          </a:p>
          <a:p>
            <a:pPr marL="342900" indent="-342900">
              <a:lnSpc>
                <a:spcPct val="150000"/>
              </a:lnSpc>
              <a:buFont typeface="Wingdings" panose="05000000000000000000" pitchFamily="2" charset="2"/>
              <a:buChar char="Ø"/>
            </a:pPr>
            <a:r>
              <a:rPr lang="en-GB" sz="3200" dirty="0">
                <a:latin typeface="Arial" panose="020B0604020202020204" pitchFamily="34" charset="0"/>
                <a:cs typeface="Arial" panose="020B0604020202020204" pitchFamily="34" charset="0"/>
              </a:rPr>
              <a:t>Youth Work Providers</a:t>
            </a:r>
          </a:p>
          <a:p>
            <a:pPr marL="342900" indent="-342900">
              <a:lnSpc>
                <a:spcPct val="150000"/>
              </a:lnSpc>
              <a:buFont typeface="Wingdings" panose="05000000000000000000" pitchFamily="2" charset="2"/>
              <a:buChar char="Ø"/>
            </a:pPr>
            <a:r>
              <a:rPr lang="en-GB" sz="3200" dirty="0">
                <a:latin typeface="Arial" panose="020B0604020202020204" pitchFamily="34" charset="0"/>
                <a:cs typeface="Arial" panose="020B0604020202020204" pitchFamily="34" charset="0"/>
              </a:rPr>
              <a:t>Youth Offending Teams</a:t>
            </a:r>
          </a:p>
          <a:p>
            <a:endParaRPr lang="en-GB" dirty="0"/>
          </a:p>
        </p:txBody>
      </p:sp>
      <p:sp>
        <p:nvSpPr>
          <p:cNvPr id="6" name="Right Brace 5">
            <a:extLst>
              <a:ext uri="{FF2B5EF4-FFF2-40B4-BE49-F238E27FC236}">
                <a16:creationId xmlns:a16="http://schemas.microsoft.com/office/drawing/2014/main" id="{B7E2C78C-CE2D-4D68-9622-E9981CD19644}"/>
              </a:ext>
            </a:extLst>
          </p:cNvPr>
          <p:cNvSpPr/>
          <p:nvPr/>
        </p:nvSpPr>
        <p:spPr>
          <a:xfrm>
            <a:off x="3812404" y="1081832"/>
            <a:ext cx="1106083" cy="4968552"/>
          </a:xfrm>
          <a:prstGeom prst="righ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19976979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9D86FA9-EAC0-4474-9FCC-35C94029CCC6}"/>
              </a:ext>
            </a:extLst>
          </p:cNvPr>
          <p:cNvSpPr txBox="1"/>
          <p:nvPr/>
        </p:nvSpPr>
        <p:spPr>
          <a:xfrm>
            <a:off x="549796" y="404664"/>
            <a:ext cx="6336704" cy="646331"/>
          </a:xfrm>
          <a:prstGeom prst="rect">
            <a:avLst/>
          </a:prstGeom>
          <a:noFill/>
        </p:spPr>
        <p:txBody>
          <a:bodyPr wrap="square" rtlCol="0">
            <a:spAutoFit/>
          </a:bodyPr>
          <a:lstStyle/>
          <a:p>
            <a:r>
              <a:rPr lang="en-GB" sz="3600" b="1" dirty="0"/>
              <a:t>Ways to improve…</a:t>
            </a:r>
          </a:p>
        </p:txBody>
      </p:sp>
      <p:pic>
        <p:nvPicPr>
          <p:cNvPr id="4" name="Graphic 3" descr="Stopwatch">
            <a:extLst>
              <a:ext uri="{FF2B5EF4-FFF2-40B4-BE49-F238E27FC236}">
                <a16:creationId xmlns:a16="http://schemas.microsoft.com/office/drawing/2014/main" id="{99F8CD05-B494-42E4-BC3E-E08E358B6E9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2195" y="1499036"/>
            <a:ext cx="1298626" cy="1298626"/>
          </a:xfrm>
          <a:prstGeom prst="rect">
            <a:avLst/>
          </a:prstGeom>
        </p:spPr>
      </p:pic>
      <p:pic>
        <p:nvPicPr>
          <p:cNvPr id="8" name="Graphic 7" descr="Pencil">
            <a:extLst>
              <a:ext uri="{FF2B5EF4-FFF2-40B4-BE49-F238E27FC236}">
                <a16:creationId xmlns:a16="http://schemas.microsoft.com/office/drawing/2014/main" id="{89A900A0-A1F6-46F7-8455-347F07FEE07B}"/>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038098" y="2984798"/>
            <a:ext cx="940676" cy="940676"/>
          </a:xfrm>
          <a:prstGeom prst="rect">
            <a:avLst/>
          </a:prstGeom>
        </p:spPr>
      </p:pic>
      <p:pic>
        <p:nvPicPr>
          <p:cNvPr id="10" name="Graphic 9" descr="Parent and Baby">
            <a:extLst>
              <a:ext uri="{FF2B5EF4-FFF2-40B4-BE49-F238E27FC236}">
                <a16:creationId xmlns:a16="http://schemas.microsoft.com/office/drawing/2014/main" id="{49C2EBE1-C148-4D7D-9958-BD8B7CE04917}"/>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874094" y="4244137"/>
            <a:ext cx="1114827" cy="1114827"/>
          </a:xfrm>
          <a:prstGeom prst="rect">
            <a:avLst/>
          </a:prstGeom>
        </p:spPr>
      </p:pic>
      <p:sp>
        <p:nvSpPr>
          <p:cNvPr id="11" name="TextBox 10">
            <a:extLst>
              <a:ext uri="{FF2B5EF4-FFF2-40B4-BE49-F238E27FC236}">
                <a16:creationId xmlns:a16="http://schemas.microsoft.com/office/drawing/2014/main" id="{BACFF1C0-A6B2-4D3E-807B-F94860F33D2C}"/>
              </a:ext>
            </a:extLst>
          </p:cNvPr>
          <p:cNvSpPr txBox="1"/>
          <p:nvPr/>
        </p:nvSpPr>
        <p:spPr>
          <a:xfrm>
            <a:off x="2277988" y="1988840"/>
            <a:ext cx="4392488" cy="461665"/>
          </a:xfrm>
          <a:prstGeom prst="rect">
            <a:avLst/>
          </a:prstGeom>
          <a:noFill/>
        </p:spPr>
        <p:txBody>
          <a:bodyPr wrap="square" rtlCol="0">
            <a:spAutoFit/>
          </a:bodyPr>
          <a:lstStyle/>
          <a:p>
            <a:r>
              <a:rPr lang="en-GB" dirty="0"/>
              <a:t>More time with families.</a:t>
            </a:r>
          </a:p>
        </p:txBody>
      </p:sp>
      <p:sp>
        <p:nvSpPr>
          <p:cNvPr id="12" name="TextBox 11">
            <a:extLst>
              <a:ext uri="{FF2B5EF4-FFF2-40B4-BE49-F238E27FC236}">
                <a16:creationId xmlns:a16="http://schemas.microsoft.com/office/drawing/2014/main" id="{AEAD01EB-D6DE-456B-8424-5802D5078478}"/>
              </a:ext>
            </a:extLst>
          </p:cNvPr>
          <p:cNvSpPr txBox="1"/>
          <p:nvPr/>
        </p:nvSpPr>
        <p:spPr>
          <a:xfrm>
            <a:off x="2281264" y="3071553"/>
            <a:ext cx="4608512" cy="853921"/>
          </a:xfrm>
          <a:prstGeom prst="rect">
            <a:avLst/>
          </a:prstGeom>
          <a:noFill/>
        </p:spPr>
        <p:txBody>
          <a:bodyPr wrap="square" rtlCol="0">
            <a:spAutoFit/>
          </a:bodyPr>
          <a:lstStyle/>
          <a:p>
            <a:r>
              <a:rPr lang="en-GB" dirty="0"/>
              <a:t>Use data to be more specific in areas that need improving.</a:t>
            </a:r>
          </a:p>
        </p:txBody>
      </p:sp>
      <p:sp>
        <p:nvSpPr>
          <p:cNvPr id="13" name="TextBox 12">
            <a:extLst>
              <a:ext uri="{FF2B5EF4-FFF2-40B4-BE49-F238E27FC236}">
                <a16:creationId xmlns:a16="http://schemas.microsoft.com/office/drawing/2014/main" id="{AA356091-A8E7-4EB2-AE5E-0CBAFA920C75}"/>
              </a:ext>
            </a:extLst>
          </p:cNvPr>
          <p:cNvSpPr txBox="1"/>
          <p:nvPr/>
        </p:nvSpPr>
        <p:spPr>
          <a:xfrm>
            <a:off x="2277988" y="4570717"/>
            <a:ext cx="5688632" cy="461665"/>
          </a:xfrm>
          <a:prstGeom prst="rect">
            <a:avLst/>
          </a:prstGeom>
          <a:noFill/>
        </p:spPr>
        <p:txBody>
          <a:bodyPr wrap="square" rtlCol="0">
            <a:spAutoFit/>
          </a:bodyPr>
          <a:lstStyle/>
          <a:p>
            <a:r>
              <a:rPr lang="en-GB" dirty="0"/>
              <a:t>Be accessible at more flexible times.</a:t>
            </a:r>
          </a:p>
        </p:txBody>
      </p:sp>
      <p:pic>
        <p:nvPicPr>
          <p:cNvPr id="15" name="Graphic 14" descr="Books">
            <a:extLst>
              <a:ext uri="{FF2B5EF4-FFF2-40B4-BE49-F238E27FC236}">
                <a16:creationId xmlns:a16="http://schemas.microsoft.com/office/drawing/2014/main" id="{8D474B57-4731-4C09-9CF4-132E7363CC6C}"/>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974307" y="5566701"/>
            <a:ext cx="914400" cy="914400"/>
          </a:xfrm>
          <a:prstGeom prst="rect">
            <a:avLst/>
          </a:prstGeom>
        </p:spPr>
      </p:pic>
      <p:sp>
        <p:nvSpPr>
          <p:cNvPr id="16" name="TextBox 15">
            <a:extLst>
              <a:ext uri="{FF2B5EF4-FFF2-40B4-BE49-F238E27FC236}">
                <a16:creationId xmlns:a16="http://schemas.microsoft.com/office/drawing/2014/main" id="{6A5476FA-AA81-41EC-A45C-C317A7D65B61}"/>
              </a:ext>
            </a:extLst>
          </p:cNvPr>
          <p:cNvSpPr txBox="1"/>
          <p:nvPr/>
        </p:nvSpPr>
        <p:spPr>
          <a:xfrm>
            <a:off x="2277988" y="5650104"/>
            <a:ext cx="7920880" cy="830997"/>
          </a:xfrm>
          <a:prstGeom prst="rect">
            <a:avLst/>
          </a:prstGeom>
          <a:noFill/>
        </p:spPr>
        <p:txBody>
          <a:bodyPr wrap="square" rtlCol="0">
            <a:spAutoFit/>
          </a:bodyPr>
          <a:lstStyle/>
          <a:p>
            <a:r>
              <a:rPr lang="en-GB" dirty="0"/>
              <a:t>Attendance and attainment gap between those who have and do not have free school meals.</a:t>
            </a:r>
          </a:p>
        </p:txBody>
      </p:sp>
      <p:sp>
        <p:nvSpPr>
          <p:cNvPr id="17" name="TextBox 16">
            <a:extLst>
              <a:ext uri="{FF2B5EF4-FFF2-40B4-BE49-F238E27FC236}">
                <a16:creationId xmlns:a16="http://schemas.microsoft.com/office/drawing/2014/main" id="{06A6218C-A8A7-4347-B6EB-5E07CD14AF23}"/>
              </a:ext>
            </a:extLst>
          </p:cNvPr>
          <p:cNvSpPr txBox="1"/>
          <p:nvPr/>
        </p:nvSpPr>
        <p:spPr>
          <a:xfrm>
            <a:off x="8974732" y="6481101"/>
            <a:ext cx="4104456" cy="369332"/>
          </a:xfrm>
          <a:prstGeom prst="rect">
            <a:avLst/>
          </a:prstGeom>
          <a:noFill/>
        </p:spPr>
        <p:txBody>
          <a:bodyPr wrap="square" rtlCol="0">
            <a:spAutoFit/>
          </a:bodyPr>
          <a:lstStyle/>
          <a:p>
            <a:r>
              <a:rPr lang="en-GB" sz="1800" dirty="0"/>
              <a:t>(Welsh government, 2015)</a:t>
            </a:r>
          </a:p>
        </p:txBody>
      </p:sp>
    </p:spTree>
    <p:extLst>
      <p:ext uri="{BB962C8B-B14F-4D97-AF65-F5344CB8AC3E}">
        <p14:creationId xmlns:p14="http://schemas.microsoft.com/office/powerpoint/2010/main" val="30309845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1482" y="-939800"/>
            <a:ext cx="3351927" cy="2844800"/>
          </a:xfrm>
        </p:spPr>
        <p:txBody>
          <a:bodyPr/>
          <a:lstStyle/>
          <a:p>
            <a:r>
              <a:rPr lang="en-US" dirty="0"/>
              <a:t>Conclusion</a:t>
            </a:r>
          </a:p>
        </p:txBody>
      </p:sp>
      <p:sp>
        <p:nvSpPr>
          <p:cNvPr id="4" name="Text Placeholder 3"/>
          <p:cNvSpPr>
            <a:spLocks noGrp="1"/>
          </p:cNvSpPr>
          <p:nvPr>
            <p:ph type="body" sz="half" idx="2"/>
          </p:nvPr>
        </p:nvSpPr>
        <p:spPr/>
        <p:txBody>
          <a:bodyPr/>
          <a:lstStyle/>
          <a:p>
            <a:endParaRPr lang="en-US" dirty="0"/>
          </a:p>
        </p:txBody>
      </p:sp>
      <p:sp>
        <p:nvSpPr>
          <p:cNvPr id="3" name="Content Placeholder 2"/>
          <p:cNvSpPr>
            <a:spLocks noGrp="1"/>
          </p:cNvSpPr>
          <p:nvPr>
            <p:ph idx="1"/>
          </p:nvPr>
        </p:nvSpPr>
        <p:spPr>
          <a:xfrm>
            <a:off x="4654252" y="2276872"/>
            <a:ext cx="6805427" cy="5892800"/>
          </a:xfrm>
        </p:spPr>
        <p:txBody>
          <a:bodyPr/>
          <a:lstStyle/>
          <a:p>
            <a:pPr marL="0" indent="0" algn="ctr">
              <a:buNone/>
            </a:pPr>
            <a:r>
              <a:rPr lang="en-US" dirty="0"/>
              <a:t>Improving all aspects of a families life will have a domino affect. The parent will be able to financially, mentally and emotionally support a child. The child will then onwards be provided with all opportunities available to them despite their financial state. Therefor reducing the gap and attainment in poverty. </a:t>
            </a:r>
          </a:p>
        </p:txBody>
      </p:sp>
    </p:spTree>
    <p:extLst>
      <p:ext uri="{BB962C8B-B14F-4D97-AF65-F5344CB8AC3E}">
        <p14:creationId xmlns:p14="http://schemas.microsoft.com/office/powerpoint/2010/main" val="17506889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503D4E9-3E33-4FE2-B010-3F972EA0A006}"/>
              </a:ext>
            </a:extLst>
          </p:cNvPr>
          <p:cNvSpPr>
            <a:spLocks noGrp="1"/>
          </p:cNvSpPr>
          <p:nvPr>
            <p:ph type="title"/>
          </p:nvPr>
        </p:nvSpPr>
        <p:spPr>
          <a:xfrm>
            <a:off x="549796" y="-459432"/>
            <a:ext cx="10157354" cy="1397000"/>
          </a:xfrm>
        </p:spPr>
        <p:txBody>
          <a:bodyPr>
            <a:normAutofit/>
          </a:bodyPr>
          <a:lstStyle/>
          <a:p>
            <a:r>
              <a:rPr lang="en-GB" sz="2800" dirty="0"/>
              <a:t>Reference</a:t>
            </a:r>
          </a:p>
        </p:txBody>
      </p:sp>
      <p:sp>
        <p:nvSpPr>
          <p:cNvPr id="6" name="TextBox 5">
            <a:extLst>
              <a:ext uri="{FF2B5EF4-FFF2-40B4-BE49-F238E27FC236}">
                <a16:creationId xmlns:a16="http://schemas.microsoft.com/office/drawing/2014/main" id="{4E80E5E3-0DC6-4AC6-A89D-64ED34265627}"/>
              </a:ext>
            </a:extLst>
          </p:cNvPr>
          <p:cNvSpPr txBox="1"/>
          <p:nvPr/>
        </p:nvSpPr>
        <p:spPr>
          <a:xfrm>
            <a:off x="405780" y="1124744"/>
            <a:ext cx="11089232" cy="6740307"/>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End Child poverty network </a:t>
            </a:r>
            <a:r>
              <a:rPr lang="en-GB" sz="1600" dirty="0" err="1">
                <a:latin typeface="Arial" panose="020B0604020202020204" pitchFamily="34" charset="0"/>
                <a:cs typeface="Arial" panose="020B0604020202020204" pitchFamily="34" charset="0"/>
              </a:rPr>
              <a:t>Cymru</a:t>
            </a:r>
            <a:r>
              <a:rPr lang="en-GB" sz="1600" dirty="0">
                <a:latin typeface="Arial" panose="020B0604020202020204" pitchFamily="34" charset="0"/>
                <a:cs typeface="Arial" panose="020B0604020202020204" pitchFamily="34" charset="0"/>
              </a:rPr>
              <a:t>, (no date) </a:t>
            </a:r>
            <a:r>
              <a:rPr lang="en-GB" sz="1600" i="1" dirty="0">
                <a:latin typeface="Arial" panose="020B0604020202020204" pitchFamily="34" charset="0"/>
                <a:cs typeface="Arial" panose="020B0604020202020204" pitchFamily="34" charset="0"/>
              </a:rPr>
              <a:t>Tackling child poverty in Wales: A good practice guide for schools. </a:t>
            </a:r>
            <a:r>
              <a:rPr lang="en-GB" sz="1600" dirty="0">
                <a:latin typeface="Arial" panose="020B0604020202020204" pitchFamily="34" charset="0"/>
                <a:cs typeface="Arial" panose="020B0604020202020204" pitchFamily="34" charset="0"/>
              </a:rPr>
              <a:t>2</a:t>
            </a:r>
            <a:r>
              <a:rPr lang="en-GB" sz="1600" baseline="30000" dirty="0">
                <a:latin typeface="Arial" panose="020B0604020202020204" pitchFamily="34" charset="0"/>
                <a:cs typeface="Arial" panose="020B0604020202020204" pitchFamily="34" charset="0"/>
              </a:rPr>
              <a:t>nd</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edn</a:t>
            </a:r>
            <a:r>
              <a:rPr lang="en-GB" sz="1600" dirty="0">
                <a:latin typeface="Arial" panose="020B0604020202020204" pitchFamily="34" charset="0"/>
                <a:cs typeface="Arial" panose="020B0604020202020204" pitchFamily="34" charset="0"/>
              </a:rPr>
              <a:t>. Cardiff: Children in Wales. [Online]. Available at: </a:t>
            </a:r>
            <a:r>
              <a:rPr lang="en-GB" sz="1600" dirty="0">
                <a:latin typeface="Arial" panose="020B0604020202020204" pitchFamily="34" charset="0"/>
                <a:cs typeface="Arial" panose="020B0604020202020204" pitchFamily="34" charset="0"/>
                <a:hlinkClick r:id="rId2" action="ppaction://hlinkfile"/>
              </a:rPr>
              <a:t>file:///C:/Users/user/Downloads/Tackling-Child-Poverty-in-Wales-Revised-Version-March-2012-English.pdf</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Acessed</a:t>
            </a:r>
            <a:r>
              <a:rPr lang="en-GB" sz="1600" dirty="0">
                <a:latin typeface="Arial" panose="020B0604020202020204" pitchFamily="34" charset="0"/>
                <a:cs typeface="Arial" panose="020B0604020202020204" pitchFamily="34" charset="0"/>
              </a:rPr>
              <a:t>: 13</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Feb 2018).</a:t>
            </a:r>
          </a:p>
          <a:p>
            <a:r>
              <a:rPr lang="en-GB" sz="1600" dirty="0">
                <a:latin typeface="Arial" panose="020B0604020202020204" pitchFamily="34" charset="0"/>
                <a:cs typeface="Arial" panose="020B0604020202020204" pitchFamily="34" charset="0"/>
              </a:rPr>
              <a:t>Families First: Programme Guidance, (2017) Cardiff: Welsh Government. [Online]. Available at: </a:t>
            </a:r>
            <a:r>
              <a:rPr lang="en-GB" sz="1600" dirty="0">
                <a:latin typeface="Arial" panose="020B0604020202020204" pitchFamily="34" charset="0"/>
                <a:cs typeface="Arial" panose="020B0604020202020204" pitchFamily="34" charset="0"/>
                <a:hlinkClick r:id="rId3"/>
              </a:rPr>
              <a:t>http://www.valeofglamorgan.gov.uk/Documents/Living/Social%20Care/Families-First-Programme-Guidance-April-2017-English.pdf</a:t>
            </a:r>
            <a:r>
              <a:rPr lang="en-GB" sz="1600" dirty="0">
                <a:latin typeface="Arial" panose="020B0604020202020204" pitchFamily="34" charset="0"/>
                <a:cs typeface="Arial" panose="020B0604020202020204" pitchFamily="34" charset="0"/>
              </a:rPr>
              <a:t> (Accessed: 13</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Feb 2018).</a:t>
            </a:r>
          </a:p>
          <a:p>
            <a:r>
              <a:rPr lang="en-GB" sz="1600" dirty="0">
                <a:latin typeface="Arial" panose="020B0604020202020204" pitchFamily="34" charset="0"/>
                <a:cs typeface="Arial" panose="020B0604020202020204" pitchFamily="34" charset="0"/>
              </a:rPr>
              <a:t>Huw </a:t>
            </a:r>
            <a:r>
              <a:rPr lang="en-GB" sz="1600" dirty="0" err="1">
                <a:latin typeface="Arial" panose="020B0604020202020204" pitchFamily="34" charset="0"/>
                <a:cs typeface="Arial" panose="020B0604020202020204" pitchFamily="34" charset="0"/>
              </a:rPr>
              <a:t>Irranca</a:t>
            </a:r>
            <a:r>
              <a:rPr lang="en-GB" sz="1600" dirty="0">
                <a:latin typeface="Arial" panose="020B0604020202020204" pitchFamily="34" charset="0"/>
                <a:cs typeface="Arial" panose="020B0604020202020204" pitchFamily="34" charset="0"/>
              </a:rPr>
              <a:t>-Davies. (2018) </a:t>
            </a:r>
            <a:r>
              <a:rPr lang="en-GB" sz="1600" i="1" dirty="0">
                <a:latin typeface="Arial" panose="020B0604020202020204" pitchFamily="34" charset="0"/>
                <a:cs typeface="Arial" panose="020B0604020202020204" pitchFamily="34" charset="0"/>
              </a:rPr>
              <a:t>“Families First is supporting 1000s of Welsh families to improve their lives”. </a:t>
            </a:r>
            <a:r>
              <a:rPr lang="en-GB" sz="1600" i="1" dirty="0">
                <a:latin typeface="Arial" panose="020B0604020202020204" pitchFamily="34" charset="0"/>
                <a:cs typeface="Arial" panose="020B0604020202020204" pitchFamily="34" charset="0"/>
                <a:hlinkClick r:id="rId4"/>
              </a:rPr>
              <a:t>http://gov.wales/newsroom/people-and-communities/2018/families-firstis-supporting-1000s-welsh-families/?lang=en</a:t>
            </a:r>
            <a:endParaRPr lang="en-GB" sz="1600" i="1"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(Accessed: 13</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Feb 2018).</a:t>
            </a:r>
          </a:p>
          <a:p>
            <a:r>
              <a:rPr lang="en-GB" sz="1600" dirty="0">
                <a:latin typeface="Arial" panose="020B0604020202020204" pitchFamily="34" charset="0"/>
                <a:cs typeface="Arial" panose="020B0604020202020204" pitchFamily="34" charset="0"/>
              </a:rPr>
              <a:t>Hyer, M, K. and Williamson, B, J. (1975) ‘The Measurement and Meaning of poverty’, </a:t>
            </a:r>
            <a:r>
              <a:rPr lang="en-GB" sz="1600" i="1" dirty="0">
                <a:latin typeface="Arial" panose="020B0604020202020204" pitchFamily="34" charset="0"/>
                <a:cs typeface="Arial" panose="020B0604020202020204" pitchFamily="34" charset="0"/>
              </a:rPr>
              <a:t>Oxford Journals: Oxford University Press, </a:t>
            </a:r>
            <a:r>
              <a:rPr lang="en-GB" sz="1600" dirty="0">
                <a:latin typeface="Arial" panose="020B0604020202020204" pitchFamily="34" charset="0"/>
                <a:cs typeface="Arial" panose="020B0604020202020204" pitchFamily="34" charset="0"/>
              </a:rPr>
              <a:t>22 (June), pp.652-663.</a:t>
            </a:r>
          </a:p>
          <a:p>
            <a:r>
              <a:rPr lang="en-GB" sz="1600" dirty="0">
                <a:latin typeface="Arial" panose="020B0604020202020204" pitchFamily="34" charset="0"/>
                <a:cs typeface="Arial" panose="020B0604020202020204" pitchFamily="34" charset="0"/>
              </a:rPr>
              <a:t>People and Communities, (2017) </a:t>
            </a:r>
            <a:r>
              <a:rPr lang="en-GB" sz="1600" i="1" dirty="0">
                <a:latin typeface="Arial" panose="020B0604020202020204" pitchFamily="34" charset="0"/>
                <a:cs typeface="Arial" panose="020B0604020202020204" pitchFamily="34" charset="0"/>
              </a:rPr>
              <a:t>Families First. </a:t>
            </a:r>
            <a:r>
              <a:rPr lang="en-GB" sz="1600" dirty="0">
                <a:latin typeface="Arial" panose="020B0604020202020204" pitchFamily="34" charset="0"/>
                <a:cs typeface="Arial" panose="020B0604020202020204" pitchFamily="34" charset="0"/>
              </a:rPr>
              <a:t>Welsh Government. [Online]. Available at: </a:t>
            </a:r>
            <a:r>
              <a:rPr lang="en-GB" sz="1600" dirty="0">
                <a:latin typeface="Arial" panose="020B0604020202020204" pitchFamily="34" charset="0"/>
                <a:cs typeface="Arial" panose="020B0604020202020204" pitchFamily="34" charset="0"/>
                <a:hlinkClick r:id="rId5"/>
              </a:rPr>
              <a:t>http://gov.wales/topics/people-and-communities/people/children-and-young-people/parenting-support-guidance/help/families-first/?lang=en</a:t>
            </a:r>
            <a:r>
              <a:rPr lang="en-GB" sz="1600" dirty="0">
                <a:latin typeface="Arial" panose="020B0604020202020204" pitchFamily="34" charset="0"/>
                <a:cs typeface="Arial" panose="020B0604020202020204" pitchFamily="34" charset="0"/>
              </a:rPr>
              <a:t> (Accessed: 13</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Feb 2018).</a:t>
            </a:r>
          </a:p>
          <a:p>
            <a:r>
              <a:rPr lang="en-GB" sz="1600" dirty="0">
                <a:latin typeface="Arial" panose="020B0604020202020204" pitchFamily="34" charset="0"/>
                <a:cs typeface="Arial" panose="020B0604020202020204" pitchFamily="34" charset="0"/>
              </a:rPr>
              <a:t>Schneider, S. (2011) </a:t>
            </a:r>
            <a:r>
              <a:rPr lang="en-GB" sz="1600" i="1" dirty="0">
                <a:latin typeface="Arial" panose="020B0604020202020204" pitchFamily="34" charset="0"/>
                <a:cs typeface="Arial" panose="020B0604020202020204" pitchFamily="34" charset="0"/>
              </a:rPr>
              <a:t>Measuring Educational Attainment. </a:t>
            </a:r>
            <a:r>
              <a:rPr lang="en-GB" sz="1600" i="1" dirty="0">
                <a:latin typeface="Arial" panose="020B0604020202020204" pitchFamily="34" charset="0"/>
                <a:cs typeface="Arial" panose="020B0604020202020204" pitchFamily="34" charset="0"/>
                <a:hlinkClick r:id="rId6"/>
              </a:rPr>
              <a:t>https://www.ukdataservice.ac.uk/media/262853/discover_sqb_education_schneider.pdf</a:t>
            </a:r>
            <a:endParaRPr lang="en-GB" sz="1600" i="1"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(Accessed: 13</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Feb 2018).</a:t>
            </a:r>
          </a:p>
          <a:p>
            <a:r>
              <a:rPr lang="en-GB" sz="1600" dirty="0">
                <a:latin typeface="Arial" panose="020B0604020202020204" pitchFamily="34" charset="0"/>
                <a:cs typeface="Arial" panose="020B0604020202020204" pitchFamily="34" charset="0"/>
              </a:rPr>
              <a:t>Social Research (2015) </a:t>
            </a:r>
            <a:r>
              <a:rPr lang="en-GB" sz="1600" i="1" dirty="0">
                <a:latin typeface="Arial" panose="020B0604020202020204" pitchFamily="34" charset="0"/>
                <a:cs typeface="Arial" panose="020B0604020202020204" pitchFamily="34" charset="0"/>
              </a:rPr>
              <a:t>Evaluation of Families First Year 3 Report. </a:t>
            </a:r>
            <a:r>
              <a:rPr lang="en-GB" sz="1600" dirty="0">
                <a:latin typeface="Arial" panose="020B0604020202020204" pitchFamily="34" charset="0"/>
                <a:cs typeface="Arial" panose="020B0604020202020204" pitchFamily="34" charset="0"/>
              </a:rPr>
              <a:t>Cardiff: Welsh Government. [Online]. Available at: </a:t>
            </a:r>
            <a:r>
              <a:rPr lang="en-GB" sz="1600" dirty="0">
                <a:latin typeface="Arial" panose="020B0604020202020204" pitchFamily="34" charset="0"/>
                <a:cs typeface="Arial" panose="020B0604020202020204" pitchFamily="34" charset="0"/>
                <a:hlinkClick r:id="rId7"/>
              </a:rPr>
              <a:t>http://gov.wales/docs/caecd/research/2015/150930-evaluation-families-first-year-3-en.pdf</a:t>
            </a:r>
            <a:r>
              <a:rPr lang="en-GB" sz="1600" dirty="0">
                <a:latin typeface="Arial" panose="020B0604020202020204" pitchFamily="34" charset="0"/>
                <a:cs typeface="Arial" panose="020B0604020202020204" pitchFamily="34" charset="0"/>
              </a:rPr>
              <a:t> (Accessed: 13</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Feb 2018).</a:t>
            </a:r>
          </a:p>
          <a:p>
            <a:r>
              <a:rPr lang="en-GB" sz="1600" dirty="0">
                <a:latin typeface="Arial" panose="020B0604020202020204" pitchFamily="34" charset="0"/>
                <a:cs typeface="Arial" panose="020B0604020202020204" pitchFamily="34" charset="0"/>
              </a:rPr>
              <a:t>Welsh Government, (2013-2017) Families First Statistics. [Online]. Available at: </a:t>
            </a:r>
            <a:r>
              <a:rPr lang="en-GB" sz="1600" dirty="0">
                <a:latin typeface="Arial" panose="020B0604020202020204" pitchFamily="34" charset="0"/>
                <a:cs typeface="Arial" panose="020B0604020202020204" pitchFamily="34" charset="0"/>
                <a:hlinkClick r:id="rId8"/>
              </a:rPr>
              <a:t>http://gov.wales/docs/dsjlg/publications/cyp/171129-families-first-highlight-data-16-17-en.pdf</a:t>
            </a:r>
            <a:r>
              <a:rPr lang="en-GB" sz="1600" dirty="0">
                <a:latin typeface="Arial" panose="020B0604020202020204" pitchFamily="34" charset="0"/>
                <a:cs typeface="Arial" panose="020B0604020202020204" pitchFamily="34" charset="0"/>
              </a:rPr>
              <a:t> (Accessed: 15</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Feb 2018).</a:t>
            </a:r>
          </a:p>
          <a:p>
            <a:endParaRPr lang="en-GB" sz="1600" i="1"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endParaRPr lang="en-GB" sz="1600" i="1" dirty="0">
              <a:latin typeface="Arial" panose="020B0604020202020204" pitchFamily="34" charset="0"/>
              <a:cs typeface="Arial" panose="020B0604020202020204" pitchFamily="34" charset="0"/>
            </a:endParaRPr>
          </a:p>
          <a:p>
            <a:r>
              <a:rPr lang="en-GB" sz="1600" i="1" dirty="0">
                <a:latin typeface="Arial" panose="020B0604020202020204" pitchFamily="34" charset="0"/>
                <a:cs typeface="Arial" panose="020B0604020202020204" pitchFamily="34" charset="0"/>
              </a:rPr>
              <a:t> </a:t>
            </a:r>
          </a:p>
          <a:p>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206203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Books 16x9">
  <a:themeElements>
    <a:clrScheme name="Books_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extLst>
    <a:ext uri="{05A4C25C-085E-4340-85A3-A5531E510DB2}">
      <thm15:themeFamily xmlns:thm15="http://schemas.microsoft.com/office/thememl/2012/main" name="TF02787940.potx" id="{F769AD3B-90E4-4F81-9CF2-8BD9F607FEC3}" vid="{18F656D2-BE2F-4155-8430-D393897A45F9}"/>
    </a:ext>
  </a:extLst>
</a:theme>
</file>

<file path=ppt/theme/theme2.xml><?xml version="1.0" encoding="utf-8"?>
<a:theme xmlns:a="http://schemas.openxmlformats.org/drawingml/2006/main" name="Office Theme">
  <a:themeElements>
    <a:clrScheme name="Books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ppt/theme/theme3.xml><?xml version="1.0" encoding="utf-8"?>
<a:theme xmlns:a="http://schemas.openxmlformats.org/drawingml/2006/main" name="Office Theme">
  <a:themeElements>
    <a:clrScheme name="Books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ocPublishedLinkedAssetsLookup xmlns="4873beb7-5857-4685-be1f-d57550cc96cc" xsi:nil="true"/>
    <ApprovalStatus xmlns="4873beb7-5857-4685-be1f-d57550cc96cc">InProgress</ApprovalStatus>
    <MarketSpecific xmlns="4873beb7-5857-4685-be1f-d57550cc96cc">false</MarketSpecific>
    <LocComments xmlns="4873beb7-5857-4685-be1f-d57550cc96cc" xsi:nil="true"/>
    <LocLastLocAttemptVersionTypeLookup xmlns="4873beb7-5857-4685-be1f-d57550cc96cc" xsi:nil="true"/>
    <DirectSourceMarket xmlns="4873beb7-5857-4685-be1f-d57550cc96cc" xsi:nil="true"/>
    <ThumbnailAssetId xmlns="4873beb7-5857-4685-be1f-d57550cc96cc" xsi:nil="true"/>
    <PrimaryImageGen xmlns="4873beb7-5857-4685-be1f-d57550cc96cc">false</PrimaryImageGen>
    <LocNewPublishedVersionLookup xmlns="4873beb7-5857-4685-be1f-d57550cc96cc" xsi:nil="true"/>
    <LegacyData xmlns="4873beb7-5857-4685-be1f-d57550cc96cc" xsi:nil="true"/>
    <LocRecommendedHandoff xmlns="4873beb7-5857-4685-be1f-d57550cc96cc" xsi:nil="true"/>
    <BusinessGroup xmlns="4873beb7-5857-4685-be1f-d57550cc96cc" xsi:nil="true"/>
    <BlockPublish xmlns="4873beb7-5857-4685-be1f-d57550cc96cc">false</BlockPublish>
    <TPFriendlyName xmlns="4873beb7-5857-4685-be1f-d57550cc96cc" xsi:nil="true"/>
    <LocOverallPublishStatusLookup xmlns="4873beb7-5857-4685-be1f-d57550cc96cc" xsi:nil="true"/>
    <NumericId xmlns="4873beb7-5857-4685-be1f-d57550cc96cc" xsi:nil="true"/>
    <APEditor xmlns="4873beb7-5857-4685-be1f-d57550cc96cc">
      <UserInfo>
        <DisplayName/>
        <AccountId xsi:nil="true"/>
        <AccountType/>
      </UserInfo>
    </APEditor>
    <SourceTitle xmlns="4873beb7-5857-4685-be1f-d57550cc96cc" xsi:nil="true"/>
    <OpenTemplate xmlns="4873beb7-5857-4685-be1f-d57550cc96cc">true</OpenTemplate>
    <LocOverallLocStatusLookup xmlns="4873beb7-5857-4685-be1f-d57550cc96cc" xsi:nil="true"/>
    <UALocComments xmlns="4873beb7-5857-4685-be1f-d57550cc96cc" xsi:nil="true"/>
    <ParentAssetId xmlns="4873beb7-5857-4685-be1f-d57550cc96cc" xsi:nil="true"/>
    <IntlLangReviewDate xmlns="4873beb7-5857-4685-be1f-d57550cc96cc" xsi:nil="true"/>
    <FeatureTagsTaxHTField0 xmlns="4873beb7-5857-4685-be1f-d57550cc96cc">
      <Terms xmlns="http://schemas.microsoft.com/office/infopath/2007/PartnerControls"/>
    </FeatureTagsTaxHTField0>
    <PublishStatusLookup xmlns="4873beb7-5857-4685-be1f-d57550cc96cc">
      <Value>1345039</Value>
    </PublishStatusLookup>
    <Providers xmlns="4873beb7-5857-4685-be1f-d57550cc96cc" xsi:nil="true"/>
    <MachineTranslated xmlns="4873beb7-5857-4685-be1f-d57550cc96cc">false</MachineTranslated>
    <OriginalSourceMarket xmlns="4873beb7-5857-4685-be1f-d57550cc96cc" xsi:nil="true"/>
    <APDescription xmlns="4873beb7-5857-4685-be1f-d57550cc96cc">The bookstacks present on most slides  make this a good choice for students, teachers, reading enthusiasts, and others in education. This presentation template contains multiple slide layouts in widescreen format (16x9) and includes a sample table and chart that you can easily  modify.</APDescription>
    <ClipArtFilename xmlns="4873beb7-5857-4685-be1f-d57550cc96cc" xsi:nil="true"/>
    <ContentItem xmlns="4873beb7-5857-4685-be1f-d57550cc96cc" xsi:nil="true"/>
    <TPInstallLocation xmlns="4873beb7-5857-4685-be1f-d57550cc96cc" xsi:nil="true"/>
    <PublishTargets xmlns="4873beb7-5857-4685-be1f-d57550cc96cc">OfficeOnlineVNext</PublishTargets>
    <TimesCloned xmlns="4873beb7-5857-4685-be1f-d57550cc96cc" xsi:nil="true"/>
    <AssetStart xmlns="4873beb7-5857-4685-be1f-d57550cc96cc">2011-11-26T00:00:00+00:00</AssetStart>
    <Provider xmlns="4873beb7-5857-4685-be1f-d57550cc96cc" xsi:nil="true"/>
    <AcquiredFrom xmlns="4873beb7-5857-4685-be1f-d57550cc96cc">Internal MS</AcquiredFrom>
    <FriendlyTitle xmlns="4873beb7-5857-4685-be1f-d57550cc96cc" xsi:nil="true"/>
    <LastHandOff xmlns="4873beb7-5857-4685-be1f-d57550cc96cc" xsi:nil="true"/>
    <TPClientViewer xmlns="4873beb7-5857-4685-be1f-d57550cc96cc" xsi:nil="true"/>
    <TemplateStatus xmlns="4873beb7-5857-4685-be1f-d57550cc96cc">Complete</TemplateStatus>
    <Downloads xmlns="4873beb7-5857-4685-be1f-d57550cc96cc">0</Downloads>
    <OOCacheId xmlns="4873beb7-5857-4685-be1f-d57550cc96cc" xsi:nil="true"/>
    <IsDeleted xmlns="4873beb7-5857-4685-be1f-d57550cc96cc">false</IsDeleted>
    <LocPublishedDependentAssetsLookup xmlns="4873beb7-5857-4685-be1f-d57550cc96cc" xsi:nil="true"/>
    <AssetExpire xmlns="4873beb7-5857-4685-be1f-d57550cc96cc">2029-05-12T07:00:00+00:00</AssetExpire>
    <DSATActionTaken xmlns="4873beb7-5857-4685-be1f-d57550cc96cc" xsi:nil="true"/>
    <CSXSubmissionMarket xmlns="4873beb7-5857-4685-be1f-d57550cc96cc" xsi:nil="true"/>
    <TPExecutable xmlns="4873beb7-5857-4685-be1f-d57550cc96cc" xsi:nil="true"/>
    <EditorialTags xmlns="4873beb7-5857-4685-be1f-d57550cc96cc" xsi:nil="true"/>
    <SubmitterId xmlns="4873beb7-5857-4685-be1f-d57550cc96cc" xsi:nil="true"/>
    <ApprovalLog xmlns="4873beb7-5857-4685-be1f-d57550cc96cc" xsi:nil="true"/>
    <AssetType xmlns="4873beb7-5857-4685-be1f-d57550cc96cc">TP</AssetType>
    <BugNumber xmlns="4873beb7-5857-4685-be1f-d57550cc96cc" xsi:nil="true"/>
    <CSXSubmissionDate xmlns="4873beb7-5857-4685-be1f-d57550cc96cc" xsi:nil="true"/>
    <CSXUpdate xmlns="4873beb7-5857-4685-be1f-d57550cc96cc">false</CSXUpdate>
    <Milestone xmlns="4873beb7-5857-4685-be1f-d57550cc96cc" xsi:nil="true"/>
    <RecommendationsModifier xmlns="4873beb7-5857-4685-be1f-d57550cc96cc" xsi:nil="true"/>
    <OriginAsset xmlns="4873beb7-5857-4685-be1f-d57550cc96cc" xsi:nil="true"/>
    <TPComponent xmlns="4873beb7-5857-4685-be1f-d57550cc96cc" xsi:nil="true"/>
    <AssetId xmlns="4873beb7-5857-4685-be1f-d57550cc96cc">TP102787939</AssetId>
    <IntlLocPriority xmlns="4873beb7-5857-4685-be1f-d57550cc96cc" xsi:nil="true"/>
    <PolicheckWords xmlns="4873beb7-5857-4685-be1f-d57550cc96cc" xsi:nil="true"/>
    <TPLaunchHelpLink xmlns="4873beb7-5857-4685-be1f-d57550cc96cc" xsi:nil="true"/>
    <TPApplication xmlns="4873beb7-5857-4685-be1f-d57550cc96cc" xsi:nil="true"/>
    <CrawlForDependencies xmlns="4873beb7-5857-4685-be1f-d57550cc96cc">false</CrawlForDependencies>
    <HandoffToMSDN xmlns="4873beb7-5857-4685-be1f-d57550cc96cc" xsi:nil="true"/>
    <PlannedPubDate xmlns="4873beb7-5857-4685-be1f-d57550cc96cc" xsi:nil="true"/>
    <IntlLangReviewer xmlns="4873beb7-5857-4685-be1f-d57550cc96cc" xsi:nil="true"/>
    <TrustLevel xmlns="4873beb7-5857-4685-be1f-d57550cc96cc">1 Microsoft Managed Content</TrustLevel>
    <LocLastLocAttemptVersionLookup xmlns="4873beb7-5857-4685-be1f-d57550cc96cc">694216</LocLastLocAttemptVersionLookup>
    <LocProcessedForHandoffsLookup xmlns="4873beb7-5857-4685-be1f-d57550cc96cc" xsi:nil="true"/>
    <IsSearchable xmlns="4873beb7-5857-4685-be1f-d57550cc96cc">true</IsSearchable>
    <TemplateTemplateType xmlns="4873beb7-5857-4685-be1f-d57550cc96cc">PowerPoint Presentation Template</TemplateTemplateType>
    <CampaignTagsTaxHTField0 xmlns="4873beb7-5857-4685-be1f-d57550cc96cc">
      <Terms xmlns="http://schemas.microsoft.com/office/infopath/2007/PartnerControls"/>
    </CampaignTagsTaxHTField0>
    <TPNamespace xmlns="4873beb7-5857-4685-be1f-d57550cc96cc" xsi:nil="true"/>
    <LocOverallPreviewStatusLookup xmlns="4873beb7-5857-4685-be1f-d57550cc96cc" xsi:nil="true"/>
    <TaxCatchAll xmlns="4873beb7-5857-4685-be1f-d57550cc96cc"/>
    <Markets xmlns="4873beb7-5857-4685-be1f-d57550cc96cc"/>
    <UAProjectedTotalWords xmlns="4873beb7-5857-4685-be1f-d57550cc96cc" xsi:nil="true"/>
    <IntlLangReview xmlns="4873beb7-5857-4685-be1f-d57550cc96cc" xsi:nil="true"/>
    <OutputCachingOn xmlns="4873beb7-5857-4685-be1f-d57550cc96cc">false</OutputCachingOn>
    <AverageRating xmlns="4873beb7-5857-4685-be1f-d57550cc96cc" xsi:nil="true"/>
    <APAuthor xmlns="4873beb7-5857-4685-be1f-d57550cc96cc">
      <UserInfo>
        <DisplayName>REDMOND\kristaa</DisplayName>
        <AccountId>136</AccountId>
        <AccountType/>
      </UserInfo>
    </APAuthor>
    <LocManualTestRequired xmlns="4873beb7-5857-4685-be1f-d57550cc96cc">false</LocManualTestRequired>
    <TPCommandLine xmlns="4873beb7-5857-4685-be1f-d57550cc96cc" xsi:nil="true"/>
    <TPAppVersion xmlns="4873beb7-5857-4685-be1f-d57550cc96cc" xsi:nil="true"/>
    <EditorialStatus xmlns="4873beb7-5857-4685-be1f-d57550cc96cc">Complete</EditorialStatus>
    <LastModifiedDateTime xmlns="4873beb7-5857-4685-be1f-d57550cc96cc" xsi:nil="true"/>
    <ScenarioTagsTaxHTField0 xmlns="4873beb7-5857-4685-be1f-d57550cc96cc">
      <Terms xmlns="http://schemas.microsoft.com/office/infopath/2007/PartnerControls"/>
    </ScenarioTagsTaxHTField0>
    <LocProcessedForMarketsLookup xmlns="4873beb7-5857-4685-be1f-d57550cc96cc" xsi:nil="true"/>
    <TPLaunchHelpLinkType xmlns="4873beb7-5857-4685-be1f-d57550cc96cc">Template</TPLaunchHelpLinkType>
    <OriginalRelease xmlns="4873beb7-5857-4685-be1f-d57550cc96cc">15</OriginalRelease>
    <LocalizationTagsTaxHTField0 xmlns="4873beb7-5857-4685-be1f-d57550cc96cc">
      <Terms xmlns="http://schemas.microsoft.com/office/infopath/2007/PartnerControls"/>
    </LocalizationTagsTaxHTField0>
    <UACurrentWords xmlns="4873beb7-5857-4685-be1f-d57550cc96cc" xsi:nil="true"/>
    <ArtSampleDocs xmlns="4873beb7-5857-4685-be1f-d57550cc96cc" xsi:nil="true"/>
    <UALocRecommendation xmlns="4873beb7-5857-4685-be1f-d57550cc96cc">Localize</UALocRecommendation>
    <Manager xmlns="4873beb7-5857-4685-be1f-d57550cc96cc" xsi:nil="true"/>
    <LocOverallHandbackStatusLookup xmlns="4873beb7-5857-4685-be1f-d57550cc96cc" xsi:nil="true"/>
    <ShowIn xmlns="4873beb7-5857-4685-be1f-d57550cc96cc">Show everywhere</ShowIn>
    <UANotes xmlns="4873beb7-5857-4685-be1f-d57550cc96cc" xsi:nil="true"/>
    <InternalTagsTaxHTField0 xmlns="4873beb7-5857-4685-be1f-d57550cc96cc">
      <Terms xmlns="http://schemas.microsoft.com/office/infopath/2007/PartnerControls"/>
    </InternalTagsTaxHTField0>
    <CSXHash xmlns="4873beb7-5857-4685-be1f-d57550cc96cc" xsi:nil="true"/>
    <VoteCount xmlns="4873beb7-5857-4685-be1f-d57550cc96cc" xsi:nil="true"/>
    <LocMarketGroupTiers2 xmlns="4873beb7-5857-4685-be1f-d57550cc96cc" xsi:nil="true"/>
  </documentManagement>
</p:properties>
</file>

<file path=customXml/item2.xml><?xml version="1.0" encoding="utf-8"?>
<?mso-contentType ?>
<FormTemplates xmlns="http://schemas.microsoft.com/sharepoint/v3/contenttype/forms">
  <Display>DocumentLibraryForm</Display>
  <Edit>AssetEditForm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301D382-32B0-43EE-932C-28906AF37617}">
  <ds:schemaRefs>
    <ds:schemaRef ds:uri="http://schemas.openxmlformats.org/package/2006/metadata/core-properties"/>
    <ds:schemaRef ds:uri="4873beb7-5857-4685-be1f-d57550cc96cc"/>
    <ds:schemaRef ds:uri="http://purl.org/dc/elements/1.1/"/>
    <ds:schemaRef ds:uri="http://schemas.microsoft.com/office/2006/metadata/properties"/>
    <ds:schemaRef ds:uri="http://schemas.microsoft.com/office/2006/documentManagement/types"/>
    <ds:schemaRef ds:uri="http://www.w3.org/XML/1998/namespace"/>
    <ds:schemaRef ds:uri="http://purl.org/dc/terms/"/>
    <ds:schemaRef ds:uri="http://schemas.microsoft.com/office/infopath/2007/PartnerControls"/>
    <ds:schemaRef ds:uri="http://purl.org/dc/dcmitype/"/>
  </ds:schemaRefs>
</ds:datastoreItem>
</file>

<file path=customXml/itemProps2.xml><?xml version="1.0" encoding="utf-8"?>
<ds:datastoreItem xmlns:ds="http://schemas.openxmlformats.org/officeDocument/2006/customXml" ds:itemID="{E1B558C7-619B-49BE-9097-7FCBDADD4ECE}">
  <ds:schemaRefs>
    <ds:schemaRef ds:uri="http://schemas.microsoft.com/sharepoint/v3/contenttype/forms"/>
  </ds:schemaRefs>
</ds:datastoreItem>
</file>

<file path=customXml/itemProps3.xml><?xml version="1.0" encoding="utf-8"?>
<ds:datastoreItem xmlns:ds="http://schemas.openxmlformats.org/officeDocument/2006/customXml" ds:itemID="{BBB5C329-08A6-4E5E-AEF1-A97828C8741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Blue bookstack presentation (widescreen)</Template>
  <TotalTime>926</TotalTime>
  <Words>679</Words>
  <Application>Microsoft Office PowerPoint</Application>
  <PresentationFormat>Custom</PresentationFormat>
  <Paragraphs>69</Paragraphs>
  <Slides>9</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Century Gothic</vt:lpstr>
      <vt:lpstr>Wingdings</vt:lpstr>
      <vt:lpstr>Books 16x9</vt:lpstr>
      <vt:lpstr>FAMILIES FIRST</vt:lpstr>
      <vt:lpstr>What is FAMILIES FIRST?</vt:lpstr>
      <vt:lpstr>Who?</vt:lpstr>
      <vt:lpstr>Poverty</vt:lpstr>
      <vt:lpstr>Attainment</vt:lpstr>
      <vt:lpstr>How?</vt:lpstr>
      <vt:lpstr>PowerPoint Presentation</vt:lpstr>
      <vt:lpstr>Conclusion</vt:lpstr>
      <vt:lpstr>Reference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FAST Family and Schools Together</dc:title>
  <dc:creator>Naima Nazmin (1600909)</dc:creator>
  <cp:lastModifiedBy>hilaal ahmed</cp:lastModifiedBy>
  <cp:revision>31</cp:revision>
  <dcterms:created xsi:type="dcterms:W3CDTF">2018-02-06T13:24:52Z</dcterms:created>
  <dcterms:modified xsi:type="dcterms:W3CDTF">2018-02-15T23:09:30Z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0x0101006EDDDB5EE6D98C44930B742096920B300400F5B6D36B3EF94B4E9A635CDF2A18F5B8</vt:lpwstr>
  </property>
  <property fmtid="{D5CDD505-2E9C-101B-9397-08002B2CF9AE}" pid="4" name="FeatureTags">
    <vt:lpwstr/>
  </property>
  <property fmtid="{D5CDD505-2E9C-101B-9397-08002B2CF9AE}" pid="5" name="LocalizationTags">
    <vt:lpwstr/>
  </property>
  <property fmtid="{D5CDD505-2E9C-101B-9397-08002B2CF9AE}" pid="6" name="CampaignTags">
    <vt:lpwstr/>
  </property>
  <property fmtid="{D5CDD505-2E9C-101B-9397-08002B2CF9AE}" pid="7" name="ScenarioTags">
    <vt:lpwstr/>
  </property>
</Properties>
</file>