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19"/>
  </p:notesMasterIdLst>
  <p:handoutMasterIdLst>
    <p:handoutMasterId r:id="rId20"/>
  </p:handoutMasterIdLst>
  <p:sldIdLst>
    <p:sldId id="1314" r:id="rId2"/>
    <p:sldId id="1342" r:id="rId3"/>
    <p:sldId id="1318" r:id="rId4"/>
    <p:sldId id="1319" r:id="rId5"/>
    <p:sldId id="1320" r:id="rId6"/>
    <p:sldId id="1332" r:id="rId7"/>
    <p:sldId id="1328" r:id="rId8"/>
    <p:sldId id="1322" r:id="rId9"/>
    <p:sldId id="1337" r:id="rId10"/>
    <p:sldId id="1324" r:id="rId11"/>
    <p:sldId id="1329" r:id="rId12"/>
    <p:sldId id="1330" r:id="rId13"/>
    <p:sldId id="1331" r:id="rId14"/>
    <p:sldId id="1338" r:id="rId15"/>
    <p:sldId id="1339" r:id="rId16"/>
    <p:sldId id="1340" r:id="rId17"/>
    <p:sldId id="134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4" orient="horz" pos="3936" userDrawn="1">
          <p15:clr>
            <a:srgbClr val="A4A3A4"/>
          </p15:clr>
        </p15:guide>
        <p15:guide id="5" orient="horz" pos="528" userDrawn="1">
          <p15:clr>
            <a:srgbClr val="A4A3A4"/>
          </p15:clr>
        </p15:guide>
        <p15:guide id="8" pos="384" userDrawn="1">
          <p15:clr>
            <a:srgbClr val="A4A3A4"/>
          </p15:clr>
        </p15:guide>
        <p15:guide id="9" pos="72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 Mohanapriya" initials="DM" lastIdx="1" clrIdx="0"/>
  <p:cmAuthor id="2" name="Raja B" initials="RB" lastIdx="6" clrIdx="1">
    <p:extLst>
      <p:ext uri="{19B8F6BF-5375-455C-9EA6-DF929625EA0E}">
        <p15:presenceInfo xmlns:p15="http://schemas.microsoft.com/office/powerpoint/2012/main" userId="Raja B" providerId="None"/>
      </p:ext>
    </p:extLst>
  </p:cmAuthor>
  <p:cmAuthor id="3" name="R Sweda" initials="RS" lastIdx="5" clrIdx="2">
    <p:extLst>
      <p:ext uri="{19B8F6BF-5375-455C-9EA6-DF929625EA0E}">
        <p15:presenceInfo xmlns:p15="http://schemas.microsoft.com/office/powerpoint/2012/main" userId="S-1-5-21-2752970185-40930380-1894245210-38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870"/>
    <a:srgbClr val="007FA3"/>
    <a:srgbClr val="D4EAE4"/>
    <a:srgbClr val="99008C"/>
    <a:srgbClr val="001581"/>
    <a:srgbClr val="82007C"/>
    <a:srgbClr val="96008F"/>
    <a:srgbClr val="595375"/>
    <a:srgbClr val="6B638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0DC4D-616D-4D1F-954C-D1F0988FB23B}" v="10" dt="2026-06-04T08:13:47.109"/>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55" autoAdjust="0"/>
    <p:restoredTop sz="92488" autoAdjust="0"/>
  </p:normalViewPr>
  <p:slideViewPr>
    <p:cSldViewPr>
      <p:cViewPr varScale="1">
        <p:scale>
          <a:sx n="63" d="100"/>
          <a:sy n="63" d="100"/>
        </p:scale>
        <p:origin x="528" y="42"/>
      </p:cViewPr>
      <p:guideLst>
        <p:guide orient="horz" pos="3936"/>
        <p:guide orient="horz" pos="528"/>
        <p:guide pos="384"/>
        <p:guide pos="7296"/>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55" d="100"/>
          <a:sy n="55" d="100"/>
        </p:scale>
        <p:origin x="2880"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6-04T08:13:47.109" v="167" actId="1076"/>
      <pc:docMkLst>
        <pc:docMk/>
      </pc:docMkLst>
      <pc:sldChg chg="modSp mod">
        <pc:chgData name="Irina Neaga" userId="13ef5b0c-644d-4705-8b70-f94d4b718805" providerId="ADAL" clId="{F70F92DB-B221-47BA-98AB-51E75B345F2C}" dt="2026-06-04T08:09:50.415" v="83" actId="20577"/>
        <pc:sldMkLst>
          <pc:docMk/>
          <pc:sldMk cId="16197964" sldId="1319"/>
        </pc:sldMkLst>
        <pc:spChg chg="mod">
          <ac:chgData name="Irina Neaga" userId="13ef5b0c-644d-4705-8b70-f94d4b718805" providerId="ADAL" clId="{F70F92DB-B221-47BA-98AB-51E75B345F2C}" dt="2026-06-04T08:09:50.415" v="83" actId="20577"/>
          <ac:spMkLst>
            <pc:docMk/>
            <pc:sldMk cId="16197964" sldId="1319"/>
            <ac:spMk id="3" creationId="{00000000-0000-0000-0000-000000000000}"/>
          </ac:spMkLst>
        </pc:spChg>
      </pc:sldChg>
      <pc:sldChg chg="modSp mod">
        <pc:chgData name="Irina Neaga" userId="13ef5b0c-644d-4705-8b70-f94d4b718805" providerId="ADAL" clId="{F70F92DB-B221-47BA-98AB-51E75B345F2C}" dt="2026-06-04T08:13:07.374" v="166"/>
        <pc:sldMkLst>
          <pc:docMk/>
          <pc:sldMk cId="176209809" sldId="1330"/>
        </pc:sldMkLst>
        <pc:spChg chg="mod">
          <ac:chgData name="Irina Neaga" userId="13ef5b0c-644d-4705-8b70-f94d4b718805" providerId="ADAL" clId="{F70F92DB-B221-47BA-98AB-51E75B345F2C}" dt="2026-06-04T08:13:07.374" v="166"/>
          <ac:spMkLst>
            <pc:docMk/>
            <pc:sldMk cId="176209809" sldId="1330"/>
            <ac:spMk id="2" creationId="{00000000-0000-0000-0000-000000000000}"/>
          </ac:spMkLst>
        </pc:spChg>
        <pc:spChg chg="mod">
          <ac:chgData name="Irina Neaga" userId="13ef5b0c-644d-4705-8b70-f94d4b718805" providerId="ADAL" clId="{F70F92DB-B221-47BA-98AB-51E75B345F2C}" dt="2026-06-04T08:12:55.835" v="165" actId="20577"/>
          <ac:spMkLst>
            <pc:docMk/>
            <pc:sldMk cId="176209809" sldId="1330"/>
            <ac:spMk id="3" creationId="{00000000-0000-0000-0000-000000000000}"/>
          </ac:spMkLst>
        </pc:spChg>
      </pc:sldChg>
      <pc:sldChg chg="modSp mod">
        <pc:chgData name="Irina Neaga" userId="13ef5b0c-644d-4705-8b70-f94d4b718805" providerId="ADAL" clId="{F70F92DB-B221-47BA-98AB-51E75B345F2C}" dt="2026-06-04T08:10:44.239" v="103" actId="14100"/>
        <pc:sldMkLst>
          <pc:docMk/>
          <pc:sldMk cId="859874613" sldId="1332"/>
        </pc:sldMkLst>
        <pc:spChg chg="mod">
          <ac:chgData name="Irina Neaga" userId="13ef5b0c-644d-4705-8b70-f94d4b718805" providerId="ADAL" clId="{F70F92DB-B221-47BA-98AB-51E75B345F2C}" dt="2026-06-04T08:10:39.820" v="102"/>
          <ac:spMkLst>
            <pc:docMk/>
            <pc:sldMk cId="859874613" sldId="1332"/>
            <ac:spMk id="5" creationId="{00000000-0000-0000-0000-000000000000}"/>
          </ac:spMkLst>
        </pc:spChg>
        <pc:picChg chg="mod">
          <ac:chgData name="Irina Neaga" userId="13ef5b0c-644d-4705-8b70-f94d4b718805" providerId="ADAL" clId="{F70F92DB-B221-47BA-98AB-51E75B345F2C}" dt="2026-06-04T08:10:44.239" v="103" actId="14100"/>
          <ac:picMkLst>
            <pc:docMk/>
            <pc:sldMk cId="859874613" sldId="1332"/>
            <ac:picMk id="2" creationId="{00000000-0000-0000-0000-000000000000}"/>
          </ac:picMkLst>
        </pc:picChg>
      </pc:sldChg>
      <pc:sldChg chg="modSp mod">
        <pc:chgData name="Irina Neaga" userId="13ef5b0c-644d-4705-8b70-f94d4b718805" providerId="ADAL" clId="{F70F92DB-B221-47BA-98AB-51E75B345F2C}" dt="2026-06-04T08:11:54.300" v="126" actId="14100"/>
        <pc:sldMkLst>
          <pc:docMk/>
          <pc:sldMk cId="4005220039" sldId="1337"/>
        </pc:sldMkLst>
        <pc:spChg chg="mod">
          <ac:chgData name="Irina Neaga" userId="13ef5b0c-644d-4705-8b70-f94d4b718805" providerId="ADAL" clId="{F70F92DB-B221-47BA-98AB-51E75B345F2C}" dt="2026-06-04T08:11:51.552" v="125" actId="14100"/>
          <ac:spMkLst>
            <pc:docMk/>
            <pc:sldMk cId="4005220039" sldId="1337"/>
            <ac:spMk id="5" creationId="{00000000-0000-0000-0000-000000000000}"/>
          </ac:spMkLst>
        </pc:spChg>
        <pc:picChg chg="mod">
          <ac:chgData name="Irina Neaga" userId="13ef5b0c-644d-4705-8b70-f94d4b718805" providerId="ADAL" clId="{F70F92DB-B221-47BA-98AB-51E75B345F2C}" dt="2026-06-04T08:11:54.300" v="126" actId="14100"/>
          <ac:picMkLst>
            <pc:docMk/>
            <pc:sldMk cId="4005220039" sldId="1337"/>
            <ac:picMk id="3" creationId="{00000000-0000-0000-0000-000000000000}"/>
          </ac:picMkLst>
        </pc:picChg>
      </pc:sldChg>
      <pc:sldChg chg="modSp">
        <pc:chgData name="Irina Neaga" userId="13ef5b0c-644d-4705-8b70-f94d4b718805" providerId="ADAL" clId="{F70F92DB-B221-47BA-98AB-51E75B345F2C}" dt="2026-06-04T08:13:47.109" v="167" actId="1076"/>
        <pc:sldMkLst>
          <pc:docMk/>
          <pc:sldMk cId="2068166258" sldId="1341"/>
        </pc:sldMkLst>
        <pc:spChg chg="mod">
          <ac:chgData name="Irina Neaga" userId="13ef5b0c-644d-4705-8b70-f94d4b718805" providerId="ADAL" clId="{F70F92DB-B221-47BA-98AB-51E75B345F2C}" dt="2026-06-04T08:13:47.109" v="167" actId="1076"/>
          <ac:spMkLst>
            <pc:docMk/>
            <pc:sldMk cId="2068166258" sldId="1341"/>
            <ac:spMk id="3" creationId="{00000000-0000-0000-0000-000000000000}"/>
          </ac:spMkLst>
        </pc:spChg>
      </pc:sldChg>
      <pc:sldChg chg="modSp mod">
        <pc:chgData name="Irina Neaga" userId="13ef5b0c-644d-4705-8b70-f94d4b718805" providerId="ADAL" clId="{F70F92DB-B221-47BA-98AB-51E75B345F2C}" dt="2026-06-04T08:08:38.268" v="46" actId="6549"/>
        <pc:sldMkLst>
          <pc:docMk/>
          <pc:sldMk cId="3315558597" sldId="1342"/>
        </pc:sldMkLst>
        <pc:spChg chg="mod">
          <ac:chgData name="Irina Neaga" userId="13ef5b0c-644d-4705-8b70-f94d4b718805" providerId="ADAL" clId="{F70F92DB-B221-47BA-98AB-51E75B345F2C}" dt="2026-06-04T08:08:38.268" v="46" actId="6549"/>
          <ac:spMkLst>
            <pc:docMk/>
            <pc:sldMk cId="3315558597" sldId="1342"/>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6/4/2026</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56766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76269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873525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12808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20515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342661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03921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de-DE"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02932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702268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27594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Each year, Transparency International publishes a new version of its corruption perception index. You can use the respective reports and data to enrich your slides and class with the most recent content. You can also use the data from the index and compare, for example, a few countries and discuss with the students why they think these countries score the way they score. And you can then of course discuss what that means for a supply chain risks!</a:t>
            </a:r>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674327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88312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26088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50084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611070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7205130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891225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33558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18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91854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839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8447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1228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2155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043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2290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454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136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6" name="Footer Placeholder 2"/>
          <p:cNvSpPr>
            <a:spLocks noGrp="1"/>
          </p:cNvSpPr>
          <p:nvPr>
            <p:ph type="ftr" sz="quarter" idx="16"/>
          </p:nvPr>
        </p:nvSpPr>
        <p:spPr>
          <a:xfrm>
            <a:off x="124884" y="6165850"/>
            <a:ext cx="11461749" cy="234950"/>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endParaRPr lang="en-US"/>
          </a:p>
        </p:txBody>
      </p:sp>
      <p:sp>
        <p:nvSpPr>
          <p:cNvPr id="8" name="Date Placeholder 3"/>
          <p:cNvSpPr>
            <a:spLocks noGrp="1"/>
          </p:cNvSpPr>
          <p:nvPr>
            <p:ph type="dt" sz="half" idx="17"/>
          </p:nvPr>
        </p:nvSpPr>
        <p:spPr>
          <a:xfrm>
            <a:off x="8447617" y="112713"/>
            <a:ext cx="2844800" cy="182562"/>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fld id="{54438355-59E1-494D-B673-F943449693EA}" type="datetimeFigureOut">
              <a:rPr lang="en-US"/>
              <a:pPr>
                <a:defRPr/>
              </a:pPr>
              <a:t>6/4/2026</a:t>
            </a:fld>
            <a:endParaRPr lang="en-US" dirty="0"/>
          </a:p>
        </p:txBody>
      </p:sp>
      <p:sp>
        <p:nvSpPr>
          <p:cNvPr id="12" name="Slide Number Placeholder 4"/>
          <p:cNvSpPr>
            <a:spLocks noGrp="1"/>
          </p:cNvSpPr>
          <p:nvPr>
            <p:ph type="sldNum" sz="quarter" idx="18"/>
          </p:nvPr>
        </p:nvSpPr>
        <p:spPr>
          <a:xfrm>
            <a:off x="11292417" y="112713"/>
            <a:ext cx="736600" cy="182562"/>
          </a:xfrm>
          <a:prstGeom prst="rect">
            <a:avLst/>
          </a:prstGeom>
        </p:spPr>
        <p:txBody>
          <a:bodyPr vert="horz" wrap="square" lIns="91440" tIns="45720" rIns="91440" bIns="45720" numCol="1" anchor="t" anchorCtr="0" compatLnSpc="1">
            <a:prstTxWarp prst="textNoShape">
              <a:avLst/>
            </a:prstTxWarp>
          </a:bodyPr>
          <a:lstStyle>
            <a:lvl1pPr eaLnBrk="1" hangingPunct="1">
              <a:defRPr sz="2400">
                <a:solidFill>
                  <a:srgbClr val="000000"/>
                </a:solidFill>
                <a:latin typeface="Times" panose="02020603050405020304" pitchFamily="18" charset="0"/>
                <a:ea typeface="MS PGothic" panose="020B0600070205080204" pitchFamily="34" charset="-128"/>
              </a:defRPr>
            </a:lvl1pPr>
          </a:lstStyle>
          <a:p>
            <a:pPr>
              <a:defRPr/>
            </a:pPr>
            <a:fld id="{1F6D5689-2E00-4087-B72F-8F2D0659B69A}" type="slidenum">
              <a:rPr lang="en-US" altLang="en-US"/>
              <a:pPr>
                <a:defRPr/>
              </a:pPr>
              <a:t>‹#›</a:t>
            </a:fld>
            <a:endParaRPr lang="en-US" altLang="en-US"/>
          </a:p>
        </p:txBody>
      </p:sp>
    </p:spTree>
    <p:extLst>
      <p:ext uri="{BB962C8B-B14F-4D97-AF65-F5344CB8AC3E}">
        <p14:creationId xmlns:p14="http://schemas.microsoft.com/office/powerpoint/2010/main" val="2100936330"/>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609600" y="1600205"/>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Text Box 13"/>
          <p:cNvSpPr txBox="1">
            <a:spLocks noChangeArrowheads="1"/>
          </p:cNvSpPr>
          <p:nvPr userDrawn="1"/>
        </p:nvSpPr>
        <p:spPr bwMode="auto">
          <a:xfrm>
            <a:off x="3048000" y="6416679"/>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2025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576263"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757467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Lst>
  <p:txStyles>
    <p:title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lr>
          <a:srgbClr val="007FA3"/>
        </a:buClr>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lr>
          <a:srgbClr val="007FA3"/>
        </a:buClr>
        <a:buChar char="–"/>
        <a:defRPr sz="2800">
          <a:solidFill>
            <a:schemeClr val="tx1"/>
          </a:solidFill>
          <a:latin typeface="+mj-lt"/>
        </a:defRPr>
      </a:lvl2pPr>
      <a:lvl3pPr marL="1143000" indent="-228600" algn="l" rtl="0" eaLnBrk="0" fontAlgn="base" hangingPunct="0">
        <a:spcBef>
          <a:spcPct val="20000"/>
        </a:spcBef>
        <a:spcAft>
          <a:spcPct val="0"/>
        </a:spcAft>
        <a:buClr>
          <a:srgbClr val="007FA3"/>
        </a:buClr>
        <a:buChar char="•"/>
        <a:defRPr sz="2400">
          <a:solidFill>
            <a:schemeClr val="tx1"/>
          </a:solidFill>
          <a:latin typeface="+mj-lt"/>
        </a:defRPr>
      </a:lvl3pPr>
      <a:lvl4pPr marL="1600200" indent="-228600" algn="l" rtl="0" eaLnBrk="0" fontAlgn="base" hangingPunct="0">
        <a:spcBef>
          <a:spcPct val="20000"/>
        </a:spcBef>
        <a:spcAft>
          <a:spcPct val="0"/>
        </a:spcAft>
        <a:buClr>
          <a:srgbClr val="007FA3"/>
        </a:buClr>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1677393"/>
            <a:ext cx="3362538" cy="4570014"/>
          </a:xfrm>
          <a:prstGeom prst="rect">
            <a:avLst/>
          </a:prstGeom>
          <a:effectLst>
            <a:outerShdw blurRad="50800" dist="38100" dir="2700000" algn="tl" rotWithShape="0">
              <a:prstClr val="black">
                <a:alpha val="40000"/>
              </a:prstClr>
            </a:outerShdw>
          </a:effectLst>
        </p:spPr>
      </p:pic>
      <p:sp>
        <p:nvSpPr>
          <p:cNvPr id="6" name="Title 5"/>
          <p:cNvSpPr>
            <a:spLocks noGrp="1"/>
          </p:cNvSpPr>
          <p:nvPr>
            <p:ph type="title"/>
          </p:nvPr>
        </p:nvSpPr>
        <p:spPr>
          <a:xfrm>
            <a:off x="533402" y="215725"/>
            <a:ext cx="10972797" cy="1432100"/>
          </a:xfrm>
        </p:spPr>
        <p:txBody>
          <a:bodyPr/>
          <a:lstStyle/>
          <a:p>
            <a:pPr>
              <a:spcBef>
                <a:spcPts val="0"/>
              </a:spcBef>
              <a:defRPr/>
            </a:pPr>
            <a:r>
              <a:rPr lang="en-US" sz="3600" dirty="0"/>
              <a:t>Sustainability Management</a:t>
            </a:r>
            <a:br>
              <a:rPr lang="en-US" sz="3600" dirty="0"/>
            </a:br>
            <a:r>
              <a:rPr lang="en-US" sz="2800" dirty="0"/>
              <a:t>Concepts, Instruments, and Stakeholders</a:t>
            </a:r>
            <a:br>
              <a:rPr lang="en-US" sz="2800" dirty="0"/>
            </a:br>
            <a:r>
              <a:rPr lang="en-US" sz="2400" b="0" dirty="0"/>
              <a:t>Second Edition</a:t>
            </a:r>
          </a:p>
        </p:txBody>
      </p:sp>
      <p:sp>
        <p:nvSpPr>
          <p:cNvPr id="10" name="Content Placeholder 9"/>
          <p:cNvSpPr>
            <a:spLocks noGrp="1"/>
          </p:cNvSpPr>
          <p:nvPr>
            <p:ph idx="1"/>
          </p:nvPr>
        </p:nvSpPr>
        <p:spPr>
          <a:xfrm>
            <a:off x="5271559" y="1981200"/>
            <a:ext cx="5625042" cy="1828800"/>
          </a:xfrm>
        </p:spPr>
        <p:txBody>
          <a:bodyPr/>
          <a:lstStyle/>
          <a:p>
            <a:pPr marL="0" lvl="0" indent="0" eaLnBrk="1" fontAlgn="auto" hangingPunct="1">
              <a:spcBef>
                <a:spcPts val="1200"/>
              </a:spcBef>
              <a:spcAft>
                <a:spcPts val="0"/>
              </a:spcAft>
              <a:buClrTx/>
              <a:buNone/>
              <a:defRPr/>
            </a:pPr>
            <a:r>
              <a:rPr lang="en-US" sz="3000" dirty="0">
                <a:solidFill>
                  <a:srgbClr val="000000"/>
                </a:solidFill>
              </a:rPr>
              <a:t>Part C</a:t>
            </a:r>
          </a:p>
          <a:p>
            <a:pPr marL="0" lvl="0" indent="0" eaLnBrk="1" fontAlgn="auto" hangingPunct="1">
              <a:spcBef>
                <a:spcPts val="1200"/>
              </a:spcBef>
              <a:spcAft>
                <a:spcPts val="0"/>
              </a:spcAft>
              <a:buClrTx/>
              <a:buNone/>
              <a:defRPr/>
            </a:pPr>
            <a:r>
              <a:rPr lang="en-US" sz="2200" dirty="0">
                <a:solidFill>
                  <a:srgbClr val="000000"/>
                </a:solidFill>
              </a:rPr>
              <a:t>Functional perspectives of sustainability management</a:t>
            </a:r>
            <a:endParaRPr lang="en-US" sz="2200" baseline="30000" dirty="0">
              <a:solidFill>
                <a:srgbClr val="000000"/>
              </a:solidFill>
            </a:endParaRPr>
          </a:p>
        </p:txBody>
      </p:sp>
      <p:sp>
        <p:nvSpPr>
          <p:cNvPr id="11" name="Text Placeholder 10"/>
          <p:cNvSpPr>
            <a:spLocks noGrp="1"/>
          </p:cNvSpPr>
          <p:nvPr>
            <p:ph type="body" sz="half" idx="2"/>
          </p:nvPr>
        </p:nvSpPr>
        <p:spPr>
          <a:xfrm>
            <a:off x="5257800" y="3962400"/>
            <a:ext cx="5410200" cy="1490663"/>
          </a:xfrm>
        </p:spPr>
        <p:txBody>
          <a:bodyPr/>
          <a:lstStyle/>
          <a:p>
            <a:pPr lvl="0" eaLnBrk="1" fontAlgn="auto" hangingPunct="1">
              <a:spcBef>
                <a:spcPts val="1200"/>
              </a:spcBef>
              <a:spcAft>
                <a:spcPts val="0"/>
              </a:spcAft>
              <a:buClrTx/>
              <a:defRPr/>
            </a:pPr>
            <a:r>
              <a:rPr lang="en-US" sz="3000" dirty="0">
                <a:solidFill>
                  <a:srgbClr val="000000"/>
                </a:solidFill>
              </a:rPr>
              <a:t>Chapter 14</a:t>
            </a:r>
          </a:p>
          <a:p>
            <a:pPr lvl="0" eaLnBrk="1" fontAlgn="auto" hangingPunct="1">
              <a:spcBef>
                <a:spcPts val="1200"/>
              </a:spcBef>
              <a:spcAft>
                <a:spcPts val="0"/>
              </a:spcAft>
              <a:buClrTx/>
              <a:defRPr/>
            </a:pPr>
            <a:r>
              <a:rPr lang="en-US" sz="2200" dirty="0">
                <a:solidFill>
                  <a:srgbClr val="000000"/>
                </a:solidFill>
              </a:rPr>
              <a:t>Sustainable supply chain management</a:t>
            </a:r>
          </a:p>
        </p:txBody>
      </p:sp>
    </p:spTree>
    <p:extLst>
      <p:ext uri="{BB962C8B-B14F-4D97-AF65-F5344CB8AC3E}">
        <p14:creationId xmlns:p14="http://schemas.microsoft.com/office/powerpoint/2010/main" val="316579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Learning Objectives</a:t>
            </a:r>
            <a:endParaRPr lang="en-US" sz="3400" dirty="0"/>
          </a:p>
        </p:txBody>
      </p:sp>
      <p:sp>
        <p:nvSpPr>
          <p:cNvPr id="3" name="Content Placeholder 2"/>
          <p:cNvSpPr>
            <a:spLocks noGrp="1"/>
          </p:cNvSpPr>
          <p:nvPr>
            <p:ph idx="1"/>
          </p:nvPr>
        </p:nvSpPr>
        <p:spPr>
          <a:xfrm>
            <a:off x="609600" y="1352550"/>
            <a:ext cx="11049000" cy="4525963"/>
          </a:xfrm>
        </p:spPr>
        <p:txBody>
          <a:bodyPr/>
          <a:lstStyle/>
          <a:p>
            <a:pPr marL="0" indent="0">
              <a:buNone/>
            </a:pPr>
            <a:endParaRPr lang="en-US" sz="2400" dirty="0"/>
          </a:p>
          <a:p>
            <a:pPr>
              <a:spcBef>
                <a:spcPts val="1200"/>
              </a:spcBef>
            </a:pPr>
            <a:r>
              <a:rPr lang="en-US" sz="2400" dirty="0"/>
              <a:t>Outline the characteristics, relevance and challenges of sustainable supply chain management.</a:t>
            </a:r>
          </a:p>
          <a:p>
            <a:r>
              <a:rPr lang="en-US" sz="2400" dirty="0"/>
              <a:t>Explain supplier management for risks and performance as a reactive strategy.</a:t>
            </a:r>
          </a:p>
          <a:p>
            <a:r>
              <a:rPr lang="en-US" sz="2400" dirty="0"/>
              <a:t>Discuss supply chain management for sustainable products as a proactive strategy.</a:t>
            </a:r>
          </a:p>
          <a:p>
            <a:r>
              <a:rPr lang="en-US" sz="2400" dirty="0"/>
              <a:t>Describe how regulation can be a driver for sustainable supply chain management.</a:t>
            </a:r>
            <a:endParaRPr lang="en-GB" sz="2400" dirty="0"/>
          </a:p>
        </p:txBody>
      </p:sp>
    </p:spTree>
    <p:extLst>
      <p:ext uri="{BB962C8B-B14F-4D97-AF65-F5344CB8AC3E}">
        <p14:creationId xmlns:p14="http://schemas.microsoft.com/office/powerpoint/2010/main" val="3315558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Characterization of sustainable supply chain management</a:t>
            </a:r>
            <a:endParaRPr lang="en-US" sz="3400" dirty="0"/>
          </a:p>
        </p:txBody>
      </p:sp>
      <p:sp>
        <p:nvSpPr>
          <p:cNvPr id="3" name="Content Placeholder 2"/>
          <p:cNvSpPr>
            <a:spLocks noGrp="1"/>
          </p:cNvSpPr>
          <p:nvPr>
            <p:ph idx="1"/>
          </p:nvPr>
        </p:nvSpPr>
        <p:spPr>
          <a:xfrm>
            <a:off x="609600" y="1731962"/>
            <a:ext cx="11125200" cy="4525963"/>
          </a:xfrm>
        </p:spPr>
        <p:txBody>
          <a:bodyPr/>
          <a:lstStyle/>
          <a:p>
            <a:pPr>
              <a:spcBef>
                <a:spcPts val="300"/>
              </a:spcBef>
            </a:pPr>
            <a:r>
              <a:rPr lang="en-US" sz="2000" dirty="0"/>
              <a:t>Sustainable supply chain management (SSCM): </a:t>
            </a:r>
          </a:p>
          <a:p>
            <a:pPr lvl="1">
              <a:spcBef>
                <a:spcPts val="300"/>
              </a:spcBef>
            </a:pPr>
            <a:r>
              <a:rPr lang="en-US" sz="1600" dirty="0"/>
              <a:t>“the strategic, transparent integration and achievement of an organization’s social, environmental, and economic goals in the systemic coordination of key </a:t>
            </a:r>
            <a:r>
              <a:rPr lang="en-US" sz="1600" dirty="0" err="1"/>
              <a:t>interorganizational</a:t>
            </a:r>
            <a:r>
              <a:rPr lang="en-US" sz="1600" dirty="0"/>
              <a:t> business processes for improving the long-term economic performance of the individual company and its supply chains” (Carter &amp; Rogers, 2008, p. 368)</a:t>
            </a:r>
          </a:p>
          <a:p>
            <a:pPr lvl="1">
              <a:spcBef>
                <a:spcPts val="300"/>
              </a:spcBef>
            </a:pPr>
            <a:r>
              <a:rPr lang="en-US" sz="1600" dirty="0"/>
              <a:t>“the management of material, information and capital flows as well as cooperation among companies along the supply chain while taking goals from all three dimensions of sustainable development, i.e., economic, environmental and social, into account which are derived from customer and stakeholder requirements.” (</a:t>
            </a:r>
            <a:r>
              <a:rPr lang="en-US" sz="1600" dirty="0" err="1"/>
              <a:t>Seuring</a:t>
            </a:r>
            <a:r>
              <a:rPr lang="en-US" sz="1600" dirty="0"/>
              <a:t> &amp; Müller, 2008, p. 1700)</a:t>
            </a:r>
          </a:p>
          <a:p>
            <a:pPr>
              <a:spcBef>
                <a:spcPts val="300"/>
              </a:spcBef>
            </a:pPr>
            <a:r>
              <a:rPr lang="en-US" sz="2000" dirty="0"/>
              <a:t>Offers significant levers to improving sustainability performance of products and companies</a:t>
            </a:r>
          </a:p>
          <a:p>
            <a:pPr>
              <a:spcBef>
                <a:spcPts val="300"/>
              </a:spcBef>
            </a:pPr>
            <a:r>
              <a:rPr lang="en-US" sz="2000" dirty="0"/>
              <a:t>SSCM that takes a holistic approach toward reducing environmental burdens in the entire supply chain significantly contributes to improved environmental performance</a:t>
            </a:r>
          </a:p>
          <a:p>
            <a:pPr>
              <a:spcBef>
                <a:spcPts val="300"/>
              </a:spcBef>
            </a:pPr>
            <a:r>
              <a:rPr lang="en-US" sz="2000" dirty="0"/>
              <a:t>High relevance of social issues in modern supply chains:</a:t>
            </a:r>
          </a:p>
          <a:p>
            <a:pPr lvl="1">
              <a:spcBef>
                <a:spcPts val="300"/>
              </a:spcBef>
            </a:pPr>
            <a:r>
              <a:rPr lang="en-US" sz="1600" dirty="0"/>
              <a:t>Large parts of their production in Global South (aim: decrease cost of labor and other direct costs)</a:t>
            </a:r>
          </a:p>
          <a:p>
            <a:pPr lvl="1">
              <a:spcBef>
                <a:spcPts val="300"/>
              </a:spcBef>
            </a:pPr>
            <a:r>
              <a:rPr lang="en-US" sz="1600" dirty="0"/>
              <a:t>Results: some income opportunities in and technology transfer to poor countries, but also precarious</a:t>
            </a:r>
            <a:br>
              <a:rPr lang="en-US" sz="1600" dirty="0"/>
            </a:br>
            <a:r>
              <a:rPr lang="en-US" sz="1600" dirty="0"/>
              <a:t>employment situations for millions of people</a:t>
            </a:r>
          </a:p>
          <a:p>
            <a:pPr lvl="1">
              <a:spcBef>
                <a:spcPts val="300"/>
              </a:spcBef>
            </a:pPr>
            <a:r>
              <a:rPr lang="en-US" sz="1600" dirty="0"/>
              <a:t>Many commitments to pay living wages but often little progress</a:t>
            </a:r>
          </a:p>
        </p:txBody>
      </p:sp>
    </p:spTree>
    <p:extLst>
      <p:ext uri="{BB962C8B-B14F-4D97-AF65-F5344CB8AC3E}">
        <p14:creationId xmlns:p14="http://schemas.microsoft.com/office/powerpoint/2010/main" val="1273846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Challenges for sustainable supply chain management</a:t>
            </a:r>
            <a:endParaRPr lang="en-US" sz="3400" dirty="0"/>
          </a:p>
        </p:txBody>
      </p:sp>
      <p:sp>
        <p:nvSpPr>
          <p:cNvPr id="3" name="Content Placeholder 2"/>
          <p:cNvSpPr>
            <a:spLocks noGrp="1"/>
          </p:cNvSpPr>
          <p:nvPr>
            <p:ph idx="1"/>
          </p:nvPr>
        </p:nvSpPr>
        <p:spPr>
          <a:xfrm>
            <a:off x="609600" y="1352550"/>
            <a:ext cx="11049000" cy="5048250"/>
          </a:xfrm>
        </p:spPr>
        <p:txBody>
          <a:bodyPr/>
          <a:lstStyle/>
          <a:p>
            <a:r>
              <a:rPr lang="en-GB" sz="2000" dirty="0"/>
              <a:t>Most modern supply chains have three or more tiers of suppliers and </a:t>
            </a:r>
            <a:r>
              <a:rPr lang="en-GB" sz="2000" dirty="0" err="1"/>
              <a:t>subsuppliers</a:t>
            </a:r>
            <a:endParaRPr lang="en-GB" sz="2000" dirty="0"/>
          </a:p>
          <a:p>
            <a:r>
              <a:rPr lang="en-GB" sz="2000" dirty="0"/>
              <a:t>Focal firms may have several thousand suppliers with workers in facilities around the world</a:t>
            </a:r>
          </a:p>
          <a:p>
            <a:r>
              <a:rPr lang="en-GB" sz="2000" dirty="0"/>
              <a:t>Exchanging information and ensuring transparency becomes more complex with every new tier level of suppliers</a:t>
            </a:r>
          </a:p>
          <a:p>
            <a:r>
              <a:rPr lang="en-GB" sz="2000" dirty="0"/>
              <a:t>Increasing sophistication of modern technology </a:t>
            </a:r>
            <a:r>
              <a:rPr lang="en-GB" sz="2000" dirty="0">
                <a:sym typeface="Wingdings" panose="05000000000000000000" pitchFamily="2" charset="2"/>
              </a:rPr>
              <a:t> , S</a:t>
            </a:r>
            <a:r>
              <a:rPr lang="en-GB" sz="2000" dirty="0"/>
              <a:t>ignificantly growing breadth in spectrum of used materials </a:t>
            </a:r>
            <a:r>
              <a:rPr lang="en-GB" sz="2000" dirty="0">
                <a:sym typeface="Wingdings" panose="05000000000000000000" pitchFamily="2" charset="2"/>
              </a:rPr>
              <a:t> , increased</a:t>
            </a:r>
            <a:r>
              <a:rPr lang="en-GB" sz="2000" dirty="0"/>
              <a:t> complexity of products and supply chains</a:t>
            </a:r>
          </a:p>
          <a:p>
            <a:r>
              <a:rPr lang="en-GB" sz="2000" dirty="0"/>
              <a:t>Supply chains are often dynamic </a:t>
            </a:r>
            <a:r>
              <a:rPr lang="en-GB" sz="2000" dirty="0">
                <a:sym typeface="Wingdings" panose="05000000000000000000" pitchFamily="2" charset="2"/>
              </a:rPr>
              <a:t> . A network</a:t>
            </a:r>
            <a:r>
              <a:rPr lang="en-GB" sz="2000" dirty="0"/>
              <a:t> of potential and actual suppliers is constantly evolving</a:t>
            </a:r>
          </a:p>
          <a:p>
            <a:r>
              <a:rPr lang="en-GB" sz="2000" dirty="0"/>
              <a:t>Various actors provide incentives or exercise pressure on companies, but overall situation is complicated</a:t>
            </a:r>
          </a:p>
          <a:p>
            <a:pPr lvl="1"/>
            <a:r>
              <a:rPr lang="en-GB" sz="1600" dirty="0"/>
              <a:t>Governmental actors can implement regulations, but often a lack of enforcement</a:t>
            </a:r>
          </a:p>
          <a:p>
            <a:pPr lvl="1"/>
            <a:r>
              <a:rPr lang="en-GB" sz="1600" dirty="0"/>
              <a:t>Customers increasingly voice preference for sustainable products, but often unwilling to pay price premium</a:t>
            </a:r>
          </a:p>
          <a:p>
            <a:pPr lvl="1"/>
            <a:r>
              <a:rPr lang="en-GB" sz="1600" dirty="0"/>
              <a:t>NGOs exercise public pressure on companies to improve sustainability standards, but campaigns often find no resonance in broader public </a:t>
            </a:r>
          </a:p>
        </p:txBody>
      </p:sp>
    </p:spTree>
    <p:extLst>
      <p:ext uri="{BB962C8B-B14F-4D97-AF65-F5344CB8AC3E}">
        <p14:creationId xmlns:p14="http://schemas.microsoft.com/office/powerpoint/2010/main" val="16197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350"/>
            <a:ext cx="10972800" cy="1143000"/>
          </a:xfrm>
        </p:spPr>
        <p:txBody>
          <a:bodyPr/>
          <a:lstStyle/>
          <a:p>
            <a:r>
              <a:rPr lang="en-US" sz="3200" dirty="0"/>
              <a:t>Supplier management for risks and performance</a:t>
            </a:r>
            <a:endParaRPr lang="en-US" sz="3400" dirty="0"/>
          </a:p>
        </p:txBody>
      </p:sp>
      <p:sp>
        <p:nvSpPr>
          <p:cNvPr id="3" name="Content Placeholder 2"/>
          <p:cNvSpPr>
            <a:spLocks noGrp="1"/>
          </p:cNvSpPr>
          <p:nvPr>
            <p:ph idx="1"/>
          </p:nvPr>
        </p:nvSpPr>
        <p:spPr>
          <a:xfrm>
            <a:off x="609600" y="1331912"/>
            <a:ext cx="10972800" cy="4525963"/>
          </a:xfrm>
        </p:spPr>
        <p:txBody>
          <a:bodyPr/>
          <a:lstStyle/>
          <a:p>
            <a:r>
              <a:rPr lang="en-US" sz="2400" dirty="0"/>
              <a:t>Companies define certain minimum sustainability criteria and standards </a:t>
            </a:r>
            <a:r>
              <a:rPr lang="en-US" sz="2400" dirty="0">
                <a:sym typeface="Wingdings" panose="05000000000000000000" pitchFamily="2" charset="2"/>
              </a:rPr>
              <a:t>for their </a:t>
            </a:r>
            <a:r>
              <a:rPr lang="en-US" sz="2400" dirty="0"/>
              <a:t>suppliers </a:t>
            </a:r>
          </a:p>
          <a:p>
            <a:r>
              <a:rPr lang="en-US" sz="2400" dirty="0"/>
              <a:t>Aims:</a:t>
            </a:r>
          </a:p>
          <a:p>
            <a:pPr lvl="1"/>
            <a:r>
              <a:rPr lang="en-US" sz="2000" dirty="0"/>
              <a:t>Mitigate severe environmental or social risks</a:t>
            </a:r>
          </a:p>
          <a:p>
            <a:pPr lvl="1"/>
            <a:r>
              <a:rPr lang="en-US" sz="2000" dirty="0"/>
              <a:t>Avoid economic harm for focal company</a:t>
            </a:r>
          </a:p>
          <a:p>
            <a:pPr lvl="1"/>
            <a:r>
              <a:rPr lang="en-US" sz="2000" dirty="0"/>
              <a:t>Ensure long-term overall performance of supply chain</a:t>
            </a:r>
          </a:p>
          <a:p>
            <a:r>
              <a:rPr lang="en-US" sz="2400" dirty="0"/>
              <a:t>Assumption: sustainability-related risks can translate into economic risks </a:t>
            </a:r>
            <a:r>
              <a:rPr lang="en-US" sz="2400" dirty="0">
                <a:sym typeface="Wingdings" panose="05000000000000000000" pitchFamily="2" charset="2"/>
              </a:rPr>
              <a:t></a:t>
            </a:r>
            <a:r>
              <a:rPr lang="en-US" sz="2400" dirty="0"/>
              <a:t> Win-win situation</a:t>
            </a:r>
          </a:p>
          <a:p>
            <a:r>
              <a:rPr lang="en-US" sz="2400" dirty="0"/>
              <a:t>Potential trade-off: many sustainability measures increase costs (in the short term) </a:t>
            </a:r>
          </a:p>
          <a:p>
            <a:r>
              <a:rPr lang="en-US" sz="2400" dirty="0"/>
              <a:t>Consumers blame focal firms for unsustainable practices of their suppliers </a:t>
            </a:r>
          </a:p>
        </p:txBody>
      </p:sp>
    </p:spTree>
    <p:extLst>
      <p:ext uri="{BB962C8B-B14F-4D97-AF65-F5344CB8AC3E}">
        <p14:creationId xmlns:p14="http://schemas.microsoft.com/office/powerpoint/2010/main" val="1583702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defTabSz="914400"/>
            <a:r>
              <a:rPr lang="en-US" sz="3200" dirty="0">
                <a:effectLst>
                  <a:outerShdw blurRad="38100" dist="38100" dir="2700000" algn="tl">
                    <a:srgbClr val="000000">
                      <a:alpha val="43137"/>
                    </a:srgbClr>
                  </a:outerShdw>
                </a:effectLst>
              </a:rPr>
              <a:t>Core steps in supplier management for risk and performances</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3600" y="1524000"/>
            <a:ext cx="8305800" cy="4724401"/>
          </a:xfrm>
          <a:prstGeom prst="rect">
            <a:avLst/>
          </a:prstGeom>
        </p:spPr>
      </p:pic>
    </p:spTree>
    <p:extLst>
      <p:ext uri="{BB962C8B-B14F-4D97-AF65-F5344CB8AC3E}">
        <p14:creationId xmlns:p14="http://schemas.microsoft.com/office/powerpoint/2010/main" val="85987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451"/>
            <a:ext cx="10972800" cy="974774"/>
          </a:xfrm>
        </p:spPr>
        <p:txBody>
          <a:bodyPr/>
          <a:lstStyle/>
          <a:p>
            <a:r>
              <a:rPr lang="en-US" sz="3200" dirty="0"/>
              <a:t>1. Commit suppliers to uphold certain sustainability-related minimum standards</a:t>
            </a:r>
            <a:endParaRPr lang="en-US" sz="3400" dirty="0"/>
          </a:p>
        </p:txBody>
      </p:sp>
      <p:sp>
        <p:nvSpPr>
          <p:cNvPr id="3" name="Content Placeholder 2"/>
          <p:cNvSpPr>
            <a:spLocks noGrp="1"/>
          </p:cNvSpPr>
          <p:nvPr>
            <p:ph idx="1"/>
          </p:nvPr>
        </p:nvSpPr>
        <p:spPr>
          <a:xfrm>
            <a:off x="609600" y="1712912"/>
            <a:ext cx="10972800" cy="4525963"/>
          </a:xfrm>
        </p:spPr>
        <p:txBody>
          <a:bodyPr/>
          <a:lstStyle/>
          <a:p>
            <a:r>
              <a:rPr lang="en-US" sz="2400" dirty="0"/>
              <a:t>E.g., supplier codes of conduct:</a:t>
            </a:r>
          </a:p>
          <a:p>
            <a:pPr lvl="1"/>
            <a:r>
              <a:rPr lang="en-US" sz="2000" dirty="0"/>
              <a:t>Form of voluntary commitment </a:t>
            </a:r>
            <a:r>
              <a:rPr lang="en-US" sz="2000" dirty="0">
                <a:sym typeface="Wingdings" panose="05000000000000000000" pitchFamily="2" charset="2"/>
              </a:rPr>
              <a:t> Content, form, and implementation not regulated</a:t>
            </a:r>
            <a:endParaRPr lang="en-US" sz="2000" dirty="0"/>
          </a:p>
          <a:p>
            <a:pPr lvl="1"/>
            <a:r>
              <a:rPr lang="en-US" sz="2000" dirty="0"/>
              <a:t>Can provide recommendations for behavior of suppliers or their employees, suggested courses of action, or certain measures which should be taken</a:t>
            </a:r>
          </a:p>
          <a:p>
            <a:pPr lvl="1"/>
            <a:r>
              <a:rPr lang="en-US" sz="2000" dirty="0"/>
              <a:t>Company-own or external code of conduct</a:t>
            </a:r>
          </a:p>
          <a:p>
            <a:r>
              <a:rPr lang="en-US" sz="2400" dirty="0"/>
              <a:t>Commit suppliers to have certain sustainability-related certificates </a:t>
            </a:r>
          </a:p>
          <a:p>
            <a:r>
              <a:rPr lang="en-US" sz="2400" dirty="0"/>
              <a:t>Provide incentives such as price premiums for suppliers with sustainability-related certificates </a:t>
            </a:r>
          </a:p>
          <a:p>
            <a:pPr lvl="1"/>
            <a:r>
              <a:rPr lang="en-US" sz="2000" dirty="0"/>
              <a:t>Very common for quality and environmental management systems standards</a:t>
            </a:r>
          </a:p>
          <a:p>
            <a:pPr lvl="1"/>
            <a:r>
              <a:rPr lang="en-US" sz="2000" dirty="0"/>
              <a:t>Social standards less widespread</a:t>
            </a:r>
          </a:p>
        </p:txBody>
      </p:sp>
    </p:spTree>
    <p:extLst>
      <p:ext uri="{BB962C8B-B14F-4D97-AF65-F5344CB8AC3E}">
        <p14:creationId xmlns:p14="http://schemas.microsoft.com/office/powerpoint/2010/main" val="1461321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451"/>
            <a:ext cx="10972800" cy="974774"/>
          </a:xfrm>
        </p:spPr>
        <p:txBody>
          <a:bodyPr/>
          <a:lstStyle/>
          <a:p>
            <a:r>
              <a:rPr lang="en-US" sz="3200" dirty="0"/>
              <a:t>2. Evaluate sustainability-related information as part of risk management</a:t>
            </a:r>
            <a:endParaRPr lang="en-US" sz="3400" dirty="0"/>
          </a:p>
        </p:txBody>
      </p:sp>
      <p:sp>
        <p:nvSpPr>
          <p:cNvPr id="3" name="Content Placeholder 2"/>
          <p:cNvSpPr>
            <a:spLocks noGrp="1"/>
          </p:cNvSpPr>
          <p:nvPr>
            <p:ph idx="1"/>
          </p:nvPr>
        </p:nvSpPr>
        <p:spPr>
          <a:xfrm>
            <a:off x="609600" y="1714500"/>
            <a:ext cx="11049000" cy="4525963"/>
          </a:xfrm>
        </p:spPr>
        <p:txBody>
          <a:bodyPr/>
          <a:lstStyle/>
          <a:p>
            <a:pPr>
              <a:spcBef>
                <a:spcPts val="800"/>
              </a:spcBef>
            </a:pPr>
            <a:r>
              <a:rPr lang="en-GB" sz="2400" dirty="0"/>
              <a:t>Self-assessments</a:t>
            </a:r>
          </a:p>
          <a:p>
            <a:pPr lvl="1">
              <a:spcBef>
                <a:spcPts val="800"/>
              </a:spcBef>
            </a:pPr>
            <a:r>
              <a:rPr lang="en-US" sz="2000" dirty="0"/>
              <a:t>Suppliers provide information usually through one-time or periodic questionnaires</a:t>
            </a:r>
          </a:p>
          <a:p>
            <a:pPr lvl="1">
              <a:spcBef>
                <a:spcPts val="800"/>
              </a:spcBef>
            </a:pPr>
            <a:r>
              <a:rPr lang="en-US" sz="2000" dirty="0"/>
              <a:t>Benefits</a:t>
            </a:r>
          </a:p>
          <a:p>
            <a:pPr lvl="2">
              <a:spcBef>
                <a:spcPts val="800"/>
              </a:spcBef>
              <a:buFont typeface="Wingdings" panose="05000000000000000000" pitchFamily="2" charset="2"/>
              <a:buChar char="§"/>
            </a:pPr>
            <a:r>
              <a:rPr lang="en-US" sz="1600" dirty="0"/>
              <a:t>Relatively inexpensive </a:t>
            </a:r>
            <a:r>
              <a:rPr lang="en-US" sz="1600" dirty="0">
                <a:sym typeface="Wingdings" panose="05000000000000000000" pitchFamily="2" charset="2"/>
              </a:rPr>
              <a:t> </a:t>
            </a:r>
            <a:r>
              <a:rPr lang="en-US" sz="1600" dirty="0"/>
              <a:t>Can be used even with limited financial or human resources</a:t>
            </a:r>
          </a:p>
          <a:p>
            <a:pPr lvl="2">
              <a:spcBef>
                <a:spcPts val="800"/>
              </a:spcBef>
              <a:buFont typeface="Wingdings" panose="05000000000000000000" pitchFamily="2" charset="2"/>
              <a:buChar char="§"/>
            </a:pPr>
            <a:r>
              <a:rPr lang="en-US" sz="1600" dirty="0"/>
              <a:t>Indicate areas where audits or supplier development measures might be necessary</a:t>
            </a:r>
          </a:p>
          <a:p>
            <a:pPr lvl="1">
              <a:spcBef>
                <a:spcPts val="800"/>
              </a:spcBef>
            </a:pPr>
            <a:r>
              <a:rPr lang="en-US" sz="2000" dirty="0"/>
              <a:t>Risks</a:t>
            </a:r>
          </a:p>
          <a:p>
            <a:pPr lvl="2">
              <a:spcBef>
                <a:spcPts val="800"/>
              </a:spcBef>
              <a:buFont typeface="Wingdings" panose="05000000000000000000" pitchFamily="2" charset="2"/>
              <a:buChar char="§"/>
            </a:pPr>
            <a:r>
              <a:rPr lang="en-US" sz="1600" dirty="0"/>
              <a:t>Prone to social desirability bias</a:t>
            </a:r>
          </a:p>
          <a:p>
            <a:pPr lvl="2">
              <a:spcBef>
                <a:spcPts val="800"/>
              </a:spcBef>
              <a:buFont typeface="Wingdings" panose="05000000000000000000" pitchFamily="2" charset="2"/>
              <a:buChar char="§"/>
            </a:pPr>
            <a:r>
              <a:rPr lang="en-US" sz="1600" dirty="0"/>
              <a:t>Widespread adaptation of self-assessments may lead to evaluation fatigue</a:t>
            </a:r>
          </a:p>
          <a:p>
            <a:pPr>
              <a:spcBef>
                <a:spcPts val="800"/>
              </a:spcBef>
            </a:pPr>
            <a:r>
              <a:rPr lang="en-US" sz="2400" dirty="0"/>
              <a:t>Industry standards, software solutions, and platforms for supplier assessments aim at reducing transaction costs for both sides</a:t>
            </a:r>
          </a:p>
        </p:txBody>
      </p:sp>
    </p:spTree>
    <p:extLst>
      <p:ext uri="{BB962C8B-B14F-4D97-AF65-F5344CB8AC3E}">
        <p14:creationId xmlns:p14="http://schemas.microsoft.com/office/powerpoint/2010/main" val="2214446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476374" y="362491"/>
            <a:ext cx="9239251" cy="704309"/>
          </a:xfrm>
        </p:spPr>
        <p:txBody>
          <a:bodyPr anchor="t"/>
          <a:lstStyle/>
          <a:p>
            <a:pPr algn="l" defTabSz="914400"/>
            <a:r>
              <a:rPr lang="en-US" sz="3200" dirty="0">
                <a:effectLst>
                  <a:outerShdw blurRad="38100" dist="38100" dir="2700000" algn="tl">
                    <a:srgbClr val="000000">
                      <a:alpha val="43137"/>
                    </a:srgbClr>
                  </a:outerShdw>
                </a:effectLst>
              </a:rPr>
              <a:t>Criteria for an ecological supplier evaluation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984" y="1219201"/>
            <a:ext cx="10076033" cy="4857750"/>
          </a:xfrm>
          <a:prstGeom prst="rect">
            <a:avLst/>
          </a:prstGeom>
        </p:spPr>
      </p:pic>
    </p:spTree>
    <p:extLst>
      <p:ext uri="{BB962C8B-B14F-4D97-AF65-F5344CB8AC3E}">
        <p14:creationId xmlns:p14="http://schemas.microsoft.com/office/powerpoint/2010/main" val="4005220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2. Evaluate sustainability-related information as part of risk management (Continued)</a:t>
            </a:r>
            <a:endParaRPr lang="en-US" sz="3400" dirty="0"/>
          </a:p>
        </p:txBody>
      </p:sp>
      <p:sp>
        <p:nvSpPr>
          <p:cNvPr id="3" name="Content Placeholder 2"/>
          <p:cNvSpPr>
            <a:spLocks noGrp="1"/>
          </p:cNvSpPr>
          <p:nvPr>
            <p:ph idx="1"/>
          </p:nvPr>
        </p:nvSpPr>
        <p:spPr>
          <a:xfrm>
            <a:off x="609600" y="1712912"/>
            <a:ext cx="11125200" cy="4525963"/>
          </a:xfrm>
        </p:spPr>
        <p:txBody>
          <a:bodyPr/>
          <a:lstStyle/>
          <a:p>
            <a:pPr>
              <a:spcBef>
                <a:spcPts val="300"/>
              </a:spcBef>
            </a:pPr>
            <a:r>
              <a:rPr lang="en-US" sz="2400" dirty="0"/>
              <a:t>Screening and monitoring of issues and risks </a:t>
            </a:r>
          </a:p>
          <a:p>
            <a:pPr>
              <a:spcBef>
                <a:spcPts val="300"/>
              </a:spcBef>
            </a:pPr>
            <a:r>
              <a:rPr lang="en-US" sz="2400" dirty="0"/>
              <a:t>Example: companies monitor (social) media for sustainability-related incidents in their supply chain, at their suppliers, or for general issues and risks</a:t>
            </a:r>
          </a:p>
          <a:p>
            <a:pPr>
              <a:spcBef>
                <a:spcPts val="300"/>
              </a:spcBef>
            </a:pPr>
            <a:endParaRPr lang="en-US" sz="2400" dirty="0"/>
          </a:p>
          <a:p>
            <a:pPr>
              <a:spcBef>
                <a:spcPts val="300"/>
              </a:spcBef>
            </a:pPr>
            <a:r>
              <a:rPr lang="en-US" sz="2400" dirty="0"/>
              <a:t>Ecological risks: emissions of harmful substances, extraction or farming of raw materials …</a:t>
            </a:r>
          </a:p>
          <a:p>
            <a:pPr>
              <a:spcBef>
                <a:spcPts val="300"/>
              </a:spcBef>
            </a:pPr>
            <a:r>
              <a:rPr lang="en-US" sz="2400" dirty="0"/>
              <a:t>Social risks: child labor, forced labor, corruption …</a:t>
            </a:r>
          </a:p>
          <a:p>
            <a:pPr>
              <a:spcBef>
                <a:spcPts val="300"/>
              </a:spcBef>
            </a:pPr>
            <a:endParaRPr lang="en-US" sz="2400" dirty="0"/>
          </a:p>
          <a:p>
            <a:pPr>
              <a:spcBef>
                <a:spcPts val="300"/>
              </a:spcBef>
            </a:pPr>
            <a:r>
              <a:rPr lang="en-US" sz="2400" dirty="0"/>
              <a:t>Sustainability-related risks often more difficult to grasp compared to financial risks</a:t>
            </a:r>
          </a:p>
          <a:p>
            <a:pPr lvl="1">
              <a:spcBef>
                <a:spcPts val="300"/>
              </a:spcBef>
            </a:pPr>
            <a:r>
              <a:rPr lang="en-US" sz="2000" dirty="0"/>
              <a:t>Usually no uniform definition for these risks</a:t>
            </a:r>
          </a:p>
          <a:p>
            <a:pPr lvl="1">
              <a:spcBef>
                <a:spcPts val="300"/>
              </a:spcBef>
            </a:pPr>
            <a:r>
              <a:rPr lang="en-US" sz="2000" dirty="0"/>
              <a:t>Often of qualitative nature and based on subjective evaluations</a:t>
            </a:r>
          </a:p>
        </p:txBody>
      </p:sp>
    </p:spTree>
    <p:extLst>
      <p:ext uri="{BB962C8B-B14F-4D97-AF65-F5344CB8AC3E}">
        <p14:creationId xmlns:p14="http://schemas.microsoft.com/office/powerpoint/2010/main" val="3028861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2. Evaluate </a:t>
            </a:r>
            <a:r>
              <a:rPr lang="en-GB" sz="3200" dirty="0"/>
              <a:t>sustainability-related information as part of risk management </a:t>
            </a:r>
            <a:r>
              <a:rPr lang="en-US" sz="3200" dirty="0"/>
              <a:t>(Continued)</a:t>
            </a:r>
            <a:endParaRPr lang="en-US" sz="3400" dirty="0"/>
          </a:p>
        </p:txBody>
      </p:sp>
      <p:sp>
        <p:nvSpPr>
          <p:cNvPr id="3" name="Content Placeholder 2"/>
          <p:cNvSpPr>
            <a:spLocks noGrp="1"/>
          </p:cNvSpPr>
          <p:nvPr>
            <p:ph idx="1"/>
          </p:nvPr>
        </p:nvSpPr>
        <p:spPr>
          <a:xfrm>
            <a:off x="609600" y="1712912"/>
            <a:ext cx="11125200" cy="4525963"/>
          </a:xfrm>
        </p:spPr>
        <p:txBody>
          <a:bodyPr/>
          <a:lstStyle/>
          <a:p>
            <a:r>
              <a:rPr lang="en-GB" sz="2400" dirty="0"/>
              <a:t>External risks (</a:t>
            </a:r>
            <a:r>
              <a:rPr lang="en-US" sz="2400" dirty="0"/>
              <a:t>outside the supply chain)</a:t>
            </a:r>
            <a:r>
              <a:rPr lang="en-GB" sz="2400" dirty="0"/>
              <a:t>: E.g., corruption</a:t>
            </a:r>
          </a:p>
          <a:p>
            <a:pPr lvl="1"/>
            <a:r>
              <a:rPr lang="en-GB" sz="2000" dirty="0"/>
              <a:t>Very unevenly prevalent around the world </a:t>
            </a:r>
            <a:r>
              <a:rPr lang="en-GB" sz="2000" dirty="0">
                <a:sym typeface="Wingdings" panose="05000000000000000000" pitchFamily="2" charset="2"/>
              </a:rPr>
              <a:t></a:t>
            </a:r>
            <a:r>
              <a:rPr lang="en-GB" sz="2000" dirty="0"/>
              <a:t> Can impact supply chains very differently</a:t>
            </a:r>
          </a:p>
          <a:p>
            <a:pPr lvl="1"/>
            <a:r>
              <a:rPr lang="en-GB" sz="2000" dirty="0"/>
              <a:t>Corruption perceptions index provides first insights on where and why supply chains might be prone to corruption </a:t>
            </a:r>
          </a:p>
          <a:p>
            <a:pPr lvl="1"/>
            <a:r>
              <a:rPr lang="en-GB" sz="2000" dirty="0"/>
              <a:t>Companies with supply chain partners in countries with high risk of corruption might want to exercise increased caution </a:t>
            </a:r>
          </a:p>
          <a:p>
            <a:r>
              <a:rPr lang="en-GB" sz="2400" dirty="0"/>
              <a:t>Internal risks (</a:t>
            </a:r>
            <a:r>
              <a:rPr lang="en-US" sz="2400" dirty="0"/>
              <a:t>relate to supply chain processes and products)</a:t>
            </a:r>
            <a:r>
              <a:rPr lang="en-GB" sz="2400" dirty="0"/>
              <a:t>: E.g., materials or substances known for environmental or health-related risks</a:t>
            </a:r>
          </a:p>
          <a:p>
            <a:pPr lvl="1"/>
            <a:r>
              <a:rPr lang="en-GB" sz="2000" dirty="0"/>
              <a:t>Companies </a:t>
            </a:r>
            <a:r>
              <a:rPr lang="en-US" sz="2000" dirty="0"/>
              <a:t>might want to </a:t>
            </a:r>
            <a:r>
              <a:rPr lang="de-DE" sz="2000" dirty="0"/>
              <a:t>ask</a:t>
            </a:r>
            <a:r>
              <a:rPr lang="en-GB" sz="2000" dirty="0"/>
              <a:t> suppliers who deal with such substances to provide specific evidence of their ability to handle them</a:t>
            </a:r>
          </a:p>
          <a:p>
            <a:pPr lvl="1"/>
            <a:r>
              <a:rPr lang="en-US" sz="2000" dirty="0"/>
              <a:t>Increase monitoring and audits at respective suppliers </a:t>
            </a:r>
          </a:p>
          <a:p>
            <a:pPr lvl="1"/>
            <a:r>
              <a:rPr lang="en-GB" sz="2000" dirty="0"/>
              <a:t>Trying to avoid problematic materials already when designing products</a:t>
            </a:r>
          </a:p>
        </p:txBody>
      </p:sp>
    </p:spTree>
    <p:extLst>
      <p:ext uri="{BB962C8B-B14F-4D97-AF65-F5344CB8AC3E}">
        <p14:creationId xmlns:p14="http://schemas.microsoft.com/office/powerpoint/2010/main" val="3436329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3. </a:t>
            </a:r>
            <a:r>
              <a:rPr lang="en-US" sz="3200" dirty="0">
                <a:effectLst>
                  <a:outerShdw blurRad="38100" dist="38100" dir="2700000" algn="tl">
                    <a:srgbClr val="000000">
                      <a:alpha val="43137"/>
                    </a:srgbClr>
                  </a:outerShdw>
                </a:effectLst>
              </a:rPr>
              <a:t>Control suppliers</a:t>
            </a:r>
            <a:endParaRPr lang="en-US" sz="34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990600"/>
            <a:ext cx="11201400" cy="5257800"/>
          </a:xfrm>
        </p:spPr>
        <p:txBody>
          <a:bodyPr/>
          <a:lstStyle/>
          <a:p>
            <a:pPr>
              <a:spcBef>
                <a:spcPts val="800"/>
              </a:spcBef>
            </a:pPr>
            <a:r>
              <a:rPr lang="en-US" sz="2200" dirty="0"/>
              <a:t>Audits</a:t>
            </a:r>
          </a:p>
          <a:p>
            <a:pPr lvl="1">
              <a:spcBef>
                <a:spcPts val="800"/>
              </a:spcBef>
            </a:pPr>
            <a:r>
              <a:rPr lang="en-US" sz="1800" dirty="0"/>
              <a:t>In “regular” supply chain management, audits usually cover quality issues</a:t>
            </a:r>
          </a:p>
          <a:p>
            <a:pPr lvl="1">
              <a:spcBef>
                <a:spcPts val="800"/>
              </a:spcBef>
            </a:pPr>
            <a:r>
              <a:rPr lang="en-US" sz="1800" dirty="0"/>
              <a:t>In sustainable supply chain management : environmental and social audits as standard tools</a:t>
            </a:r>
          </a:p>
          <a:p>
            <a:pPr lvl="1">
              <a:spcBef>
                <a:spcPts val="800"/>
              </a:spcBef>
            </a:pPr>
            <a:r>
              <a:rPr lang="en-US" sz="1800" dirty="0"/>
              <a:t>Can cover products or processes or verify existence and capability of environmental or social management system standards </a:t>
            </a:r>
          </a:p>
          <a:p>
            <a:pPr>
              <a:spcBef>
                <a:spcPts val="800"/>
              </a:spcBef>
            </a:pPr>
            <a:r>
              <a:rPr lang="en-US" sz="2200" dirty="0"/>
              <a:t>Different forms of audits:</a:t>
            </a:r>
          </a:p>
          <a:p>
            <a:pPr lvl="1">
              <a:spcBef>
                <a:spcPts val="800"/>
              </a:spcBef>
            </a:pPr>
            <a:r>
              <a:rPr lang="en-US" sz="1800" dirty="0"/>
              <a:t>First-party audit: Internal audit conducted by people who work at or are paid by audited organization</a:t>
            </a:r>
          </a:p>
          <a:p>
            <a:pPr lvl="2">
              <a:spcBef>
                <a:spcPts val="800"/>
              </a:spcBef>
              <a:buFont typeface="Wingdings" panose="05000000000000000000" pitchFamily="2" charset="2"/>
              <a:buChar char="§"/>
            </a:pPr>
            <a:r>
              <a:rPr lang="en-US" sz="1400" dirty="0"/>
              <a:t>Used to uncover weaknesses and blind spots, and genuine if the company has the motive to improve itself</a:t>
            </a:r>
          </a:p>
          <a:p>
            <a:pPr lvl="2">
              <a:spcBef>
                <a:spcPts val="800"/>
              </a:spcBef>
              <a:buFont typeface="Wingdings" panose="05000000000000000000" pitchFamily="2" charset="2"/>
              <a:buChar char="§"/>
            </a:pPr>
            <a:r>
              <a:rPr lang="en-US" sz="1400" dirty="0"/>
              <a:t>To avoid governance issues, persons or teams conducting the audit should not have any personal interest in results</a:t>
            </a:r>
          </a:p>
          <a:p>
            <a:pPr lvl="1">
              <a:spcBef>
                <a:spcPts val="800"/>
              </a:spcBef>
            </a:pPr>
            <a:r>
              <a:rPr lang="en-US" sz="1800" dirty="0"/>
              <a:t>Second-party audit: External audit conducted by the company at its suppliers</a:t>
            </a:r>
          </a:p>
          <a:p>
            <a:pPr lvl="2">
              <a:spcBef>
                <a:spcPts val="800"/>
              </a:spcBef>
              <a:buFont typeface="Wingdings" panose="05000000000000000000" pitchFamily="2" charset="2"/>
              <a:buChar char="§"/>
            </a:pPr>
            <a:r>
              <a:rPr lang="en-US" sz="1400" dirty="0"/>
              <a:t>More formal compared to first-party audits </a:t>
            </a:r>
            <a:r>
              <a:rPr lang="en-US" sz="1400" dirty="0">
                <a:sym typeface="Wingdings" panose="05000000000000000000" pitchFamily="2" charset="2"/>
              </a:rPr>
              <a:t></a:t>
            </a:r>
            <a:r>
              <a:rPr lang="en-US" sz="1400" dirty="0"/>
              <a:t> . Results may have an impact on relationship between company and suppliers</a:t>
            </a:r>
          </a:p>
          <a:p>
            <a:pPr lvl="1">
              <a:spcBef>
                <a:spcPts val="800"/>
              </a:spcBef>
            </a:pPr>
            <a:r>
              <a:rPr lang="en-US" sz="1800" dirty="0"/>
              <a:t>Third-party audit: External audit conducted by an independent auditing </a:t>
            </a:r>
            <a:r>
              <a:rPr lang="en-US" sz="1800" dirty="0" err="1"/>
              <a:t>organisation</a:t>
            </a:r>
            <a:endParaRPr lang="en-US" sz="1800" dirty="0"/>
          </a:p>
          <a:p>
            <a:pPr lvl="2">
              <a:spcBef>
                <a:spcPts val="800"/>
              </a:spcBef>
              <a:buFont typeface="Wingdings" panose="05000000000000000000" pitchFamily="2" charset="2"/>
              <a:buChar char="§"/>
            </a:pPr>
            <a:r>
              <a:rPr lang="en-US" sz="1400" dirty="0"/>
              <a:t>Usually, the company which is to be audited initiates and pays for it</a:t>
            </a:r>
          </a:p>
          <a:p>
            <a:pPr lvl="2">
              <a:spcBef>
                <a:spcPts val="800"/>
              </a:spcBef>
              <a:buFont typeface="Wingdings" panose="05000000000000000000" pitchFamily="2" charset="2"/>
              <a:buChar char="§"/>
            </a:pPr>
            <a:r>
              <a:rPr lang="en-US" sz="1400" dirty="0"/>
              <a:t>Auditing company checks whether the company complies with certain requirements </a:t>
            </a:r>
            <a:r>
              <a:rPr lang="en-US" sz="1400" dirty="0">
                <a:sym typeface="Wingdings" panose="05000000000000000000" pitchFamily="2" charset="2"/>
              </a:rPr>
              <a:t></a:t>
            </a:r>
            <a:r>
              <a:rPr lang="en-US" sz="1400" dirty="0"/>
              <a:t> If met, auditing company issues certificate</a:t>
            </a:r>
          </a:p>
        </p:txBody>
      </p:sp>
    </p:spTree>
    <p:extLst>
      <p:ext uri="{BB962C8B-B14F-4D97-AF65-F5344CB8AC3E}">
        <p14:creationId xmlns:p14="http://schemas.microsoft.com/office/powerpoint/2010/main" val="176209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4. Develop suppliers</a:t>
            </a:r>
            <a:endParaRPr lang="en-US" sz="3400" dirty="0"/>
          </a:p>
        </p:txBody>
      </p:sp>
      <p:sp>
        <p:nvSpPr>
          <p:cNvPr id="3" name="Content Placeholder 2"/>
          <p:cNvSpPr>
            <a:spLocks noGrp="1"/>
          </p:cNvSpPr>
          <p:nvPr>
            <p:ph idx="1"/>
          </p:nvPr>
        </p:nvSpPr>
        <p:spPr>
          <a:xfrm>
            <a:off x="609600" y="1339850"/>
            <a:ext cx="11125200" cy="4525963"/>
          </a:xfrm>
        </p:spPr>
        <p:txBody>
          <a:bodyPr/>
          <a:lstStyle/>
          <a:p>
            <a:pPr>
              <a:spcBef>
                <a:spcPts val="800"/>
              </a:spcBef>
            </a:pPr>
            <a:r>
              <a:rPr lang="en-US" sz="2400" dirty="0"/>
              <a:t>Idea: </a:t>
            </a:r>
          </a:p>
          <a:p>
            <a:pPr lvl="1">
              <a:spcBef>
                <a:spcPts val="800"/>
              </a:spcBef>
            </a:pPr>
            <a:r>
              <a:rPr lang="en-US" sz="2000" dirty="0"/>
              <a:t>Focal company sets up action plan (ideally) together with suppliers </a:t>
            </a:r>
          </a:p>
          <a:p>
            <a:pPr lvl="1">
              <a:spcBef>
                <a:spcPts val="800"/>
              </a:spcBef>
            </a:pPr>
            <a:r>
              <a:rPr lang="en-US" sz="2000" dirty="0"/>
              <a:t>Plan provides specific measures on how suppliers can improve practices and performance and how focal company can assist</a:t>
            </a:r>
          </a:p>
          <a:p>
            <a:pPr>
              <a:spcBef>
                <a:spcPts val="800"/>
              </a:spcBef>
            </a:pPr>
            <a:r>
              <a:rPr lang="en-US" sz="2400" dirty="0"/>
              <a:t>Progress should be tracked to allow further measures to be taken</a:t>
            </a:r>
          </a:p>
          <a:p>
            <a:pPr>
              <a:spcBef>
                <a:spcPts val="800"/>
              </a:spcBef>
            </a:pPr>
            <a:r>
              <a:rPr lang="en-US" sz="2400" dirty="0"/>
              <a:t>Potential measures:</a:t>
            </a:r>
          </a:p>
          <a:p>
            <a:pPr lvl="1">
              <a:spcBef>
                <a:spcPts val="800"/>
              </a:spcBef>
            </a:pPr>
            <a:r>
              <a:rPr lang="en-US" sz="2000" dirty="0"/>
              <a:t>Corrective actions or improvements: reactive elimination of undesired situations or behavior to avoid recurrence</a:t>
            </a:r>
          </a:p>
          <a:p>
            <a:pPr lvl="1">
              <a:spcBef>
                <a:spcPts val="800"/>
              </a:spcBef>
            </a:pPr>
            <a:r>
              <a:rPr lang="en-US" sz="2000" dirty="0"/>
              <a:t>Precautionary measures: proactively avoiding undesired situations or behavior</a:t>
            </a:r>
          </a:p>
        </p:txBody>
      </p:sp>
    </p:spTree>
    <p:extLst>
      <p:ext uri="{BB962C8B-B14F-4D97-AF65-F5344CB8AC3E}">
        <p14:creationId xmlns:p14="http://schemas.microsoft.com/office/powerpoint/2010/main" val="947785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Supply chain management for sustainable products</a:t>
            </a:r>
            <a:endParaRPr lang="en-US" sz="3400" dirty="0"/>
          </a:p>
        </p:txBody>
      </p:sp>
      <p:sp>
        <p:nvSpPr>
          <p:cNvPr id="3" name="Content Placeholder 2"/>
          <p:cNvSpPr>
            <a:spLocks noGrp="1"/>
          </p:cNvSpPr>
          <p:nvPr>
            <p:ph idx="1"/>
          </p:nvPr>
        </p:nvSpPr>
        <p:spPr>
          <a:xfrm>
            <a:off x="609600" y="1339850"/>
            <a:ext cx="11125200" cy="4525963"/>
          </a:xfrm>
        </p:spPr>
        <p:txBody>
          <a:bodyPr/>
          <a:lstStyle/>
          <a:p>
            <a:pPr>
              <a:spcBef>
                <a:spcPts val="800"/>
              </a:spcBef>
            </a:pPr>
            <a:r>
              <a:rPr lang="en-GB" sz="2200" dirty="0"/>
              <a:t>Tools such as life cycle sustainability assessment (LCSA) can determine environmental (and social) impact of products and processes along their entire life cycle </a:t>
            </a:r>
            <a:r>
              <a:rPr lang="en-GB" sz="2200" dirty="0">
                <a:sym typeface="Wingdings" panose="05000000000000000000" pitchFamily="2" charset="2"/>
              </a:rPr>
              <a:t> </a:t>
            </a:r>
            <a:r>
              <a:rPr lang="en-GB" sz="2200" dirty="0"/>
              <a:t>Can be used to provide guidance early during product design</a:t>
            </a:r>
          </a:p>
          <a:p>
            <a:pPr>
              <a:spcBef>
                <a:spcPts val="800"/>
              </a:spcBef>
            </a:pPr>
            <a:r>
              <a:rPr lang="en-GB" sz="2200" dirty="0"/>
              <a:t>Strategy usually requires close and strategic cooperation between different tiers of supply chain</a:t>
            </a:r>
          </a:p>
          <a:p>
            <a:pPr>
              <a:spcBef>
                <a:spcPts val="800"/>
              </a:spcBef>
            </a:pPr>
            <a:r>
              <a:rPr lang="en-GB" sz="2200" dirty="0"/>
              <a:t>Sustainable supply chain controlling system: </a:t>
            </a:r>
          </a:p>
          <a:p>
            <a:pPr lvl="1">
              <a:spcBef>
                <a:spcPts val="800"/>
              </a:spcBef>
            </a:pPr>
            <a:r>
              <a:rPr lang="en-GB" sz="1800" dirty="0"/>
              <a:t>Allows tracking of all elements of a product along the supply chain and determines environmental and social footprint through entire product life cycle</a:t>
            </a:r>
          </a:p>
          <a:p>
            <a:pPr lvl="1">
              <a:spcBef>
                <a:spcPts val="800"/>
              </a:spcBef>
            </a:pPr>
            <a:r>
              <a:rPr lang="en-GB" sz="1800" dirty="0"/>
              <a:t>Includes information and communication systems </a:t>
            </a:r>
            <a:r>
              <a:rPr lang="en-GB" sz="1800" dirty="0">
                <a:sym typeface="Wingdings" panose="05000000000000000000" pitchFamily="2" charset="2"/>
              </a:rPr>
              <a:t></a:t>
            </a:r>
            <a:r>
              <a:rPr lang="en-GB" sz="1800" dirty="0"/>
              <a:t> Linking all actors throughout the supply chain</a:t>
            </a:r>
          </a:p>
          <a:p>
            <a:pPr>
              <a:spcBef>
                <a:spcPts val="800"/>
              </a:spcBef>
            </a:pPr>
            <a:r>
              <a:rPr lang="en-GB" sz="2200" dirty="0"/>
              <a:t>New technologies (e.g., </a:t>
            </a:r>
            <a:r>
              <a:rPr lang="en-GB" sz="2200" dirty="0" err="1"/>
              <a:t>blockchain</a:t>
            </a:r>
            <a:r>
              <a:rPr lang="en-GB" sz="2200" dirty="0"/>
              <a:t>):</a:t>
            </a:r>
          </a:p>
          <a:p>
            <a:pPr lvl="1">
              <a:spcBef>
                <a:spcPts val="800"/>
              </a:spcBef>
            </a:pPr>
            <a:r>
              <a:rPr lang="en-GB" sz="1800" dirty="0"/>
              <a:t>Facilitate reliable information flow </a:t>
            </a:r>
            <a:r>
              <a:rPr lang="en-US" sz="1800" dirty="0"/>
              <a:t>in complex and fragmented supply chains</a:t>
            </a:r>
          </a:p>
          <a:p>
            <a:pPr lvl="1">
              <a:spcBef>
                <a:spcPts val="800"/>
              </a:spcBef>
            </a:pPr>
            <a:r>
              <a:rPr lang="en-US" sz="1800" dirty="0"/>
              <a:t>Only feasible when supply chain composition is relatively stable</a:t>
            </a:r>
          </a:p>
          <a:p>
            <a:pPr lvl="1">
              <a:spcBef>
                <a:spcPts val="800"/>
              </a:spcBef>
            </a:pPr>
            <a:r>
              <a:rPr lang="en-US" sz="1800" dirty="0"/>
              <a:t>Integrating new partners in such systems can be challenging</a:t>
            </a:r>
          </a:p>
        </p:txBody>
      </p:sp>
    </p:spTree>
    <p:extLst>
      <p:ext uri="{BB962C8B-B14F-4D97-AF65-F5344CB8AC3E}">
        <p14:creationId xmlns:p14="http://schemas.microsoft.com/office/powerpoint/2010/main" val="1169519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451"/>
            <a:ext cx="10972800" cy="974774"/>
          </a:xfrm>
        </p:spPr>
        <p:txBody>
          <a:bodyPr/>
          <a:lstStyle/>
          <a:p>
            <a:r>
              <a:rPr lang="en-US" sz="3200" dirty="0" err="1"/>
              <a:t>Decommoditizing</a:t>
            </a:r>
            <a:r>
              <a:rPr lang="en-US" sz="3200" dirty="0"/>
              <a:t> products and suppliers in sustainable supply chain management</a:t>
            </a:r>
            <a:endParaRPr lang="en-US" sz="3400" dirty="0"/>
          </a:p>
        </p:txBody>
      </p:sp>
      <p:sp>
        <p:nvSpPr>
          <p:cNvPr id="3" name="Content Placeholder 2"/>
          <p:cNvSpPr>
            <a:spLocks noGrp="1"/>
          </p:cNvSpPr>
          <p:nvPr>
            <p:ph idx="1"/>
          </p:nvPr>
        </p:nvSpPr>
        <p:spPr>
          <a:xfrm>
            <a:off x="609600" y="1703387"/>
            <a:ext cx="11125200" cy="4525963"/>
          </a:xfrm>
        </p:spPr>
        <p:txBody>
          <a:bodyPr/>
          <a:lstStyle/>
          <a:p>
            <a:r>
              <a:rPr lang="en-US" sz="2400" dirty="0" err="1"/>
              <a:t>Decommoditizing</a:t>
            </a:r>
            <a:r>
              <a:rPr lang="en-US" sz="2400" dirty="0"/>
              <a:t>: “explicitly treating a supplier and/or entire chain that provides a commodity (lots of substitutes/competition mainly on price) as if it supplied a rare/strategic input” (</a:t>
            </a:r>
            <a:r>
              <a:rPr lang="en-US" sz="2400" dirty="0" err="1"/>
              <a:t>Pagell</a:t>
            </a:r>
            <a:r>
              <a:rPr lang="en-US" sz="2400" dirty="0"/>
              <a:t> et al., 2010, p. 64)</a:t>
            </a:r>
          </a:p>
          <a:p>
            <a:r>
              <a:rPr lang="en-US" sz="2400" dirty="0"/>
              <a:t>Potential measures</a:t>
            </a:r>
          </a:p>
          <a:p>
            <a:pPr lvl="1"/>
            <a:r>
              <a:rPr lang="en-US" sz="2000" dirty="0"/>
              <a:t>Long-term contracts </a:t>
            </a:r>
            <a:r>
              <a:rPr lang="en-US" sz="2000" dirty="0">
                <a:sym typeface="Wingdings" panose="05000000000000000000" pitchFamily="2" charset="2"/>
              </a:rPr>
              <a:t> </a:t>
            </a:r>
            <a:r>
              <a:rPr lang="en-US" sz="2000" dirty="0"/>
              <a:t>avoid frequent changes in supply chain </a:t>
            </a:r>
          </a:p>
          <a:p>
            <a:pPr lvl="1"/>
            <a:r>
              <a:rPr lang="en-US" sz="2000" dirty="0"/>
              <a:t>Paying above market prices </a:t>
            </a:r>
            <a:r>
              <a:rPr lang="en-US" sz="2000" dirty="0">
                <a:sym typeface="Wingdings" panose="05000000000000000000" pitchFamily="2" charset="2"/>
              </a:rPr>
              <a:t> </a:t>
            </a:r>
            <a:r>
              <a:rPr lang="en-US" sz="2000" dirty="0"/>
              <a:t>ensure economic survival of suppliers</a:t>
            </a:r>
          </a:p>
          <a:p>
            <a:r>
              <a:rPr lang="en-US" sz="2400" dirty="0"/>
              <a:t>Supplier development:</a:t>
            </a:r>
          </a:p>
          <a:p>
            <a:pPr lvl="1"/>
            <a:r>
              <a:rPr lang="en-US" sz="2000" dirty="0"/>
              <a:t>Cooperating with suppliers to improve their performance</a:t>
            </a:r>
          </a:p>
          <a:p>
            <a:pPr lvl="1"/>
            <a:r>
              <a:rPr lang="en-US" sz="2000" dirty="0"/>
              <a:t>Becomes increasingly viable with long(</a:t>
            </a:r>
            <a:r>
              <a:rPr lang="en-US" sz="2000" dirty="0" err="1"/>
              <a:t>er</a:t>
            </a:r>
            <a:r>
              <a:rPr lang="en-US" sz="2000" dirty="0"/>
              <a:t>) term perspectives of cooperation</a:t>
            </a:r>
          </a:p>
          <a:p>
            <a:pPr lvl="1"/>
            <a:r>
              <a:rPr lang="en-US" sz="2000" dirty="0"/>
              <a:t>Helpful to build specialized knowledge about sustainable production techniques, adequate handling of substances in production processes etc.</a:t>
            </a:r>
          </a:p>
        </p:txBody>
      </p:sp>
    </p:spTree>
    <p:extLst>
      <p:ext uri="{BB962C8B-B14F-4D97-AF65-F5344CB8AC3E}">
        <p14:creationId xmlns:p14="http://schemas.microsoft.com/office/powerpoint/2010/main" val="79983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451"/>
            <a:ext cx="10972800" cy="974774"/>
          </a:xfrm>
        </p:spPr>
        <p:txBody>
          <a:bodyPr/>
          <a:lstStyle/>
          <a:p>
            <a:r>
              <a:rPr lang="en-US" sz="3200" dirty="0"/>
              <a:t>Various actors in society can have an influence on sustainable supply chain management</a:t>
            </a:r>
            <a:endParaRPr lang="en-US" sz="3400" dirty="0"/>
          </a:p>
        </p:txBody>
      </p:sp>
      <p:sp>
        <p:nvSpPr>
          <p:cNvPr id="3" name="Content Placeholder 2"/>
          <p:cNvSpPr>
            <a:spLocks noGrp="1"/>
          </p:cNvSpPr>
          <p:nvPr>
            <p:ph idx="1"/>
          </p:nvPr>
        </p:nvSpPr>
        <p:spPr>
          <a:xfrm>
            <a:off x="609600" y="1703387"/>
            <a:ext cx="11125200" cy="4525963"/>
          </a:xfrm>
        </p:spPr>
        <p:txBody>
          <a:bodyPr/>
          <a:lstStyle/>
          <a:p>
            <a:r>
              <a:rPr lang="en-US" sz="2200" dirty="0"/>
              <a:t>NGOs increasingly expose malpractices and sustainability shortcomings in supply chains and reveal hidden topics</a:t>
            </a:r>
          </a:p>
          <a:p>
            <a:r>
              <a:rPr lang="en-US" sz="2200" dirty="0"/>
              <a:t>Customers are increasingly interested in sustainability and watch out for labels and standards</a:t>
            </a:r>
          </a:p>
          <a:p>
            <a:r>
              <a:rPr lang="en-US" sz="2200" dirty="0"/>
              <a:t>Investors often consider ESG criteria in investment decisions</a:t>
            </a:r>
          </a:p>
          <a:p>
            <a:r>
              <a:rPr lang="en-US" sz="2200" dirty="0"/>
              <a:t>Many companies increase pressure on peers by providing best practice examples and proof of concepts</a:t>
            </a:r>
          </a:p>
          <a:p>
            <a:r>
              <a:rPr lang="en-US" sz="2200" dirty="0"/>
              <a:t>Many focal companies, e.g. in the textile industry, provide lists of suppliers and factories </a:t>
            </a:r>
            <a:r>
              <a:rPr lang="en-GB" sz="2200" dirty="0">
                <a:sym typeface="Wingdings" panose="05000000000000000000" pitchFamily="2" charset="2"/>
              </a:rPr>
              <a:t></a:t>
            </a:r>
            <a:r>
              <a:rPr lang="en-US" sz="2200" dirty="0"/>
              <a:t> Increased transparency and pressure to uphold at least minimum standards of sustainability</a:t>
            </a:r>
          </a:p>
          <a:p>
            <a:r>
              <a:rPr lang="en-US" sz="2200" dirty="0"/>
              <a:t>Governments recognize necessity of regulatory pressure regarding some sustainability topics</a:t>
            </a:r>
          </a:p>
        </p:txBody>
      </p:sp>
    </p:spTree>
    <p:extLst>
      <p:ext uri="{BB962C8B-B14F-4D97-AF65-F5344CB8AC3E}">
        <p14:creationId xmlns:p14="http://schemas.microsoft.com/office/powerpoint/2010/main" val="321198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Regulation and sustainable supply chain management</a:t>
            </a:r>
            <a:endParaRPr lang="en-US" sz="3400" dirty="0"/>
          </a:p>
        </p:txBody>
      </p:sp>
      <p:sp>
        <p:nvSpPr>
          <p:cNvPr id="3" name="Content Placeholder 2"/>
          <p:cNvSpPr>
            <a:spLocks noGrp="1"/>
          </p:cNvSpPr>
          <p:nvPr>
            <p:ph idx="1"/>
          </p:nvPr>
        </p:nvSpPr>
        <p:spPr>
          <a:xfrm>
            <a:off x="632460" y="1066800"/>
            <a:ext cx="11125200" cy="4525963"/>
          </a:xfrm>
        </p:spPr>
        <p:txBody>
          <a:bodyPr/>
          <a:lstStyle/>
          <a:p>
            <a:r>
              <a:rPr lang="en-US" sz="2000" dirty="0"/>
              <a:t>Common assumption: Regulation in global supply chains is difficult due to their cross-border nature</a:t>
            </a:r>
          </a:p>
          <a:p>
            <a:pPr lvl="1"/>
            <a:r>
              <a:rPr lang="en-US" sz="1600" dirty="0"/>
              <a:t>Regulators in Country A might have difficulties in enforcing high sustainability standards on a focal company from their own country, if suppliers facilities are in Country B with less strict standards</a:t>
            </a:r>
          </a:p>
          <a:p>
            <a:pPr lvl="1"/>
            <a:r>
              <a:rPr lang="en-US" sz="1600" dirty="0"/>
              <a:t>Race to the bottom: might occur if companies follow the lowest or least enforced global sustainability standards for cost reasons </a:t>
            </a:r>
            <a:r>
              <a:rPr lang="en-GB" sz="1600" dirty="0">
                <a:sym typeface="Wingdings" panose="05000000000000000000" pitchFamily="2" charset="2"/>
              </a:rPr>
              <a:t></a:t>
            </a:r>
            <a:r>
              <a:rPr lang="en-US" sz="1600" dirty="0"/>
              <a:t> Governments may be willing to reduce standards to attract businesses</a:t>
            </a:r>
          </a:p>
          <a:p>
            <a:r>
              <a:rPr lang="en-US" sz="2000" dirty="0"/>
              <a:t>Various quasi-legal instruments for sustainability in place without directly binding force</a:t>
            </a:r>
          </a:p>
          <a:p>
            <a:r>
              <a:rPr lang="en-US" sz="2000" dirty="0"/>
              <a:t>UN Guiding Principles on Business and Human Rights (UNGP): set of guidelines to prevent, address, and remedy human rights abuses committed in business operations and accompanying reporting framework</a:t>
            </a:r>
          </a:p>
          <a:p>
            <a:r>
              <a:rPr lang="en-US" sz="2000" dirty="0"/>
              <a:t>Various national laws in the realm of human rights issues in global supply chains, e.g.:</a:t>
            </a:r>
          </a:p>
          <a:p>
            <a:pPr lvl="1"/>
            <a:r>
              <a:rPr lang="en-US" sz="1600" dirty="0"/>
              <a:t>USA: publicly listed companies must disclose their practices related to conflict minerals </a:t>
            </a:r>
          </a:p>
          <a:p>
            <a:pPr lvl="1"/>
            <a:r>
              <a:rPr lang="en-US" sz="1600" dirty="0"/>
              <a:t>GB &amp; AUS: Modern Slavery Act requires large companies to annually publish steps taken to ensure slavery and human trafficking are not taking place in their supply chains </a:t>
            </a:r>
          </a:p>
          <a:p>
            <a:pPr lvl="1"/>
            <a:r>
              <a:rPr lang="en-US" sz="1600" dirty="0"/>
              <a:t>EU: European Corporate Sustainability Due Diligence Directive requires companies to establish a system that identifies, prevents, mitigates, and accounts for risks to human rights and the environment in their operations and value chain</a:t>
            </a:r>
          </a:p>
        </p:txBody>
      </p:sp>
    </p:spTree>
    <p:extLst>
      <p:ext uri="{BB962C8B-B14F-4D97-AF65-F5344CB8AC3E}">
        <p14:creationId xmlns:p14="http://schemas.microsoft.com/office/powerpoint/2010/main" val="2068166258"/>
      </p:ext>
    </p:extLst>
  </p:cSld>
  <p:clrMapOvr>
    <a:masterClrMapping/>
  </p:clrMapOvr>
</p:sld>
</file>

<file path=ppt/theme/theme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1891</Words>
  <Application>Microsoft Office PowerPoint</Application>
  <PresentationFormat>Widescreen</PresentationFormat>
  <Paragraphs>156</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vt:lpstr>
      <vt:lpstr>Wingdings</vt:lpstr>
      <vt:lpstr>3_Default Design</vt:lpstr>
      <vt:lpstr>Sustainability Management Concepts, Instruments, and Stakeholders Second Edition</vt:lpstr>
      <vt:lpstr>Learning Objectives</vt:lpstr>
      <vt:lpstr>Characterization of sustainable supply chain management</vt:lpstr>
      <vt:lpstr>Challenges for sustainable supply chain management</vt:lpstr>
      <vt:lpstr>Supplier management for risks and performance</vt:lpstr>
      <vt:lpstr>Core steps in supplier management for risk and performances</vt:lpstr>
      <vt:lpstr>1. Commit suppliers to uphold certain sustainability-related minimum standards</vt:lpstr>
      <vt:lpstr>2. Evaluate sustainability-related information as part of risk management</vt:lpstr>
      <vt:lpstr>Criteria for an ecological supplier evaluation</vt:lpstr>
      <vt:lpstr>2. Evaluate sustainability-related information as part of risk management (Continued)</vt:lpstr>
      <vt:lpstr>2. Evaluate sustainability-related information as part of risk management (Continued)</vt:lpstr>
      <vt:lpstr>3. Control suppliers</vt:lpstr>
      <vt:lpstr>4. Develop suppliers</vt:lpstr>
      <vt:lpstr>Supply chain management for sustainable products</vt:lpstr>
      <vt:lpstr>Decommoditizing products and suppliers in sustainable supply chain management</vt:lpstr>
      <vt:lpstr>Various actors in society can have an influence on sustainable supply chain management</vt:lpstr>
      <vt:lpstr>Regulation and sustainable supply chain management</vt:lpstr>
    </vt:vector>
  </TitlesOfParts>
  <Company>Pearson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and Finance</dc:title>
  <dc:subject>Economics</dc:subject>
  <dc:creator>Atrill</dc:creator>
  <cp:keywords>Economics</cp:keywords>
  <cp:lastModifiedBy>Irina Neaga</cp:lastModifiedBy>
  <cp:revision>5026</cp:revision>
  <dcterms:created xsi:type="dcterms:W3CDTF">2014-07-14T20:04:21Z</dcterms:created>
  <dcterms:modified xsi:type="dcterms:W3CDTF">2026-06-04T08:13:52Z</dcterms:modified>
</cp:coreProperties>
</file>