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5B3797-6DBE-4DC2-92F2-5405E310044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EDD2596-26C6-40E6-B7D8-9A1B3BE7EBEC}">
      <dgm:prSet/>
      <dgm:spPr/>
      <dgm:t>
        <a:bodyPr/>
        <a:lstStyle/>
        <a:p>
          <a:r>
            <a:rPr lang="en-US" b="0" i="0" baseline="0"/>
            <a:t>Early childhood (ages 0–5) is a crucial period for emotional, social, cognitive, and physical growth.</a:t>
          </a:r>
          <a:endParaRPr lang="en-US"/>
        </a:p>
      </dgm:t>
    </dgm:pt>
    <dgm:pt modelId="{A74BD29C-5382-4974-BD86-A44EBAC50E04}" type="parTrans" cxnId="{E349E91E-9F33-463A-A8F2-ECD2716F57F9}">
      <dgm:prSet/>
      <dgm:spPr/>
      <dgm:t>
        <a:bodyPr/>
        <a:lstStyle/>
        <a:p>
          <a:endParaRPr lang="en-US"/>
        </a:p>
      </dgm:t>
    </dgm:pt>
    <dgm:pt modelId="{CCBA9D80-FA43-4B5B-9F0C-2DAA2844F0B3}" type="sibTrans" cxnId="{E349E91E-9F33-463A-A8F2-ECD2716F57F9}">
      <dgm:prSet/>
      <dgm:spPr/>
      <dgm:t>
        <a:bodyPr/>
        <a:lstStyle/>
        <a:p>
          <a:endParaRPr lang="en-US"/>
        </a:p>
      </dgm:t>
    </dgm:pt>
    <dgm:pt modelId="{C45B3632-2A4D-493C-9811-DA87E2965FB0}">
      <dgm:prSet/>
      <dgm:spPr/>
      <dgm:t>
        <a:bodyPr/>
        <a:lstStyle/>
        <a:p>
          <a:r>
            <a:rPr lang="en-US" b="0" i="0" baseline="0"/>
            <a:t>Development is influenced by both biological and environmental factors.</a:t>
          </a:r>
          <a:endParaRPr lang="en-US"/>
        </a:p>
      </dgm:t>
    </dgm:pt>
    <dgm:pt modelId="{E0A0F94A-41B9-49CE-AAF6-DA56076BDA4A}" type="parTrans" cxnId="{1ABAD8B9-7B61-4FC3-8544-D148179A8DCC}">
      <dgm:prSet/>
      <dgm:spPr/>
      <dgm:t>
        <a:bodyPr/>
        <a:lstStyle/>
        <a:p>
          <a:endParaRPr lang="en-US"/>
        </a:p>
      </dgm:t>
    </dgm:pt>
    <dgm:pt modelId="{FF7927F3-8A31-4FDC-BDFD-E0023B020347}" type="sibTrans" cxnId="{1ABAD8B9-7B61-4FC3-8544-D148179A8DCC}">
      <dgm:prSet/>
      <dgm:spPr/>
      <dgm:t>
        <a:bodyPr/>
        <a:lstStyle/>
        <a:p>
          <a:endParaRPr lang="en-US"/>
        </a:p>
      </dgm:t>
    </dgm:pt>
    <dgm:pt modelId="{C1613A5B-0BDE-47E7-A9F0-443D4C08FD6C}">
      <dgm:prSet/>
      <dgm:spPr/>
      <dgm:t>
        <a:bodyPr/>
        <a:lstStyle/>
        <a:p>
          <a:r>
            <a:rPr lang="en-US" b="0" i="0" baseline="0"/>
            <a:t>Secure attachments in early years build the foundation for confidence, communication, and social skills.</a:t>
          </a:r>
          <a:endParaRPr lang="en-US"/>
        </a:p>
      </dgm:t>
    </dgm:pt>
    <dgm:pt modelId="{2C01ACD1-91D6-4FDD-A837-2A04464E8A43}" type="parTrans" cxnId="{149EC162-3C7E-45CE-BB21-4093581A12A9}">
      <dgm:prSet/>
      <dgm:spPr/>
      <dgm:t>
        <a:bodyPr/>
        <a:lstStyle/>
        <a:p>
          <a:endParaRPr lang="en-US"/>
        </a:p>
      </dgm:t>
    </dgm:pt>
    <dgm:pt modelId="{459FDC16-F58D-4E5E-AE68-26ED78FA3B91}" type="sibTrans" cxnId="{149EC162-3C7E-45CE-BB21-4093581A12A9}">
      <dgm:prSet/>
      <dgm:spPr/>
      <dgm:t>
        <a:bodyPr/>
        <a:lstStyle/>
        <a:p>
          <a:endParaRPr lang="en-US"/>
        </a:p>
      </dgm:t>
    </dgm:pt>
    <dgm:pt modelId="{258347B1-E28A-4AD2-9FD3-442AAF2A6806}" type="pres">
      <dgm:prSet presAssocID="{A35B3797-6DBE-4DC2-92F2-5405E3100447}" presName="linear" presStyleCnt="0">
        <dgm:presLayoutVars>
          <dgm:animLvl val="lvl"/>
          <dgm:resizeHandles val="exact"/>
        </dgm:presLayoutVars>
      </dgm:prSet>
      <dgm:spPr/>
    </dgm:pt>
    <dgm:pt modelId="{DDE850E2-82CB-4A70-B880-B6B1A26E98C7}" type="pres">
      <dgm:prSet presAssocID="{4EDD2596-26C6-40E6-B7D8-9A1B3BE7EBE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8C9C823-5F66-4FCE-9D4A-4CA5309D48E2}" type="pres">
      <dgm:prSet presAssocID="{CCBA9D80-FA43-4B5B-9F0C-2DAA2844F0B3}" presName="spacer" presStyleCnt="0"/>
      <dgm:spPr/>
    </dgm:pt>
    <dgm:pt modelId="{F2DBEAF8-27EB-427E-B6B9-7FD3625D2E26}" type="pres">
      <dgm:prSet presAssocID="{C45B3632-2A4D-493C-9811-DA87E2965FB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DAFE2D6-64A7-45B1-A1CC-87497DB4F790}" type="pres">
      <dgm:prSet presAssocID="{FF7927F3-8A31-4FDC-BDFD-E0023B020347}" presName="spacer" presStyleCnt="0"/>
      <dgm:spPr/>
    </dgm:pt>
    <dgm:pt modelId="{9131C653-761F-4DDF-A357-A3DFE2816148}" type="pres">
      <dgm:prSet presAssocID="{C1613A5B-0BDE-47E7-A9F0-443D4C08FD6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349E91E-9F33-463A-A8F2-ECD2716F57F9}" srcId="{A35B3797-6DBE-4DC2-92F2-5405E3100447}" destId="{4EDD2596-26C6-40E6-B7D8-9A1B3BE7EBEC}" srcOrd="0" destOrd="0" parTransId="{A74BD29C-5382-4974-BD86-A44EBAC50E04}" sibTransId="{CCBA9D80-FA43-4B5B-9F0C-2DAA2844F0B3}"/>
    <dgm:cxn modelId="{149EC162-3C7E-45CE-BB21-4093581A12A9}" srcId="{A35B3797-6DBE-4DC2-92F2-5405E3100447}" destId="{C1613A5B-0BDE-47E7-A9F0-443D4C08FD6C}" srcOrd="2" destOrd="0" parTransId="{2C01ACD1-91D6-4FDD-A837-2A04464E8A43}" sibTransId="{459FDC16-F58D-4E5E-AE68-26ED78FA3B91}"/>
    <dgm:cxn modelId="{7D9A9546-2520-4517-9D19-127E99DDD199}" type="presOf" srcId="{C1613A5B-0BDE-47E7-A9F0-443D4C08FD6C}" destId="{9131C653-761F-4DDF-A357-A3DFE2816148}" srcOrd="0" destOrd="0" presId="urn:microsoft.com/office/officeart/2005/8/layout/vList2"/>
    <dgm:cxn modelId="{46462B7A-3925-4FA5-92C1-9630DE485493}" type="presOf" srcId="{C45B3632-2A4D-493C-9811-DA87E2965FB0}" destId="{F2DBEAF8-27EB-427E-B6B9-7FD3625D2E26}" srcOrd="0" destOrd="0" presId="urn:microsoft.com/office/officeart/2005/8/layout/vList2"/>
    <dgm:cxn modelId="{1ABAD8B9-7B61-4FC3-8544-D148179A8DCC}" srcId="{A35B3797-6DBE-4DC2-92F2-5405E3100447}" destId="{C45B3632-2A4D-493C-9811-DA87E2965FB0}" srcOrd="1" destOrd="0" parTransId="{E0A0F94A-41B9-49CE-AAF6-DA56076BDA4A}" sibTransId="{FF7927F3-8A31-4FDC-BDFD-E0023B020347}"/>
    <dgm:cxn modelId="{0C91D9C6-616F-456A-AA24-C97BEA6C77FB}" type="presOf" srcId="{4EDD2596-26C6-40E6-B7D8-9A1B3BE7EBEC}" destId="{DDE850E2-82CB-4A70-B880-B6B1A26E98C7}" srcOrd="0" destOrd="0" presId="urn:microsoft.com/office/officeart/2005/8/layout/vList2"/>
    <dgm:cxn modelId="{749BF8FD-A37A-4539-9AA7-C83B6EA81B1B}" type="presOf" srcId="{A35B3797-6DBE-4DC2-92F2-5405E3100447}" destId="{258347B1-E28A-4AD2-9FD3-442AAF2A6806}" srcOrd="0" destOrd="0" presId="urn:microsoft.com/office/officeart/2005/8/layout/vList2"/>
    <dgm:cxn modelId="{DDB22189-1A7B-408C-9AAF-C1601980D03C}" type="presParOf" srcId="{258347B1-E28A-4AD2-9FD3-442AAF2A6806}" destId="{DDE850E2-82CB-4A70-B880-B6B1A26E98C7}" srcOrd="0" destOrd="0" presId="urn:microsoft.com/office/officeart/2005/8/layout/vList2"/>
    <dgm:cxn modelId="{AE1CBBC9-93BB-4BCA-948C-A3AFF9A24352}" type="presParOf" srcId="{258347B1-E28A-4AD2-9FD3-442AAF2A6806}" destId="{E8C9C823-5F66-4FCE-9D4A-4CA5309D48E2}" srcOrd="1" destOrd="0" presId="urn:microsoft.com/office/officeart/2005/8/layout/vList2"/>
    <dgm:cxn modelId="{C0379C2F-6807-4129-AA5E-BD351D310606}" type="presParOf" srcId="{258347B1-E28A-4AD2-9FD3-442AAF2A6806}" destId="{F2DBEAF8-27EB-427E-B6B9-7FD3625D2E26}" srcOrd="2" destOrd="0" presId="urn:microsoft.com/office/officeart/2005/8/layout/vList2"/>
    <dgm:cxn modelId="{97EA6CF0-6948-4E30-B5B2-0108B872E4DB}" type="presParOf" srcId="{258347B1-E28A-4AD2-9FD3-442AAF2A6806}" destId="{6DAFE2D6-64A7-45B1-A1CC-87497DB4F790}" srcOrd="3" destOrd="0" presId="urn:microsoft.com/office/officeart/2005/8/layout/vList2"/>
    <dgm:cxn modelId="{0C1DFEB3-9B08-4AF6-8DBA-55FA4FE025AF}" type="presParOf" srcId="{258347B1-E28A-4AD2-9FD3-442AAF2A6806}" destId="{9131C653-761F-4DDF-A357-A3DFE281614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CB55C8-F5A9-4FDB-87DF-33011F1221BC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29A8DD2-CA49-42BD-AC13-03F17DC5D58F}">
      <dgm:prSet/>
      <dgm:spPr/>
      <dgm:t>
        <a:bodyPr/>
        <a:lstStyle/>
        <a:p>
          <a:r>
            <a:rPr lang="en-US" i="0" baseline="0"/>
            <a:t>Developed by John Bowlby (1969).</a:t>
          </a:r>
          <a:endParaRPr lang="en-US"/>
        </a:p>
      </dgm:t>
    </dgm:pt>
    <dgm:pt modelId="{C12DD044-FCCD-4F59-9CAE-D84CFDCB93C0}" type="parTrans" cxnId="{420C6C62-919B-408F-8112-670E39257768}">
      <dgm:prSet/>
      <dgm:spPr/>
      <dgm:t>
        <a:bodyPr/>
        <a:lstStyle/>
        <a:p>
          <a:endParaRPr lang="en-US"/>
        </a:p>
      </dgm:t>
    </dgm:pt>
    <dgm:pt modelId="{E27E737F-11E0-4854-A2F8-54F44F160D6D}" type="sibTrans" cxnId="{420C6C62-919B-408F-8112-670E39257768}">
      <dgm:prSet/>
      <dgm:spPr/>
      <dgm:t>
        <a:bodyPr/>
        <a:lstStyle/>
        <a:p>
          <a:endParaRPr lang="en-US"/>
        </a:p>
      </dgm:t>
    </dgm:pt>
    <dgm:pt modelId="{3BF16E8F-C9E8-42A0-99C3-C16F7AB1EFBF}">
      <dgm:prSet/>
      <dgm:spPr/>
      <dgm:t>
        <a:bodyPr/>
        <a:lstStyle/>
        <a:p>
          <a:r>
            <a:rPr lang="en-US" i="0" baseline="0"/>
            <a:t>Suggests children are biologically programmed to form attachments with caregivers.</a:t>
          </a:r>
          <a:endParaRPr lang="en-US"/>
        </a:p>
      </dgm:t>
    </dgm:pt>
    <dgm:pt modelId="{AAF6A3B2-ADD1-4E00-B7AB-9F6BC68998AC}" type="parTrans" cxnId="{58EB4E71-5ABF-42A0-87C7-B33A38EB8E6D}">
      <dgm:prSet/>
      <dgm:spPr/>
      <dgm:t>
        <a:bodyPr/>
        <a:lstStyle/>
        <a:p>
          <a:endParaRPr lang="en-US"/>
        </a:p>
      </dgm:t>
    </dgm:pt>
    <dgm:pt modelId="{57039146-4E8D-44C9-AB6D-2C9102FECAB0}" type="sibTrans" cxnId="{58EB4E71-5ABF-42A0-87C7-B33A38EB8E6D}">
      <dgm:prSet/>
      <dgm:spPr/>
      <dgm:t>
        <a:bodyPr/>
        <a:lstStyle/>
        <a:p>
          <a:endParaRPr lang="en-US"/>
        </a:p>
      </dgm:t>
    </dgm:pt>
    <dgm:pt modelId="{213BC1E9-32ED-4BA8-B350-F80E164C3B95}">
      <dgm:prSet/>
      <dgm:spPr/>
      <dgm:t>
        <a:bodyPr/>
        <a:lstStyle/>
        <a:p>
          <a:r>
            <a:rPr lang="en-US" i="0" baseline="0"/>
            <a:t>Key components:</a:t>
          </a:r>
          <a:endParaRPr lang="en-US"/>
        </a:p>
      </dgm:t>
    </dgm:pt>
    <dgm:pt modelId="{14B63C2A-3D13-4617-A960-4B49E1D8A0C7}" type="parTrans" cxnId="{A86489D9-B1C5-499D-813A-5220D20EDD42}">
      <dgm:prSet/>
      <dgm:spPr/>
      <dgm:t>
        <a:bodyPr/>
        <a:lstStyle/>
        <a:p>
          <a:endParaRPr lang="en-US"/>
        </a:p>
      </dgm:t>
    </dgm:pt>
    <dgm:pt modelId="{7AAA3D9B-01B9-47DC-BE23-2ED2B6314D90}" type="sibTrans" cxnId="{A86489D9-B1C5-499D-813A-5220D20EDD42}">
      <dgm:prSet/>
      <dgm:spPr/>
      <dgm:t>
        <a:bodyPr/>
        <a:lstStyle/>
        <a:p>
          <a:endParaRPr lang="en-US"/>
        </a:p>
      </dgm:t>
    </dgm:pt>
    <dgm:pt modelId="{CF7375FE-09D4-419B-96DB-C7DF2AFBA095}">
      <dgm:prSet/>
      <dgm:spPr/>
      <dgm:t>
        <a:bodyPr/>
        <a:lstStyle/>
        <a:p>
          <a:r>
            <a:rPr lang="en-US" i="0" baseline="0"/>
            <a:t>Secure base for exploration</a:t>
          </a:r>
          <a:endParaRPr lang="en-US"/>
        </a:p>
      </dgm:t>
    </dgm:pt>
    <dgm:pt modelId="{51DBE802-D175-45FF-B1B1-C4616B95139E}" type="parTrans" cxnId="{6C0D779B-1024-4578-B54C-105CB6478CE0}">
      <dgm:prSet/>
      <dgm:spPr/>
      <dgm:t>
        <a:bodyPr/>
        <a:lstStyle/>
        <a:p>
          <a:endParaRPr lang="en-US"/>
        </a:p>
      </dgm:t>
    </dgm:pt>
    <dgm:pt modelId="{24A9FB47-D426-47FD-9D1B-CBCF2F944C51}" type="sibTrans" cxnId="{6C0D779B-1024-4578-B54C-105CB6478CE0}">
      <dgm:prSet/>
      <dgm:spPr/>
      <dgm:t>
        <a:bodyPr/>
        <a:lstStyle/>
        <a:p>
          <a:endParaRPr lang="en-US"/>
        </a:p>
      </dgm:t>
    </dgm:pt>
    <dgm:pt modelId="{C1B99BFC-EBC8-444E-A7A2-57D674D4D521}">
      <dgm:prSet/>
      <dgm:spPr/>
      <dgm:t>
        <a:bodyPr/>
        <a:lstStyle/>
        <a:p>
          <a:r>
            <a:rPr lang="en-US" i="0" baseline="0"/>
            <a:t>Separation anxiety</a:t>
          </a:r>
          <a:endParaRPr lang="en-US"/>
        </a:p>
      </dgm:t>
    </dgm:pt>
    <dgm:pt modelId="{5B66E492-4755-43B0-9497-0DFECB2CB365}" type="parTrans" cxnId="{0338595C-2942-4B51-840C-5429D7EA52B0}">
      <dgm:prSet/>
      <dgm:spPr/>
      <dgm:t>
        <a:bodyPr/>
        <a:lstStyle/>
        <a:p>
          <a:endParaRPr lang="en-US"/>
        </a:p>
      </dgm:t>
    </dgm:pt>
    <dgm:pt modelId="{624C9648-99D9-4A6B-8059-DFBA1A243155}" type="sibTrans" cxnId="{0338595C-2942-4B51-840C-5429D7EA52B0}">
      <dgm:prSet/>
      <dgm:spPr/>
      <dgm:t>
        <a:bodyPr/>
        <a:lstStyle/>
        <a:p>
          <a:endParaRPr lang="en-US"/>
        </a:p>
      </dgm:t>
    </dgm:pt>
    <dgm:pt modelId="{F2F0E206-CEA7-4437-B586-CE15DAEE8EC8}">
      <dgm:prSet/>
      <dgm:spPr/>
      <dgm:t>
        <a:bodyPr/>
        <a:lstStyle/>
        <a:p>
          <a:r>
            <a:rPr lang="en-US" i="0" baseline="0"/>
            <a:t>Internal working model – mental template for future relationships</a:t>
          </a:r>
          <a:endParaRPr lang="en-US"/>
        </a:p>
      </dgm:t>
    </dgm:pt>
    <dgm:pt modelId="{3A4FF29A-6E4D-494A-8575-9C7F8831C313}" type="parTrans" cxnId="{D2A9DF06-328A-4ABF-8B20-69E0AF4CA6D1}">
      <dgm:prSet/>
      <dgm:spPr/>
      <dgm:t>
        <a:bodyPr/>
        <a:lstStyle/>
        <a:p>
          <a:endParaRPr lang="en-US"/>
        </a:p>
      </dgm:t>
    </dgm:pt>
    <dgm:pt modelId="{6152B558-D672-420A-A2C0-7AB925F2824E}" type="sibTrans" cxnId="{D2A9DF06-328A-4ABF-8B20-69E0AF4CA6D1}">
      <dgm:prSet/>
      <dgm:spPr/>
      <dgm:t>
        <a:bodyPr/>
        <a:lstStyle/>
        <a:p>
          <a:endParaRPr lang="en-US"/>
        </a:p>
      </dgm:t>
    </dgm:pt>
    <dgm:pt modelId="{71C3BE03-7D35-4AB6-AA30-55B397B25B13}">
      <dgm:prSet/>
      <dgm:spPr/>
      <dgm:t>
        <a:bodyPr/>
        <a:lstStyle/>
        <a:p>
          <a:r>
            <a:rPr lang="en-US" i="0" baseline="0"/>
            <a:t>Influenced by both nature and nurture.</a:t>
          </a:r>
          <a:endParaRPr lang="en-US"/>
        </a:p>
      </dgm:t>
    </dgm:pt>
    <dgm:pt modelId="{AF2E1C6B-8827-40F6-A6A7-9EC95E154CFD}" type="parTrans" cxnId="{B9EDFD3D-62BE-4486-93EB-0C9DB6D7B3DF}">
      <dgm:prSet/>
      <dgm:spPr/>
      <dgm:t>
        <a:bodyPr/>
        <a:lstStyle/>
        <a:p>
          <a:endParaRPr lang="en-US"/>
        </a:p>
      </dgm:t>
    </dgm:pt>
    <dgm:pt modelId="{BCE98E86-B0D8-4DB7-8C7E-995C6028833D}" type="sibTrans" cxnId="{B9EDFD3D-62BE-4486-93EB-0C9DB6D7B3DF}">
      <dgm:prSet/>
      <dgm:spPr/>
      <dgm:t>
        <a:bodyPr/>
        <a:lstStyle/>
        <a:p>
          <a:endParaRPr lang="en-US"/>
        </a:p>
      </dgm:t>
    </dgm:pt>
    <dgm:pt modelId="{F910E5AC-4B3C-4140-A3ED-30B831D0B625}" type="pres">
      <dgm:prSet presAssocID="{DDCB55C8-F5A9-4FDB-87DF-33011F1221BC}" presName="linear" presStyleCnt="0">
        <dgm:presLayoutVars>
          <dgm:animLvl val="lvl"/>
          <dgm:resizeHandles val="exact"/>
        </dgm:presLayoutVars>
      </dgm:prSet>
      <dgm:spPr/>
    </dgm:pt>
    <dgm:pt modelId="{67853B99-EA92-49C0-9320-DB6C3A503083}" type="pres">
      <dgm:prSet presAssocID="{B29A8DD2-CA49-42BD-AC13-03F17DC5D58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6B376F78-C712-4225-A87F-A7B8EFC7A06D}" type="pres">
      <dgm:prSet presAssocID="{E27E737F-11E0-4854-A2F8-54F44F160D6D}" presName="spacer" presStyleCnt="0"/>
      <dgm:spPr/>
    </dgm:pt>
    <dgm:pt modelId="{13C73480-66DE-47BD-B3F4-2A7C9D1E46A6}" type="pres">
      <dgm:prSet presAssocID="{3BF16E8F-C9E8-42A0-99C3-C16F7AB1EFB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CBD3EECE-C114-4CA0-A65C-E5F8587668AF}" type="pres">
      <dgm:prSet presAssocID="{57039146-4E8D-44C9-AB6D-2C9102FECAB0}" presName="spacer" presStyleCnt="0"/>
      <dgm:spPr/>
    </dgm:pt>
    <dgm:pt modelId="{32234538-887F-468A-9A7D-9DBF8880EC98}" type="pres">
      <dgm:prSet presAssocID="{213BC1E9-32ED-4BA8-B350-F80E164C3B9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3A74E040-522A-4C85-8896-C801636096E0}" type="pres">
      <dgm:prSet presAssocID="{7AAA3D9B-01B9-47DC-BE23-2ED2B6314D90}" presName="spacer" presStyleCnt="0"/>
      <dgm:spPr/>
    </dgm:pt>
    <dgm:pt modelId="{CDF4F2F6-F390-4817-B7B1-8A22A62809F8}" type="pres">
      <dgm:prSet presAssocID="{CF7375FE-09D4-419B-96DB-C7DF2AFBA095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7F8CDB28-3FAE-42E8-A7D8-C2F432B2D1D0}" type="pres">
      <dgm:prSet presAssocID="{24A9FB47-D426-47FD-9D1B-CBCF2F944C51}" presName="spacer" presStyleCnt="0"/>
      <dgm:spPr/>
    </dgm:pt>
    <dgm:pt modelId="{90CD8F99-42B0-4C7E-B788-A6C60B46B3DE}" type="pres">
      <dgm:prSet presAssocID="{C1B99BFC-EBC8-444E-A7A2-57D674D4D521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EA5C091-9682-498A-B840-C5C6152D9261}" type="pres">
      <dgm:prSet presAssocID="{624C9648-99D9-4A6B-8059-DFBA1A243155}" presName="spacer" presStyleCnt="0"/>
      <dgm:spPr/>
    </dgm:pt>
    <dgm:pt modelId="{92C7C0A6-075A-4CB9-9456-D5AC5FE6F952}" type="pres">
      <dgm:prSet presAssocID="{F2F0E206-CEA7-4437-B586-CE15DAEE8EC8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228BA350-C7AB-4956-9918-DB37C5A31655}" type="pres">
      <dgm:prSet presAssocID="{6152B558-D672-420A-A2C0-7AB925F2824E}" presName="spacer" presStyleCnt="0"/>
      <dgm:spPr/>
    </dgm:pt>
    <dgm:pt modelId="{3BC5EB97-15D2-455F-AC12-84CCD4768845}" type="pres">
      <dgm:prSet presAssocID="{71C3BE03-7D35-4AB6-AA30-55B397B25B13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DC514F01-AEB4-4EB5-9487-5C842B9FECB8}" type="presOf" srcId="{3BF16E8F-C9E8-42A0-99C3-C16F7AB1EFBF}" destId="{13C73480-66DE-47BD-B3F4-2A7C9D1E46A6}" srcOrd="0" destOrd="0" presId="urn:microsoft.com/office/officeart/2005/8/layout/vList2"/>
    <dgm:cxn modelId="{D2A9DF06-328A-4ABF-8B20-69E0AF4CA6D1}" srcId="{DDCB55C8-F5A9-4FDB-87DF-33011F1221BC}" destId="{F2F0E206-CEA7-4437-B586-CE15DAEE8EC8}" srcOrd="5" destOrd="0" parTransId="{3A4FF29A-6E4D-494A-8575-9C7F8831C313}" sibTransId="{6152B558-D672-420A-A2C0-7AB925F2824E}"/>
    <dgm:cxn modelId="{5EE3A012-3B1D-491A-B5D5-241EEF821E07}" type="presOf" srcId="{C1B99BFC-EBC8-444E-A7A2-57D674D4D521}" destId="{90CD8F99-42B0-4C7E-B788-A6C60B46B3DE}" srcOrd="0" destOrd="0" presId="urn:microsoft.com/office/officeart/2005/8/layout/vList2"/>
    <dgm:cxn modelId="{82A4A712-38AE-4FF9-BE5E-752A68A072ED}" type="presOf" srcId="{71C3BE03-7D35-4AB6-AA30-55B397B25B13}" destId="{3BC5EB97-15D2-455F-AC12-84CCD4768845}" srcOrd="0" destOrd="0" presId="urn:microsoft.com/office/officeart/2005/8/layout/vList2"/>
    <dgm:cxn modelId="{1D0C5A18-E045-45C8-A8E0-361ED24745FB}" type="presOf" srcId="{DDCB55C8-F5A9-4FDB-87DF-33011F1221BC}" destId="{F910E5AC-4B3C-4140-A3ED-30B831D0B625}" srcOrd="0" destOrd="0" presId="urn:microsoft.com/office/officeart/2005/8/layout/vList2"/>
    <dgm:cxn modelId="{B9EDFD3D-62BE-4486-93EB-0C9DB6D7B3DF}" srcId="{DDCB55C8-F5A9-4FDB-87DF-33011F1221BC}" destId="{71C3BE03-7D35-4AB6-AA30-55B397B25B13}" srcOrd="6" destOrd="0" parTransId="{AF2E1C6B-8827-40F6-A6A7-9EC95E154CFD}" sibTransId="{BCE98E86-B0D8-4DB7-8C7E-995C6028833D}"/>
    <dgm:cxn modelId="{0338595C-2942-4B51-840C-5429D7EA52B0}" srcId="{DDCB55C8-F5A9-4FDB-87DF-33011F1221BC}" destId="{C1B99BFC-EBC8-444E-A7A2-57D674D4D521}" srcOrd="4" destOrd="0" parTransId="{5B66E492-4755-43B0-9497-0DFECB2CB365}" sibTransId="{624C9648-99D9-4A6B-8059-DFBA1A243155}"/>
    <dgm:cxn modelId="{420C6C62-919B-408F-8112-670E39257768}" srcId="{DDCB55C8-F5A9-4FDB-87DF-33011F1221BC}" destId="{B29A8DD2-CA49-42BD-AC13-03F17DC5D58F}" srcOrd="0" destOrd="0" parTransId="{C12DD044-FCCD-4F59-9CAE-D84CFDCB93C0}" sibTransId="{E27E737F-11E0-4854-A2F8-54F44F160D6D}"/>
    <dgm:cxn modelId="{703C5048-B685-42A6-9D45-98F67B98F9FC}" type="presOf" srcId="{CF7375FE-09D4-419B-96DB-C7DF2AFBA095}" destId="{CDF4F2F6-F390-4817-B7B1-8A22A62809F8}" srcOrd="0" destOrd="0" presId="urn:microsoft.com/office/officeart/2005/8/layout/vList2"/>
    <dgm:cxn modelId="{58EB4E71-5ABF-42A0-87C7-B33A38EB8E6D}" srcId="{DDCB55C8-F5A9-4FDB-87DF-33011F1221BC}" destId="{3BF16E8F-C9E8-42A0-99C3-C16F7AB1EFBF}" srcOrd="1" destOrd="0" parTransId="{AAF6A3B2-ADD1-4E00-B7AB-9F6BC68998AC}" sibTransId="{57039146-4E8D-44C9-AB6D-2C9102FECAB0}"/>
    <dgm:cxn modelId="{0EF44F9B-9E6A-4D44-ADD9-E5CEDC5BC2D5}" type="presOf" srcId="{213BC1E9-32ED-4BA8-B350-F80E164C3B95}" destId="{32234538-887F-468A-9A7D-9DBF8880EC98}" srcOrd="0" destOrd="0" presId="urn:microsoft.com/office/officeart/2005/8/layout/vList2"/>
    <dgm:cxn modelId="{6C0D779B-1024-4578-B54C-105CB6478CE0}" srcId="{DDCB55C8-F5A9-4FDB-87DF-33011F1221BC}" destId="{CF7375FE-09D4-419B-96DB-C7DF2AFBA095}" srcOrd="3" destOrd="0" parTransId="{51DBE802-D175-45FF-B1B1-C4616B95139E}" sibTransId="{24A9FB47-D426-47FD-9D1B-CBCF2F944C51}"/>
    <dgm:cxn modelId="{E110D1CD-6311-4F73-806A-0F80D79EBB4C}" type="presOf" srcId="{F2F0E206-CEA7-4437-B586-CE15DAEE8EC8}" destId="{92C7C0A6-075A-4CB9-9456-D5AC5FE6F952}" srcOrd="0" destOrd="0" presId="urn:microsoft.com/office/officeart/2005/8/layout/vList2"/>
    <dgm:cxn modelId="{A86489D9-B1C5-499D-813A-5220D20EDD42}" srcId="{DDCB55C8-F5A9-4FDB-87DF-33011F1221BC}" destId="{213BC1E9-32ED-4BA8-B350-F80E164C3B95}" srcOrd="2" destOrd="0" parTransId="{14B63C2A-3D13-4617-A960-4B49E1D8A0C7}" sibTransId="{7AAA3D9B-01B9-47DC-BE23-2ED2B6314D90}"/>
    <dgm:cxn modelId="{64DC6BE4-E292-49BF-9A09-13261F820722}" type="presOf" srcId="{B29A8DD2-CA49-42BD-AC13-03F17DC5D58F}" destId="{67853B99-EA92-49C0-9320-DB6C3A503083}" srcOrd="0" destOrd="0" presId="urn:microsoft.com/office/officeart/2005/8/layout/vList2"/>
    <dgm:cxn modelId="{6B97E9D5-2FB9-412B-90B0-C2B4D6146EA3}" type="presParOf" srcId="{F910E5AC-4B3C-4140-A3ED-30B831D0B625}" destId="{67853B99-EA92-49C0-9320-DB6C3A503083}" srcOrd="0" destOrd="0" presId="urn:microsoft.com/office/officeart/2005/8/layout/vList2"/>
    <dgm:cxn modelId="{55C7CC13-B219-43A9-8290-FBC67B8B2406}" type="presParOf" srcId="{F910E5AC-4B3C-4140-A3ED-30B831D0B625}" destId="{6B376F78-C712-4225-A87F-A7B8EFC7A06D}" srcOrd="1" destOrd="0" presId="urn:microsoft.com/office/officeart/2005/8/layout/vList2"/>
    <dgm:cxn modelId="{716A7586-B1B0-45BA-B3D5-18F1F72383BE}" type="presParOf" srcId="{F910E5AC-4B3C-4140-A3ED-30B831D0B625}" destId="{13C73480-66DE-47BD-B3F4-2A7C9D1E46A6}" srcOrd="2" destOrd="0" presId="urn:microsoft.com/office/officeart/2005/8/layout/vList2"/>
    <dgm:cxn modelId="{BEC9D3DA-35FE-4A1A-B267-9D3E1EF60F94}" type="presParOf" srcId="{F910E5AC-4B3C-4140-A3ED-30B831D0B625}" destId="{CBD3EECE-C114-4CA0-A65C-E5F8587668AF}" srcOrd="3" destOrd="0" presId="urn:microsoft.com/office/officeart/2005/8/layout/vList2"/>
    <dgm:cxn modelId="{05210ADD-3F32-4B68-9454-E199F2B97943}" type="presParOf" srcId="{F910E5AC-4B3C-4140-A3ED-30B831D0B625}" destId="{32234538-887F-468A-9A7D-9DBF8880EC98}" srcOrd="4" destOrd="0" presId="urn:microsoft.com/office/officeart/2005/8/layout/vList2"/>
    <dgm:cxn modelId="{CD5E9EC9-CA59-4448-848F-12CBF0B53C7D}" type="presParOf" srcId="{F910E5AC-4B3C-4140-A3ED-30B831D0B625}" destId="{3A74E040-522A-4C85-8896-C801636096E0}" srcOrd="5" destOrd="0" presId="urn:microsoft.com/office/officeart/2005/8/layout/vList2"/>
    <dgm:cxn modelId="{4A6D4DA8-91E1-49C6-9CC7-53E5A0963D5F}" type="presParOf" srcId="{F910E5AC-4B3C-4140-A3ED-30B831D0B625}" destId="{CDF4F2F6-F390-4817-B7B1-8A22A62809F8}" srcOrd="6" destOrd="0" presId="urn:microsoft.com/office/officeart/2005/8/layout/vList2"/>
    <dgm:cxn modelId="{527B1D6F-72C2-42A0-ADAD-F06E02E613E0}" type="presParOf" srcId="{F910E5AC-4B3C-4140-A3ED-30B831D0B625}" destId="{7F8CDB28-3FAE-42E8-A7D8-C2F432B2D1D0}" srcOrd="7" destOrd="0" presId="urn:microsoft.com/office/officeart/2005/8/layout/vList2"/>
    <dgm:cxn modelId="{47CBB1D6-7CD4-4FC1-8A43-473DD542E769}" type="presParOf" srcId="{F910E5AC-4B3C-4140-A3ED-30B831D0B625}" destId="{90CD8F99-42B0-4C7E-B788-A6C60B46B3DE}" srcOrd="8" destOrd="0" presId="urn:microsoft.com/office/officeart/2005/8/layout/vList2"/>
    <dgm:cxn modelId="{1CE7677D-1A5D-485C-8E5C-0CB2C0972C56}" type="presParOf" srcId="{F910E5AC-4B3C-4140-A3ED-30B831D0B625}" destId="{6EA5C091-9682-498A-B840-C5C6152D9261}" srcOrd="9" destOrd="0" presId="urn:microsoft.com/office/officeart/2005/8/layout/vList2"/>
    <dgm:cxn modelId="{922F716F-835D-46A4-81FC-F2487491198B}" type="presParOf" srcId="{F910E5AC-4B3C-4140-A3ED-30B831D0B625}" destId="{92C7C0A6-075A-4CB9-9456-D5AC5FE6F952}" srcOrd="10" destOrd="0" presId="urn:microsoft.com/office/officeart/2005/8/layout/vList2"/>
    <dgm:cxn modelId="{6AABABA7-4AEB-45EC-B0BB-598267853C15}" type="presParOf" srcId="{F910E5AC-4B3C-4140-A3ED-30B831D0B625}" destId="{228BA350-C7AB-4956-9918-DB37C5A31655}" srcOrd="11" destOrd="0" presId="urn:microsoft.com/office/officeart/2005/8/layout/vList2"/>
    <dgm:cxn modelId="{98086328-581F-4BA7-B383-A4704AC74D2D}" type="presParOf" srcId="{F910E5AC-4B3C-4140-A3ED-30B831D0B625}" destId="{3BC5EB97-15D2-455F-AC12-84CCD476884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E850E2-82CB-4A70-B880-B6B1A26E98C7}">
      <dsp:nvSpPr>
        <dsp:cNvPr id="0" name=""/>
        <dsp:cNvSpPr/>
      </dsp:nvSpPr>
      <dsp:spPr>
        <a:xfrm>
          <a:off x="0" y="221328"/>
          <a:ext cx="5914209" cy="15444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0" i="0" kern="1200" baseline="0"/>
            <a:t>Early childhood (ages 0–5) is a crucial period for emotional, social, cognitive, and physical growth.</a:t>
          </a:r>
          <a:endParaRPr lang="en-US" sz="3000" kern="1200"/>
        </a:p>
      </dsp:txBody>
      <dsp:txXfrm>
        <a:off x="75391" y="296719"/>
        <a:ext cx="5763427" cy="1393618"/>
      </dsp:txXfrm>
    </dsp:sp>
    <dsp:sp modelId="{F2DBEAF8-27EB-427E-B6B9-7FD3625D2E26}">
      <dsp:nvSpPr>
        <dsp:cNvPr id="0" name=""/>
        <dsp:cNvSpPr/>
      </dsp:nvSpPr>
      <dsp:spPr>
        <a:xfrm>
          <a:off x="0" y="1852128"/>
          <a:ext cx="5914209" cy="15444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496582"/>
                <a:satOff val="288"/>
                <a:lumOff val="2843"/>
                <a:alphaOff val="0"/>
                <a:shade val="74000"/>
                <a:satMod val="130000"/>
                <a:lumMod val="90000"/>
              </a:schemeClr>
              <a:schemeClr val="accent5">
                <a:hueOff val="496582"/>
                <a:satOff val="288"/>
                <a:lumOff val="2843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0" i="0" kern="1200" baseline="0"/>
            <a:t>Development is influenced by both biological and environmental factors.</a:t>
          </a:r>
          <a:endParaRPr lang="en-US" sz="3000" kern="1200"/>
        </a:p>
      </dsp:txBody>
      <dsp:txXfrm>
        <a:off x="75391" y="1927519"/>
        <a:ext cx="5763427" cy="1393618"/>
      </dsp:txXfrm>
    </dsp:sp>
    <dsp:sp modelId="{9131C653-761F-4DDF-A357-A3DFE2816148}">
      <dsp:nvSpPr>
        <dsp:cNvPr id="0" name=""/>
        <dsp:cNvSpPr/>
      </dsp:nvSpPr>
      <dsp:spPr>
        <a:xfrm>
          <a:off x="0" y="3482928"/>
          <a:ext cx="5914209" cy="15444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993165"/>
                <a:satOff val="576"/>
                <a:lumOff val="5686"/>
                <a:alphaOff val="0"/>
                <a:shade val="74000"/>
                <a:satMod val="130000"/>
                <a:lumMod val="90000"/>
              </a:schemeClr>
              <a:schemeClr val="accent5">
                <a:hueOff val="993165"/>
                <a:satOff val="576"/>
                <a:lumOff val="5686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0" i="0" kern="1200" baseline="0"/>
            <a:t>Secure attachments in early years build the foundation for confidence, communication, and social skills.</a:t>
          </a:r>
          <a:endParaRPr lang="en-US" sz="3000" kern="1200"/>
        </a:p>
      </dsp:txBody>
      <dsp:txXfrm>
        <a:off x="75391" y="3558319"/>
        <a:ext cx="5763427" cy="13936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853B99-EA92-49C0-9320-DB6C3A503083}">
      <dsp:nvSpPr>
        <dsp:cNvPr id="0" name=""/>
        <dsp:cNvSpPr/>
      </dsp:nvSpPr>
      <dsp:spPr>
        <a:xfrm>
          <a:off x="0" y="119302"/>
          <a:ext cx="5914209" cy="671287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Developed by John Bowlby (1969).</a:t>
          </a:r>
          <a:endParaRPr lang="en-US" sz="1800" kern="1200"/>
        </a:p>
      </dsp:txBody>
      <dsp:txXfrm>
        <a:off x="32770" y="152072"/>
        <a:ext cx="5848669" cy="605747"/>
      </dsp:txXfrm>
    </dsp:sp>
    <dsp:sp modelId="{13C73480-66DE-47BD-B3F4-2A7C9D1E46A6}">
      <dsp:nvSpPr>
        <dsp:cNvPr id="0" name=""/>
        <dsp:cNvSpPr/>
      </dsp:nvSpPr>
      <dsp:spPr>
        <a:xfrm>
          <a:off x="0" y="842429"/>
          <a:ext cx="5914209" cy="671287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165528"/>
                <a:satOff val="96"/>
                <a:lumOff val="948"/>
                <a:alphaOff val="0"/>
                <a:shade val="74000"/>
                <a:satMod val="130000"/>
                <a:lumMod val="90000"/>
              </a:schemeClr>
              <a:schemeClr val="accent5">
                <a:hueOff val="165528"/>
                <a:satOff val="96"/>
                <a:lumOff val="948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Suggests children are biologically programmed to form attachments with caregivers.</a:t>
          </a:r>
          <a:endParaRPr lang="en-US" sz="1800" kern="1200"/>
        </a:p>
      </dsp:txBody>
      <dsp:txXfrm>
        <a:off x="32770" y="875199"/>
        <a:ext cx="5848669" cy="605747"/>
      </dsp:txXfrm>
    </dsp:sp>
    <dsp:sp modelId="{32234538-887F-468A-9A7D-9DBF8880EC98}">
      <dsp:nvSpPr>
        <dsp:cNvPr id="0" name=""/>
        <dsp:cNvSpPr/>
      </dsp:nvSpPr>
      <dsp:spPr>
        <a:xfrm>
          <a:off x="0" y="1565557"/>
          <a:ext cx="5914209" cy="671287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331055"/>
                <a:satOff val="192"/>
                <a:lumOff val="1895"/>
                <a:alphaOff val="0"/>
                <a:shade val="74000"/>
                <a:satMod val="130000"/>
                <a:lumMod val="90000"/>
              </a:schemeClr>
              <a:schemeClr val="accent5">
                <a:hueOff val="331055"/>
                <a:satOff val="192"/>
                <a:lumOff val="189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Key components:</a:t>
          </a:r>
          <a:endParaRPr lang="en-US" sz="1800" kern="1200"/>
        </a:p>
      </dsp:txBody>
      <dsp:txXfrm>
        <a:off x="32770" y="1598327"/>
        <a:ext cx="5848669" cy="605747"/>
      </dsp:txXfrm>
    </dsp:sp>
    <dsp:sp modelId="{CDF4F2F6-F390-4817-B7B1-8A22A62809F8}">
      <dsp:nvSpPr>
        <dsp:cNvPr id="0" name=""/>
        <dsp:cNvSpPr/>
      </dsp:nvSpPr>
      <dsp:spPr>
        <a:xfrm>
          <a:off x="0" y="2288684"/>
          <a:ext cx="5914209" cy="671287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496582"/>
                <a:satOff val="288"/>
                <a:lumOff val="2843"/>
                <a:alphaOff val="0"/>
                <a:shade val="74000"/>
                <a:satMod val="130000"/>
                <a:lumMod val="90000"/>
              </a:schemeClr>
              <a:schemeClr val="accent5">
                <a:hueOff val="496582"/>
                <a:satOff val="288"/>
                <a:lumOff val="2843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Secure base for exploration</a:t>
          </a:r>
          <a:endParaRPr lang="en-US" sz="1800" kern="1200"/>
        </a:p>
      </dsp:txBody>
      <dsp:txXfrm>
        <a:off x="32770" y="2321454"/>
        <a:ext cx="5848669" cy="605747"/>
      </dsp:txXfrm>
    </dsp:sp>
    <dsp:sp modelId="{90CD8F99-42B0-4C7E-B788-A6C60B46B3DE}">
      <dsp:nvSpPr>
        <dsp:cNvPr id="0" name=""/>
        <dsp:cNvSpPr/>
      </dsp:nvSpPr>
      <dsp:spPr>
        <a:xfrm>
          <a:off x="0" y="3011812"/>
          <a:ext cx="5914209" cy="671287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662110"/>
                <a:satOff val="384"/>
                <a:lumOff val="3791"/>
                <a:alphaOff val="0"/>
                <a:shade val="74000"/>
                <a:satMod val="130000"/>
                <a:lumMod val="90000"/>
              </a:schemeClr>
              <a:schemeClr val="accent5">
                <a:hueOff val="662110"/>
                <a:satOff val="384"/>
                <a:lumOff val="3791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Separation anxiety</a:t>
          </a:r>
          <a:endParaRPr lang="en-US" sz="1800" kern="1200"/>
        </a:p>
      </dsp:txBody>
      <dsp:txXfrm>
        <a:off x="32770" y="3044582"/>
        <a:ext cx="5848669" cy="605747"/>
      </dsp:txXfrm>
    </dsp:sp>
    <dsp:sp modelId="{92C7C0A6-075A-4CB9-9456-D5AC5FE6F952}">
      <dsp:nvSpPr>
        <dsp:cNvPr id="0" name=""/>
        <dsp:cNvSpPr/>
      </dsp:nvSpPr>
      <dsp:spPr>
        <a:xfrm>
          <a:off x="0" y="3734939"/>
          <a:ext cx="5914209" cy="671287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827637"/>
                <a:satOff val="480"/>
                <a:lumOff val="4738"/>
                <a:alphaOff val="0"/>
                <a:shade val="74000"/>
                <a:satMod val="130000"/>
                <a:lumMod val="90000"/>
              </a:schemeClr>
              <a:schemeClr val="accent5">
                <a:hueOff val="827637"/>
                <a:satOff val="480"/>
                <a:lumOff val="4738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Internal working model – mental template for future relationships</a:t>
          </a:r>
          <a:endParaRPr lang="en-US" sz="1800" kern="1200"/>
        </a:p>
      </dsp:txBody>
      <dsp:txXfrm>
        <a:off x="32770" y="3767709"/>
        <a:ext cx="5848669" cy="605747"/>
      </dsp:txXfrm>
    </dsp:sp>
    <dsp:sp modelId="{3BC5EB97-15D2-455F-AC12-84CCD4768845}">
      <dsp:nvSpPr>
        <dsp:cNvPr id="0" name=""/>
        <dsp:cNvSpPr/>
      </dsp:nvSpPr>
      <dsp:spPr>
        <a:xfrm>
          <a:off x="0" y="4458067"/>
          <a:ext cx="5914209" cy="671287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993165"/>
                <a:satOff val="576"/>
                <a:lumOff val="5686"/>
                <a:alphaOff val="0"/>
                <a:shade val="74000"/>
                <a:satMod val="130000"/>
                <a:lumMod val="90000"/>
              </a:schemeClr>
              <a:schemeClr val="accent5">
                <a:hueOff val="993165"/>
                <a:satOff val="576"/>
                <a:lumOff val="5686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Influenced by both nature and nurture.</a:t>
          </a:r>
          <a:endParaRPr lang="en-US" sz="1800" kern="1200"/>
        </a:p>
      </dsp:txBody>
      <dsp:txXfrm>
        <a:off x="32770" y="4490837"/>
        <a:ext cx="5848669" cy="6057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9A5B7E-8FB4-4065-AD8D-281197BFE30B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B99DC5-8BA5-4ACB-BC73-3EC515B54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0801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morning/afternoon everyone.</a:t>
            </a:r>
            <a:br>
              <a:rPr lang="en-GB" dirty="0"/>
            </a:br>
            <a:r>
              <a:rPr lang="en-GB" dirty="0"/>
              <a:t>Today, I’ll be discussing how Bowlby’s Attachment Theory helps us understand and support a three-year-old child named Amira, who is showing signs of separation anxiety, limited communication, and difficulty engaging in group play.</a:t>
            </a:r>
            <a:br>
              <a:rPr lang="en-GB" dirty="0"/>
            </a:br>
            <a:r>
              <a:rPr lang="en-GB" dirty="0"/>
              <a:t>I will explain the theory, apply it to Amira’s case, explore biological and environmental influences, and propose strategies to support her development in the nursery setting.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B99DC5-8BA5-4ACB-BC73-3EC515B542A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7750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Between birth and age five, children rapidly develop emotionally and socially. During this stage, relationships with caregivers play a key role in shaping a child’s sense of safety and belonging.</a:t>
            </a:r>
            <a:br>
              <a:rPr lang="en-GB" dirty="0"/>
            </a:br>
            <a:r>
              <a:rPr lang="en-GB" dirty="0"/>
              <a:t>When children feel secure, they are more likely to explore their environment and develop social and communication skills.</a:t>
            </a:r>
            <a:br>
              <a:rPr lang="en-GB" dirty="0"/>
            </a:br>
            <a:r>
              <a:rPr lang="en-GB" dirty="0"/>
              <a:t>This is particularly relevant in Amira’s case, as her anxiety and limited engagement may be linked to her attachment experiences.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B99DC5-8BA5-4ACB-BC73-3EC515B542A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1858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Bowlby believed attachment is an evolutionary mechanism that ensures a child’s survival.</a:t>
            </a:r>
            <a:br>
              <a:rPr lang="en-GB" dirty="0"/>
            </a:br>
            <a:r>
              <a:rPr lang="en-GB" dirty="0"/>
              <a:t>He proposed that infants form an emotional bond with their primary caregiver, which provides a secure base for exploring the world.</a:t>
            </a:r>
            <a:br>
              <a:rPr lang="en-GB" dirty="0"/>
            </a:br>
            <a:r>
              <a:rPr lang="en-GB" dirty="0"/>
              <a:t>If this bond is disrupted or inconsistent, it can lead to anxiety and difficulty trusting others.</a:t>
            </a:r>
            <a:br>
              <a:rPr lang="en-GB" dirty="0"/>
            </a:br>
            <a:r>
              <a:rPr lang="en-GB" dirty="0"/>
              <a:t>Bowlby also introduced the idea of the internal working model – the child’s mental representation of relationships, shaped by early experiences.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B99DC5-8BA5-4ACB-BC73-3EC515B542A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9018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Amira, at three years old, should be moving towards the goal-corrected partnership stage — where she can tolerate short separations.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her anxiety when her carers leave indicates that her sense of security may not be fully developed yet.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helps us identify her developmental needs and the kind of support required in the nursery.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B99DC5-8BA5-4ACB-BC73-3EC515B542A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2209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2892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266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49013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550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5419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6344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048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0240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132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281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7491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29847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199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35470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95982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79261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9536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66D49DA-67D4-4D2A-901F-D2A06A5ECFC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330C659-008D-405D-8062-0577A569DF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105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45ECC-F3F3-BC87-7A23-6417F197B7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20040" y="-649223"/>
            <a:ext cx="12911328" cy="2066544"/>
          </a:xfrm>
        </p:spPr>
        <p:txBody>
          <a:bodyPr>
            <a:normAutofit/>
          </a:bodyPr>
          <a:lstStyle/>
          <a:p>
            <a:endParaRPr lang="en-GB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D56DF5-8CF8-CD7D-F096-F751195710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0775" y="2423160"/>
            <a:ext cx="7286625" cy="3825240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Understanding Early Childhood Development through Bowlby’s Attachment Theory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Fagaduita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Stefan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Psychology in Health and Social Care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LCHS4010</a:t>
            </a:r>
          </a:p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Programme: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Certificate of Higher Education in Health and Social Care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13913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953018-7F29-DCCC-3607-56E874D5D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Early Childhood Development</a:t>
            </a:r>
            <a:br>
              <a:rPr lang="en-GB" sz="340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40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Slide content:</a:t>
            </a:r>
            <a:br>
              <a:rPr lang="en-GB" sz="3400">
                <a:solidFill>
                  <a:srgbClr val="262626"/>
                </a:solidFill>
              </a:rPr>
            </a:br>
            <a:endParaRPr lang="en-GB" sz="3400">
              <a:solidFill>
                <a:srgbClr val="262626"/>
              </a:solidFill>
            </a:endParaRPr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893B69A5-AEC7-A0C1-674A-BA8969C8BD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0707573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72797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B456C3-C408-1413-2038-2A64DFBAF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3700" b="1" dirty="0">
                <a:solidFill>
                  <a:srgbClr val="262626"/>
                </a:solidFill>
              </a:rPr>
              <a:t>Overview of Bowlby’s Attachment Theory</a:t>
            </a:r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9447134D-0DBF-283D-E354-83A7D2D724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602370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2544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354D0-E060-6BD7-CB20-4901E736A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3205" y="1043139"/>
            <a:ext cx="6334124" cy="107526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Stages of Attachment (Bowlby &amp; Ainsworth)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160163B-0820-06DA-D984-CD4AD779966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44878" y="2968903"/>
            <a:ext cx="4846321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Pre-attachment (0–3 months) – recognition of caregiver’s voice and smell.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Attachment-in-making (3–6 months) – preference for primary caregiver.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Clear-cut attachment (6 months–3 years) – distress on separation; joy on reunion.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Goal-corrected partnership (3+ years) – understanding of caregiver’s absence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C4118A9-17D2-DE5F-71E9-ECC0B9798074}"/>
              </a:ext>
            </a:extLst>
          </p:cNvPr>
          <p:cNvSpPr txBox="1"/>
          <p:nvPr/>
        </p:nvSpPr>
        <p:spPr>
          <a:xfrm>
            <a:off x="5870448" y="2968902"/>
            <a:ext cx="537667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Amira, at three years old, should be moving towards the goal-corrected partnership stage — where she can tolerate short separations.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her anxiety when her carers leave indicates that her sense of security may not be fully developed yet.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helps us identify her developmental needs and the kind of support required in the nursery.</a:t>
            </a:r>
          </a:p>
        </p:txBody>
      </p:sp>
    </p:spTree>
    <p:extLst>
      <p:ext uri="{BB962C8B-B14F-4D97-AF65-F5344CB8AC3E}">
        <p14:creationId xmlns:p14="http://schemas.microsoft.com/office/powerpoint/2010/main" val="1819342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85E34-D4A5-1325-C714-046FB86E1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Application to Amira’s Situation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F87AAF8-D51E-DAEC-E9AD-1E2E579097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95350" y="3021410"/>
            <a:ext cx="4791074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Amira shows signs of separation anxiety when left by carers.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Limited speech and group play engagement suggest low emotional security.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indicates a need for a consistent attachment figure at nursery.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2DE327-889E-CDC4-C401-A91E27060C5F}"/>
              </a:ext>
            </a:extLst>
          </p:cNvPr>
          <p:cNvSpPr txBox="1"/>
          <p:nvPr/>
        </p:nvSpPr>
        <p:spPr>
          <a:xfrm>
            <a:off x="5981700" y="3021410"/>
            <a:ext cx="531495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Bowlby, Amira’s distress when separated from her parents reflects a strong but insecure attachment.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 limited verbal communication may also stem from emotional anxiety rather than a language delay.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recognising her behaviour as attachment-related, practitioners can focus on building trust and emotional safety before expecting her to participate in group activities.</a:t>
            </a:r>
          </a:p>
        </p:txBody>
      </p:sp>
    </p:spTree>
    <p:extLst>
      <p:ext uri="{BB962C8B-B14F-4D97-AF65-F5344CB8AC3E}">
        <p14:creationId xmlns:p14="http://schemas.microsoft.com/office/powerpoint/2010/main" val="147759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60B6C-37AF-62DB-F0D0-0252617EF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544048" cy="129434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Biological and Environmental Factors (Nature vs Nurture)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86A6237-2873-837A-CB4D-4407E8A6A77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28700" y="3062769"/>
            <a:ext cx="4705350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Biological factors (nature):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Temperament and genetic predispositions influence emotional responses.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factors (nurture):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Quality of caregiving, nursery environment, and consistency of adults.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Interaction of both shapes Amira’s development.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A50CE5-9C64-646B-5888-71FC0E1EBDF6}"/>
              </a:ext>
            </a:extLst>
          </p:cNvPr>
          <p:cNvSpPr txBox="1"/>
          <p:nvPr/>
        </p:nvSpPr>
        <p:spPr>
          <a:xfrm>
            <a:off x="6181726" y="2714626"/>
            <a:ext cx="489585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Bowlby recognised that both biological and environmental influences shape attachment.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Amira’s temperament may make her more sensitive to separation, while environmental factors such as transitions and new surroundings can intensify her anxiety.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means the nursery must create a consistent, nurturing environment to help her adapt.</a:t>
            </a:r>
          </a:p>
        </p:txBody>
      </p:sp>
    </p:spTree>
    <p:extLst>
      <p:ext uri="{BB962C8B-B14F-4D97-AF65-F5344CB8AC3E}">
        <p14:creationId xmlns:p14="http://schemas.microsoft.com/office/powerpoint/2010/main" val="3912857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C2EF7-64B4-114C-0322-95C649992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944098" cy="135149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Strategies to Support Amira’s Development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28B38C3-EDA3-532B-A58A-229FF1F092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952150"/>
            <a:ext cx="4972050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Key person approach: Assign one consistent practitioner for Amira.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Gradual separation plan: Slowly increase time apart from parents.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Emotion coaching: Label and validate her feelings.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Play-based interaction: Encourage small group play through guided activities.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Parental partnership: Regular communication with parents for continuity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458C45-5B49-95BD-6726-F3488C460026}"/>
              </a:ext>
            </a:extLst>
          </p:cNvPr>
          <p:cNvSpPr txBox="1"/>
          <p:nvPr/>
        </p:nvSpPr>
        <p:spPr>
          <a:xfrm>
            <a:off x="6096000" y="2813651"/>
            <a:ext cx="52578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apply Bowlby’s theory practically, the key person approach ensures Amira forms a secure bond within the nursery.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Gradual separation helps reduce anxiety over time.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 coaching helps her express feelings verbally, while guided play supports her social development.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Collaborating with parents ensures that she experiences consistent emotional responses across home and nursery settings.</a:t>
            </a:r>
          </a:p>
        </p:txBody>
      </p:sp>
    </p:spTree>
    <p:extLst>
      <p:ext uri="{BB962C8B-B14F-4D97-AF65-F5344CB8AC3E}">
        <p14:creationId xmlns:p14="http://schemas.microsoft.com/office/powerpoint/2010/main" val="695334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9D32A-A16D-8C0D-5616-8EB4C3230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Evaluation of Bowlby’s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DD544-EBAB-4D86-8DAA-77FE9B677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86051"/>
            <a:ext cx="5648325" cy="3514724"/>
          </a:xfrm>
        </p:spPr>
        <p:txBody>
          <a:bodyPr>
            <a:norm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Usefulness: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Highlights emotional security as a foundation for learning.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key person and parental involvement practices in nurseries.</a:t>
            </a: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Limitations: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 overemphasise mother–child bond; ignores other attachments.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 focus on cultural differences and modern family structures.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Does not fully address resilience or later life experiences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EB494D-589C-0252-7DC1-0569EE549D95}"/>
              </a:ext>
            </a:extLst>
          </p:cNvPr>
          <p:cNvSpPr txBox="1"/>
          <p:nvPr/>
        </p:nvSpPr>
        <p:spPr>
          <a:xfrm>
            <a:off x="6611111" y="2876549"/>
            <a:ext cx="428548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Bowlby’s theory remains influential in early years practice and child psychology.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it has been critiqued for its focus on the mother as the primary attachment figure, which may not reflect diverse family settings.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Additionally, some children develop secure attachments with multiple caregivers, showing flexibility beyond Bowlby’s original model.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Despite these limits, it provides a strong framework for understanding Amira’s needs.</a:t>
            </a:r>
          </a:p>
        </p:txBody>
      </p:sp>
    </p:spTree>
    <p:extLst>
      <p:ext uri="{BB962C8B-B14F-4D97-AF65-F5344CB8AC3E}">
        <p14:creationId xmlns:p14="http://schemas.microsoft.com/office/powerpoint/2010/main" val="5315865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09AF0-9552-8368-BAB7-40DA818FD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918079D-33DA-C873-706F-C2140A0F5A9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210818" y="3186415"/>
            <a:ext cx="3751707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Attachment is essential for emotional and social development.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Bowlby’s theory explains Amira’s anxiety and limited engagement.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consistent, nurturing environment can foster security and growth.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Integrating theory into practice supports holistic development.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D3B025-175D-A3DE-545C-07C40E869DD9}"/>
              </a:ext>
            </a:extLst>
          </p:cNvPr>
          <p:cNvSpPr txBox="1"/>
          <p:nvPr/>
        </p:nvSpPr>
        <p:spPr>
          <a:xfrm>
            <a:off x="5657850" y="2975587"/>
            <a:ext cx="523874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summary, Bowlby’s Attachment Theory helps us understand that Amira’s anxiety is not simply misbehaviour but a sign of emotional insecurity.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applying attachment-informed strategies, we can promote her confidence, communication, and social skills, supporting her overall well-being in the nursery setting.</a:t>
            </a:r>
          </a:p>
        </p:txBody>
      </p:sp>
    </p:spTree>
    <p:extLst>
      <p:ext uri="{BB962C8B-B14F-4D97-AF65-F5344CB8AC3E}">
        <p14:creationId xmlns:p14="http://schemas.microsoft.com/office/powerpoint/2010/main" val="26166632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</TotalTime>
  <Words>1111</Words>
  <Application>Microsoft Office PowerPoint</Application>
  <PresentationFormat>Widescreen</PresentationFormat>
  <Paragraphs>63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Garamond</vt:lpstr>
      <vt:lpstr>Times New Roman</vt:lpstr>
      <vt:lpstr>Organic</vt:lpstr>
      <vt:lpstr>PowerPoint Presentation</vt:lpstr>
      <vt:lpstr>Introduction to Early Childhood Development Slide content: </vt:lpstr>
      <vt:lpstr>Overview of Bowlby’s Attachment Theory</vt:lpstr>
      <vt:lpstr>Stages of Attachment (Bowlby &amp; Ainsworth)</vt:lpstr>
      <vt:lpstr>Application to Amira’s Situation</vt:lpstr>
      <vt:lpstr>Biological and Environmental Factors (Nature vs Nurture)</vt:lpstr>
      <vt:lpstr>Strategies to Support Amira’s Development</vt:lpstr>
      <vt:lpstr>Evaluation of Bowlby’s Theory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Adi Paun</dc:creator>
  <cp:lastModifiedBy>Adi Paun</cp:lastModifiedBy>
  <cp:revision>3</cp:revision>
  <dcterms:created xsi:type="dcterms:W3CDTF">2025-10-09T11:55:10Z</dcterms:created>
  <dcterms:modified xsi:type="dcterms:W3CDTF">2025-10-09T12:32:29Z</dcterms:modified>
</cp:coreProperties>
</file>