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1"/>
  </p:notesMasterIdLst>
  <p:sldIdLst>
    <p:sldId id="256" r:id="rId2"/>
    <p:sldId id="260" r:id="rId3"/>
    <p:sldId id="258" r:id="rId4"/>
    <p:sldId id="259" r:id="rId5"/>
    <p:sldId id="262" r:id="rId6"/>
    <p:sldId id="263" r:id="rId7"/>
    <p:sldId id="264" r:id="rId8"/>
    <p:sldId id="261" r:id="rId9"/>
    <p:sldId id="25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88B4A-4A68-4801-AB9A-6A0D5B22CAD8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F7C24-C3FF-400D-8562-78D91456A2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8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308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7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208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6983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58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18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F7C24-C3FF-400D-8562-78D91456A2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640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387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946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221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5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67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97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14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433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121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4331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577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328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1103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0720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88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FE7AE45E-49F7-4DA9-BE9C-A27F4F9464F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DE7563F-11AF-4BA9-B313-DBD5B9CF99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182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g"/><Relationship Id="rId12" Type="http://schemas.openxmlformats.org/officeDocument/2006/relationships/image" Target="../media/image10.jp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jpg"/><Relationship Id="rId11" Type="http://schemas.openxmlformats.org/officeDocument/2006/relationships/image" Target="../media/image9.jpg"/><Relationship Id="rId5" Type="http://schemas.openxmlformats.org/officeDocument/2006/relationships/image" Target="../media/image1.jpeg"/><Relationship Id="rId10" Type="http://schemas.openxmlformats.org/officeDocument/2006/relationships/image" Target="../media/image8.jp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1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4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5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hyperlink" Target="https://media.hoover.org/sites/default/files/documents/CLM28JM.pdf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creativecommons.org/licenses/by-sa/3.0/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ommons.wikimedia.org/wiki/File:Warlords_in_215.jpg" TargetMode="External"/><Relationship Id="rId5" Type="http://schemas.openxmlformats.org/officeDocument/2006/relationships/hyperlink" Target="https://creativecommons.org/licenses/by/3.0" TargetMode="External"/><Relationship Id="rId4" Type="http://schemas.openxmlformats.org/officeDocument/2006/relationships/hyperlink" Target="https://commons.wikimedia.org/wiki/File:Mao_Zedong_sitt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FAE5F-EAE8-4A74-B4CA-EA1DEA0650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17482"/>
            <a:ext cx="8676222" cy="2354318"/>
          </a:xfrm>
        </p:spPr>
        <p:txBody>
          <a:bodyPr>
            <a:normAutofit fontScale="90000"/>
          </a:bodyPr>
          <a:lstStyle/>
          <a:p>
            <a:r>
              <a:rPr lang="en-GB" dirty="0"/>
              <a:t>‘Romance of The Three Kingdoms’</a:t>
            </a:r>
            <a:br>
              <a:rPr lang="en-GB" dirty="0"/>
            </a:br>
            <a:r>
              <a:rPr lang="en-GB" dirty="0"/>
              <a:t>Through Chinese Television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E5C7850-01EE-46CD-83A4-D0E30A801C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zh-CN" altLang="en-US" sz="4800" dirty="0">
                <a:effectLst/>
              </a:rPr>
              <a:t>三国演义 在电视上显示</a:t>
            </a:r>
            <a:endParaRPr lang="en-GB" sz="48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B883F5D-0C24-42CB-9F7C-B644C7E9A5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1923A0-88B5-4EBA-9284-ABF27819EAA8}"/>
              </a:ext>
            </a:extLst>
          </p:cNvPr>
          <p:cNvSpPr txBox="1"/>
          <p:nvPr/>
        </p:nvSpPr>
        <p:spPr>
          <a:xfrm>
            <a:off x="512956" y="5497551"/>
            <a:ext cx="4560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Anthony McDonald 1701752</a:t>
            </a:r>
          </a:p>
        </p:txBody>
      </p:sp>
    </p:spTree>
    <p:extLst>
      <p:ext uri="{BB962C8B-B14F-4D97-AF65-F5344CB8AC3E}">
        <p14:creationId xmlns:p14="http://schemas.microsoft.com/office/powerpoint/2010/main" val="1504879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042"/>
    </mc:Choice>
    <mc:Fallback>
      <p:transition spd="slow" advTm="145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26DA6-9109-4384-B4D4-DB83C8BC8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 dirty="0"/>
              <a:t>Critical Acclaim But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0E397-4AB6-49CD-A765-0F5D87BE8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662" y="5728251"/>
            <a:ext cx="3643674" cy="3216276"/>
          </a:xfrm>
        </p:spPr>
        <p:txBody>
          <a:bodyPr anchor="t">
            <a:normAutofit/>
          </a:bodyPr>
          <a:lstStyle/>
          <a:p>
            <a:r>
              <a:rPr lang="en-GB" sz="1800" dirty="0"/>
              <a:t>Figure 1(IMDb.2020)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39746C-38FE-46F7-A0F8-5CC5212E6A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994" y="940683"/>
            <a:ext cx="6916633" cy="4656592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EC4E9F-4A1E-4D2A-AB64-DEBC4E3A205F}"/>
              </a:ext>
            </a:extLst>
          </p:cNvPr>
          <p:cNvSpPr txBox="1"/>
          <p:nvPr/>
        </p:nvSpPr>
        <p:spPr>
          <a:xfrm>
            <a:off x="644373" y="3061252"/>
            <a:ext cx="37420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ACTORS?</a:t>
            </a:r>
          </a:p>
          <a:p>
            <a:endParaRPr lang="en-GB" dirty="0"/>
          </a:p>
          <a:p>
            <a:r>
              <a:rPr lang="en-GB" dirty="0"/>
              <a:t>STAND OUT STORY?</a:t>
            </a:r>
          </a:p>
          <a:p>
            <a:endParaRPr lang="en-GB" dirty="0"/>
          </a:p>
          <a:p>
            <a:r>
              <a:rPr lang="en-GB" dirty="0"/>
              <a:t>PRODUCTION VALUE?</a:t>
            </a:r>
          </a:p>
          <a:p>
            <a:endParaRPr lang="en-GB" dirty="0"/>
          </a:p>
          <a:p>
            <a:r>
              <a:rPr lang="en-GB" dirty="0"/>
              <a:t>ALL OF THE ABOVE?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WAS SOURCE MATERIAL STRAYED FROM TO ACHIEVE A BETTER PRODUCTION?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EBED9C8-E348-496A-A9BD-EF89C1779D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46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90"/>
    </mc:Choice>
    <mc:Fallback>
      <p:transition spd="slow" advTm="59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7">
            <a:extLst>
              <a:ext uri="{FF2B5EF4-FFF2-40B4-BE49-F238E27FC236}">
                <a16:creationId xmlns:a16="http://schemas.microsoft.com/office/drawing/2014/main" id="{981B9CFD-6570-44E4-A274-2518DB1BA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0319A-749F-499C-9D34-4B012BB4E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427" y="609599"/>
            <a:ext cx="3283970" cy="146347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Content Placeholder 4" descr="A person sitting in a field&#10;&#10;Description automatically generated">
            <a:extLst>
              <a:ext uri="{FF2B5EF4-FFF2-40B4-BE49-F238E27FC236}">
                <a16:creationId xmlns:a16="http://schemas.microsoft.com/office/drawing/2014/main" id="{1E760E46-E6EC-44F9-A202-FE69118D5B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943" y="460249"/>
            <a:ext cx="2086848" cy="2619274"/>
          </a:xfrm>
          <a:prstGeom prst="rect">
            <a:avLst/>
          </a:prstGeom>
        </p:spPr>
      </p:pic>
      <p:pic>
        <p:nvPicPr>
          <p:cNvPr id="7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C334328-7CB3-4C56-BF71-F413786A69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0934" y="457200"/>
            <a:ext cx="1965781" cy="262231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8470FD2-B13A-4556-9D05-BC82BFE6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2972" y="20963"/>
            <a:ext cx="0" cy="6858000"/>
          </a:xfrm>
          <a:prstGeom prst="line">
            <a:avLst/>
          </a:prstGeom>
          <a:ln w="38100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3DCF570-5FFA-4422-B8A3-C28A303E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94479" y="3429000"/>
            <a:ext cx="7498080" cy="0"/>
          </a:xfrm>
          <a:prstGeom prst="line">
            <a:avLst/>
          </a:prstGeom>
          <a:ln w="38100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1B7D9066-CA39-48A7-A0E2-2BA52338601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2832" y="3886200"/>
            <a:ext cx="2192406" cy="262232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E32D90B-5FD5-41C6-B6BA-4C814B307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443519" y="20963"/>
            <a:ext cx="0" cy="6858000"/>
          </a:xfrm>
          <a:prstGeom prst="line">
            <a:avLst/>
          </a:prstGeom>
          <a:ln w="38100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person sitting at a table&#10;&#10;Description automatically generated">
            <a:extLst>
              <a:ext uri="{FF2B5EF4-FFF2-40B4-BE49-F238E27FC236}">
                <a16:creationId xmlns:a16="http://schemas.microsoft.com/office/drawing/2014/main" id="{53A6D13B-D55C-40E5-A453-706C455839A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0444" y="3928099"/>
            <a:ext cx="1988049" cy="2580420"/>
          </a:xfrm>
          <a:prstGeom prst="rect">
            <a:avLst/>
          </a:prstGeom>
        </p:spPr>
      </p:pic>
      <p:pic>
        <p:nvPicPr>
          <p:cNvPr id="17" name="Picture 16" descr="A close up of a logo&#10;&#10;Description automatically generated">
            <a:extLst>
              <a:ext uri="{FF2B5EF4-FFF2-40B4-BE49-F238E27FC236}">
                <a16:creationId xmlns:a16="http://schemas.microsoft.com/office/drawing/2014/main" id="{1A319F54-3EB8-44E5-86EB-D7B84E1AF01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2222" y="457200"/>
            <a:ext cx="2370910" cy="2622331"/>
          </a:xfrm>
          <a:prstGeom prst="rect">
            <a:avLst/>
          </a:prstGeom>
        </p:spPr>
      </p:pic>
      <p:pic>
        <p:nvPicPr>
          <p:cNvPr id="13" name="Content Placeholder 1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9BAAFC3-1DD0-4491-9D40-2CF057ED79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2221" y="3886200"/>
            <a:ext cx="2413485" cy="2622331"/>
          </a:xfrm>
        </p:spPr>
      </p:pic>
      <p:pic>
        <p:nvPicPr>
          <p:cNvPr id="23" name="Picture 22" descr="A close up of a sign&#10;&#10;Description automatically generated">
            <a:extLst>
              <a:ext uri="{FF2B5EF4-FFF2-40B4-BE49-F238E27FC236}">
                <a16:creationId xmlns:a16="http://schemas.microsoft.com/office/drawing/2014/main" id="{9809A047-1062-4C78-A92A-97A6178279C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17" y="1898387"/>
            <a:ext cx="2468355" cy="3526221"/>
          </a:xfrm>
          <a:prstGeom prst="rect">
            <a:avLst/>
          </a:prstGeom>
        </p:spPr>
      </p:pic>
      <p:sp>
        <p:nvSpPr>
          <p:cNvPr id="25" name="Arrow: Bent 24">
            <a:extLst>
              <a:ext uri="{FF2B5EF4-FFF2-40B4-BE49-F238E27FC236}">
                <a16:creationId xmlns:a16="http://schemas.microsoft.com/office/drawing/2014/main" id="{80E872FC-3B2D-42B0-9A19-36A234B33996}"/>
              </a:ext>
            </a:extLst>
          </p:cNvPr>
          <p:cNvSpPr/>
          <p:nvPr/>
        </p:nvSpPr>
        <p:spPr>
          <a:xfrm>
            <a:off x="1734190" y="1203365"/>
            <a:ext cx="869059" cy="675283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9" name="Arrow: Bent 28">
            <a:extLst>
              <a:ext uri="{FF2B5EF4-FFF2-40B4-BE49-F238E27FC236}">
                <a16:creationId xmlns:a16="http://schemas.microsoft.com/office/drawing/2014/main" id="{D919B0FC-2B5F-443A-BD7F-63A9B1B56CA7}"/>
              </a:ext>
            </a:extLst>
          </p:cNvPr>
          <p:cNvSpPr/>
          <p:nvPr/>
        </p:nvSpPr>
        <p:spPr>
          <a:xfrm flipV="1">
            <a:off x="1664352" y="5444347"/>
            <a:ext cx="869059" cy="675283"/>
          </a:xfrm>
          <a:prstGeom prst="ben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row: Quad 29">
            <a:extLst>
              <a:ext uri="{FF2B5EF4-FFF2-40B4-BE49-F238E27FC236}">
                <a16:creationId xmlns:a16="http://schemas.microsoft.com/office/drawing/2014/main" id="{C975FF9F-0BAE-4F7D-8917-10BCCDE550C9}"/>
              </a:ext>
            </a:extLst>
          </p:cNvPr>
          <p:cNvSpPr/>
          <p:nvPr/>
        </p:nvSpPr>
        <p:spPr>
          <a:xfrm>
            <a:off x="7762363" y="2761531"/>
            <a:ext cx="1324302" cy="1376864"/>
          </a:xfrm>
          <a:prstGeom prst="quad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C462EEBC-B64F-45E0-B9D8-7017381FC962}"/>
              </a:ext>
            </a:extLst>
          </p:cNvPr>
          <p:cNvCxnSpPr/>
          <p:nvPr/>
        </p:nvCxnSpPr>
        <p:spPr>
          <a:xfrm flipH="1" flipV="1">
            <a:off x="7762363" y="2761531"/>
            <a:ext cx="299071" cy="3179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5715FB4-99AE-4974-90B5-03E1719D1FD3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8769122" y="3816387"/>
            <a:ext cx="299071" cy="3179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1FC3ED2-31E0-4841-94A5-F5F0CC8C7378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8774316" y="2791344"/>
            <a:ext cx="299071" cy="3179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C7FFA652-1542-4ABB-B12A-DC4888692DA5}"/>
              </a:ext>
            </a:extLst>
          </p:cNvPr>
          <p:cNvCxnSpPr>
            <a:cxnSpLocks/>
          </p:cNvCxnSpPr>
          <p:nvPr/>
        </p:nvCxnSpPr>
        <p:spPr>
          <a:xfrm rot="16200000" flipH="1" flipV="1">
            <a:off x="7775400" y="3769678"/>
            <a:ext cx="299071" cy="3179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EA73C9E4-2851-4A97-B687-B98E6AD28BDE}"/>
              </a:ext>
            </a:extLst>
          </p:cNvPr>
          <p:cNvSpPr txBox="1"/>
          <p:nvPr/>
        </p:nvSpPr>
        <p:spPr>
          <a:xfrm>
            <a:off x="7581805" y="1399027"/>
            <a:ext cx="914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Image 2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AE26C60-C7CE-430F-B97E-6BE02D7CBB25}"/>
              </a:ext>
            </a:extLst>
          </p:cNvPr>
          <p:cNvSpPr txBox="1"/>
          <p:nvPr/>
        </p:nvSpPr>
        <p:spPr>
          <a:xfrm>
            <a:off x="9741160" y="6508519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Image 3</a:t>
            </a:r>
          </a:p>
          <a:p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E43837-71C6-435D-9C56-9E4F7CCFDAD9}"/>
              </a:ext>
            </a:extLst>
          </p:cNvPr>
          <p:cNvSpPr txBox="1"/>
          <p:nvPr/>
        </p:nvSpPr>
        <p:spPr>
          <a:xfrm>
            <a:off x="6184215" y="6461218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Image 4</a:t>
            </a:r>
          </a:p>
          <a:p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76E7539-85AD-4D1C-B935-B124BA204B6D}"/>
              </a:ext>
            </a:extLst>
          </p:cNvPr>
          <p:cNvSpPr txBox="1"/>
          <p:nvPr/>
        </p:nvSpPr>
        <p:spPr>
          <a:xfrm>
            <a:off x="9866104" y="3084048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Image 5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6E1FD29-FABA-4399-AD32-D227C1BA1C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2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281"/>
    </mc:Choice>
    <mc:Fallback>
      <p:transition spd="slow" advTm="34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B5011-F634-4377-813D-AF39FC5D7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GB" dirty="0"/>
              <a:t>Characters that will last forever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3C423A0-F439-49E4-B143-1B5D4A455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Heroes fill the scenes of battles and they have some rousing dialogues and beliefs, at a time whilst the morality of the Chinese populace was becoming scrutinized. What other characters to help set an example, coincided extremely well with Hu Jintao’s ‘8 </a:t>
            </a:r>
            <a:r>
              <a:rPr lang="en-GB" dirty="0"/>
              <a:t>honours</a:t>
            </a:r>
            <a:r>
              <a:rPr lang="en-US" dirty="0"/>
              <a:t> and shames’ (Mulvenon.2009)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4B10DF7-0FC6-48C0-8814-6229BDE97F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839" y="1003003"/>
            <a:ext cx="3976788" cy="4531952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B81D7E-68C4-4AA1-A299-FE0058BA93AB}"/>
              </a:ext>
            </a:extLst>
          </p:cNvPr>
          <p:cNvSpPr txBox="1"/>
          <p:nvPr/>
        </p:nvSpPr>
        <p:spPr>
          <a:xfrm>
            <a:off x="7740943" y="5545465"/>
            <a:ext cx="36365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Guan Yu, Revered in Confucianism, Buddhism and Daoism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1CBC5C-1C24-4EE1-86A1-196EEF08B22F}"/>
              </a:ext>
            </a:extLst>
          </p:cNvPr>
          <p:cNvSpPr txBox="1"/>
          <p:nvPr/>
        </p:nvSpPr>
        <p:spPr>
          <a:xfrm>
            <a:off x="10474711" y="6173262"/>
            <a:ext cx="9028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Image 7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8DC12D8-4DF0-43DA-BA27-8F92D677E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91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78"/>
    </mc:Choice>
    <mc:Fallback>
      <p:transition spd="slow" advTm="53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458FF-1D47-4198-ADCE-634F381B0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78" y="1542758"/>
            <a:ext cx="5532656" cy="2994247"/>
          </a:xfrm>
        </p:spPr>
        <p:txBody>
          <a:bodyPr>
            <a:normAutofit fontScale="90000"/>
          </a:bodyPr>
          <a:lstStyle/>
          <a:p>
            <a:r>
              <a:rPr lang="en-GB" dirty="0"/>
              <a:t>From </a:t>
            </a:r>
            <a:r>
              <a:rPr lang="en-GB" dirty="0" err="1"/>
              <a:t>Zhuge</a:t>
            </a:r>
            <a:r>
              <a:rPr lang="en-GB" dirty="0"/>
              <a:t> Liang</a:t>
            </a:r>
            <a:br>
              <a:rPr lang="en-GB" dirty="0"/>
            </a:br>
            <a:r>
              <a:rPr lang="en-GB" dirty="0"/>
              <a:t> to </a:t>
            </a:r>
            <a:br>
              <a:rPr lang="en-GB" dirty="0"/>
            </a:br>
            <a:r>
              <a:rPr lang="en-GB" dirty="0"/>
              <a:t>Mao Zedong?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Is this of any significance?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Content Placeholder 9" descr="A close up of a person&#10;&#10;Description automatically generated">
            <a:extLst>
              <a:ext uri="{FF2B5EF4-FFF2-40B4-BE49-F238E27FC236}">
                <a16:creationId xmlns:a16="http://schemas.microsoft.com/office/drawing/2014/main" id="{C775112C-B0E1-4233-A31D-523456060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227" y="1630762"/>
            <a:ext cx="2372282" cy="3112031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BD892D-C640-4B5D-BA86-82B6FC7E86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4509" y="718722"/>
            <a:ext cx="3733800" cy="5753100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AFEA3020-766F-4DC9-8463-EE29C1A7D6CD}"/>
              </a:ext>
            </a:extLst>
          </p:cNvPr>
          <p:cNvSpPr/>
          <p:nvPr/>
        </p:nvSpPr>
        <p:spPr>
          <a:xfrm>
            <a:off x="5597900" y="5412561"/>
            <a:ext cx="2743200" cy="9484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B37181-E26A-4AF4-B7DA-A98CC8BF206F}"/>
              </a:ext>
            </a:extLst>
          </p:cNvPr>
          <p:cNvSpPr txBox="1"/>
          <p:nvPr/>
        </p:nvSpPr>
        <p:spPr>
          <a:xfrm>
            <a:off x="5783359" y="4742794"/>
            <a:ext cx="23722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Since 2011 alone he has portrayed Mao 11 times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BBCE3AC-977C-474D-9778-17DCE488D1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009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38"/>
    </mc:Choice>
    <mc:Fallback>
      <p:transition spd="slow" advTm="449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A1496-D52D-464A-9FDE-1302F9CE7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 dirty="0"/>
              <a:t>Which is more important fact or fiction?</a:t>
            </a:r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A9FCAC33-4330-4A5A-AE90-DC17F30C4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1" y="2666999"/>
            <a:ext cx="4445643" cy="3813314"/>
          </a:xfrm>
        </p:spPr>
        <p:txBody>
          <a:bodyPr anchor="t">
            <a:normAutofit lnSpcReduction="10000"/>
          </a:bodyPr>
          <a:lstStyle/>
          <a:p>
            <a:r>
              <a:rPr lang="en-US" sz="1800" dirty="0"/>
              <a:t>Cao </a:t>
            </a:r>
            <a:r>
              <a:rPr lang="en-US" sz="1800" dirty="0" err="1"/>
              <a:t>Cao</a:t>
            </a:r>
            <a:r>
              <a:rPr lang="en-US" sz="1800" dirty="0"/>
              <a:t> is perceived to be a villainous man by those who are familiar with the narrative.</a:t>
            </a:r>
          </a:p>
          <a:p>
            <a:r>
              <a:rPr lang="en-US" sz="1800" dirty="0"/>
              <a:t>Was this the authors original intention?</a:t>
            </a:r>
          </a:p>
          <a:p>
            <a:r>
              <a:rPr lang="en-US" sz="1800" dirty="0"/>
              <a:t>Is he still perceived this way?</a:t>
            </a:r>
          </a:p>
          <a:p>
            <a:r>
              <a:rPr lang="en-US" sz="1800" dirty="0"/>
              <a:t>What matters more, his actions or his legacy?</a:t>
            </a:r>
          </a:p>
          <a:p>
            <a:pPr marL="0" indent="0">
              <a:buNone/>
            </a:pPr>
            <a:r>
              <a:rPr lang="en-US" sz="1800" dirty="0"/>
              <a:t>Editing prior to mass publishing has led to Cao </a:t>
            </a:r>
            <a:r>
              <a:rPr lang="en-US" sz="1800" dirty="0" err="1"/>
              <a:t>Cao</a:t>
            </a:r>
            <a:r>
              <a:rPr lang="en-US" sz="1800" dirty="0"/>
              <a:t> being scorned and remembered perhaps fouler than deserved  (Knight, 2012)</a:t>
            </a:r>
          </a:p>
        </p:txBody>
      </p:sp>
      <p:pic>
        <p:nvPicPr>
          <p:cNvPr id="5" name="Content Placeholder 4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58666571-6C10-4CD3-8B9F-4866B078E6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833" y="635528"/>
            <a:ext cx="5526157" cy="605682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62FBD1-4DF5-48C1-A257-87877C9F9634}"/>
              </a:ext>
            </a:extLst>
          </p:cNvPr>
          <p:cNvSpPr txBox="1"/>
          <p:nvPr/>
        </p:nvSpPr>
        <p:spPr>
          <a:xfrm>
            <a:off x="10893287" y="1444487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Image 8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6EC4741-169D-49B7-B1DE-CDB1D4EAE8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552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032"/>
    </mc:Choice>
    <mc:Fallback>
      <p:transition spd="slow" advTm="111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27151-178C-4108-953C-C16836E6C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9811" y="1590261"/>
            <a:ext cx="4798142" cy="43864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6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Were these productions successful at representing Chinese history positively or in a heavily influencing way to a Chinese audience or even foreign audience?</a:t>
            </a:r>
          </a:p>
        </p:txBody>
      </p:sp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200556F3-542E-4280-94AE-A454CCC40B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6" r="1" b="1"/>
          <a:stretch/>
        </p:blipFill>
        <p:spPr>
          <a:xfrm>
            <a:off x="633999" y="636640"/>
            <a:ext cx="5462001" cy="559154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99C49FC-273B-4609-A2FA-33228298B6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991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02"/>
    </mc:Choice>
    <mc:Fallback>
      <p:transition spd="slow" advTm="62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C9AB6-EAC3-45D6-8DA9-7C5FC6B5E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5194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C1A65-CDE4-40C1-B7DF-4776E434C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7841" y="1219200"/>
            <a:ext cx="9905998" cy="538129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>
                <a:effectLst/>
              </a:rPr>
              <a:t>Besio</a:t>
            </a:r>
            <a:r>
              <a:rPr lang="en-GB" dirty="0">
                <a:effectLst/>
              </a:rPr>
              <a:t>, K. and Tung, C., 2007. </a:t>
            </a:r>
            <a:r>
              <a:rPr lang="en-GB" i="1" dirty="0">
                <a:effectLst/>
              </a:rPr>
              <a:t>Three Kingdoms and Chinese Culture, Ch IV</a:t>
            </a:r>
            <a:r>
              <a:rPr lang="en-GB" dirty="0">
                <a:effectLst/>
              </a:rPr>
              <a:t>. Albany: State University of New York Press.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China.org.cn. 2009. </a:t>
            </a:r>
            <a:r>
              <a:rPr lang="en-GB" i="1" dirty="0">
                <a:effectLst/>
              </a:rPr>
              <a:t>New 'Three Kingdoms', The Most Expensive Of All Time -- </a:t>
            </a:r>
            <a:r>
              <a:rPr lang="en-GB" i="1" dirty="0" err="1">
                <a:effectLst/>
              </a:rPr>
              <a:t>China.Org.Cn</a:t>
            </a:r>
            <a:r>
              <a:rPr lang="en-GB" dirty="0">
                <a:effectLst/>
              </a:rPr>
              <a:t>. [online] Available at: &lt;http://www.china.org.cn/culture/2009-09/27/content_18612367.htm&gt; [Accessed 28 April 2020].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China.org.cn. 2010. </a:t>
            </a:r>
            <a:r>
              <a:rPr lang="en-GB" i="1" dirty="0">
                <a:effectLst/>
              </a:rPr>
              <a:t>Ancient Classic, Modern Tale - </a:t>
            </a:r>
            <a:r>
              <a:rPr lang="en-GB" i="1" dirty="0" err="1">
                <a:effectLst/>
              </a:rPr>
              <a:t>China.Org.Cn</a:t>
            </a:r>
            <a:r>
              <a:rPr lang="en-GB" dirty="0">
                <a:effectLst/>
              </a:rPr>
              <a:t>. [online] Available at: &lt;http://www.china.org.cn/arts/2010-05/28/content_20136982.htm&gt; </a:t>
            </a:r>
          </a:p>
          <a:p>
            <a:pPr marL="0" indent="0">
              <a:buNone/>
            </a:pPr>
            <a:r>
              <a:rPr lang="en-GB" dirty="0" err="1">
                <a:effectLst/>
              </a:rPr>
              <a:t>Mulvenon</a:t>
            </a:r>
            <a:r>
              <a:rPr lang="en-GB" dirty="0">
                <a:effectLst/>
              </a:rPr>
              <a:t>, J., 2009. </a:t>
            </a:r>
            <a:r>
              <a:rPr lang="en-GB" i="1" dirty="0">
                <a:effectLst/>
              </a:rPr>
              <a:t>Hu Jintao And The “Core Values Of Military Personnel”</a:t>
            </a:r>
            <a:r>
              <a:rPr lang="en-GB" dirty="0">
                <a:effectLst/>
              </a:rPr>
              <a:t>. [</a:t>
            </a:r>
            <a:r>
              <a:rPr lang="en-GB" dirty="0" err="1">
                <a:effectLst/>
              </a:rPr>
              <a:t>ebook</a:t>
            </a:r>
            <a:r>
              <a:rPr lang="en-GB" dirty="0">
                <a:effectLst/>
              </a:rPr>
              <a:t>] China Leadership Monitor. Available at: </a:t>
            </a:r>
            <a:r>
              <a:rPr lang="en-GB" dirty="0">
                <a:effectLst/>
                <a:hlinkClick r:id="rId4"/>
              </a:rPr>
              <a:t>https://media.hoover.org/sites/default/files/documents/CLM28JM.pdf</a:t>
            </a:r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dirty="0">
                <a:effectLst/>
              </a:rPr>
              <a:t>Lai, H. and Lu, Y., 2012. </a:t>
            </a:r>
            <a:r>
              <a:rPr lang="en-GB" i="1" dirty="0">
                <a:effectLst/>
              </a:rPr>
              <a:t>China's Soft Power And International Relations</a:t>
            </a:r>
            <a:r>
              <a:rPr lang="en-GB" dirty="0">
                <a:effectLst/>
              </a:rPr>
              <a:t>. London: Routledge.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South China Morning Post. 2009. </a:t>
            </a:r>
            <a:r>
              <a:rPr lang="en-GB" i="1" dirty="0">
                <a:effectLst/>
              </a:rPr>
              <a:t>Tang </a:t>
            </a:r>
            <a:r>
              <a:rPr lang="en-GB" i="1" dirty="0" err="1">
                <a:effectLst/>
              </a:rPr>
              <a:t>Guoqiang</a:t>
            </a:r>
            <a:r>
              <a:rPr lang="en-GB" dirty="0">
                <a:effectLst/>
              </a:rPr>
              <a:t>. [online] Available at: &lt;https://www.scmp.com/article/668079/tang-guoqiang&gt; 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IMDb. 2020. </a:t>
            </a:r>
            <a:r>
              <a:rPr lang="en-GB" i="1" dirty="0">
                <a:effectLst/>
              </a:rPr>
              <a:t>San Guo - </a:t>
            </a:r>
            <a:r>
              <a:rPr lang="en-GB" i="1" dirty="0" err="1">
                <a:effectLst/>
              </a:rPr>
              <a:t>Imdb</a:t>
            </a:r>
            <a:r>
              <a:rPr lang="en-GB" dirty="0">
                <a:effectLst/>
              </a:rPr>
              <a:t>. [online] Available at: &lt;https://www.imdb.com/title/tt1514753/awards?ref_=tt_ql_op_1&gt; [Accessed 28 April 2020].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IMDb. 2020. </a:t>
            </a:r>
            <a:r>
              <a:rPr lang="en-GB" i="1" dirty="0">
                <a:effectLst/>
              </a:rPr>
              <a:t>San Guo Yan Yi - </a:t>
            </a:r>
            <a:r>
              <a:rPr lang="en-GB" i="1" dirty="0" err="1">
                <a:effectLst/>
              </a:rPr>
              <a:t>Imdb</a:t>
            </a:r>
            <a:r>
              <a:rPr lang="en-GB" dirty="0">
                <a:effectLst/>
              </a:rPr>
              <a:t>. [online] Available at: &lt;https://www.imdb.com/title/tt0108914/awards?ref_=tt_ql_op_1&gt; 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Knight, S., 2012. </a:t>
            </a:r>
            <a:r>
              <a:rPr lang="en-GB" i="1" dirty="0">
                <a:effectLst/>
              </a:rPr>
              <a:t>Chinese Literature</a:t>
            </a:r>
            <a:r>
              <a:rPr lang="en-GB" dirty="0">
                <a:effectLst/>
              </a:rPr>
              <a:t>. Oxford: Oxford University Press.</a:t>
            </a:r>
          </a:p>
          <a:p>
            <a:pPr marL="0" indent="0">
              <a:buNone/>
            </a:pPr>
            <a:endParaRPr lang="en-GB" dirty="0"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4EEF1CF-7E46-45F7-AB66-220B3287D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826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78"/>
    </mc:Choice>
    <mc:Fallback>
      <p:transition spd="slow" advTm="2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650F3-21D9-4BDF-B8B1-29E9B9EFC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Images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FD07B-1A2C-499B-B597-672A3A239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6648"/>
            <a:ext cx="10515600" cy="532622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Image 1: IMDb Awards List for San Guo </a:t>
            </a:r>
            <a:r>
              <a:rPr lang="en-GB" dirty="0" err="1"/>
              <a:t>Yanyi</a:t>
            </a:r>
            <a:r>
              <a:rPr lang="en-GB" dirty="0"/>
              <a:t> 1994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IMDb. 2020. </a:t>
            </a:r>
            <a:r>
              <a:rPr lang="en-GB" i="1" dirty="0">
                <a:effectLst/>
              </a:rPr>
              <a:t>San Guo Yan Yi - </a:t>
            </a:r>
            <a:r>
              <a:rPr lang="en-GB" i="1" dirty="0" err="1">
                <a:effectLst/>
              </a:rPr>
              <a:t>Imdb</a:t>
            </a:r>
            <a:r>
              <a:rPr lang="en-GB" dirty="0">
                <a:effectLst/>
              </a:rPr>
              <a:t>. [online] Available at: &lt;https://www.imdb.com/title/tt0108914/awards?ref_=tt_ql_op_1&gt; [Accessed 28 April 2020].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Image 2: Mao Zedong. </a:t>
            </a:r>
            <a:r>
              <a:rPr lang="en-GB" dirty="0">
                <a:effectLst/>
                <a:hlinkClick r:id="rId4" tooltip="via Wikimedia Commons"/>
              </a:rPr>
              <a:t>The People's Republic of China Printing Office</a:t>
            </a:r>
            <a:r>
              <a:rPr lang="en-GB" dirty="0">
                <a:effectLst/>
              </a:rPr>
              <a:t> / Public domain</a:t>
            </a:r>
            <a:br>
              <a:rPr lang="en-GB" dirty="0"/>
            </a:br>
            <a:r>
              <a:rPr lang="en-GB" dirty="0"/>
              <a:t>Image 3: Hu Jintao. Public Domain</a:t>
            </a:r>
          </a:p>
          <a:p>
            <a:pPr marL="0" indent="0">
              <a:buNone/>
            </a:pPr>
            <a:r>
              <a:rPr lang="nb-NO" dirty="0"/>
              <a:t>HELENE C. STIKKEL / Public domain</a:t>
            </a:r>
          </a:p>
          <a:p>
            <a:pPr marL="0" indent="0">
              <a:buNone/>
            </a:pPr>
            <a:r>
              <a:rPr lang="nb-NO" dirty="0"/>
              <a:t>Image 4: Jiang Zemin . Public Domain</a:t>
            </a:r>
          </a:p>
          <a:p>
            <a:pPr marL="0" indent="0">
              <a:buNone/>
            </a:pPr>
            <a:r>
              <a:rPr lang="pl-PL" dirty="0"/>
              <a:t>Kremlin.ru / CC BY (</a:t>
            </a:r>
            <a:r>
              <a:rPr lang="pl-PL" dirty="0">
                <a:hlinkClick r:id="rId5"/>
              </a:rPr>
              <a:t>https://creativecommons.org/licenses/by/3.0</a:t>
            </a:r>
            <a:r>
              <a:rPr lang="pl-PL" dirty="0"/>
              <a:t>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Image 5: Deng Xiaoping</a:t>
            </a:r>
          </a:p>
          <a:p>
            <a:pPr marL="0" indent="0">
              <a:buNone/>
            </a:pPr>
            <a:r>
              <a:rPr lang="en-GB" dirty="0"/>
              <a:t>Image 6: Box Art for DVD Boxset of “</a:t>
            </a:r>
            <a:r>
              <a:rPr lang="en-GB" i="1" dirty="0" err="1"/>
              <a:t>Sānguó</a:t>
            </a:r>
            <a:r>
              <a:rPr lang="en-GB" i="1" dirty="0"/>
              <a:t> </a:t>
            </a:r>
            <a:r>
              <a:rPr lang="en-GB" i="1" dirty="0" err="1"/>
              <a:t>Yǎnyì</a:t>
            </a:r>
            <a:r>
              <a:rPr lang="en-GB" i="1" dirty="0"/>
              <a:t>”</a:t>
            </a:r>
          </a:p>
          <a:p>
            <a:pPr marL="0" indent="0">
              <a:buNone/>
            </a:pPr>
            <a:r>
              <a:rPr lang="en-GB" i="1" dirty="0"/>
              <a:t>Image 7: Guan Yu, </a:t>
            </a:r>
            <a:r>
              <a:rPr lang="en-GB" i="1" dirty="0" err="1"/>
              <a:t>Sancai</a:t>
            </a:r>
            <a:r>
              <a:rPr lang="en-GB" i="1" dirty="0"/>
              <a:t> </a:t>
            </a:r>
            <a:r>
              <a:rPr lang="en-GB" i="1" dirty="0" err="1"/>
              <a:t>Tuhui</a:t>
            </a:r>
            <a:r>
              <a:rPr lang="en-GB" i="1" dirty="0"/>
              <a:t>.</a:t>
            </a:r>
          </a:p>
          <a:p>
            <a:pPr marL="0" indent="0">
              <a:buNone/>
            </a:pPr>
            <a:r>
              <a:rPr lang="en-GB" i="1" dirty="0"/>
              <a:t>Image 8: </a:t>
            </a:r>
            <a:r>
              <a:rPr lang="en-GB" i="1" dirty="0" err="1"/>
              <a:t>Guoqiang</a:t>
            </a:r>
            <a:r>
              <a:rPr lang="en-GB" i="1" dirty="0"/>
              <a:t> Tang as </a:t>
            </a:r>
            <a:r>
              <a:rPr lang="en-GB" i="1" dirty="0" err="1"/>
              <a:t>Zuge</a:t>
            </a:r>
            <a:r>
              <a:rPr lang="en-GB" i="1" dirty="0"/>
              <a:t> Liang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Hkcinemagic.com. 2020. </a:t>
            </a:r>
            <a:r>
              <a:rPr lang="en-GB" i="1" dirty="0">
                <a:effectLst/>
              </a:rPr>
              <a:t>Hong Kong </a:t>
            </a:r>
            <a:r>
              <a:rPr lang="en-GB" i="1" dirty="0" err="1">
                <a:effectLst/>
              </a:rPr>
              <a:t>Cinemagic</a:t>
            </a:r>
            <a:r>
              <a:rPr lang="en-GB" i="1" dirty="0">
                <a:effectLst/>
              </a:rPr>
              <a:t> - Gallery Tang Guo </a:t>
            </a:r>
            <a:r>
              <a:rPr lang="en-GB" i="1" dirty="0" err="1">
                <a:effectLst/>
              </a:rPr>
              <a:t>Qiang</a:t>
            </a:r>
            <a:r>
              <a:rPr lang="en-GB" dirty="0">
                <a:effectLst/>
              </a:rPr>
              <a:t>. [online] Available at: &lt;http://www.hkcinemagic.com/en/gallery.asp?pid=14750&amp;id=51688&gt; [Accessed 28 April 2020].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Image 9: Cao </a:t>
            </a:r>
            <a:r>
              <a:rPr lang="en-GB" dirty="0" err="1">
                <a:effectLst/>
              </a:rPr>
              <a:t>Cao</a:t>
            </a:r>
            <a:r>
              <a:rPr lang="en-GB" dirty="0">
                <a:effectLst/>
              </a:rPr>
              <a:t> </a:t>
            </a:r>
          </a:p>
          <a:p>
            <a:pPr marL="0" indent="0">
              <a:buNone/>
            </a:pPr>
            <a:r>
              <a:rPr lang="fr-FR" dirty="0">
                <a:effectLst/>
              </a:rPr>
              <a:t>Wang Qi (1529 - 1612) / Public </a:t>
            </a:r>
            <a:r>
              <a:rPr lang="fr-FR" dirty="0" err="1">
                <a:effectLst/>
              </a:rPr>
              <a:t>domain</a:t>
            </a:r>
            <a:endParaRPr lang="fr-FR" dirty="0">
              <a:effectLst/>
            </a:endParaRPr>
          </a:p>
          <a:p>
            <a:pPr marL="0" indent="0">
              <a:buNone/>
            </a:pPr>
            <a:r>
              <a:rPr lang="fr-FR" dirty="0">
                <a:effectLst/>
              </a:rPr>
              <a:t>Image 10: </a:t>
            </a:r>
            <a:r>
              <a:rPr lang="fr-FR" dirty="0" err="1">
                <a:effectLst/>
              </a:rPr>
              <a:t>Three</a:t>
            </a:r>
            <a:r>
              <a:rPr lang="fr-FR" dirty="0">
                <a:effectLst/>
              </a:rPr>
              <a:t> </a:t>
            </a:r>
            <a:r>
              <a:rPr lang="fr-FR" dirty="0" err="1">
                <a:effectLst/>
              </a:rPr>
              <a:t>Kingdoms</a:t>
            </a:r>
            <a:r>
              <a:rPr lang="fr-FR" dirty="0">
                <a:effectLst/>
              </a:rPr>
              <a:t> </a:t>
            </a:r>
            <a:r>
              <a:rPr lang="fr-FR" dirty="0" err="1">
                <a:effectLst/>
              </a:rPr>
              <a:t>Warlord</a:t>
            </a:r>
            <a:r>
              <a:rPr lang="fr-FR" dirty="0">
                <a:effectLst/>
              </a:rPr>
              <a:t> </a:t>
            </a:r>
            <a:r>
              <a:rPr lang="fr-FR" dirty="0" err="1">
                <a:effectLst/>
              </a:rPr>
              <a:t>territory</a:t>
            </a:r>
            <a:r>
              <a:rPr lang="fr-FR" dirty="0">
                <a:effectLst/>
              </a:rPr>
              <a:t> </a:t>
            </a:r>
          </a:p>
          <a:p>
            <a:pPr marL="0" indent="0">
              <a:buNone/>
            </a:pPr>
            <a:r>
              <a:rPr lang="en-GB" u="sng" dirty="0" err="1">
                <a:effectLst/>
                <a:hlinkClick r:id="rId6" tooltip="via Wikimedia Commons"/>
              </a:rPr>
              <a:t>Sarazyn</a:t>
            </a:r>
            <a:r>
              <a:rPr lang="en-GB" dirty="0">
                <a:effectLst/>
              </a:rPr>
              <a:t> / </a:t>
            </a:r>
            <a:r>
              <a:rPr lang="en-GB" dirty="0">
                <a:effectLst/>
                <a:hlinkClick r:id="rId7"/>
              </a:rPr>
              <a:t>CC BY-SA</a:t>
            </a: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E7F89C4-8CE1-4F43-A37D-09E8659706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389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4"/>
    </mc:Choice>
    <mc:Fallback>
      <p:transition spd="slow" advTm="12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843</Words>
  <Application>Microsoft Office PowerPoint</Application>
  <PresentationFormat>Widescreen</PresentationFormat>
  <Paragraphs>66</Paragraphs>
  <Slides>9</Slides>
  <Notes>7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Century Gothic</vt:lpstr>
      <vt:lpstr>Mesh</vt:lpstr>
      <vt:lpstr>‘Romance of The Three Kingdoms’ Through Chinese Television</vt:lpstr>
      <vt:lpstr>Critical Acclaim But why?</vt:lpstr>
      <vt:lpstr>PowerPoint Presentation</vt:lpstr>
      <vt:lpstr>Characters that will last forever</vt:lpstr>
      <vt:lpstr>From Zhuge Liang  to  Mao Zedong?  Is this of any significance? </vt:lpstr>
      <vt:lpstr>Which is more important fact or fiction?</vt:lpstr>
      <vt:lpstr>Were these productions successful at representing Chinese history positively or in a heavily influencing way to a Chinese audience or even foreign audience?</vt:lpstr>
      <vt:lpstr>References</vt:lpstr>
      <vt:lpstr>Images used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‘Romance of The Three Kingdoms’ Through Chinese Television</dc:title>
  <dc:creator>Ant Mc</dc:creator>
  <cp:lastModifiedBy>Anthony Mcdonald (1701752)</cp:lastModifiedBy>
  <cp:revision>6</cp:revision>
  <dcterms:created xsi:type="dcterms:W3CDTF">2020-04-28T22:23:09Z</dcterms:created>
  <dcterms:modified xsi:type="dcterms:W3CDTF">2020-04-28T23:22:34Z</dcterms:modified>
</cp:coreProperties>
</file>