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59" r:id="rId5"/>
    <p:sldId id="271" r:id="rId6"/>
    <p:sldId id="260" r:id="rId7"/>
    <p:sldId id="261" r:id="rId8"/>
    <p:sldId id="262" r:id="rId9"/>
    <p:sldId id="263" r:id="rId10"/>
    <p:sldId id="264" r:id="rId11"/>
    <p:sldId id="265" r:id="rId12"/>
    <p:sldId id="266" r:id="rId13"/>
    <p:sldId id="269" r:id="rId14"/>
    <p:sldId id="270" r:id="rId15"/>
    <p:sldId id="267" r:id="rId16"/>
    <p:sldId id="272"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1" autoAdjust="0"/>
    <p:restoredTop sz="94107" autoAdjust="0"/>
  </p:normalViewPr>
  <p:slideViewPr>
    <p:cSldViewPr snapToGrid="0">
      <p:cViewPr varScale="1">
        <p:scale>
          <a:sx n="68" d="100"/>
          <a:sy n="68" d="100"/>
        </p:scale>
        <p:origin x="78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6BBAA3-1D91-4EAA-A470-85D025EF6A5A}"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US"/>
        </a:p>
      </dgm:t>
    </dgm:pt>
    <dgm:pt modelId="{01352CE5-ED54-4DF8-AD87-42F793A66EC7}">
      <dgm:prSet/>
      <dgm:spPr/>
      <dgm:t>
        <a:bodyPr/>
        <a:lstStyle/>
        <a:p>
          <a:r>
            <a:rPr lang="en-US" b="0" i="0"/>
            <a:t>Some assistance is needed in dressing </a:t>
          </a:r>
          <a:endParaRPr lang="en-US"/>
        </a:p>
      </dgm:t>
    </dgm:pt>
    <dgm:pt modelId="{ED9E3695-908E-4269-A94C-A208636D6A96}" type="parTrans" cxnId="{3D896CB2-AE36-48C1-ACBE-43A0CEBE68A1}">
      <dgm:prSet/>
      <dgm:spPr/>
      <dgm:t>
        <a:bodyPr/>
        <a:lstStyle/>
        <a:p>
          <a:endParaRPr lang="en-US"/>
        </a:p>
      </dgm:t>
    </dgm:pt>
    <dgm:pt modelId="{1E14680C-0106-4079-B92B-448D5927DFA8}" type="sibTrans" cxnId="{3D896CB2-AE36-48C1-ACBE-43A0CEBE68A1}">
      <dgm:prSet/>
      <dgm:spPr/>
      <dgm:t>
        <a:bodyPr/>
        <a:lstStyle/>
        <a:p>
          <a:endParaRPr lang="en-US"/>
        </a:p>
      </dgm:t>
    </dgm:pt>
    <dgm:pt modelId="{ED2F7D11-9305-47C2-90B5-36347E86D8F6}">
      <dgm:prSet/>
      <dgm:spPr/>
      <dgm:t>
        <a:bodyPr/>
        <a:lstStyle/>
        <a:p>
          <a:r>
            <a:rPr lang="en-US" b="0" i="0"/>
            <a:t>Preferred dresses: Mid-rise bootcut jeans, polished cardigan, paints.</a:t>
          </a:r>
          <a:endParaRPr lang="en-US"/>
        </a:p>
      </dgm:t>
    </dgm:pt>
    <dgm:pt modelId="{E53263D2-17C6-4359-84BB-3EB3F22C533F}" type="parTrans" cxnId="{5CA9AE3A-8686-479C-84BB-9997940A0486}">
      <dgm:prSet/>
      <dgm:spPr/>
      <dgm:t>
        <a:bodyPr/>
        <a:lstStyle/>
        <a:p>
          <a:endParaRPr lang="en-US"/>
        </a:p>
      </dgm:t>
    </dgm:pt>
    <dgm:pt modelId="{B5075049-8EA7-4E69-A90B-A0BE129C1F57}" type="sibTrans" cxnId="{5CA9AE3A-8686-479C-84BB-9997940A0486}">
      <dgm:prSet/>
      <dgm:spPr/>
      <dgm:t>
        <a:bodyPr/>
        <a:lstStyle/>
        <a:p>
          <a:endParaRPr lang="en-US"/>
        </a:p>
      </dgm:t>
    </dgm:pt>
    <dgm:pt modelId="{0ABB604C-A7D2-42B6-B081-63F666A05754}">
      <dgm:prSet/>
      <dgm:spPr/>
      <dgm:t>
        <a:bodyPr/>
        <a:lstStyle/>
        <a:p>
          <a:r>
            <a:rPr lang="en-US" b="0" i="0"/>
            <a:t>Skin care: Some medical based skin care needed for reducing the chances if skin diseases.</a:t>
          </a:r>
          <a:endParaRPr lang="en-US"/>
        </a:p>
      </dgm:t>
    </dgm:pt>
    <dgm:pt modelId="{4CACC3C5-B079-46C4-B13F-14D798F74C1D}" type="parTrans" cxnId="{E56BA5BD-A994-4036-A913-8BE116C04FA7}">
      <dgm:prSet/>
      <dgm:spPr/>
      <dgm:t>
        <a:bodyPr/>
        <a:lstStyle/>
        <a:p>
          <a:endParaRPr lang="en-US"/>
        </a:p>
      </dgm:t>
    </dgm:pt>
    <dgm:pt modelId="{CC50B0EA-9F3C-47FF-8F51-EC67A12687A4}" type="sibTrans" cxnId="{E56BA5BD-A994-4036-A913-8BE116C04FA7}">
      <dgm:prSet/>
      <dgm:spPr/>
      <dgm:t>
        <a:bodyPr/>
        <a:lstStyle/>
        <a:p>
          <a:endParaRPr lang="en-US"/>
        </a:p>
      </dgm:t>
    </dgm:pt>
    <dgm:pt modelId="{84AEC797-3E1E-451C-9D47-5E60AC8450EB}" type="pres">
      <dgm:prSet presAssocID="{C06BBAA3-1D91-4EAA-A470-85D025EF6A5A}" presName="CompostProcess" presStyleCnt="0">
        <dgm:presLayoutVars>
          <dgm:dir/>
          <dgm:resizeHandles val="exact"/>
        </dgm:presLayoutVars>
      </dgm:prSet>
      <dgm:spPr/>
    </dgm:pt>
    <dgm:pt modelId="{146A6A2C-405C-450E-A6EA-F1F309D96B5F}" type="pres">
      <dgm:prSet presAssocID="{C06BBAA3-1D91-4EAA-A470-85D025EF6A5A}" presName="arrow" presStyleLbl="bgShp" presStyleIdx="0" presStyleCnt="1"/>
      <dgm:spPr/>
    </dgm:pt>
    <dgm:pt modelId="{EB67DC1C-FA56-45AA-BF1B-14211737C25E}" type="pres">
      <dgm:prSet presAssocID="{C06BBAA3-1D91-4EAA-A470-85D025EF6A5A}" presName="linearProcess" presStyleCnt="0"/>
      <dgm:spPr/>
    </dgm:pt>
    <dgm:pt modelId="{975D3586-4D2C-4162-86A4-4BF12DCD9EA5}" type="pres">
      <dgm:prSet presAssocID="{01352CE5-ED54-4DF8-AD87-42F793A66EC7}" presName="textNode" presStyleLbl="node1" presStyleIdx="0" presStyleCnt="3">
        <dgm:presLayoutVars>
          <dgm:bulletEnabled val="1"/>
        </dgm:presLayoutVars>
      </dgm:prSet>
      <dgm:spPr/>
    </dgm:pt>
    <dgm:pt modelId="{1D0D742B-5658-40A6-BD0A-F5FADE120F6E}" type="pres">
      <dgm:prSet presAssocID="{1E14680C-0106-4079-B92B-448D5927DFA8}" presName="sibTrans" presStyleCnt="0"/>
      <dgm:spPr/>
    </dgm:pt>
    <dgm:pt modelId="{38548A85-FCD7-4FAA-B023-3FCA2DDD6D64}" type="pres">
      <dgm:prSet presAssocID="{ED2F7D11-9305-47C2-90B5-36347E86D8F6}" presName="textNode" presStyleLbl="node1" presStyleIdx="1" presStyleCnt="3">
        <dgm:presLayoutVars>
          <dgm:bulletEnabled val="1"/>
        </dgm:presLayoutVars>
      </dgm:prSet>
      <dgm:spPr/>
    </dgm:pt>
    <dgm:pt modelId="{9D0CE94F-D928-4456-A4E2-D874243C3E43}" type="pres">
      <dgm:prSet presAssocID="{B5075049-8EA7-4E69-A90B-A0BE129C1F57}" presName="sibTrans" presStyleCnt="0"/>
      <dgm:spPr/>
    </dgm:pt>
    <dgm:pt modelId="{3823C04F-872E-417B-93AB-703361682011}" type="pres">
      <dgm:prSet presAssocID="{0ABB604C-A7D2-42B6-B081-63F666A05754}" presName="textNode" presStyleLbl="node1" presStyleIdx="2" presStyleCnt="3">
        <dgm:presLayoutVars>
          <dgm:bulletEnabled val="1"/>
        </dgm:presLayoutVars>
      </dgm:prSet>
      <dgm:spPr/>
    </dgm:pt>
  </dgm:ptLst>
  <dgm:cxnLst>
    <dgm:cxn modelId="{C6B11223-1B39-4AA6-93BD-3E30953909CA}" type="presOf" srcId="{0ABB604C-A7D2-42B6-B081-63F666A05754}" destId="{3823C04F-872E-417B-93AB-703361682011}" srcOrd="0" destOrd="0" presId="urn:microsoft.com/office/officeart/2005/8/layout/hProcess9"/>
    <dgm:cxn modelId="{2E815B27-A413-4097-B3F0-709FC45A956D}" type="presOf" srcId="{ED2F7D11-9305-47C2-90B5-36347E86D8F6}" destId="{38548A85-FCD7-4FAA-B023-3FCA2DDD6D64}" srcOrd="0" destOrd="0" presId="urn:microsoft.com/office/officeart/2005/8/layout/hProcess9"/>
    <dgm:cxn modelId="{5CA9AE3A-8686-479C-84BB-9997940A0486}" srcId="{C06BBAA3-1D91-4EAA-A470-85D025EF6A5A}" destId="{ED2F7D11-9305-47C2-90B5-36347E86D8F6}" srcOrd="1" destOrd="0" parTransId="{E53263D2-17C6-4359-84BB-3EB3F22C533F}" sibTransId="{B5075049-8EA7-4E69-A90B-A0BE129C1F57}"/>
    <dgm:cxn modelId="{3D896CB2-AE36-48C1-ACBE-43A0CEBE68A1}" srcId="{C06BBAA3-1D91-4EAA-A470-85D025EF6A5A}" destId="{01352CE5-ED54-4DF8-AD87-42F793A66EC7}" srcOrd="0" destOrd="0" parTransId="{ED9E3695-908E-4269-A94C-A208636D6A96}" sibTransId="{1E14680C-0106-4079-B92B-448D5927DFA8}"/>
    <dgm:cxn modelId="{F3F077B4-9A26-4131-90E9-DE0DE844C93C}" type="presOf" srcId="{01352CE5-ED54-4DF8-AD87-42F793A66EC7}" destId="{975D3586-4D2C-4162-86A4-4BF12DCD9EA5}" srcOrd="0" destOrd="0" presId="urn:microsoft.com/office/officeart/2005/8/layout/hProcess9"/>
    <dgm:cxn modelId="{E56BA5BD-A994-4036-A913-8BE116C04FA7}" srcId="{C06BBAA3-1D91-4EAA-A470-85D025EF6A5A}" destId="{0ABB604C-A7D2-42B6-B081-63F666A05754}" srcOrd="2" destOrd="0" parTransId="{4CACC3C5-B079-46C4-B13F-14D798F74C1D}" sibTransId="{CC50B0EA-9F3C-47FF-8F51-EC67A12687A4}"/>
    <dgm:cxn modelId="{1B93DED8-7FE2-4D20-8CE6-F9B18DEA0C48}" type="presOf" srcId="{C06BBAA3-1D91-4EAA-A470-85D025EF6A5A}" destId="{84AEC797-3E1E-451C-9D47-5E60AC8450EB}" srcOrd="0" destOrd="0" presId="urn:microsoft.com/office/officeart/2005/8/layout/hProcess9"/>
    <dgm:cxn modelId="{81DB19B9-ACA5-4862-ACF2-1E836931D56E}" type="presParOf" srcId="{84AEC797-3E1E-451C-9D47-5E60AC8450EB}" destId="{146A6A2C-405C-450E-A6EA-F1F309D96B5F}" srcOrd="0" destOrd="0" presId="urn:microsoft.com/office/officeart/2005/8/layout/hProcess9"/>
    <dgm:cxn modelId="{3F18041A-80F3-4463-8C47-AB08D8C63EFE}" type="presParOf" srcId="{84AEC797-3E1E-451C-9D47-5E60AC8450EB}" destId="{EB67DC1C-FA56-45AA-BF1B-14211737C25E}" srcOrd="1" destOrd="0" presId="urn:microsoft.com/office/officeart/2005/8/layout/hProcess9"/>
    <dgm:cxn modelId="{CE52124B-B2B9-4CFE-9824-BCCF8B267384}" type="presParOf" srcId="{EB67DC1C-FA56-45AA-BF1B-14211737C25E}" destId="{975D3586-4D2C-4162-86A4-4BF12DCD9EA5}" srcOrd="0" destOrd="0" presId="urn:microsoft.com/office/officeart/2005/8/layout/hProcess9"/>
    <dgm:cxn modelId="{389C4AAF-5A3C-4D0C-8BFA-70DD85437D55}" type="presParOf" srcId="{EB67DC1C-FA56-45AA-BF1B-14211737C25E}" destId="{1D0D742B-5658-40A6-BD0A-F5FADE120F6E}" srcOrd="1" destOrd="0" presId="urn:microsoft.com/office/officeart/2005/8/layout/hProcess9"/>
    <dgm:cxn modelId="{0B9B8618-B871-4748-857F-898F16F0068E}" type="presParOf" srcId="{EB67DC1C-FA56-45AA-BF1B-14211737C25E}" destId="{38548A85-FCD7-4FAA-B023-3FCA2DDD6D64}" srcOrd="2" destOrd="0" presId="urn:microsoft.com/office/officeart/2005/8/layout/hProcess9"/>
    <dgm:cxn modelId="{2CCEF7FE-A2AB-4076-A4CF-EA21BA79513F}" type="presParOf" srcId="{EB67DC1C-FA56-45AA-BF1B-14211737C25E}" destId="{9D0CE94F-D928-4456-A4E2-D874243C3E43}" srcOrd="3" destOrd="0" presId="urn:microsoft.com/office/officeart/2005/8/layout/hProcess9"/>
    <dgm:cxn modelId="{BB870EF6-C85A-4D15-8528-D064B372D96F}" type="presParOf" srcId="{EB67DC1C-FA56-45AA-BF1B-14211737C25E}" destId="{3823C04F-872E-417B-93AB-703361682011}"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6A6A2C-405C-450E-A6EA-F1F309D96B5F}">
      <dsp:nvSpPr>
        <dsp:cNvPr id="0" name=""/>
        <dsp:cNvSpPr/>
      </dsp:nvSpPr>
      <dsp:spPr>
        <a:xfrm>
          <a:off x="670990" y="0"/>
          <a:ext cx="7604559" cy="4195481"/>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D3586-4D2C-4162-86A4-4BF12DCD9EA5}">
      <dsp:nvSpPr>
        <dsp:cNvPr id="0" name=""/>
        <dsp:cNvSpPr/>
      </dsp:nvSpPr>
      <dsp:spPr>
        <a:xfrm>
          <a:off x="9610" y="1258644"/>
          <a:ext cx="2879667" cy="16781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Some assistance is needed in dressing </a:t>
          </a:r>
          <a:endParaRPr lang="en-US" sz="1800" kern="1200"/>
        </a:p>
      </dsp:txBody>
      <dsp:txXfrm>
        <a:off x="91533" y="1340567"/>
        <a:ext cx="2715821" cy="1514346"/>
      </dsp:txXfrm>
    </dsp:sp>
    <dsp:sp modelId="{38548A85-FCD7-4FAA-B023-3FCA2DDD6D64}">
      <dsp:nvSpPr>
        <dsp:cNvPr id="0" name=""/>
        <dsp:cNvSpPr/>
      </dsp:nvSpPr>
      <dsp:spPr>
        <a:xfrm>
          <a:off x="3033436" y="1258644"/>
          <a:ext cx="2879667" cy="16781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Preferred dresses: Mid-rise bootcut jeans, polished cardigan, paints.</a:t>
          </a:r>
          <a:endParaRPr lang="en-US" sz="1800" kern="1200"/>
        </a:p>
      </dsp:txBody>
      <dsp:txXfrm>
        <a:off x="3115359" y="1340567"/>
        <a:ext cx="2715821" cy="1514346"/>
      </dsp:txXfrm>
    </dsp:sp>
    <dsp:sp modelId="{3823C04F-872E-417B-93AB-703361682011}">
      <dsp:nvSpPr>
        <dsp:cNvPr id="0" name=""/>
        <dsp:cNvSpPr/>
      </dsp:nvSpPr>
      <dsp:spPr>
        <a:xfrm>
          <a:off x="6057262" y="1258644"/>
          <a:ext cx="2879667" cy="1678192"/>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a:t>Skin care: Some medical based skin care needed for reducing the chances if skin diseases.</a:t>
          </a:r>
          <a:endParaRPr lang="en-US" sz="1800" kern="1200"/>
        </a:p>
      </dsp:txBody>
      <dsp:txXfrm>
        <a:off x="6139185" y="1340567"/>
        <a:ext cx="2715821" cy="1514346"/>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714A8-B894-41DE-911E-158BD833A806}" type="datetimeFigureOut">
              <a:rPr lang="en-US" smtClean="0"/>
              <a:t>2/26/21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F30B7C-3BFB-4479-8135-ABAC7468483B}" type="slidenum">
              <a:rPr lang="en-US" smtClean="0"/>
              <a:t>‹#›</a:t>
            </a:fld>
            <a:endParaRPr lang="en-US"/>
          </a:p>
        </p:txBody>
      </p:sp>
    </p:spTree>
    <p:extLst>
      <p:ext uri="{BB962C8B-B14F-4D97-AF65-F5344CB8AC3E}">
        <p14:creationId xmlns:p14="http://schemas.microsoft.com/office/powerpoint/2010/main" val="2990696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u="none" strike="noStrike" dirty="0">
                <a:effectLst/>
                <a:latin typeface="Times New Roman" panose="02020603050405020304" pitchFamily="18" charset="0"/>
                <a:cs typeface="Times New Roman" panose="02020603050405020304" pitchFamily="18" charset="0"/>
              </a:rPr>
              <a:t>A care plan i</a:t>
            </a:r>
            <a:r>
              <a:rPr lang="en-US" dirty="0">
                <a:latin typeface="Times New Roman" panose="02020603050405020304" pitchFamily="18" charset="0"/>
                <a:cs typeface="Times New Roman" panose="02020603050405020304" pitchFamily="18" charset="0"/>
              </a:rPr>
              <a:t>s important because:</a:t>
            </a:r>
          </a:p>
          <a:p>
            <a:pPr algn="l" rtl="0" fontAlgn="base">
              <a:buFont typeface="Arial" panose="020B0604020202020204" pitchFamily="34" charset="0"/>
              <a:buChar char="•"/>
            </a:pPr>
            <a:r>
              <a:rPr lang="en-US" b="0" i="0" u="none" strike="noStrike" dirty="0">
                <a:solidFill>
                  <a:srgbClr val="2E2B21"/>
                </a:solidFill>
                <a:effectLst/>
                <a:latin typeface="Tw Cen MT" panose="020B0602020104020603" pitchFamily="34" charset="0"/>
              </a:rPr>
              <a:t> It identifies elder persons home care needs.</a:t>
            </a:r>
            <a:r>
              <a:rPr lang="en-US" b="0" i="0" dirty="0">
                <a:effectLst/>
                <a:latin typeface="Tw Cen MT" panose="020B0602020104020603" pitchFamily="34" charset="0"/>
              </a:rPr>
              <a:t>​</a:t>
            </a:r>
            <a:endParaRPr lang="en-US" b="0" i="0" dirty="0">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2E2B21"/>
                </a:solidFill>
                <a:effectLst/>
                <a:latin typeface="Tw Cen MT" panose="020B0602020104020603" pitchFamily="34" charset="0"/>
              </a:rPr>
              <a:t> It determines services they will receive to meeting those necessary needs</a:t>
            </a:r>
            <a:r>
              <a:rPr lang="en-US" b="0" i="0" dirty="0">
                <a:effectLst/>
                <a:latin typeface="Tw Cen MT" panose="020B0602020104020603" pitchFamily="34" charset="0"/>
              </a:rPr>
              <a:t>​</a:t>
            </a:r>
            <a:endParaRPr lang="en-US" b="0" i="0" dirty="0">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2E2B21"/>
                </a:solidFill>
                <a:effectLst/>
                <a:latin typeface="Tw Cen MT" panose="020B0602020104020603" pitchFamily="34" charset="0"/>
              </a:rPr>
              <a:t> Care plan specifies the person about duties who will provide services and the approximate time period.</a:t>
            </a:r>
            <a:r>
              <a:rPr lang="en-US" b="0" i="0" dirty="0">
                <a:effectLst/>
                <a:latin typeface="Tw Cen MT" panose="020B0602020104020603" pitchFamily="34" charset="0"/>
              </a:rPr>
              <a:t>​</a:t>
            </a:r>
            <a:endParaRPr lang="en-US" b="0" i="0" dirty="0">
              <a:effectLst/>
              <a:latin typeface="Arial" panose="020B0604020202020204" pitchFamily="34" charset="0"/>
            </a:endParaRPr>
          </a:p>
          <a:p>
            <a:pPr algn="l" rtl="0" fontAlgn="base">
              <a:buFont typeface="Arial" panose="020B0604020202020204" pitchFamily="34" charset="0"/>
              <a:buChar char="•"/>
            </a:pPr>
            <a:r>
              <a:rPr lang="en-US" b="0" i="0" u="none" strike="noStrike" dirty="0">
                <a:solidFill>
                  <a:srgbClr val="2E2B21"/>
                </a:solidFill>
                <a:effectLst/>
                <a:latin typeface="Tw Cen MT" panose="020B0602020104020603" pitchFamily="34" charset="0"/>
              </a:rPr>
              <a:t> It is necessary for elder persons goals, health needs and preferences.</a:t>
            </a:r>
            <a:r>
              <a:rPr lang="en-US" b="0" i="0" dirty="0">
                <a:effectLst/>
                <a:latin typeface="Tw Cen MT" panose="020B0602020104020603" pitchFamily="34" charset="0"/>
              </a:rPr>
              <a:t>​</a:t>
            </a:r>
            <a:endParaRPr lang="en-US" b="0" i="0" dirty="0">
              <a:effectLst/>
              <a:latin typeface="Arial" panose="020B0604020202020204" pitchFamily="34" charset="0"/>
            </a:endParaRPr>
          </a:p>
          <a:p>
            <a:pPr algn="just" rtl="0" fontAlgn="base">
              <a:buFont typeface="Arial" panose="020B0604020202020204" pitchFamily="34" charset="0"/>
              <a:buNone/>
            </a:pPr>
            <a:endParaRPr lang="en-US" b="0" i="0" dirty="0">
              <a:effectLst/>
            </a:endParaRPr>
          </a:p>
          <a:p>
            <a:endParaRPr lang="en-US" dirty="0">
              <a:latin typeface="Times New Roman" panose="02020603050405020304" pitchFamily="18"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3</a:t>
            </a:fld>
            <a:endParaRPr lang="en-US"/>
          </a:p>
        </p:txBody>
      </p:sp>
    </p:spTree>
    <p:extLst>
      <p:ext uri="{BB962C8B-B14F-4D97-AF65-F5344CB8AC3E}">
        <p14:creationId xmlns:p14="http://schemas.microsoft.com/office/powerpoint/2010/main" val="3862243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buFont typeface="Arial" panose="020B0604020202020204" pitchFamily="34" charset="0"/>
              <a:buChar char="•"/>
            </a:pPr>
            <a:r>
              <a:rPr lang="en-US" sz="1200" b="0" i="0" u="none" strike="noStrike" dirty="0">
                <a:effectLst/>
                <a:latin typeface="Times New Roman" panose="02020603050405020304" pitchFamily="18" charset="0"/>
                <a:cs typeface="Times New Roman" panose="02020603050405020304" pitchFamily="18" charset="0"/>
              </a:rPr>
              <a:t>Advocacy</a:t>
            </a:r>
            <a:r>
              <a:rPr lang="en-US" sz="12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200" b="0" i="0" u="none" strike="noStrike" dirty="0">
                <a:effectLst/>
                <a:latin typeface="Times New Roman" panose="02020603050405020304" pitchFamily="18" charset="0"/>
                <a:cs typeface="Times New Roman" panose="02020603050405020304" pitchFamily="18" charset="0"/>
              </a:rPr>
              <a:t>ICT requirements</a:t>
            </a:r>
            <a:r>
              <a:rPr lang="en-US" sz="12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200" b="0" i="0" u="none" strike="noStrike" dirty="0">
                <a:effectLst/>
                <a:latin typeface="Times New Roman" panose="02020603050405020304" pitchFamily="18" charset="0"/>
                <a:cs typeface="Times New Roman" panose="02020603050405020304" pitchFamily="18" charset="0"/>
              </a:rPr>
              <a:t>Patients hobbies and other activities.</a:t>
            </a:r>
            <a:r>
              <a:rPr lang="en-US" sz="1200" b="0" i="0" dirty="0">
                <a:effectLst/>
                <a:latin typeface="Times New Roman" panose="02020603050405020304" pitchFamily="18"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4</a:t>
            </a:fld>
            <a:endParaRPr lang="en-US"/>
          </a:p>
        </p:txBody>
      </p:sp>
    </p:spTree>
    <p:extLst>
      <p:ext uri="{BB962C8B-B14F-4D97-AF65-F5344CB8AC3E}">
        <p14:creationId xmlns:p14="http://schemas.microsoft.com/office/powerpoint/2010/main" val="82379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200" b="1" i="0" u="none" strike="noStrike" dirty="0">
                <a:solidFill>
                  <a:srgbClr val="000000"/>
                </a:solidFill>
                <a:effectLst/>
                <a:latin typeface="Calibri" panose="020F0502020204030204" pitchFamily="34" charset="0"/>
              </a:rPr>
              <a:t>Medication: </a:t>
            </a:r>
            <a:r>
              <a:rPr lang="en-US" sz="1200" b="0" i="0" u="none" strike="noStrike" dirty="0">
                <a:solidFill>
                  <a:srgbClr val="000000"/>
                </a:solidFill>
                <a:effectLst/>
                <a:latin typeface="Calibri" panose="020F0502020204030204" pitchFamily="34" charset="0"/>
              </a:rPr>
              <a:t>Wants to maintain independent hence requires domiciliary care.</a:t>
            </a:r>
            <a:r>
              <a:rPr lang="en-US" sz="1200" b="0" i="0" dirty="0">
                <a:effectLst/>
                <a:latin typeface="Calibri" panose="020F0502020204030204" pitchFamily="34" charset="0"/>
              </a:rPr>
              <a:t>​</a:t>
            </a:r>
            <a:endParaRPr lang="en-US" b="0" i="0" dirty="0">
              <a:effectLst/>
            </a:endParaRPr>
          </a:p>
          <a:p>
            <a:pPr algn="l" rtl="0" fontAlgn="base"/>
            <a:r>
              <a:rPr lang="en-US" sz="1200" b="1" i="0" u="none" strike="noStrike" dirty="0">
                <a:solidFill>
                  <a:srgbClr val="000000"/>
                </a:solidFill>
                <a:effectLst/>
                <a:latin typeface="Calibri" panose="020F0502020204030204" pitchFamily="34" charset="0"/>
              </a:rPr>
              <a:t>Likes and Dislikes: </a:t>
            </a:r>
            <a:r>
              <a:rPr lang="en-US" sz="1200" b="0" i="0" u="none" strike="noStrike" dirty="0">
                <a:solidFill>
                  <a:srgbClr val="000000"/>
                </a:solidFill>
                <a:effectLst/>
                <a:latin typeface="Calibri" panose="020F0502020204030204" pitchFamily="34" charset="0"/>
              </a:rPr>
              <a:t>Likes to do yoga, hiking, participate in volunteer work based on health and mood condition.</a:t>
            </a:r>
            <a:r>
              <a:rPr lang="en-US" sz="1200" b="0" i="0" dirty="0">
                <a:effectLst/>
                <a:latin typeface="Calibri" panose="020F0502020204030204" pitchFamily="34" charset="0"/>
              </a:rPr>
              <a:t>​</a:t>
            </a:r>
            <a:endParaRPr lang="en-US" b="0" i="0" dirty="0">
              <a:effectLst/>
            </a:endParaRPr>
          </a:p>
          <a:p>
            <a:pPr algn="l" rtl="0" fontAlgn="base"/>
            <a:r>
              <a:rPr lang="en-US" sz="1200" b="1" i="0" u="none" strike="noStrike" dirty="0">
                <a:solidFill>
                  <a:srgbClr val="000000"/>
                </a:solidFill>
                <a:effectLst/>
                <a:latin typeface="Calibri" panose="020F0502020204030204" pitchFamily="34" charset="0"/>
              </a:rPr>
              <a:t>Health Condition: </a:t>
            </a:r>
            <a:r>
              <a:rPr lang="en-US" sz="1200" b="0" i="0" u="none" strike="noStrike" dirty="0">
                <a:solidFill>
                  <a:srgbClr val="000000"/>
                </a:solidFill>
                <a:effectLst/>
                <a:latin typeface="Calibri" panose="020F0502020204030204" pitchFamily="34" charset="0"/>
              </a:rPr>
              <a:t>Have diabetes and arthritis problem, hearing aids, forgetful, and age related physical weakness.</a:t>
            </a:r>
            <a:r>
              <a:rPr lang="en-US" sz="1200" b="1" i="0" u="none" strike="noStrike" dirty="0">
                <a:solidFill>
                  <a:srgbClr val="000000"/>
                </a:solidFill>
                <a:effectLst/>
                <a:latin typeface="Calibri" panose="020F0502020204030204" pitchFamily="34" charset="0"/>
              </a:rPr>
              <a:t> </a:t>
            </a:r>
            <a:r>
              <a:rPr lang="en-US" sz="1200" b="0" i="0" dirty="0">
                <a:effectLst/>
                <a:latin typeface="Calibri" panose="020F0502020204030204" pitchFamily="34" charset="0"/>
              </a:rPr>
              <a:t>​</a:t>
            </a:r>
            <a:endParaRPr lang="en-US" b="0" i="0" dirty="0">
              <a:effectLst/>
            </a:endParaRPr>
          </a:p>
          <a:p>
            <a:pPr algn="l" rtl="0" fontAlgn="base"/>
            <a:r>
              <a:rPr lang="en-US" sz="1200" b="1" i="0" u="none" strike="noStrike" dirty="0">
                <a:solidFill>
                  <a:srgbClr val="000000"/>
                </a:solidFill>
                <a:effectLst/>
                <a:latin typeface="Calibri" panose="020F0502020204030204" pitchFamily="34" charset="0"/>
              </a:rPr>
              <a:t>Personal Care: </a:t>
            </a:r>
            <a:r>
              <a:rPr lang="en-US" sz="1200" b="0" i="0" u="none" strike="noStrike" dirty="0">
                <a:solidFill>
                  <a:srgbClr val="000000"/>
                </a:solidFill>
                <a:effectLst/>
                <a:latin typeface="Calibri" panose="020F0502020204030204" pitchFamily="34" charset="0"/>
              </a:rPr>
              <a:t>Need to help in washing</a:t>
            </a:r>
            <a:r>
              <a:rPr lang="en-US" sz="1200" b="1" i="0" u="none" strike="noStrike" dirty="0">
                <a:solidFill>
                  <a:srgbClr val="000000"/>
                </a:solidFill>
                <a:effectLst/>
                <a:latin typeface="Calibri" panose="020F0502020204030204" pitchFamily="34" charset="0"/>
              </a:rPr>
              <a:t>, </a:t>
            </a:r>
            <a:r>
              <a:rPr lang="en-US" sz="1200" b="0" i="0" u="none" strike="noStrike" dirty="0">
                <a:solidFill>
                  <a:srgbClr val="000000"/>
                </a:solidFill>
                <a:effectLst/>
                <a:latin typeface="Calibri" panose="020F0502020204030204" pitchFamily="34" charset="0"/>
              </a:rPr>
              <a:t>come up in the staircase</a:t>
            </a:r>
            <a:r>
              <a:rPr lang="en-US" sz="1200" b="1" i="0" u="none" strike="noStrike" dirty="0">
                <a:solidFill>
                  <a:srgbClr val="000000"/>
                </a:solidFill>
                <a:effectLst/>
                <a:latin typeface="Calibri" panose="020F0502020204030204" pitchFamily="34" charset="0"/>
              </a:rPr>
              <a:t>.</a:t>
            </a:r>
            <a:r>
              <a:rPr lang="en-US" sz="1200" b="0" i="0" dirty="0">
                <a:effectLst/>
                <a:latin typeface="Calibri" panose="020F0502020204030204" pitchFamily="34" charset="0"/>
              </a:rPr>
              <a:t>​</a:t>
            </a:r>
            <a:endParaRPr lang="en-US" b="0" i="0" dirty="0">
              <a:effectLst/>
            </a:endParaRPr>
          </a:p>
          <a:p>
            <a:pPr algn="l" rtl="0" fontAlgn="base"/>
            <a:r>
              <a:rPr lang="en-US" sz="1200" b="1" i="0" u="none" strike="noStrike" dirty="0">
                <a:solidFill>
                  <a:srgbClr val="000000"/>
                </a:solidFill>
                <a:effectLst/>
                <a:latin typeface="Calibri" panose="020F0502020204030204" pitchFamily="34" charset="0"/>
              </a:rPr>
              <a:t>What is important to the person: </a:t>
            </a:r>
            <a:r>
              <a:rPr lang="en-US" sz="1200" b="0" i="0" u="none" strike="noStrike" dirty="0">
                <a:solidFill>
                  <a:srgbClr val="000000"/>
                </a:solidFill>
                <a:effectLst/>
                <a:latin typeface="Calibri" panose="020F0502020204030204" pitchFamily="34" charset="0"/>
              </a:rPr>
              <a:t>Spending time with family persons, participating is any social and volunteer activities.</a:t>
            </a:r>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5</a:t>
            </a:fld>
            <a:endParaRPr lang="en-US"/>
          </a:p>
        </p:txBody>
      </p:sp>
    </p:spTree>
    <p:extLst>
      <p:ext uri="{BB962C8B-B14F-4D97-AF65-F5344CB8AC3E}">
        <p14:creationId xmlns:p14="http://schemas.microsoft.com/office/powerpoint/2010/main" val="10122626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buFont typeface="Arial" panose="020B0604020202020204" pitchFamily="34" charset="0"/>
              <a:buChar char="•"/>
            </a:pPr>
            <a:r>
              <a:rPr lang="en-US" b="1" i="0" u="sng" dirty="0">
                <a:solidFill>
                  <a:srgbClr val="2E2B21"/>
                </a:solidFill>
                <a:effectLst/>
                <a:latin typeface="Times New Roman" panose="02020603050405020304" pitchFamily="18" charset="0"/>
              </a:rPr>
              <a:t>Physical Therapy (With Instructor)</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r>
              <a:rPr lang="en-US" b="0" i="0" u="none" strike="noStrike" dirty="0">
                <a:solidFill>
                  <a:srgbClr val="2E2B21"/>
                </a:solidFill>
                <a:effectLst/>
                <a:latin typeface="Times New Roman" panose="02020603050405020304" pitchFamily="18" charset="0"/>
              </a:rPr>
              <a:t>8:30-9:30 am in every Monday and Wednesday</a:t>
            </a:r>
            <a:r>
              <a:rPr lang="en-US" b="0" i="0" dirty="0">
                <a:effectLst/>
                <a:latin typeface="Times New Roman" panose="02020603050405020304" pitchFamily="18" charset="0"/>
              </a:rPr>
              <a:t>​</a:t>
            </a:r>
            <a:endParaRPr lang="en-US" b="0" i="0" dirty="0">
              <a:effectLst/>
            </a:endParaRPr>
          </a:p>
          <a:p>
            <a:pPr algn="just" rtl="0" fontAlgn="base">
              <a:buFont typeface="Arial" panose="020B0604020202020204" pitchFamily="34" charset="0"/>
              <a:buChar char="•"/>
            </a:pPr>
            <a:r>
              <a:rPr lang="en-US" b="1" i="0" u="sng" dirty="0">
                <a:solidFill>
                  <a:srgbClr val="2E2B21"/>
                </a:solidFill>
                <a:effectLst/>
                <a:latin typeface="Times New Roman" panose="02020603050405020304" pitchFamily="18" charset="0"/>
              </a:rPr>
              <a:t>Walking Around the Neighborhood</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r>
              <a:rPr lang="en-US" b="0" i="0" u="none" strike="noStrike" dirty="0">
                <a:solidFill>
                  <a:srgbClr val="2E2B21"/>
                </a:solidFill>
                <a:effectLst/>
                <a:latin typeface="Times New Roman" panose="02020603050405020304" pitchFamily="18" charset="0"/>
              </a:rPr>
              <a:t>3:00 pm in every Monday and Wednesday with caregiver</a:t>
            </a:r>
            <a:r>
              <a:rPr lang="en-US" b="0" i="0" dirty="0">
                <a:effectLst/>
                <a:latin typeface="Times New Roman" panose="02020603050405020304" pitchFamily="18" charset="0"/>
              </a:rPr>
              <a:t>​</a:t>
            </a:r>
            <a:endParaRPr lang="en-US" b="0" i="0" dirty="0">
              <a:effectLst/>
            </a:endParaRPr>
          </a:p>
          <a:p>
            <a:pPr algn="just" rtl="0" fontAlgn="base">
              <a:buFont typeface="Arial" panose="020B0604020202020204" pitchFamily="34" charset="0"/>
              <a:buChar char="•"/>
            </a:pPr>
            <a:r>
              <a:rPr lang="en-US" b="1" i="0" u="sng" dirty="0">
                <a:solidFill>
                  <a:srgbClr val="2E2B21"/>
                </a:solidFill>
                <a:effectLst/>
                <a:latin typeface="Times New Roman" panose="02020603050405020304" pitchFamily="18" charset="0"/>
              </a:rPr>
              <a:t>Balance Exercises (With Help)</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r>
              <a:rPr lang="en-US" b="0" i="0" u="none" strike="noStrike" dirty="0">
                <a:solidFill>
                  <a:srgbClr val="2E2B21"/>
                </a:solidFill>
                <a:effectLst/>
                <a:latin typeface="Times New Roman" panose="02020603050405020304" pitchFamily="18" charset="0"/>
              </a:rPr>
              <a:t>8:30-9:30 am in every Tuesday and Thursday. Stair and walking exercises</a:t>
            </a:r>
            <a:r>
              <a:rPr lang="en-US" b="0" i="0" dirty="0">
                <a:effectLst/>
                <a:latin typeface="Times New Roman" panose="02020603050405020304" pitchFamily="18" charset="0"/>
              </a:rPr>
              <a:t>​</a:t>
            </a:r>
            <a:endParaRPr lang="en-US" b="0" i="0" dirty="0">
              <a:effectLst/>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6</a:t>
            </a:fld>
            <a:endParaRPr lang="en-US"/>
          </a:p>
        </p:txBody>
      </p:sp>
    </p:spTree>
    <p:extLst>
      <p:ext uri="{BB962C8B-B14F-4D97-AF65-F5344CB8AC3E}">
        <p14:creationId xmlns:p14="http://schemas.microsoft.com/office/powerpoint/2010/main" val="130148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fontAlgn="base">
              <a:buFont typeface="Arial" panose="020B0604020202020204" pitchFamily="34" charset="0"/>
              <a:buChar char="•"/>
            </a:pPr>
            <a:r>
              <a:rPr lang="en-US" sz="1800" b="1" i="0" u="sng" dirty="0">
                <a:solidFill>
                  <a:srgbClr val="000000"/>
                </a:solidFill>
                <a:effectLst/>
                <a:latin typeface="Times New Roman" panose="02020603050405020304" pitchFamily="18" charset="0"/>
              </a:rPr>
              <a:t>Social Day Program</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just" rtl="0" fontAlgn="base"/>
            <a:r>
              <a:rPr lang="en-US" sz="1800" b="0" i="0" u="none" strike="noStrike" dirty="0">
                <a:solidFill>
                  <a:srgbClr val="000000"/>
                </a:solidFill>
                <a:effectLst/>
                <a:latin typeface="Times New Roman" panose="02020603050405020304" pitchFamily="18" charset="0"/>
              </a:rPr>
              <a:t>12:00 pm in every Tuesday and Thursday</a:t>
            </a:r>
            <a:r>
              <a:rPr lang="en-US" sz="1800" b="0" i="0" dirty="0">
                <a:effectLst/>
                <a:latin typeface="Times New Roman" panose="02020603050405020304" pitchFamily="18" charset="0"/>
              </a:rPr>
              <a:t>​</a:t>
            </a:r>
            <a:endParaRPr lang="en-US" b="0" i="0" dirty="0">
              <a:effectLst/>
            </a:endParaRPr>
          </a:p>
          <a:p>
            <a:pPr algn="just" rtl="0" fontAlgn="base">
              <a:buFont typeface="Arial" panose="020B0604020202020204" pitchFamily="34" charset="0"/>
              <a:buChar char="•"/>
            </a:pPr>
            <a:r>
              <a:rPr lang="en-US" sz="1800" b="1" i="0" u="sng" dirty="0">
                <a:solidFill>
                  <a:srgbClr val="000000"/>
                </a:solidFill>
                <a:effectLst/>
                <a:latin typeface="Times New Roman" panose="02020603050405020304" pitchFamily="18" charset="0"/>
              </a:rPr>
              <a:t>Other Medication</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just" rtl="0" fontAlgn="base"/>
            <a:r>
              <a:rPr lang="en-US" sz="1800" b="0" i="0" u="none" strike="noStrike" dirty="0">
                <a:solidFill>
                  <a:srgbClr val="000000"/>
                </a:solidFill>
                <a:effectLst/>
                <a:latin typeface="Times New Roman" panose="02020603050405020304" pitchFamily="18" charset="0"/>
              </a:rPr>
              <a:t>Every Friday. Other likings activities like hiking, yoga, volunteer work based on the health condition </a:t>
            </a:r>
            <a:r>
              <a:rPr lang="en-US" sz="1800" b="0" i="0" dirty="0">
                <a:effectLst/>
                <a:latin typeface="Times New Roman" panose="02020603050405020304" pitchFamily="18" charset="0"/>
              </a:rPr>
              <a:t>​</a:t>
            </a:r>
            <a:endParaRPr lang="en-US" b="0" i="0" dirty="0">
              <a:effectLst/>
            </a:endParaRPr>
          </a:p>
          <a:p>
            <a:pPr algn="just" rtl="0" fontAlgn="base">
              <a:buFont typeface="Arial" panose="020B0604020202020204" pitchFamily="34" charset="0"/>
              <a:buChar char="•"/>
            </a:pPr>
            <a:r>
              <a:rPr lang="en-US" sz="1800" b="1" i="0" u="sng" dirty="0">
                <a:solidFill>
                  <a:srgbClr val="000000"/>
                </a:solidFill>
                <a:effectLst/>
                <a:latin typeface="Times New Roman" panose="02020603050405020304" pitchFamily="18" charset="0"/>
              </a:rPr>
              <a:t>Speech Pathology</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just" rtl="0" fontAlgn="base"/>
            <a:r>
              <a:rPr lang="en-US" sz="1800" b="0" i="0" u="none" strike="noStrike" dirty="0">
                <a:solidFill>
                  <a:srgbClr val="000000"/>
                </a:solidFill>
                <a:effectLst/>
                <a:latin typeface="Times New Roman" panose="02020603050405020304" pitchFamily="18" charset="0"/>
              </a:rPr>
              <a:t>Every Monday, Tuesday, Wednesday and Thursday.</a:t>
            </a:r>
            <a:r>
              <a:rPr lang="en-US" sz="1800" b="0" i="0" dirty="0">
                <a:effectLst/>
                <a:latin typeface="Times New Roman" panose="02020603050405020304" pitchFamily="18" charset="0"/>
              </a:rPr>
              <a:t>​</a:t>
            </a:r>
            <a:endParaRPr lang="en-US" b="0" i="0" dirty="0">
              <a:effectLst/>
            </a:endParaRPr>
          </a:p>
          <a:p>
            <a:pPr algn="just" rtl="0" fontAlgn="base"/>
            <a:r>
              <a:rPr lang="en-US" sz="1800" b="0" i="0" u="none" strike="noStrike" dirty="0">
                <a:solidFill>
                  <a:srgbClr val="000000"/>
                </a:solidFill>
                <a:effectLst/>
                <a:latin typeface="Times New Roman" panose="02020603050405020304" pitchFamily="18" charset="0"/>
              </a:rPr>
              <a:t>This pathology will continue in Monday at 10:00-11:00 am with professional and 2:00-2:30 pm at home.</a:t>
            </a:r>
            <a:r>
              <a:rPr lang="en-US" sz="1800" b="0" i="0" dirty="0">
                <a:effectLst/>
                <a:latin typeface="Times New Roman" panose="02020603050405020304" pitchFamily="18" charset="0"/>
              </a:rPr>
              <a:t>​</a:t>
            </a:r>
            <a:endParaRPr lang="en-US" b="0" i="0" dirty="0">
              <a:effectLst/>
            </a:endParaRPr>
          </a:p>
          <a:p>
            <a:pPr algn="l" rtl="0" fontAlgn="base"/>
            <a:r>
              <a:rPr lang="en-US" sz="1800" b="0" i="0" dirty="0">
                <a:effectLst/>
                <a:latin typeface="Calibri" panose="020F0502020204030204" pitchFamily="34" charset="0"/>
              </a:rPr>
              <a:t>​</a:t>
            </a:r>
            <a:endParaRPr lang="en-US" b="0" i="0" dirty="0">
              <a:effectLst/>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7</a:t>
            </a:fld>
            <a:endParaRPr lang="en-US"/>
          </a:p>
        </p:txBody>
      </p:sp>
    </p:spTree>
    <p:extLst>
      <p:ext uri="{BB962C8B-B14F-4D97-AF65-F5344CB8AC3E}">
        <p14:creationId xmlns:p14="http://schemas.microsoft.com/office/powerpoint/2010/main" val="1488947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1" i="0" u="none" strike="noStrike" dirty="0">
                <a:solidFill>
                  <a:srgbClr val="000000"/>
                </a:solidFill>
                <a:effectLst/>
                <a:latin typeface="Times New Roman" panose="02020603050405020304" pitchFamily="18" charset="0"/>
              </a:rPr>
              <a:t>Dietary Requirements for Arthritis problem: </a:t>
            </a:r>
            <a:r>
              <a:rPr lang="en-US" sz="1800" b="0" i="0" u="none" strike="noStrike" dirty="0">
                <a:solidFill>
                  <a:srgbClr val="000000"/>
                </a:solidFill>
                <a:effectLst/>
                <a:latin typeface="Times New Roman" panose="02020603050405020304" pitchFamily="18" charset="0"/>
              </a:rPr>
              <a:t>As the patient has arthritis problem she need to avoid some specific food items which are, fried and processed foods, sugars and refined carbs, dairy products like milk, cheese, salt and preservatives, alcohol and tobacco like cigarettes (Cleland LG, Hill CL, &amp; James MJ, 1995). The patient needs to drink two liters of water per day for keeping the body hydrate. Fruits like pineapples, foods that contain Omega 3s reduce pain, stiffness and improve physical functions.</a:t>
            </a:r>
            <a:r>
              <a:rPr lang="en-US" sz="1800" b="0" i="0" dirty="0">
                <a:effectLst/>
                <a:latin typeface="Times New Roman" panose="02020603050405020304" pitchFamily="18" charset="0"/>
              </a:rPr>
              <a:t>​</a:t>
            </a:r>
            <a:endParaRPr lang="en-US" b="0" i="0" dirty="0">
              <a:effectLst/>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8</a:t>
            </a:fld>
            <a:endParaRPr lang="en-US"/>
          </a:p>
        </p:txBody>
      </p:sp>
    </p:spTree>
    <p:extLst>
      <p:ext uri="{BB962C8B-B14F-4D97-AF65-F5344CB8AC3E}">
        <p14:creationId xmlns:p14="http://schemas.microsoft.com/office/powerpoint/2010/main" val="2375298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1" i="0" u="none" strike="noStrike" dirty="0">
                <a:solidFill>
                  <a:srgbClr val="000000"/>
                </a:solidFill>
                <a:effectLst/>
                <a:latin typeface="Constantia" panose="02030602050306030303" pitchFamily="18" charset="0"/>
              </a:rPr>
              <a:t>The Person Centric Risk Assessment Process</a:t>
            </a:r>
            <a:r>
              <a:rPr lang="en-US" sz="1800" b="0" i="0" dirty="0">
                <a:effectLst/>
                <a:latin typeface="Constantia" panose="02030602050306030303" pitchFamily="18" charset="0"/>
              </a:rPr>
              <a:t>​</a:t>
            </a:r>
            <a:endParaRPr lang="en-US" b="0" i="0" dirty="0">
              <a:effectLst/>
            </a:endParaRPr>
          </a:p>
          <a:p>
            <a:pPr algn="l" rtl="0" fontAlgn="base"/>
            <a:r>
              <a:rPr lang="en-US" sz="1800" b="0" i="0" u="none" strike="noStrike" dirty="0">
                <a:solidFill>
                  <a:srgbClr val="000000"/>
                </a:solidFill>
                <a:effectLst/>
                <a:latin typeface="Times New Roman" panose="02020603050405020304" pitchFamily="18" charset="0"/>
              </a:rPr>
              <a:t>Heidi Iyoha’s feasibility and scope: The patient will be regularly check-up and the feasibility task can be carried out monthly or weekly.</a:t>
            </a:r>
            <a:r>
              <a:rPr lang="en-US" sz="1800" b="0" i="0" dirty="0">
                <a:effectLst/>
                <a:latin typeface="Times New Roman" panose="02020603050405020304" pitchFamily="18" charset="0"/>
              </a:rPr>
              <a:t>​</a:t>
            </a:r>
            <a:endParaRPr lang="en-US" b="0" i="0" dirty="0">
              <a:effectLst/>
            </a:endParaRPr>
          </a:p>
          <a:p>
            <a:pPr algn="just" rtl="0" fontAlgn="base"/>
            <a:r>
              <a:rPr lang="en-US" sz="1800" b="0" i="0" u="none" strike="noStrike" dirty="0">
                <a:solidFill>
                  <a:srgbClr val="000000"/>
                </a:solidFill>
                <a:effectLst/>
                <a:latin typeface="Times New Roman" panose="02020603050405020304" pitchFamily="18" charset="0"/>
              </a:rPr>
              <a:t>Sources of information: As Heidi Iyoha’s daughter is the care giver at home, all the necessary information for this risk assessment can be obtained by interviewing with her (</a:t>
            </a:r>
            <a:r>
              <a:rPr lang="en-US" sz="3200" b="0" i="0" u="none" strike="noStrike" dirty="0">
                <a:effectLst/>
                <a:latin typeface="Times New Roman" panose="02020603050405020304" pitchFamily="18" charset="0"/>
              </a:rPr>
              <a:t>Huntsberry, A, 2020)</a:t>
            </a:r>
            <a:r>
              <a:rPr lang="en-US" sz="1800" b="0" i="0" u="none" strike="noStrike" dirty="0">
                <a:solidFill>
                  <a:srgbClr val="000000"/>
                </a:solidFill>
                <a:effectLst/>
                <a:latin typeface="Times New Roman" panose="02020603050405020304" pitchFamily="18" charset="0"/>
              </a:rPr>
              <a:t>. Other clinical records, prior assessment, her daughter and professionals observation will provide objective data for this risk assessment. </a:t>
            </a:r>
            <a:r>
              <a:rPr lang="en-US" sz="1800" b="0" i="0" dirty="0">
                <a:effectLst/>
                <a:latin typeface="Times New Roman" panose="02020603050405020304" pitchFamily="18" charset="0"/>
              </a:rPr>
              <a:t>​</a:t>
            </a:r>
            <a:endParaRPr lang="en-US" b="0" i="0" dirty="0">
              <a:effectLst/>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9</a:t>
            </a:fld>
            <a:endParaRPr lang="en-US"/>
          </a:p>
        </p:txBody>
      </p:sp>
    </p:spTree>
    <p:extLst>
      <p:ext uri="{BB962C8B-B14F-4D97-AF65-F5344CB8AC3E}">
        <p14:creationId xmlns:p14="http://schemas.microsoft.com/office/powerpoint/2010/main" val="288143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understanding all these issues the professionals and medial attendance who will give care to the </a:t>
            </a:r>
            <a:r>
              <a:rPr lang="en-US" b="0" i="0" u="none" strike="noStrike" dirty="0">
                <a:effectLst/>
                <a:latin typeface="Times New Roman" panose="02020603050405020304" pitchFamily="18" charset="0"/>
                <a:cs typeface="Times New Roman" panose="02020603050405020304" pitchFamily="18" charset="0"/>
              </a:rPr>
              <a:t>Heidi Iyoha, an </a:t>
            </a:r>
            <a:r>
              <a:rPr lang="en-US" b="0" dirty="0"/>
              <a:t>elder </a:t>
            </a:r>
            <a:r>
              <a:rPr lang="en-US" dirty="0"/>
              <a:t>person. At the time of conversation about these issues both parties were careful and conscious with proper respect and friendly behaviour wisely so that she can share her problems without any hesitation </a:t>
            </a:r>
            <a:r>
              <a:rPr lang="en-US" sz="1800" b="0" i="0" u="none" strike="noStrike" dirty="0">
                <a:solidFill>
                  <a:srgbClr val="000000"/>
                </a:solidFill>
                <a:effectLst/>
                <a:latin typeface="Times New Roman" panose="02020603050405020304" pitchFamily="18" charset="0"/>
              </a:rPr>
              <a:t>(Martin, P, 2019)</a:t>
            </a:r>
            <a:r>
              <a:rPr lang="en-US" dirty="0"/>
              <a:t>. </a:t>
            </a:r>
          </a:p>
        </p:txBody>
      </p:sp>
      <p:sp>
        <p:nvSpPr>
          <p:cNvPr id="4" name="Slide Number Placeholder 3"/>
          <p:cNvSpPr>
            <a:spLocks noGrp="1"/>
          </p:cNvSpPr>
          <p:nvPr>
            <p:ph type="sldNum" sz="quarter" idx="5"/>
          </p:nvPr>
        </p:nvSpPr>
        <p:spPr/>
        <p:txBody>
          <a:bodyPr/>
          <a:lstStyle/>
          <a:p>
            <a:fld id="{AAF30B7C-3BFB-4479-8135-ABAC7468483B}" type="slidenum">
              <a:rPr lang="en-US" smtClean="0"/>
              <a:t>10</a:t>
            </a:fld>
            <a:endParaRPr lang="en-US"/>
          </a:p>
        </p:txBody>
      </p:sp>
    </p:spTree>
    <p:extLst>
      <p:ext uri="{BB962C8B-B14F-4D97-AF65-F5344CB8AC3E}">
        <p14:creationId xmlns:p14="http://schemas.microsoft.com/office/powerpoint/2010/main" val="39206500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these care plan and activities will make our elder person to feel more clean and will remain more hygiene comparing with previous assistance. All these care activities will reduce the falling and slipping risks and along with that will protect </a:t>
            </a:r>
            <a:r>
              <a:rPr lang="en-US" b="0" i="0" u="none" strike="noStrike" dirty="0">
                <a:effectLst/>
                <a:latin typeface="Times New Roman" panose="02020603050405020304" pitchFamily="18" charset="0"/>
                <a:cs typeface="Times New Roman" panose="02020603050405020304" pitchFamily="18" charset="0"/>
              </a:rPr>
              <a:t>Heidi Iyoha’s personal care (</a:t>
            </a:r>
            <a:r>
              <a:rPr lang="en-US" b="0" i="0" u="none" strike="noStrike" dirty="0">
                <a:effectLst/>
                <a:latin typeface="Times New Roman" panose="02020603050405020304" pitchFamily="18" charset="0"/>
              </a:rPr>
              <a:t>Klemm. S, 2020)</a:t>
            </a:r>
            <a:r>
              <a:rPr lang="en-US" b="0" i="0" u="none" strike="noStrike" dirty="0">
                <a:effectLst/>
                <a:latin typeface="Times New Roman" panose="02020603050405020304" pitchFamily="18" charset="0"/>
                <a:cs typeface="Times New Roman" panose="02020603050405020304" pitchFamily="18" charset="0"/>
              </a:rPr>
              <a:t>. To provide a helping hand is the purpose of this care plan. </a:t>
            </a:r>
            <a:r>
              <a:rPr lang="en-US" dirty="0"/>
              <a:t> </a:t>
            </a:r>
          </a:p>
        </p:txBody>
      </p:sp>
      <p:sp>
        <p:nvSpPr>
          <p:cNvPr id="4" name="Slide Number Placeholder 3"/>
          <p:cNvSpPr>
            <a:spLocks noGrp="1"/>
          </p:cNvSpPr>
          <p:nvPr>
            <p:ph type="sldNum" sz="quarter" idx="5"/>
          </p:nvPr>
        </p:nvSpPr>
        <p:spPr/>
        <p:txBody>
          <a:bodyPr/>
          <a:lstStyle/>
          <a:p>
            <a:fld id="{AAF30B7C-3BFB-4479-8135-ABAC7468483B}" type="slidenum">
              <a:rPr lang="en-US" smtClean="0"/>
              <a:t>11</a:t>
            </a:fld>
            <a:endParaRPr lang="en-US"/>
          </a:p>
        </p:txBody>
      </p:sp>
    </p:spTree>
    <p:extLst>
      <p:ext uri="{BB962C8B-B14F-4D97-AF65-F5344CB8AC3E}">
        <p14:creationId xmlns:p14="http://schemas.microsoft.com/office/powerpoint/2010/main" val="35844195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buFont typeface="Arial" panose="020B0604020202020204" pitchFamily="34" charset="0"/>
              <a:buNone/>
            </a:pPr>
            <a:r>
              <a:rPr lang="en-US" sz="1800" b="0" i="0" u="none" strike="noStrike" dirty="0">
                <a:solidFill>
                  <a:srgbClr val="000000"/>
                </a:solidFill>
                <a:effectLst/>
                <a:latin typeface="Times New Roman" panose="02020603050405020304" pitchFamily="18" charset="0"/>
              </a:rPr>
              <a:t>These dressing help will assist the following issues:</a:t>
            </a:r>
          </a:p>
          <a:p>
            <a:pPr algn="l"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Heidi Iyoha’s health mobility </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Hearing difficulties cause balance problems (Martin, P, 2019).</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Heidi Iyoha’s steadiness and gait</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a:p>
            <a:pPr algn="l" rtl="0" fontAlgn="base">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Medication that causes drowsiness</a:t>
            </a:r>
            <a:r>
              <a:rPr lang="en-US" sz="1800" b="0" i="0" dirty="0">
                <a:effectLst/>
                <a:latin typeface="Times New Roman" panose="02020603050405020304" pitchFamily="18" charset="0"/>
              </a:rPr>
              <a:t>​</a:t>
            </a:r>
            <a:endParaRPr lang="en-US" sz="1800" b="0" i="0" dirty="0">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AAF30B7C-3BFB-4479-8135-ABAC7468483B}" type="slidenum">
              <a:rPr lang="en-US" smtClean="0"/>
              <a:t>12</a:t>
            </a:fld>
            <a:endParaRPr lang="en-US"/>
          </a:p>
        </p:txBody>
      </p:sp>
    </p:spTree>
    <p:extLst>
      <p:ext uri="{BB962C8B-B14F-4D97-AF65-F5344CB8AC3E}">
        <p14:creationId xmlns:p14="http://schemas.microsoft.com/office/powerpoint/2010/main" val="25118772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Based on the health issue senior citizen may be injured, become unable in moving from one place to another, and memory issues also related with this elder person (</a:t>
            </a:r>
            <a:r>
              <a:rPr lang="en-US" b="0" i="0" u="none" strike="noStrike" dirty="0">
                <a:effectLst/>
                <a:latin typeface="Times New Roman" panose="02020603050405020304" pitchFamily="18" charset="0"/>
              </a:rPr>
              <a:t>Super Corers, 2018)</a:t>
            </a:r>
            <a:r>
              <a:rPr lang="en-US" dirty="0"/>
              <a:t>. This care plan have been designed for the time to time maintenance and if required any type of assistance the caregiver can support that time. </a:t>
            </a:r>
          </a:p>
        </p:txBody>
      </p:sp>
      <p:sp>
        <p:nvSpPr>
          <p:cNvPr id="4" name="Slide Number Placeholder 3"/>
          <p:cNvSpPr>
            <a:spLocks noGrp="1"/>
          </p:cNvSpPr>
          <p:nvPr>
            <p:ph type="sldNum" sz="quarter" idx="5"/>
          </p:nvPr>
        </p:nvSpPr>
        <p:spPr/>
        <p:txBody>
          <a:bodyPr/>
          <a:lstStyle/>
          <a:p>
            <a:fld id="{AAF30B7C-3BFB-4479-8135-ABAC7468483B}" type="slidenum">
              <a:rPr lang="en-US" smtClean="0"/>
              <a:t>13</a:t>
            </a:fld>
            <a:endParaRPr lang="en-US"/>
          </a:p>
        </p:txBody>
      </p:sp>
    </p:spTree>
    <p:extLst>
      <p:ext uri="{BB962C8B-B14F-4D97-AF65-F5344CB8AC3E}">
        <p14:creationId xmlns:p14="http://schemas.microsoft.com/office/powerpoint/2010/main" val="3322569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Special preferences: A cup of milk will help good sleeping at night and in room setting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Heidi Iyoha’s </a:t>
            </a:r>
            <a:r>
              <a:rPr lang="en-US" dirty="0"/>
              <a:t>prefers lights off for sound sleep. In the mid or last night she go to the toilet and return to bed.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effectLst/>
                <a:latin typeface="Calibri" panose="020F0502020204030204" pitchFamily="34" charset="0"/>
              </a:rPr>
              <a:t>Sound setting and sleep will prevent illness and injury risks and creates care plans that minimise addressed issues like medication, fall risks, and infection control​.</a:t>
            </a:r>
            <a:endParaRPr lang="en-US" b="0" i="0" dirty="0">
              <a:effectLst/>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AAF30B7C-3BFB-4479-8135-ABAC7468483B}" type="slidenum">
              <a:rPr lang="en-US" smtClean="0"/>
              <a:t>14</a:t>
            </a:fld>
            <a:endParaRPr lang="en-US"/>
          </a:p>
        </p:txBody>
      </p:sp>
    </p:spTree>
    <p:extLst>
      <p:ext uri="{BB962C8B-B14F-4D97-AF65-F5344CB8AC3E}">
        <p14:creationId xmlns:p14="http://schemas.microsoft.com/office/powerpoint/2010/main" val="2175514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dirty="0"/>
              <a:t>2/26/21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2/26/21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2/26/21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0F12-E4DB-416D-9D65-E4AB7657B657}"/>
              </a:ext>
            </a:extLst>
          </p:cNvPr>
          <p:cNvSpPr>
            <a:spLocks noGrp="1"/>
          </p:cNvSpPr>
          <p:nvPr>
            <p:ph type="ctrTitle"/>
          </p:nvPr>
        </p:nvSpPr>
        <p:spPr>
          <a:xfrm>
            <a:off x="1154955" y="1447800"/>
            <a:ext cx="8825658" cy="2283941"/>
          </a:xfrm>
        </p:spPr>
        <p:txBody>
          <a:bodyPr/>
          <a:lstStyle/>
          <a:p>
            <a:pPr algn="ctr"/>
            <a:r>
              <a:rPr lang="en-US" sz="4800" b="1" dirty="0"/>
              <a:t>Welcome to the presentation</a:t>
            </a:r>
          </a:p>
        </p:txBody>
      </p:sp>
    </p:spTree>
    <p:extLst>
      <p:ext uri="{BB962C8B-B14F-4D97-AF65-F5344CB8AC3E}">
        <p14:creationId xmlns:p14="http://schemas.microsoft.com/office/powerpoint/2010/main" val="1399081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5D0F2D-CF8B-403A-8DC7-A1739F78C9B3}"/>
              </a:ext>
            </a:extLst>
          </p:cNvPr>
          <p:cNvSpPr>
            <a:spLocks noGrp="1"/>
          </p:cNvSpPr>
          <p:nvPr>
            <p:ph idx="1"/>
          </p:nvPr>
        </p:nvSpPr>
        <p:spPr>
          <a:xfrm>
            <a:off x="1103312" y="1495168"/>
            <a:ext cx="8946541" cy="4753231"/>
          </a:xfrm>
        </p:spPr>
        <p:txBody>
          <a:bodyPr>
            <a:normAutofit/>
          </a:bodyPr>
          <a:lstStyle/>
          <a:p>
            <a:pPr marL="0" indent="0" algn="ctr">
              <a:buNone/>
            </a:pPr>
            <a:endParaRPr lang="en-US" sz="2800" b="1" dirty="0">
              <a:latin typeface="Times New Roman" panose="02020603050405020304" pitchFamily="18" charset="0"/>
              <a:cs typeface="Times New Roman" panose="02020603050405020304" pitchFamily="18" charset="0"/>
            </a:endParaRPr>
          </a:p>
          <a:p>
            <a:pPr marL="0" indent="0" algn="ctr">
              <a:buNone/>
            </a:pPr>
            <a:r>
              <a:rPr lang="en-US" sz="2800" b="1" dirty="0">
                <a:latin typeface="Times New Roman" panose="02020603050405020304" pitchFamily="18" charset="0"/>
                <a:cs typeface="Times New Roman" panose="02020603050405020304" pitchFamily="18" charset="0"/>
              </a:rPr>
              <a:t>Module Title: Living with Care: The Older Person</a:t>
            </a:r>
          </a:p>
          <a:p>
            <a:pPr marL="0" indent="0" algn="ctr">
              <a:buNone/>
            </a:pPr>
            <a:r>
              <a:rPr lang="en-US" sz="2800" b="1" dirty="0">
                <a:latin typeface="Times New Roman" panose="02020603050405020304" pitchFamily="18" charset="0"/>
                <a:cs typeface="Times New Roman" panose="02020603050405020304" pitchFamily="18" charset="0"/>
              </a:rPr>
              <a:t>Module Code: BMHP6009 </a:t>
            </a:r>
            <a:endParaRPr lang="en-GB" sz="2800" b="1" dirty="0">
              <a:latin typeface="Times New Roman" panose="02020603050405020304" pitchFamily="18" charset="0"/>
              <a:cs typeface="Times New Roman" panose="02020603050405020304" pitchFamily="18" charset="0"/>
            </a:endParaRPr>
          </a:p>
          <a:p>
            <a:pPr marL="0" indent="0" algn="ctr">
              <a:buNone/>
            </a:pPr>
            <a:endParaRPr lang="en-GB" sz="2800" b="1" dirty="0">
              <a:latin typeface="Times New Roman" panose="02020603050405020304" pitchFamily="18" charset="0"/>
              <a:cs typeface="Times New Roman" panose="02020603050405020304" pitchFamily="18" charset="0"/>
            </a:endParaRPr>
          </a:p>
          <a:p>
            <a:pPr marL="0" indent="0" algn="just">
              <a:buNone/>
            </a:pPr>
            <a:r>
              <a:rPr lang="en-GB" sz="2800" b="1" dirty="0">
                <a:latin typeface="Times New Roman" panose="02020603050405020304" pitchFamily="18" charset="0"/>
                <a:cs typeface="Times New Roman" panose="02020603050405020304" pitchFamily="18" charset="0"/>
              </a:rPr>
              <a:t>                           Student </a:t>
            </a:r>
            <a:r>
              <a:rPr lang="en-US" sz="2800" b="1" dirty="0">
                <a:latin typeface="Times New Roman" panose="02020603050405020304" pitchFamily="18" charset="0"/>
                <a:cs typeface="Times New Roman" panose="02020603050405020304" pitchFamily="18" charset="0"/>
              </a:rPr>
              <a:t>Name:</a:t>
            </a:r>
            <a:r>
              <a:rPr lang="en-GB" sz="2800" b="1" dirty="0">
                <a:latin typeface="Times New Roman" panose="02020603050405020304" pitchFamily="18" charset="0"/>
                <a:cs typeface="Times New Roman" panose="02020603050405020304" pitchFamily="18" charset="0"/>
              </a:rPr>
              <a:t> Rifna Begum</a:t>
            </a:r>
          </a:p>
          <a:p>
            <a:pPr marL="0" indent="0" algn="ctr">
              <a:buNone/>
            </a:pPr>
            <a:r>
              <a:rPr lang="en-US" sz="2800" b="1" dirty="0">
                <a:latin typeface="Times New Roman" panose="02020603050405020304" pitchFamily="18" charset="0"/>
                <a:cs typeface="Times New Roman" panose="02020603050405020304" pitchFamily="18" charset="0"/>
              </a:rPr>
              <a:t>Student ID Number: </a:t>
            </a:r>
            <a:r>
              <a:rPr lang="en-GB" sz="2800" b="1" dirty="0">
                <a:latin typeface="Times New Roman" panose="02020603050405020304" pitchFamily="18" charset="0"/>
                <a:cs typeface="Times New Roman" panose="02020603050405020304" pitchFamily="18" charset="0"/>
              </a:rPr>
              <a:t>1713342</a:t>
            </a:r>
          </a:p>
          <a:p>
            <a:pPr marL="0" indent="0" algn="ctr">
              <a:buNone/>
            </a:pPr>
            <a:r>
              <a:rPr lang="en-GB" sz="2800" b="1" dirty="0">
                <a:latin typeface="Times New Roman" panose="02020603050405020304" pitchFamily="18" charset="0"/>
                <a:cs typeface="Times New Roman" panose="02020603050405020304" pitchFamily="18" charset="0"/>
              </a:rPr>
              <a:t>Lecturer Name: Joanne Davies</a:t>
            </a: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06182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93F33-41D1-4BB8-B68E-9492D5FDED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E0A0ED79-6DB9-47EA-873E-99A12D06ECCB}"/>
              </a:ext>
            </a:extLst>
          </p:cNvPr>
          <p:cNvSpPr>
            <a:spLocks noGrp="1"/>
          </p:cNvSpPr>
          <p:nvPr>
            <p:ph idx="1"/>
          </p:nvPr>
        </p:nvSpPr>
        <p:spPr>
          <a:xfrm>
            <a:off x="1103312" y="1603718"/>
            <a:ext cx="8946541" cy="4644682"/>
          </a:xfrm>
        </p:spPr>
        <p:txBody>
          <a:bodyPr>
            <a:normAutofit fontScale="85000" lnSpcReduction="10000"/>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In health and social care a care plan is crucial document that records the right level of care based on individuals needs, requirements, preferences and wishes consequently varying from person to person.  It is created by the medical professionals and caregivers </a:t>
            </a:r>
            <a:r>
              <a:rPr lang="en-US" i="0" u="none" strike="noStrike" dirty="0">
                <a:effectLst/>
                <a:latin typeface="Times New Roman" panose="02020603050405020304" pitchFamily="18" charset="0"/>
                <a:cs typeface="Times New Roman" panose="02020603050405020304" pitchFamily="18" charset="0"/>
              </a:rPr>
              <a:t>(Super Carers, 2018). </a:t>
            </a:r>
            <a:r>
              <a:rPr lang="en-GB" i="0" u="none" strike="noStrike" dirty="0">
                <a:effectLst/>
                <a:latin typeface="Times New Roman" panose="02020603050405020304" pitchFamily="18" charset="0"/>
                <a:cs typeface="Times New Roman" panose="02020603050405020304" pitchFamily="18" charset="0"/>
              </a:rPr>
              <a:t>A</a:t>
            </a:r>
            <a:r>
              <a:rPr lang="en-US" dirty="0">
                <a:latin typeface="Times New Roman" panose="02020603050405020304" pitchFamily="18" charset="0"/>
                <a:cs typeface="Times New Roman" panose="02020603050405020304" pitchFamily="18" charset="0"/>
              </a:rPr>
              <a:t> care plan</a:t>
            </a:r>
            <a:r>
              <a:rPr lang="en-GB" dirty="0">
                <a:latin typeface="Times New Roman" panose="02020603050405020304" pitchFamily="18" charset="0"/>
                <a:cs typeface="Times New Roman" panose="02020603050405020304" pitchFamily="18" charset="0"/>
              </a:rPr>
              <a:t> is </a:t>
            </a:r>
            <a:r>
              <a:rPr lang="en-US" dirty="0">
                <a:latin typeface="Times New Roman" panose="02020603050405020304" pitchFamily="18" charset="0"/>
                <a:cs typeface="Times New Roman" panose="02020603050405020304" pitchFamily="18" charset="0"/>
              </a:rPr>
              <a:t>complied </a:t>
            </a:r>
            <a:r>
              <a:rPr lang="en-GB" dirty="0">
                <a:latin typeface="Times New Roman" panose="02020603050405020304" pitchFamily="18" charset="0"/>
                <a:cs typeface="Times New Roman" panose="02020603050405020304" pitchFamily="18" charset="0"/>
              </a:rPr>
              <a:t>and created within</a:t>
            </a:r>
            <a:r>
              <a:rPr lang="en-US" dirty="0">
                <a:latin typeface="Times New Roman" panose="02020603050405020304" pitchFamily="18" charset="0"/>
                <a:cs typeface="Times New Roman" panose="02020603050405020304" pitchFamily="18" charset="0"/>
              </a:rPr>
              <a:t> the </a:t>
            </a:r>
            <a:r>
              <a:rPr lang="en-GB" dirty="0">
                <a:latin typeface="Times New Roman" panose="02020603050405020304" pitchFamily="18" charset="0"/>
                <a:cs typeface="Times New Roman" panose="02020603050405020304" pitchFamily="18" charset="0"/>
              </a:rPr>
              <a:t>six </a:t>
            </a:r>
            <a:r>
              <a:rPr lang="en-US" dirty="0">
                <a:latin typeface="Times New Roman" panose="02020603050405020304" pitchFamily="18" charset="0"/>
                <a:cs typeface="Times New Roman" panose="02020603050405020304" pitchFamily="18" charset="0"/>
              </a:rPr>
              <a:t>principles of Care Act 2014</a:t>
            </a:r>
            <a:r>
              <a:rPr lang="en-GB" dirty="0">
                <a:latin typeface="Times New Roman" panose="02020603050405020304" pitchFamily="18" charset="0"/>
                <a:cs typeface="Times New Roman" panose="02020603050405020304" pitchFamily="18" charset="0"/>
              </a:rPr>
              <a:t> that underpin the safeguarding of adults: Empowerment</a:t>
            </a:r>
            <a:r>
              <a:rPr lang="en-US"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Protection, Prevention, Proportionality, Partnership, Accountability.  In</a:t>
            </a:r>
            <a:r>
              <a:rPr lang="en-US" dirty="0">
                <a:latin typeface="Times New Roman" panose="02020603050405020304" pitchFamily="18" charset="0"/>
                <a:cs typeface="Times New Roman" panose="02020603050405020304" pitchFamily="18" charset="0"/>
              </a:rPr>
              <a:t> connection with </a:t>
            </a:r>
            <a:r>
              <a:rPr lang="en-GB" dirty="0">
                <a:latin typeface="Times New Roman" panose="02020603050405020304" pitchFamily="18" charset="0"/>
                <a:cs typeface="Times New Roman" panose="02020603050405020304" pitchFamily="18" charset="0"/>
              </a:rPr>
              <a:t>a </a:t>
            </a:r>
            <a:r>
              <a:rPr lang="en-US" dirty="0">
                <a:latin typeface="Times New Roman" panose="02020603050405020304" pitchFamily="18" charset="0"/>
                <a:cs typeface="Times New Roman" panose="02020603050405020304" pitchFamily="18" charset="0"/>
              </a:rPr>
              <a:t>Person Centred Practice </a:t>
            </a:r>
            <a:r>
              <a:rPr lang="en-GB" dirty="0">
                <a:latin typeface="Times New Roman" panose="02020603050405020304" pitchFamily="18" charset="0"/>
                <a:cs typeface="Times New Roman" panose="02020603050405020304" pitchFamily="18" charset="0"/>
              </a:rPr>
              <a:t>with</a:t>
            </a:r>
            <a:r>
              <a:rPr lang="en-US" dirty="0">
                <a:latin typeface="Times New Roman" panose="02020603050405020304" pitchFamily="18" charset="0"/>
                <a:cs typeface="Times New Roman" panose="02020603050405020304" pitchFamily="18" charset="0"/>
              </a:rPr>
              <a:t> the information </a:t>
            </a:r>
            <a:r>
              <a:rPr lang="en-GB" dirty="0">
                <a:latin typeface="Times New Roman" panose="02020603050405020304" pitchFamily="18" charset="0"/>
                <a:cs typeface="Times New Roman" panose="02020603050405020304" pitchFamily="18" charset="0"/>
              </a:rPr>
              <a:t>being</a:t>
            </a:r>
            <a:r>
              <a:rPr lang="en-US" dirty="0">
                <a:latin typeface="Times New Roman" panose="02020603050405020304" pitchFamily="18" charset="0"/>
                <a:cs typeface="Times New Roman" panose="02020603050405020304" pitchFamily="18" charset="0"/>
              </a:rPr>
              <a:t> obtained in line with Data Protection Act 2018 code of conduct (Burton. L, 2017).  </a:t>
            </a:r>
          </a:p>
          <a:p>
            <a:pPr marL="0" indent="0" algn="just">
              <a:lnSpc>
                <a:spcPct val="150000"/>
              </a:lnSpc>
              <a:buNone/>
            </a:pPr>
            <a:r>
              <a:rPr lang="en-US" b="1" i="0" u="none" strike="noStrike" dirty="0">
                <a:effectLst/>
                <a:latin typeface="Times New Roman" panose="02020603050405020304" pitchFamily="18" charset="0"/>
                <a:cs typeface="Times New Roman" panose="02020603050405020304" pitchFamily="18" charset="0"/>
              </a:rPr>
              <a:t>Personal Care Plan: </a:t>
            </a:r>
            <a:r>
              <a:rPr lang="en-US" dirty="0">
                <a:latin typeface="Times New Roman" panose="02020603050405020304" pitchFamily="18" charset="0"/>
                <a:cs typeface="Times New Roman" panose="02020603050405020304" pitchFamily="18" charset="0"/>
              </a:rPr>
              <a:t>A personal care plan identifies the significant information for</a:t>
            </a:r>
            <a:r>
              <a:rPr lang="en-GB" dirty="0">
                <a:latin typeface="Times New Roman" panose="02020603050405020304" pitchFamily="18" charset="0"/>
                <a:cs typeface="Times New Roman" panose="02020603050405020304" pitchFamily="18" charset="0"/>
              </a:rPr>
              <a:t> a </a:t>
            </a:r>
            <a:r>
              <a:rPr lang="en-US" dirty="0">
                <a:latin typeface="Times New Roman" panose="02020603050405020304" pitchFamily="18" charset="0"/>
                <a:cs typeface="Times New Roman" panose="02020603050405020304" pitchFamily="18" charset="0"/>
              </a:rPr>
              <a:t> individual person when one needs </a:t>
            </a:r>
            <a:r>
              <a:rPr lang="en-US" i="0" u="none" strike="noStrike" dirty="0">
                <a:effectLst/>
                <a:latin typeface="Times New Roman" panose="02020603050405020304" pitchFamily="18" charset="0"/>
                <a:cs typeface="Times New Roman" panose="02020603050405020304" pitchFamily="18" charset="0"/>
              </a:rPr>
              <a:t>long term car</a:t>
            </a:r>
            <a:r>
              <a:rPr lang="en-GB" i="0" u="none" strike="noStrike" dirty="0">
                <a:effectLst/>
                <a:latin typeface="Times New Roman" panose="02020603050405020304" pitchFamily="18" charset="0"/>
                <a:cs typeface="Times New Roman" panose="02020603050405020304" pitchFamily="18" charset="0"/>
              </a:rPr>
              <a:t>e</a:t>
            </a:r>
            <a:r>
              <a:rPr lang="en-US" i="0" u="none" strike="noStrike" dirty="0">
                <a:effectLst/>
                <a:latin typeface="Times New Roman" panose="02020603050405020304" pitchFamily="18" charset="0"/>
                <a:cs typeface="Times New Roman" panose="02020603050405020304" pitchFamily="18" charset="0"/>
              </a:rPr>
              <a:t> in home or </a:t>
            </a:r>
            <a:r>
              <a:rPr lang="en-GB" i="0" u="none" strike="noStrike" dirty="0">
                <a:effectLst/>
                <a:latin typeface="Times New Roman" panose="02020603050405020304" pitchFamily="18" charset="0"/>
                <a:cs typeface="Times New Roman" panose="02020603050405020304" pitchFamily="18" charset="0"/>
              </a:rPr>
              <a:t>a residential care home setting for receiving personal and medicinal care </a:t>
            </a:r>
            <a:r>
              <a:rPr lang="en-US" i="0" u="none" strike="noStrike" dirty="0">
                <a:effectLst/>
                <a:latin typeface="Times New Roman" panose="02020603050405020304" pitchFamily="18" charset="0"/>
                <a:cs typeface="Times New Roman" panose="02020603050405020304" pitchFamily="18" charset="0"/>
              </a:rPr>
              <a:t> (</a:t>
            </a:r>
            <a:r>
              <a:rPr lang="en-US" i="0" u="none" strike="noStrike" dirty="0" err="1">
                <a:effectLst/>
                <a:latin typeface="Times New Roman" panose="02020603050405020304" pitchFamily="18" charset="0"/>
                <a:cs typeface="Times New Roman" panose="02020603050405020304" pitchFamily="18" charset="0"/>
              </a:rPr>
              <a:t>Zumpano</a:t>
            </a:r>
            <a:r>
              <a:rPr lang="en-US" i="0" u="none" strike="noStrike" dirty="0">
                <a:effectLst/>
                <a:latin typeface="Times New Roman" panose="02020603050405020304" pitchFamily="18" charset="0"/>
                <a:cs typeface="Times New Roman" panose="02020603050405020304" pitchFamily="18" charset="0"/>
              </a:rPr>
              <a:t>, 2015).</a:t>
            </a:r>
            <a:r>
              <a:rPr lang="en-US" b="1" i="0" u="none" strike="noStrike" dirty="0">
                <a:effectLst/>
                <a:latin typeface="Times New Roman" panose="02020603050405020304" pitchFamily="18" charset="0"/>
                <a:cs typeface="Times New Roman" panose="02020603050405020304" pitchFamily="18" charset="0"/>
              </a:rPr>
              <a:t> </a:t>
            </a:r>
            <a:r>
              <a:rPr lang="en-US" i="0" u="none" strike="noStrike" dirty="0">
                <a:effectLst/>
                <a:latin typeface="Times New Roman" panose="02020603050405020304" pitchFamily="18" charset="0"/>
                <a:cs typeface="Times New Roman" panose="02020603050405020304" pitchFamily="18" charset="0"/>
              </a:rPr>
              <a:t>A care plan i</a:t>
            </a:r>
            <a:r>
              <a:rPr lang="en-US" dirty="0">
                <a:latin typeface="Times New Roman" panose="02020603050405020304" pitchFamily="18" charset="0"/>
                <a:cs typeface="Times New Roman" panose="02020603050405020304" pitchFamily="18" charset="0"/>
              </a:rPr>
              <a:t>s important because:</a:t>
            </a:r>
          </a:p>
          <a:p>
            <a:pPr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i="0" u="none" strike="noStrike"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6407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17E5F-7EEE-447D-862E-1177C2E6A35C}"/>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Components of the care plan</a:t>
            </a:r>
          </a:p>
        </p:txBody>
      </p:sp>
      <p:sp>
        <p:nvSpPr>
          <p:cNvPr id="3" name="Content Placeholder 2">
            <a:extLst>
              <a:ext uri="{FF2B5EF4-FFF2-40B4-BE49-F238E27FC236}">
                <a16:creationId xmlns:a16="http://schemas.microsoft.com/office/drawing/2014/main" id="{1D623BF8-F4BB-4DC8-A8CA-C26A763D8973}"/>
              </a:ext>
            </a:extLst>
          </p:cNvPr>
          <p:cNvSpPr>
            <a:spLocks noGrp="1"/>
          </p:cNvSpPr>
          <p:nvPr>
            <p:ph idx="1"/>
          </p:nvPr>
        </p:nvSpPr>
        <p:spPr>
          <a:xfrm>
            <a:off x="1269621" y="1475271"/>
            <a:ext cx="8946541" cy="4195481"/>
          </a:xfrm>
        </p:spPr>
        <p:txBody>
          <a:bodyPr>
            <a:normAutofit lnSpcReduction="10000"/>
          </a:bodyPr>
          <a:lstStyle/>
          <a:p>
            <a:pPr marL="0" indent="0" algn="just" rtl="0" fontAlgn="base">
              <a:buNone/>
            </a:pPr>
            <a:r>
              <a:rPr lang="en-US" sz="1800" b="0" i="0" u="none" strike="noStrike" dirty="0">
                <a:effectLst/>
                <a:latin typeface="Times New Roman" panose="02020603050405020304" pitchFamily="18" charset="0"/>
                <a:cs typeface="Times New Roman" panose="02020603050405020304" pitchFamily="18" charset="0"/>
              </a:rPr>
              <a:t>There are some prescribed steps that are being followed in this care plan that is created for an elder</a:t>
            </a:r>
            <a:r>
              <a:rPr lang="en-GB" sz="1800" b="0" i="0" u="none" strike="noStrike" dirty="0" err="1">
                <a:effectLst/>
                <a:latin typeface="Times New Roman" panose="02020603050405020304" pitchFamily="18" charset="0"/>
                <a:cs typeface="Times New Roman" panose="02020603050405020304" pitchFamily="18" charset="0"/>
              </a:rPr>
              <a:t>ly</a:t>
            </a:r>
            <a:r>
              <a:rPr lang="en-GB" sz="1800" b="0" i="0" u="none" strike="noStrike" dirty="0">
                <a:effectLst/>
                <a:latin typeface="Times New Roman" panose="02020603050405020304" pitchFamily="18" charset="0"/>
                <a:cs typeface="Times New Roman" panose="02020603050405020304" pitchFamily="18" charset="0"/>
              </a:rPr>
              <a:t> </a:t>
            </a:r>
            <a:r>
              <a:rPr lang="en-US" sz="1800" b="0" i="0" u="none" strike="noStrike" dirty="0">
                <a:effectLst/>
                <a:latin typeface="Times New Roman" panose="02020603050405020304" pitchFamily="18" charset="0"/>
                <a:cs typeface="Times New Roman" panose="02020603050405020304" pitchFamily="18" charset="0"/>
              </a:rPr>
              <a:t>person. It also follows the below steps:</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Aspects of the care plan</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Strategies to meet up the patients’ needs</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Medical treatment which need to be provided</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Responsibility, time and duration of the care plan</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Dietary requirements</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Necessary risk assessment</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Advocacy</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ICT requirements</a:t>
            </a:r>
            <a:r>
              <a:rPr lang="en-US" sz="1800" b="0" i="0" dirty="0">
                <a:effectLst/>
                <a:latin typeface="Times New Roman" panose="02020603050405020304" pitchFamily="18" charset="0"/>
                <a:cs typeface="Times New Roman" panose="02020603050405020304" pitchFamily="18" charset="0"/>
              </a:rPr>
              <a:t>​</a:t>
            </a:r>
          </a:p>
          <a:p>
            <a:pPr algn="just" rtl="0" fontAlgn="base">
              <a:buFont typeface="Arial" panose="020B0604020202020204" pitchFamily="34" charset="0"/>
              <a:buChar char="•"/>
            </a:pPr>
            <a:r>
              <a:rPr lang="en-US" sz="1800" b="0" i="0" u="none" strike="noStrike" dirty="0">
                <a:effectLst/>
                <a:latin typeface="Times New Roman" panose="02020603050405020304" pitchFamily="18" charset="0"/>
                <a:cs typeface="Times New Roman" panose="02020603050405020304" pitchFamily="18" charset="0"/>
              </a:rPr>
              <a:t>Patients hobbies and other activities.</a:t>
            </a:r>
            <a:r>
              <a:rPr lang="en-US" sz="1800" b="0" i="0" dirty="0">
                <a:effectLst/>
                <a:latin typeface="Times New Roman" panose="02020603050405020304" pitchFamily="18" charset="0"/>
                <a:cs typeface="Times New Roman" panose="02020603050405020304" pitchFamily="18" charset="0"/>
              </a:rPr>
              <a:t>​</a:t>
            </a:r>
          </a:p>
          <a:p>
            <a:pPr algn="l" rtl="0" fontAlgn="base">
              <a:buFont typeface="Arial" panose="020B0604020202020204" pitchFamily="34" charset="0"/>
              <a:buNone/>
            </a:pPr>
            <a:endParaRPr lang="en-US" sz="1800" b="0" i="0" dirty="0">
              <a:effectLst/>
              <a:latin typeface="Times New Roman" panose="02020603050405020304" pitchFamily="18" charset="0"/>
              <a:cs typeface="Times New Roman" panose="02020603050405020304" pitchFamily="18" charset="0"/>
            </a:endParaRPr>
          </a:p>
          <a:p>
            <a:pPr algn="just" rtl="0" fontAlgn="base">
              <a:buFont typeface="Arial" panose="020B0604020202020204" pitchFamily="34" charset="0"/>
              <a:buChar char="•"/>
            </a:pPr>
            <a:endParaRPr lang="en-US" sz="18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5805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68108-02B3-41F5-919F-BD73AE424482}"/>
              </a:ext>
            </a:extLst>
          </p:cNvPr>
          <p:cNvSpPr>
            <a:spLocks noGrp="1"/>
          </p:cNvSpPr>
          <p:nvPr>
            <p:ph type="title"/>
          </p:nvPr>
        </p:nvSpPr>
        <p:spPr/>
        <p:txBody>
          <a:bodyPr/>
          <a:lstStyle/>
          <a:p>
            <a:pPr algn="ctr"/>
            <a:r>
              <a:rPr lang="en-US" b="1" dirty="0"/>
              <a:t>Personal Details</a:t>
            </a:r>
          </a:p>
        </p:txBody>
      </p:sp>
      <p:sp>
        <p:nvSpPr>
          <p:cNvPr id="3" name="Content Placeholder 2">
            <a:extLst>
              <a:ext uri="{FF2B5EF4-FFF2-40B4-BE49-F238E27FC236}">
                <a16:creationId xmlns:a16="http://schemas.microsoft.com/office/drawing/2014/main" id="{502EB252-0BB5-45C8-B532-02D4A10597E1}"/>
              </a:ext>
            </a:extLst>
          </p:cNvPr>
          <p:cNvSpPr>
            <a:spLocks noGrp="1"/>
          </p:cNvSpPr>
          <p:nvPr>
            <p:ph idx="1"/>
          </p:nvPr>
        </p:nvSpPr>
        <p:spPr/>
        <p:txBody>
          <a:bodyPr>
            <a:normAutofit/>
          </a:bodyPr>
          <a:lstStyle/>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Patients name: </a:t>
            </a:r>
            <a:r>
              <a:rPr lang="en-US" sz="2400" b="0" i="0" dirty="0">
                <a:effectLst/>
                <a:latin typeface="Times New Roman" panose="02020603050405020304" pitchFamily="18" charset="0"/>
                <a:cs typeface="Times New Roman" panose="02020603050405020304" pitchFamily="18" charset="0"/>
              </a:rPr>
              <a:t>Heidi Iyoha​</a:t>
            </a: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Date of Birth</a:t>
            </a:r>
            <a:r>
              <a:rPr lang="en-US" sz="2400" b="0" i="0" dirty="0">
                <a:effectLst/>
                <a:latin typeface="Times New Roman" panose="02020603050405020304" pitchFamily="18" charset="0"/>
                <a:cs typeface="Times New Roman" panose="02020603050405020304" pitchFamily="18" charset="0"/>
              </a:rPr>
              <a:t>: 01-07-1932​</a:t>
            </a:r>
          </a:p>
          <a:p>
            <a:pPr algn="l" rtl="0" fontAlgn="base">
              <a:buFont typeface="Arial" panose="020B0604020202020204" pitchFamily="34" charset="0"/>
              <a:buNone/>
            </a:pPr>
            <a:r>
              <a:rPr lang="en-GB" sz="2400" b="1" dirty="0">
                <a:latin typeface="Times New Roman" panose="02020603050405020304" pitchFamily="18" charset="0"/>
                <a:cs typeface="Times New Roman" panose="02020603050405020304" pitchFamily="18" charset="0"/>
              </a:rPr>
              <a:t>Age</a:t>
            </a:r>
            <a:r>
              <a:rPr lang="en-US" sz="2400" b="1" dirty="0">
                <a:latin typeface="Times New Roman" panose="02020603050405020304" pitchFamily="18" charset="0"/>
                <a:cs typeface="Times New Roman" panose="02020603050405020304" pitchFamily="18" charset="0"/>
              </a:rPr>
              <a:t>: </a:t>
            </a:r>
            <a:r>
              <a:rPr lang="en-US" sz="2400" dirty="0">
                <a:latin typeface="Times New Roman" panose="02020603050405020304" pitchFamily="18" charset="0"/>
                <a:cs typeface="Times New Roman" panose="02020603050405020304" pitchFamily="18" charset="0"/>
              </a:rPr>
              <a:t>84 years</a:t>
            </a:r>
            <a:r>
              <a:rPr lang="en-GB" sz="2400" dirty="0">
                <a:latin typeface="Times New Roman" panose="02020603050405020304" pitchFamily="18" charset="0"/>
                <a:cs typeface="Times New Roman" panose="02020603050405020304" pitchFamily="18" charset="0"/>
              </a:rPr>
              <a:t> old</a:t>
            </a:r>
            <a:endParaRPr lang="en-US" sz="2400" b="0" i="0" dirty="0">
              <a:effectLst/>
              <a:latin typeface="Times New Roman" panose="02020603050405020304" pitchFamily="18" charset="0"/>
              <a:cs typeface="Times New Roman" panose="02020603050405020304" pitchFamily="18" charset="0"/>
            </a:endParaRP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Address</a:t>
            </a:r>
            <a:r>
              <a:rPr lang="en-US" sz="2400" b="0" i="0" dirty="0">
                <a:effectLst/>
                <a:latin typeface="Times New Roman" panose="02020603050405020304" pitchFamily="18" charset="0"/>
                <a:cs typeface="Times New Roman" panose="02020603050405020304" pitchFamily="18" charset="0"/>
              </a:rPr>
              <a:t>: 14 Netherpark Crescent, Stibb, United Kingdom​</a:t>
            </a: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Next of Kin</a:t>
            </a:r>
            <a:r>
              <a:rPr lang="en-US" sz="2400" b="0" i="0" dirty="0">
                <a:effectLst/>
                <a:latin typeface="Times New Roman" panose="02020603050405020304" pitchFamily="18" charset="0"/>
                <a:cs typeface="Times New Roman" panose="02020603050405020304" pitchFamily="18" charset="0"/>
              </a:rPr>
              <a:t>: Daughter​</a:t>
            </a: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Contact Number</a:t>
            </a:r>
            <a:r>
              <a:rPr lang="en-US" sz="2400" b="0" i="0" dirty="0">
                <a:effectLst/>
                <a:latin typeface="Times New Roman" panose="02020603050405020304" pitchFamily="18" charset="0"/>
                <a:cs typeface="Times New Roman" panose="02020603050405020304" pitchFamily="18" charset="0"/>
              </a:rPr>
              <a:t>: 07900352186​</a:t>
            </a: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Religion</a:t>
            </a:r>
            <a:r>
              <a:rPr lang="en-US" sz="2400" b="0" i="0" dirty="0">
                <a:effectLst/>
                <a:latin typeface="Times New Roman" panose="02020603050405020304" pitchFamily="18" charset="0"/>
                <a:cs typeface="Times New Roman" panose="02020603050405020304" pitchFamily="18" charset="0"/>
              </a:rPr>
              <a:t>: Christian</a:t>
            </a:r>
            <a:r>
              <a:rPr lang="en-GB" sz="2400" b="0" i="0" dirty="0" err="1">
                <a:effectLst/>
                <a:latin typeface="Times New Roman" panose="02020603050405020304" pitchFamily="18" charset="0"/>
                <a:cs typeface="Times New Roman" panose="02020603050405020304" pitchFamily="18" charset="0"/>
              </a:rPr>
              <a:t>ity</a:t>
            </a:r>
            <a:r>
              <a:rPr lang="en-GB" sz="2400" b="0" i="0" dirty="0">
                <a:effectLst/>
                <a:latin typeface="Times New Roman" panose="02020603050405020304" pitchFamily="18" charset="0"/>
                <a:cs typeface="Times New Roman" panose="02020603050405020304" pitchFamily="18" charset="0"/>
              </a:rPr>
              <a:t> </a:t>
            </a:r>
            <a:r>
              <a:rPr lang="en-US" sz="2400" b="0" i="0" dirty="0">
                <a:effectLst/>
                <a:latin typeface="Times New Roman" panose="02020603050405020304" pitchFamily="18" charset="0"/>
                <a:cs typeface="Times New Roman" panose="02020603050405020304" pitchFamily="18" charset="0"/>
              </a:rPr>
              <a:t> ​</a:t>
            </a:r>
          </a:p>
          <a:p>
            <a:pPr algn="l" rtl="0" fontAlgn="base">
              <a:buFont typeface="Arial" panose="020B0604020202020204" pitchFamily="34" charset="0"/>
              <a:buNone/>
            </a:pPr>
            <a:r>
              <a:rPr lang="en-US" sz="2400" b="1" i="0" dirty="0">
                <a:effectLst/>
                <a:latin typeface="Times New Roman" panose="02020603050405020304" pitchFamily="18" charset="0"/>
                <a:cs typeface="Times New Roman" panose="02020603050405020304" pitchFamily="18" charset="0"/>
              </a:rPr>
              <a:t>Language</a:t>
            </a:r>
            <a:r>
              <a:rPr lang="en-US" sz="2400" b="0" i="0" dirty="0">
                <a:effectLst/>
                <a:latin typeface="Times New Roman" panose="02020603050405020304" pitchFamily="18" charset="0"/>
                <a:cs typeface="Times New Roman" panose="02020603050405020304" pitchFamily="18" charset="0"/>
              </a:rPr>
              <a:t>: English​</a:t>
            </a:r>
            <a:endParaRPr lang="en-GB" sz="20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7690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49F0E-9313-41F3-AD62-3ADCE270BED6}"/>
              </a:ext>
            </a:extLst>
          </p:cNvPr>
          <p:cNvSpPr>
            <a:spLocks noGrp="1"/>
          </p:cNvSpPr>
          <p:nvPr>
            <p:ph type="title"/>
          </p:nvPr>
        </p:nvSpPr>
        <p:spPr>
          <a:xfrm>
            <a:off x="646111" y="452718"/>
            <a:ext cx="9404723" cy="899564"/>
          </a:xfrm>
        </p:spPr>
        <p:txBody>
          <a:bodyPr/>
          <a:lstStyle/>
          <a:p>
            <a:pPr algn="ctr"/>
            <a:r>
              <a:rPr lang="en-US" sz="4400" b="1" dirty="0">
                <a:latin typeface="Times New Roman" panose="02020603050405020304" pitchFamily="18" charset="0"/>
                <a:cs typeface="Times New Roman" panose="02020603050405020304" pitchFamily="18" charset="0"/>
              </a:rPr>
              <a:t>Care Plan (Medication)</a:t>
            </a:r>
          </a:p>
        </p:txBody>
      </p:sp>
      <p:graphicFrame>
        <p:nvGraphicFramePr>
          <p:cNvPr id="4" name="Table 4">
            <a:extLst>
              <a:ext uri="{FF2B5EF4-FFF2-40B4-BE49-F238E27FC236}">
                <a16:creationId xmlns:a16="http://schemas.microsoft.com/office/drawing/2014/main" id="{AE775DCB-2B06-46DE-9DD7-1940FA418350}"/>
              </a:ext>
            </a:extLst>
          </p:cNvPr>
          <p:cNvGraphicFramePr>
            <a:graphicFrameLocks noGrp="1"/>
          </p:cNvGraphicFramePr>
          <p:nvPr>
            <p:ph idx="1"/>
            <p:extLst>
              <p:ext uri="{D42A27DB-BD31-4B8C-83A1-F6EECF244321}">
                <p14:modId xmlns:p14="http://schemas.microsoft.com/office/powerpoint/2010/main" val="1527411172"/>
              </p:ext>
            </p:extLst>
          </p:nvPr>
        </p:nvGraphicFramePr>
        <p:xfrm>
          <a:off x="1103686" y="1769303"/>
          <a:ext cx="8947148" cy="4419600"/>
        </p:xfrm>
        <a:graphic>
          <a:graphicData uri="http://schemas.openxmlformats.org/drawingml/2006/table">
            <a:tbl>
              <a:tblPr firstRow="1" bandRow="1">
                <a:tableStyleId>{5940675A-B579-460E-94D1-54222C63F5DA}</a:tableStyleId>
              </a:tblPr>
              <a:tblGrid>
                <a:gridCol w="1923222">
                  <a:extLst>
                    <a:ext uri="{9D8B030D-6E8A-4147-A177-3AD203B41FA5}">
                      <a16:colId xmlns:a16="http://schemas.microsoft.com/office/drawing/2014/main" val="2515056018"/>
                    </a:ext>
                  </a:extLst>
                </a:gridCol>
                <a:gridCol w="2550352">
                  <a:extLst>
                    <a:ext uri="{9D8B030D-6E8A-4147-A177-3AD203B41FA5}">
                      <a16:colId xmlns:a16="http://schemas.microsoft.com/office/drawing/2014/main" val="1299207000"/>
                    </a:ext>
                  </a:extLst>
                </a:gridCol>
                <a:gridCol w="2382257">
                  <a:extLst>
                    <a:ext uri="{9D8B030D-6E8A-4147-A177-3AD203B41FA5}">
                      <a16:colId xmlns:a16="http://schemas.microsoft.com/office/drawing/2014/main" val="144009767"/>
                    </a:ext>
                  </a:extLst>
                </a:gridCol>
                <a:gridCol w="2091317">
                  <a:extLst>
                    <a:ext uri="{9D8B030D-6E8A-4147-A177-3AD203B41FA5}">
                      <a16:colId xmlns:a16="http://schemas.microsoft.com/office/drawing/2014/main" val="1681570029"/>
                    </a:ext>
                  </a:extLst>
                </a:gridCol>
              </a:tblGrid>
              <a:tr h="370840">
                <a:tc>
                  <a:txBody>
                    <a:bodyPr/>
                    <a:lstStyle/>
                    <a:p>
                      <a:pPr algn="ctr"/>
                      <a:r>
                        <a:rPr lang="en-US" b="1" dirty="0">
                          <a:latin typeface="Times New Roman" panose="02020603050405020304" pitchFamily="18" charset="0"/>
                          <a:cs typeface="Times New Roman" panose="02020603050405020304" pitchFamily="18" charset="0"/>
                        </a:rPr>
                        <a:t>Monitoring</a:t>
                      </a:r>
                      <a:endParaRPr lang="en-GB" b="1" dirty="0">
                        <a:latin typeface="Times New Roman" panose="02020603050405020304" pitchFamily="18" charset="0"/>
                        <a:cs typeface="Times New Roman" panose="02020603050405020304" pitchFamily="18" charset="0"/>
                      </a:endParaRPr>
                    </a:p>
                    <a:p>
                      <a:pPr algn="ctr"/>
                      <a:r>
                        <a:rPr lang="en-GB" b="1" dirty="0">
                          <a:latin typeface="Times New Roman" panose="02020603050405020304" pitchFamily="18" charset="0"/>
                          <a:cs typeface="Times New Roman" panose="02020603050405020304" pitchFamily="18" charset="0"/>
                        </a:rPr>
                        <a:t>Observation</a:t>
                      </a:r>
                      <a:endParaRPr lang="en-US" b="1" dirty="0">
                        <a:latin typeface="Times New Roman" panose="02020603050405020304" pitchFamily="18" charset="0"/>
                        <a:cs typeface="Times New Roman" panose="02020603050405020304" pitchFamily="18" charset="0"/>
                      </a:endParaRPr>
                    </a:p>
                  </a:txBody>
                  <a:tcPr/>
                </a:tc>
                <a:tc>
                  <a:txBody>
                    <a:bodyPr/>
                    <a:lstStyle/>
                    <a:p>
                      <a:pPr algn="ctr"/>
                      <a:r>
                        <a:rPr lang="en-US" b="1" dirty="0">
                          <a:latin typeface="Times New Roman" panose="02020603050405020304" pitchFamily="18" charset="0"/>
                          <a:cs typeface="Times New Roman" panose="02020603050405020304" pitchFamily="18" charset="0"/>
                        </a:rPr>
                        <a:t>Medications Assessments</a:t>
                      </a:r>
                    </a:p>
                  </a:txBody>
                  <a:tcPr/>
                </a:tc>
                <a:tc>
                  <a:txBody>
                    <a:bodyPr/>
                    <a:lstStyle/>
                    <a:p>
                      <a:pPr algn="ctr"/>
                      <a:r>
                        <a:rPr lang="en-US" b="1" dirty="0">
                          <a:latin typeface="Times New Roman" panose="02020603050405020304" pitchFamily="18" charset="0"/>
                          <a:cs typeface="Times New Roman" panose="02020603050405020304" pitchFamily="18" charset="0"/>
                        </a:rPr>
                        <a:t>Risks Assessment Format</a:t>
                      </a:r>
                    </a:p>
                  </a:txBody>
                  <a:tcPr/>
                </a:tc>
                <a:tc>
                  <a:txBody>
                    <a:bodyPr/>
                    <a:lstStyle/>
                    <a:p>
                      <a:pPr algn="ctr"/>
                      <a:r>
                        <a:rPr lang="en-US" b="1" dirty="0">
                          <a:latin typeface="Times New Roman" panose="02020603050405020304" pitchFamily="18" charset="0"/>
                          <a:cs typeface="Times New Roman" panose="02020603050405020304" pitchFamily="18" charset="0"/>
                        </a:rPr>
                        <a:t>Specialized care Plan</a:t>
                      </a:r>
                    </a:p>
                  </a:txBody>
                  <a:tcPr/>
                </a:tc>
                <a:extLst>
                  <a:ext uri="{0D108BD9-81ED-4DB2-BD59-A6C34878D82A}">
                    <a16:rowId xmlns:a16="http://schemas.microsoft.com/office/drawing/2014/main" val="4115372332"/>
                  </a:ext>
                </a:extLst>
              </a:tr>
              <a:tr h="370840">
                <a:tc rowSpan="3">
                  <a:txBody>
                    <a:bodyPr/>
                    <a:lstStyle/>
                    <a:p>
                      <a:pPr algn="just"/>
                      <a:r>
                        <a:rPr lang="en-US" sz="2000" dirty="0">
                          <a:latin typeface="Times New Roman" panose="02020603050405020304" pitchFamily="18" charset="0"/>
                          <a:cs typeface="Times New Roman" panose="02020603050405020304" pitchFamily="18" charset="0"/>
                        </a:rPr>
                        <a:t>Check up every three hours which will be done in both night and day time (Ballantyne &amp; Helen, 2016). </a:t>
                      </a:r>
                    </a:p>
                  </a:txBody>
                  <a:tcPr/>
                </a:tc>
                <a:tc>
                  <a:txBody>
                    <a:bodyPr/>
                    <a:lstStyle/>
                    <a:p>
                      <a:pPr algn="just"/>
                      <a:r>
                        <a:rPr lang="en-US" sz="2000" dirty="0">
                          <a:latin typeface="Times New Roman" panose="02020603050405020304" pitchFamily="18" charset="0"/>
                          <a:cs typeface="Times New Roman" panose="02020603050405020304" pitchFamily="18" charset="0"/>
                        </a:rPr>
                        <a:t>Blood sugar testing or diabetes testing </a:t>
                      </a:r>
                    </a:p>
                  </a:txBody>
                  <a:tcPr/>
                </a:tc>
                <a:tc>
                  <a:txBody>
                    <a:bodyPr/>
                    <a:lstStyle/>
                    <a:p>
                      <a:pPr algn="just"/>
                      <a:r>
                        <a:rPr lang="en-US" sz="2000" dirty="0">
                          <a:latin typeface="Times New Roman" panose="02020603050405020304" pitchFamily="18" charset="0"/>
                          <a:cs typeface="Times New Roman" panose="02020603050405020304" pitchFamily="18" charset="0"/>
                        </a:rPr>
                        <a:t>Risks assessment in home environment by family caregiving persons</a:t>
                      </a:r>
                    </a:p>
                  </a:txBody>
                  <a:tcPr/>
                </a:tc>
                <a:tc>
                  <a:txBody>
                    <a:bodyPr/>
                    <a:lstStyle/>
                    <a:p>
                      <a:pPr algn="just"/>
                      <a:r>
                        <a:rPr lang="en-US" sz="2000" dirty="0">
                          <a:latin typeface="Times New Roman" panose="02020603050405020304" pitchFamily="18" charset="0"/>
                          <a:cs typeface="Times New Roman" panose="02020603050405020304" pitchFamily="18" charset="0"/>
                        </a:rPr>
                        <a:t>Arteritis pain therapy in home and clinic</a:t>
                      </a:r>
                    </a:p>
                  </a:txBody>
                  <a:tcPr/>
                </a:tc>
                <a:extLst>
                  <a:ext uri="{0D108BD9-81ED-4DB2-BD59-A6C34878D82A}">
                    <a16:rowId xmlns:a16="http://schemas.microsoft.com/office/drawing/2014/main" val="202436141"/>
                  </a:ext>
                </a:extLst>
              </a:tr>
              <a:tr h="370840">
                <a:tc vMerge="1">
                  <a:txBody>
                    <a:bodyPr/>
                    <a:lstStyle/>
                    <a:p>
                      <a:endParaRPr lang="en-US" dirty="0"/>
                    </a:p>
                  </a:txBody>
                  <a:tcPr/>
                </a:tc>
                <a:tc>
                  <a:txBody>
                    <a:bodyPr/>
                    <a:lstStyle/>
                    <a:p>
                      <a:pPr algn="just"/>
                      <a:r>
                        <a:rPr lang="en-US" sz="2000" b="0" dirty="0">
                          <a:latin typeface="Times New Roman" panose="02020603050405020304" pitchFamily="18" charset="0"/>
                          <a:cs typeface="Times New Roman" panose="02020603050405020304" pitchFamily="18" charset="0"/>
                        </a:rPr>
                        <a:t>Arthritis testing and monitoring </a:t>
                      </a:r>
                    </a:p>
                  </a:txBody>
                  <a:tcPr/>
                </a:tc>
                <a:tc>
                  <a:txBody>
                    <a:bodyPr/>
                    <a:lstStyle/>
                    <a:p>
                      <a:pPr algn="just"/>
                      <a:r>
                        <a:rPr lang="en-US" sz="2000" dirty="0">
                          <a:solidFill>
                            <a:schemeClr val="tx1"/>
                          </a:solidFill>
                          <a:latin typeface="Times New Roman" panose="02020603050405020304" pitchFamily="18" charset="0"/>
                          <a:cs typeface="Times New Roman" panose="02020603050405020304" pitchFamily="18" charset="0"/>
                        </a:rPr>
                        <a:t>Risks assessment with</a:t>
                      </a:r>
                      <a:r>
                        <a:rPr lang="en-GB" sz="2000" dirty="0">
                          <a:solidFill>
                            <a:schemeClr val="tx1"/>
                          </a:solidFill>
                          <a:latin typeface="Times New Roman" panose="02020603050405020304" pitchFamily="18" charset="0"/>
                          <a:cs typeface="Times New Roman" panose="02020603050405020304" pitchFamily="18" charset="0"/>
                        </a:rPr>
                        <a:t> medical </a:t>
                      </a:r>
                      <a:r>
                        <a:rPr lang="en-US" sz="2000" dirty="0">
                          <a:solidFill>
                            <a:schemeClr val="tx1"/>
                          </a:solidFill>
                          <a:latin typeface="Times New Roman" panose="02020603050405020304" pitchFamily="18" charset="0"/>
                          <a:cs typeface="Times New Roman" panose="02020603050405020304" pitchFamily="18" charset="0"/>
                        </a:rPr>
                        <a:t>professional</a:t>
                      </a:r>
                      <a:r>
                        <a:rPr lang="en-GB" sz="2000" dirty="0">
                          <a:solidFill>
                            <a:schemeClr val="tx1"/>
                          </a:solidFill>
                          <a:latin typeface="Times New Roman" panose="02020603050405020304" pitchFamily="18" charset="0"/>
                          <a:cs typeface="Times New Roman" panose="02020603050405020304" pitchFamily="18" charset="0"/>
                        </a:rPr>
                        <a:t>s.</a:t>
                      </a:r>
                      <a:r>
                        <a:rPr lang="en-US" sz="2000" dirty="0">
                          <a:solidFill>
                            <a:schemeClr val="tx1"/>
                          </a:solidFill>
                          <a:latin typeface="Times New Roman" panose="02020603050405020304" pitchFamily="18" charset="0"/>
                          <a:cs typeface="Times New Roman" panose="02020603050405020304" pitchFamily="18" charset="0"/>
                        </a:rPr>
                        <a:t> </a:t>
                      </a:r>
                    </a:p>
                  </a:txBody>
                  <a:tcPr/>
                </a:tc>
                <a:tc>
                  <a:txBody>
                    <a:bodyPr/>
                    <a:lstStyle/>
                    <a:p>
                      <a:pPr algn="just"/>
                      <a:r>
                        <a:rPr lang="en-US" sz="2000" dirty="0">
                          <a:latin typeface="Times New Roman" panose="02020603050405020304" pitchFamily="18" charset="0"/>
                          <a:cs typeface="Times New Roman" panose="02020603050405020304" pitchFamily="18" charset="0"/>
                        </a:rPr>
                        <a:t>Physical therapy and balance exercising</a:t>
                      </a:r>
                    </a:p>
                  </a:txBody>
                  <a:tcPr/>
                </a:tc>
                <a:extLst>
                  <a:ext uri="{0D108BD9-81ED-4DB2-BD59-A6C34878D82A}">
                    <a16:rowId xmlns:a16="http://schemas.microsoft.com/office/drawing/2014/main" val="1265405513"/>
                  </a:ext>
                </a:extLst>
              </a:tr>
              <a:tr h="370840">
                <a:tc vMerge="1">
                  <a:txBody>
                    <a:bodyPr/>
                    <a:lstStyle/>
                    <a:p>
                      <a:endParaRPr lang="en-US" dirty="0"/>
                    </a:p>
                  </a:txBody>
                  <a:tcPr/>
                </a:tc>
                <a:tc>
                  <a:txBody>
                    <a:bodyPr/>
                    <a:lstStyle/>
                    <a:p>
                      <a:pPr algn="just"/>
                      <a:r>
                        <a:rPr lang="en-GB" sz="2000" dirty="0">
                          <a:latin typeface="Times New Roman" panose="02020603050405020304" pitchFamily="18" charset="0"/>
                          <a:cs typeface="Times New Roman" panose="02020603050405020304" pitchFamily="18" charset="0"/>
                        </a:rPr>
                        <a:t>Psychological testing and treatment </a:t>
                      </a:r>
                      <a:r>
                        <a:rPr lang="en-GB" sz="2000">
                          <a:latin typeface="Times New Roman" panose="02020603050405020304" pitchFamily="18" charset="0"/>
                          <a:cs typeface="Times New Roman" panose="02020603050405020304" pitchFamily="18" charset="0"/>
                        </a:rPr>
                        <a:t>for onset Dementia</a:t>
                      </a:r>
                      <a:endParaRPr lang="en-US" sz="2000" dirty="0">
                        <a:latin typeface="Times New Roman" panose="02020603050405020304" pitchFamily="18" charset="0"/>
                        <a:cs typeface="Times New Roman" panose="02020603050405020304" pitchFamily="18" charset="0"/>
                      </a:endParaRPr>
                    </a:p>
                  </a:txBody>
                  <a:tcPr/>
                </a:tc>
                <a:tc>
                  <a:txBody>
                    <a:bodyPr/>
                    <a:lstStyle/>
                    <a:p>
                      <a:pPr algn="just"/>
                      <a:r>
                        <a:rPr lang="en-US" sz="2000" dirty="0">
                          <a:solidFill>
                            <a:schemeClr val="tx1"/>
                          </a:solidFill>
                          <a:latin typeface="Times New Roman" panose="02020603050405020304" pitchFamily="18" charset="0"/>
                          <a:cs typeface="Times New Roman" panose="02020603050405020304" pitchFamily="18" charset="0"/>
                        </a:rPr>
                        <a:t>Risks assessments </a:t>
                      </a:r>
                      <a:r>
                        <a:rPr lang="en-GB" sz="2000" dirty="0">
                          <a:solidFill>
                            <a:schemeClr val="tx1"/>
                          </a:solidFill>
                          <a:latin typeface="Times New Roman" panose="02020603050405020304" pitchFamily="18" charset="0"/>
                          <a:cs typeface="Times New Roman" panose="02020603050405020304" pitchFamily="18" charset="0"/>
                        </a:rPr>
                        <a:t>of other social activities or outings</a:t>
                      </a:r>
                      <a:endParaRPr lang="en-US" sz="2000" dirty="0">
                        <a:solidFill>
                          <a:schemeClr val="tx1"/>
                        </a:solidFill>
                        <a:latin typeface="Times New Roman" panose="02020603050405020304" pitchFamily="18" charset="0"/>
                        <a:cs typeface="Times New Roman" panose="02020603050405020304" pitchFamily="18" charset="0"/>
                      </a:endParaRPr>
                    </a:p>
                  </a:txBody>
                  <a:tcPr/>
                </a:tc>
                <a:tc>
                  <a:txBody>
                    <a:bodyPr/>
                    <a:lstStyle/>
                    <a:p>
                      <a:pPr algn="just"/>
                      <a:r>
                        <a:rPr lang="en-US" sz="18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Other activities like hiking, yoga, volunteer work based on the health condition</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64080081"/>
                  </a:ext>
                </a:extLst>
              </a:tr>
            </a:tbl>
          </a:graphicData>
        </a:graphic>
      </p:graphicFrame>
    </p:spTree>
    <p:extLst>
      <p:ext uri="{BB962C8B-B14F-4D97-AF65-F5344CB8AC3E}">
        <p14:creationId xmlns:p14="http://schemas.microsoft.com/office/powerpoint/2010/main" val="4176649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D6C4C-C3FB-4993-847E-00F685B9112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Care plan (Social Requirements)</a:t>
            </a:r>
          </a:p>
        </p:txBody>
      </p:sp>
      <p:graphicFrame>
        <p:nvGraphicFramePr>
          <p:cNvPr id="5" name="Table 5">
            <a:extLst>
              <a:ext uri="{FF2B5EF4-FFF2-40B4-BE49-F238E27FC236}">
                <a16:creationId xmlns:a16="http://schemas.microsoft.com/office/drawing/2014/main" id="{75E54A62-A3EB-42D1-9107-1631890FB504}"/>
              </a:ext>
            </a:extLst>
          </p:cNvPr>
          <p:cNvGraphicFramePr>
            <a:graphicFrameLocks noGrp="1"/>
          </p:cNvGraphicFramePr>
          <p:nvPr>
            <p:ph idx="1"/>
            <p:extLst>
              <p:ext uri="{D42A27DB-BD31-4B8C-83A1-F6EECF244321}">
                <p14:modId xmlns:p14="http://schemas.microsoft.com/office/powerpoint/2010/main" val="3004298393"/>
              </p:ext>
            </p:extLst>
          </p:nvPr>
        </p:nvGraphicFramePr>
        <p:xfrm>
          <a:off x="1620494" y="1498847"/>
          <a:ext cx="7455955" cy="5059680"/>
        </p:xfrm>
        <a:graphic>
          <a:graphicData uri="http://schemas.openxmlformats.org/drawingml/2006/table">
            <a:tbl>
              <a:tblPr firstRow="1" bandRow="1">
                <a:tableStyleId>{5940675A-B579-460E-94D1-54222C63F5DA}</a:tableStyleId>
              </a:tblPr>
              <a:tblGrid>
                <a:gridCol w="1831044">
                  <a:extLst>
                    <a:ext uri="{9D8B030D-6E8A-4147-A177-3AD203B41FA5}">
                      <a16:colId xmlns:a16="http://schemas.microsoft.com/office/drawing/2014/main" val="3773711598"/>
                    </a:ext>
                  </a:extLst>
                </a:gridCol>
                <a:gridCol w="1236372">
                  <a:extLst>
                    <a:ext uri="{9D8B030D-6E8A-4147-A177-3AD203B41FA5}">
                      <a16:colId xmlns:a16="http://schemas.microsoft.com/office/drawing/2014/main" val="240396674"/>
                    </a:ext>
                  </a:extLst>
                </a:gridCol>
                <a:gridCol w="1406157">
                  <a:extLst>
                    <a:ext uri="{9D8B030D-6E8A-4147-A177-3AD203B41FA5}">
                      <a16:colId xmlns:a16="http://schemas.microsoft.com/office/drawing/2014/main" val="1129999028"/>
                    </a:ext>
                  </a:extLst>
                </a:gridCol>
                <a:gridCol w="1491191">
                  <a:extLst>
                    <a:ext uri="{9D8B030D-6E8A-4147-A177-3AD203B41FA5}">
                      <a16:colId xmlns:a16="http://schemas.microsoft.com/office/drawing/2014/main" val="428381514"/>
                    </a:ext>
                  </a:extLst>
                </a:gridCol>
                <a:gridCol w="1491191">
                  <a:extLst>
                    <a:ext uri="{9D8B030D-6E8A-4147-A177-3AD203B41FA5}">
                      <a16:colId xmlns:a16="http://schemas.microsoft.com/office/drawing/2014/main" val="3250659007"/>
                    </a:ext>
                  </a:extLst>
                </a:gridCol>
              </a:tblGrid>
              <a:tr h="370840">
                <a:tc>
                  <a:txBody>
                    <a:bodyPr/>
                    <a:lstStyle/>
                    <a:p>
                      <a:pPr algn="ctr"/>
                      <a:r>
                        <a:rPr lang="en-US" sz="2000" b="1" dirty="0">
                          <a:latin typeface="Times New Roman" panose="02020603050405020304" pitchFamily="18" charset="0"/>
                          <a:cs typeface="Times New Roman" panose="02020603050405020304" pitchFamily="18" charset="0"/>
                        </a:rPr>
                        <a:t>Number of visits</a:t>
                      </a:r>
                    </a:p>
                  </a:txBody>
                  <a:tcPr/>
                </a:tc>
                <a:tc>
                  <a:txBody>
                    <a:bodyPr/>
                    <a:lstStyle/>
                    <a:p>
                      <a:pPr algn="ctr"/>
                      <a:r>
                        <a:rPr lang="en-US" sz="2000" b="1" dirty="0">
                          <a:latin typeface="Times New Roman" panose="02020603050405020304" pitchFamily="18" charset="0"/>
                          <a:cs typeface="Times New Roman" panose="02020603050405020304" pitchFamily="18" charset="0"/>
                        </a:rPr>
                        <a:t>Cultural activities</a:t>
                      </a:r>
                    </a:p>
                  </a:txBody>
                  <a:tcPr/>
                </a:tc>
                <a:tc>
                  <a:txBody>
                    <a:bodyPr/>
                    <a:lstStyle/>
                    <a:p>
                      <a:pPr algn="ctr"/>
                      <a:r>
                        <a:rPr lang="en-US" sz="2000" b="1" dirty="0">
                          <a:latin typeface="Times New Roman" panose="02020603050405020304" pitchFamily="18" charset="0"/>
                          <a:cs typeface="Times New Roman" panose="02020603050405020304" pitchFamily="18" charset="0"/>
                        </a:rPr>
                        <a:t>Hobbies and liking activities</a:t>
                      </a:r>
                    </a:p>
                  </a:txBody>
                  <a:tcPr/>
                </a:tc>
                <a:tc>
                  <a:txBody>
                    <a:bodyPr/>
                    <a:lstStyle/>
                    <a:p>
                      <a:pPr algn="ctr"/>
                      <a:r>
                        <a:rPr lang="en-US" sz="2000" b="1" dirty="0">
                          <a:latin typeface="Times New Roman" panose="02020603050405020304" pitchFamily="18" charset="0"/>
                          <a:cs typeface="Times New Roman" panose="02020603050405020304" pitchFamily="18" charset="0"/>
                        </a:rPr>
                        <a:t>Community care</a:t>
                      </a:r>
                    </a:p>
                  </a:txBody>
                  <a:tcPr/>
                </a:tc>
                <a:tc>
                  <a:txBody>
                    <a:bodyPr/>
                    <a:lstStyle/>
                    <a:p>
                      <a:pPr algn="ctr"/>
                      <a:r>
                        <a:rPr lang="en-US" sz="2000" b="1" dirty="0">
                          <a:latin typeface="Times New Roman" panose="02020603050405020304" pitchFamily="18" charset="0"/>
                          <a:cs typeface="Times New Roman" panose="02020603050405020304" pitchFamily="18" charset="0"/>
                        </a:rPr>
                        <a:t>Social groups </a:t>
                      </a:r>
                    </a:p>
                  </a:txBody>
                  <a:tcPr/>
                </a:tc>
                <a:extLst>
                  <a:ext uri="{0D108BD9-81ED-4DB2-BD59-A6C34878D82A}">
                    <a16:rowId xmlns:a16="http://schemas.microsoft.com/office/drawing/2014/main" val="2057814058"/>
                  </a:ext>
                </a:extLst>
              </a:tr>
              <a:tr h="370840">
                <a:tc>
                  <a:txBody>
                    <a:bodyPr/>
                    <a:lstStyle/>
                    <a:p>
                      <a:pPr algn="just"/>
                      <a:r>
                        <a:rPr lang="en-US" sz="2000" dirty="0">
                          <a:latin typeface="Times New Roman" panose="02020603050405020304" pitchFamily="18" charset="0"/>
                          <a:cs typeface="Times New Roman" panose="02020603050405020304" pitchFamily="18" charset="0"/>
                        </a:rPr>
                        <a:t>Family members, friends groups or social groups can meet and contact twice or thrice in a week (Grossman. J, 2020). </a:t>
                      </a:r>
                    </a:p>
                  </a:txBody>
                  <a:tcPr/>
                </a:tc>
                <a:tc>
                  <a:txBody>
                    <a:bodyPr/>
                    <a:lstStyle/>
                    <a:p>
                      <a:pPr algn="just"/>
                      <a:r>
                        <a:rPr lang="en-US" sz="2000" dirty="0">
                          <a:solidFill>
                            <a:schemeClr val="tx1"/>
                          </a:solidFill>
                          <a:latin typeface="Times New Roman" panose="02020603050405020304" pitchFamily="18" charset="0"/>
                          <a:cs typeface="Times New Roman" panose="02020603050405020304" pitchFamily="18" charset="0"/>
                        </a:rPr>
                        <a:t>Significance for positive health condition. </a:t>
                      </a:r>
                    </a:p>
                  </a:txBody>
                  <a:tcPr/>
                </a:tc>
                <a:tc>
                  <a:txBody>
                    <a:bodyPr/>
                    <a:lstStyle/>
                    <a:p>
                      <a:pPr algn="just"/>
                      <a:r>
                        <a:rPr lang="en-US" sz="20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Hiking, yoga, volunteer works, and walking neighborhood.</a:t>
                      </a:r>
                      <a:endParaRPr lang="en-US" sz="2000" dirty="0">
                        <a:latin typeface="Times New Roman" panose="02020603050405020304" pitchFamily="18" charset="0"/>
                        <a:cs typeface="Times New Roman" panose="02020603050405020304" pitchFamily="18" charset="0"/>
                      </a:endParaRPr>
                    </a:p>
                  </a:txBody>
                  <a:tcPr/>
                </a:tc>
                <a:tc>
                  <a:txBody>
                    <a:bodyPr/>
                    <a:lstStyle/>
                    <a:p>
                      <a:pPr algn="just"/>
                      <a:r>
                        <a:rPr lang="en-US" sz="2000" dirty="0">
                          <a:latin typeface="Times New Roman" panose="02020603050405020304" pitchFamily="18" charset="0"/>
                          <a:cs typeface="Times New Roman" panose="02020603050405020304" pitchFamily="18" charset="0"/>
                        </a:rPr>
                        <a:t>Arranged after a long time ago but rare in providing care for communities elder people</a:t>
                      </a:r>
                    </a:p>
                  </a:txBody>
                  <a:tcPr/>
                </a:tc>
                <a:tc>
                  <a:txBody>
                    <a:bodyPr/>
                    <a:lstStyle/>
                    <a:p>
                      <a:pPr algn="just"/>
                      <a:r>
                        <a:rPr lang="en-US" sz="2000" dirty="0">
                          <a:latin typeface="Times New Roman" panose="02020603050405020304" pitchFamily="18" charset="0"/>
                          <a:cs typeface="Times New Roman" panose="02020603050405020304" pitchFamily="18" charset="0"/>
                        </a:rPr>
                        <a:t>As fishing, doing yoga and other volunteer social works are hobbies social groups included in all these platform (Backer. G, 2009).</a:t>
                      </a:r>
                    </a:p>
                  </a:txBody>
                  <a:tcPr/>
                </a:tc>
                <a:extLst>
                  <a:ext uri="{0D108BD9-81ED-4DB2-BD59-A6C34878D82A}">
                    <a16:rowId xmlns:a16="http://schemas.microsoft.com/office/drawing/2014/main" val="3711671807"/>
                  </a:ext>
                </a:extLst>
              </a:tr>
            </a:tbl>
          </a:graphicData>
        </a:graphic>
      </p:graphicFrame>
    </p:spTree>
    <p:extLst>
      <p:ext uri="{BB962C8B-B14F-4D97-AF65-F5344CB8AC3E}">
        <p14:creationId xmlns:p14="http://schemas.microsoft.com/office/powerpoint/2010/main" val="60973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7E7DE-D9DC-4052-A4A9-CBF38BD56D35}"/>
              </a:ext>
            </a:extLst>
          </p:cNvPr>
          <p:cNvSpPr>
            <a:spLocks noGrp="1"/>
          </p:cNvSpPr>
          <p:nvPr>
            <p:ph type="title"/>
          </p:nvPr>
        </p:nvSpPr>
        <p:spPr>
          <a:xfrm>
            <a:off x="646111" y="452718"/>
            <a:ext cx="9404723" cy="835169"/>
          </a:xfrm>
        </p:spPr>
        <p:txBody>
          <a:bodyPr/>
          <a:lstStyle/>
          <a:p>
            <a:pPr algn="ctr"/>
            <a:r>
              <a:rPr lang="en-US" b="1" dirty="0">
                <a:latin typeface="Times New Roman" panose="02020603050405020304" pitchFamily="18" charset="0"/>
                <a:cs typeface="Times New Roman" panose="02020603050405020304" pitchFamily="18" charset="0"/>
              </a:rPr>
              <a:t>Care plan (Eating and drinking)</a:t>
            </a:r>
          </a:p>
        </p:txBody>
      </p:sp>
      <p:graphicFrame>
        <p:nvGraphicFramePr>
          <p:cNvPr id="4" name="Table 4">
            <a:extLst>
              <a:ext uri="{FF2B5EF4-FFF2-40B4-BE49-F238E27FC236}">
                <a16:creationId xmlns:a16="http://schemas.microsoft.com/office/drawing/2014/main" id="{FE30C0E3-A60A-4BAB-9F3F-9A72CD8CC6B8}"/>
              </a:ext>
            </a:extLst>
          </p:cNvPr>
          <p:cNvGraphicFramePr>
            <a:graphicFrameLocks noGrp="1"/>
          </p:cNvGraphicFramePr>
          <p:nvPr>
            <p:ph idx="1"/>
            <p:extLst>
              <p:ext uri="{D42A27DB-BD31-4B8C-83A1-F6EECF244321}">
                <p14:modId xmlns:p14="http://schemas.microsoft.com/office/powerpoint/2010/main" val="360074841"/>
              </p:ext>
            </p:extLst>
          </p:nvPr>
        </p:nvGraphicFramePr>
        <p:xfrm>
          <a:off x="1103685" y="1124325"/>
          <a:ext cx="9404724" cy="5733675"/>
        </p:xfrm>
        <a:graphic>
          <a:graphicData uri="http://schemas.openxmlformats.org/drawingml/2006/table">
            <a:tbl>
              <a:tblPr firstRow="1" bandRow="1">
                <a:tableStyleId>{69012ECD-51FC-41F1-AA8D-1B2483CD663E}</a:tableStyleId>
              </a:tblPr>
              <a:tblGrid>
                <a:gridCol w="2811492">
                  <a:extLst>
                    <a:ext uri="{9D8B030D-6E8A-4147-A177-3AD203B41FA5}">
                      <a16:colId xmlns:a16="http://schemas.microsoft.com/office/drawing/2014/main" val="2324417971"/>
                    </a:ext>
                  </a:extLst>
                </a:gridCol>
                <a:gridCol w="3168203">
                  <a:extLst>
                    <a:ext uri="{9D8B030D-6E8A-4147-A177-3AD203B41FA5}">
                      <a16:colId xmlns:a16="http://schemas.microsoft.com/office/drawing/2014/main" val="750628432"/>
                    </a:ext>
                  </a:extLst>
                </a:gridCol>
                <a:gridCol w="3425029">
                  <a:extLst>
                    <a:ext uri="{9D8B030D-6E8A-4147-A177-3AD203B41FA5}">
                      <a16:colId xmlns:a16="http://schemas.microsoft.com/office/drawing/2014/main" val="730210674"/>
                    </a:ext>
                  </a:extLst>
                </a:gridCol>
              </a:tblGrid>
              <a:tr h="382307">
                <a:tc>
                  <a:txBody>
                    <a:bodyPr/>
                    <a:lstStyle/>
                    <a:p>
                      <a:pPr algn="ctr"/>
                      <a:r>
                        <a:rPr lang="en-US" dirty="0">
                          <a:latin typeface="Times New Roman" panose="02020603050405020304" pitchFamily="18" charset="0"/>
                          <a:cs typeface="Times New Roman" panose="02020603050405020304" pitchFamily="18" charset="0"/>
                        </a:rPr>
                        <a:t>Subject</a:t>
                      </a:r>
                    </a:p>
                  </a:txBody>
                  <a:tcPr/>
                </a:tc>
                <a:tc>
                  <a:txBody>
                    <a:bodyPr/>
                    <a:lstStyle/>
                    <a:p>
                      <a:pPr algn="ctr"/>
                      <a:r>
                        <a:rPr lang="en-US" dirty="0">
                          <a:latin typeface="Times New Roman" panose="02020603050405020304" pitchFamily="18" charset="0"/>
                          <a:cs typeface="Times New Roman" panose="02020603050405020304" pitchFamily="18" charset="0"/>
                        </a:rPr>
                        <a:t>Care needed</a:t>
                      </a:r>
                    </a:p>
                  </a:txBody>
                  <a:tcPr/>
                </a:tc>
                <a:tc>
                  <a:txBody>
                    <a:bodyPr/>
                    <a:lstStyle/>
                    <a:p>
                      <a:pPr algn="ctr"/>
                      <a:r>
                        <a:rPr lang="en-US" dirty="0">
                          <a:latin typeface="Times New Roman" panose="02020603050405020304" pitchFamily="18" charset="0"/>
                          <a:cs typeface="Times New Roman" panose="02020603050405020304" pitchFamily="18" charset="0"/>
                        </a:rPr>
                        <a:t>Details</a:t>
                      </a:r>
                    </a:p>
                  </a:txBody>
                  <a:tcPr/>
                </a:tc>
                <a:extLst>
                  <a:ext uri="{0D108BD9-81ED-4DB2-BD59-A6C34878D82A}">
                    <a16:rowId xmlns:a16="http://schemas.microsoft.com/office/drawing/2014/main" val="1847269904"/>
                  </a:ext>
                </a:extLst>
              </a:tr>
              <a:tr h="1510888">
                <a:tc>
                  <a:txBody>
                    <a:bodyPr/>
                    <a:lstStyle/>
                    <a:p>
                      <a:pPr algn="just"/>
                      <a:r>
                        <a:rPr lang="en-US" sz="2000" b="1" dirty="0">
                          <a:solidFill>
                            <a:schemeClr val="tx1"/>
                          </a:solidFill>
                          <a:latin typeface="Times New Roman" panose="02020603050405020304" pitchFamily="18" charset="0"/>
                          <a:cs typeface="Times New Roman" panose="02020603050405020304" pitchFamily="18" charset="0"/>
                        </a:rPr>
                        <a:t>Cooking help</a:t>
                      </a:r>
                    </a:p>
                  </a:txBody>
                  <a:tcPr/>
                </a:tc>
                <a:tc>
                  <a:txBody>
                    <a:bodyPr/>
                    <a:lstStyle/>
                    <a:p>
                      <a:r>
                        <a:rPr lang="en-US" sz="2000" dirty="0">
                          <a:latin typeface="Times New Roman" panose="02020603050405020304" pitchFamily="18" charset="0"/>
                          <a:cs typeface="Times New Roman" panose="02020603050405020304" pitchFamily="18" charset="0"/>
                        </a:rPr>
                        <a:t>No care needed</a:t>
                      </a:r>
                    </a:p>
                  </a:txBody>
                  <a:tcPr/>
                </a:tc>
                <a:tc>
                  <a:txBody>
                    <a:bodyPr/>
                    <a:lstStyle/>
                    <a:p>
                      <a:pPr algn="just"/>
                      <a:r>
                        <a:rPr lang="en-GB" dirty="0">
                          <a:latin typeface="Times New Roman" panose="02020603050405020304" pitchFamily="18" charset="0"/>
                          <a:cs typeface="Times New Roman" panose="02020603050405020304" pitchFamily="18" charset="0"/>
                        </a:rPr>
                        <a:t>She is quite independent in making her own meals and requires no help.  But full time assistance is needed in grocery shopping.</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28259770"/>
                  </a:ext>
                </a:extLst>
              </a:tr>
              <a:tr h="942676">
                <a:tc>
                  <a:txBody>
                    <a:bodyPr/>
                    <a:lstStyle/>
                    <a:p>
                      <a:pPr algn="just"/>
                      <a:r>
                        <a:rPr lang="en-US" sz="2000" b="1" dirty="0">
                          <a:latin typeface="Times New Roman" panose="02020603050405020304" pitchFamily="18" charset="0"/>
                          <a:cs typeface="Times New Roman" panose="02020603050405020304" pitchFamily="18" charset="0"/>
                        </a:rPr>
                        <a:t>Types of diet</a:t>
                      </a:r>
                    </a:p>
                  </a:txBody>
                  <a:tcPr/>
                </a:tc>
                <a:tc>
                  <a:txBody>
                    <a:bodyPr/>
                    <a:lstStyle/>
                    <a:p>
                      <a:pPr algn="just"/>
                      <a:r>
                        <a:rPr lang="en-US" sz="2000" dirty="0">
                          <a:latin typeface="Times New Roman" panose="02020603050405020304" pitchFamily="18" charset="0"/>
                          <a:cs typeface="Times New Roman" panose="02020603050405020304" pitchFamily="18" charset="0"/>
                        </a:rPr>
                        <a:t>Need specialized nutrition's diet chart</a:t>
                      </a:r>
                    </a:p>
                  </a:txBody>
                  <a:tcPr/>
                </a:tc>
                <a:tc>
                  <a:txBody>
                    <a:bodyPr/>
                    <a:lstStyle/>
                    <a:p>
                      <a:pPr algn="just" rtl="0" fontAlgn="base"/>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Calcium and Vitamin D​ which</a:t>
                      </a:r>
                    </a:p>
                    <a:p>
                      <a:pPr algn="just" rtl="0" fontAlgn="base"/>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maintain bone health​ and </a:t>
                      </a:r>
                    </a:p>
                    <a:p>
                      <a:pPr algn="just" rtl="0" fontAlgn="base"/>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maintain low fat </a:t>
                      </a:r>
                      <a:r>
                        <a:rPr lang="en-US" b="0" i="0" u="none" strike="noStrike" dirty="0">
                          <a:effectLst/>
                          <a:latin typeface="Times New Roman" panose="02020603050405020304" pitchFamily="18" charset="0"/>
                          <a:cs typeface="Times New Roman" panose="02020603050405020304" pitchFamily="18" charset="0"/>
                        </a:rPr>
                        <a:t>care (</a:t>
                      </a:r>
                      <a:r>
                        <a:rPr lang="en-US" b="0" i="0" u="none" strike="noStrike" dirty="0">
                          <a:effectLst/>
                          <a:latin typeface="Times New Roman" panose="02020603050405020304" pitchFamily="18" charset="0"/>
                        </a:rPr>
                        <a:t>Klemm. S, 2020)</a:t>
                      </a:r>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a:t>
                      </a:r>
                    </a:p>
                  </a:txBody>
                  <a:tcPr/>
                </a:tc>
                <a:extLst>
                  <a:ext uri="{0D108BD9-81ED-4DB2-BD59-A6C34878D82A}">
                    <a16:rowId xmlns:a16="http://schemas.microsoft.com/office/drawing/2014/main" val="2230435914"/>
                  </a:ext>
                </a:extLst>
              </a:tr>
              <a:tr h="1791084">
                <a:tc>
                  <a:txBody>
                    <a:bodyPr/>
                    <a:lstStyle/>
                    <a:p>
                      <a:pPr algn="just"/>
                      <a:r>
                        <a:rPr lang="en-US" sz="2000" b="1" dirty="0">
                          <a:latin typeface="Times New Roman" panose="02020603050405020304" pitchFamily="18" charset="0"/>
                          <a:cs typeface="Times New Roman" panose="02020603050405020304" pitchFamily="18" charset="0"/>
                        </a:rPr>
                        <a:t>Special  diet</a:t>
                      </a:r>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2000" dirty="0">
                          <a:latin typeface="Times New Roman" panose="02020603050405020304" pitchFamily="18" charset="0"/>
                          <a:cs typeface="Times New Roman" panose="02020603050405020304" pitchFamily="18" charset="0"/>
                        </a:rPr>
                        <a:t>Need specialized nutrition’s food taking instructions</a:t>
                      </a:r>
                    </a:p>
                  </a:txBody>
                  <a:tcPr/>
                </a:tc>
                <a:tc>
                  <a:txBody>
                    <a:bodyPr/>
                    <a:lstStyle/>
                    <a:p>
                      <a:pPr algn="just" rtl="0" fontAlgn="base"/>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Vitamin B12 and Dietary fiber​</a:t>
                      </a:r>
                    </a:p>
                    <a:p>
                      <a:pPr algn="just" rtl="0" fontAlgn="base"/>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Will lower the risk of heart disease​, reduce the risk of diabetes​ and Potassium​ will limit sodium intake​ and reduce high blood pressure​ (</a:t>
                      </a:r>
                      <a:r>
                        <a:rPr lang="en-US" b="0" i="0" u="none" strike="noStrike" dirty="0">
                          <a:effectLst/>
                          <a:latin typeface="Times New Roman" panose="02020603050405020304" pitchFamily="18" charset="0"/>
                        </a:rPr>
                        <a:t>Cleland LG, Hill CL, &amp; James MJ, 1995)</a:t>
                      </a:r>
                      <a:r>
                        <a:rPr lang="en-US" sz="1800" b="0" i="0" kern="1200" dirty="0">
                          <a:solidFill>
                            <a:schemeClr val="tx1"/>
                          </a:solidFill>
                          <a:effectLst/>
                          <a:latin typeface="Times New Roman" panose="02020603050405020304" pitchFamily="18" charset="0"/>
                          <a:ea typeface="+mn-ea"/>
                          <a:cs typeface="Times New Roman" panose="02020603050405020304" pitchFamily="18" charset="0"/>
                        </a:rPr>
                        <a:t>.</a:t>
                      </a:r>
                    </a:p>
                  </a:txBody>
                  <a:tcPr/>
                </a:tc>
                <a:extLst>
                  <a:ext uri="{0D108BD9-81ED-4DB2-BD59-A6C34878D82A}">
                    <a16:rowId xmlns:a16="http://schemas.microsoft.com/office/drawing/2014/main" val="1749676938"/>
                  </a:ext>
                </a:extLst>
              </a:tr>
              <a:tr h="408493">
                <a:tc>
                  <a:txBody>
                    <a:bodyPr/>
                    <a:lstStyle/>
                    <a:p>
                      <a:pPr algn="just"/>
                      <a:r>
                        <a:rPr lang="en-US" sz="2000" b="1" dirty="0">
                          <a:latin typeface="Times New Roman" panose="02020603050405020304" pitchFamily="18" charset="0"/>
                          <a:cs typeface="Times New Roman" panose="02020603050405020304" pitchFamily="18" charset="0"/>
                        </a:rPr>
                        <a:t>Drinking</a:t>
                      </a:r>
                    </a:p>
                  </a:txBody>
                  <a:tcPr/>
                </a:tc>
                <a:tc>
                  <a:txBody>
                    <a:bodyPr/>
                    <a:lstStyle/>
                    <a:p>
                      <a:pPr algn="just"/>
                      <a:r>
                        <a:rPr lang="en-US" sz="2000" dirty="0">
                          <a:latin typeface="Times New Roman" panose="02020603050405020304" pitchFamily="18" charset="0"/>
                          <a:cs typeface="Times New Roman" panose="02020603050405020304" pitchFamily="18" charset="0"/>
                        </a:rPr>
                        <a:t>Prescribed by doctors</a:t>
                      </a:r>
                    </a:p>
                  </a:txBody>
                  <a:tcPr/>
                </a:tc>
                <a:tc>
                  <a:txBody>
                    <a:bodyPr/>
                    <a:lstStyle/>
                    <a:p>
                      <a:pPr algn="just"/>
                      <a:r>
                        <a:rPr lang="en-GB" dirty="0">
                          <a:latin typeface="Times New Roman" panose="02020603050405020304" pitchFamily="18" charset="0"/>
                          <a:cs typeface="Times New Roman" panose="02020603050405020304" pitchFamily="18" charset="0"/>
                        </a:rPr>
                        <a:t>Fluid intake of at least 2 litres per day,</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64221943"/>
                  </a:ext>
                </a:extLst>
              </a:tr>
            </a:tbl>
          </a:graphicData>
        </a:graphic>
      </p:graphicFrame>
    </p:spTree>
    <p:extLst>
      <p:ext uri="{BB962C8B-B14F-4D97-AF65-F5344CB8AC3E}">
        <p14:creationId xmlns:p14="http://schemas.microsoft.com/office/powerpoint/2010/main" val="1516719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70768-ABAA-44C4-AFBA-845956D8EF3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Care plan (Communication)</a:t>
            </a:r>
          </a:p>
        </p:txBody>
      </p:sp>
      <p:sp>
        <p:nvSpPr>
          <p:cNvPr id="3" name="Content Placeholder 2">
            <a:extLst>
              <a:ext uri="{FF2B5EF4-FFF2-40B4-BE49-F238E27FC236}">
                <a16:creationId xmlns:a16="http://schemas.microsoft.com/office/drawing/2014/main" id="{DB6B7883-E0DD-4422-88A0-7C2D297A5273}"/>
              </a:ext>
            </a:extLst>
          </p:cNvPr>
          <p:cNvSpPr>
            <a:spLocks noGrp="1"/>
          </p:cNvSpPr>
          <p:nvPr>
            <p:ph idx="1"/>
          </p:nvPr>
        </p:nvSpPr>
        <p:spPr/>
        <p:txBody>
          <a:bodyPr>
            <a:normAutofit fontScale="85000" lnSpcReduction="1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For communication care is needed in vision, ear, eyesight, hearing aids, and in spoken issues. The importance of  effective communication are: </a:t>
            </a:r>
          </a:p>
          <a:p>
            <a:pPr algn="just">
              <a:lnSpc>
                <a:spcPct val="150000"/>
              </a:lnSpc>
            </a:pPr>
            <a:r>
              <a:rPr lang="en-US" dirty="0">
                <a:latin typeface="Times New Roman" panose="02020603050405020304" pitchFamily="18" charset="0"/>
                <a:cs typeface="Times New Roman" panose="02020603050405020304" pitchFamily="18" charset="0"/>
              </a:rPr>
              <a:t>Effective communication improves the vision strengths as regular checking of eyesight with magnifying glasses will be done and also cleaned those instruments regularly (</a:t>
            </a:r>
            <a:r>
              <a:rPr lang="en-US" sz="2000" b="0" i="0" u="none" strike="noStrike" dirty="0" err="1">
                <a:effectLst/>
                <a:latin typeface="Times New Roman" panose="02020603050405020304" pitchFamily="18" charset="0"/>
              </a:rPr>
              <a:t>Huntsberry</a:t>
            </a:r>
            <a:r>
              <a:rPr lang="en-US" sz="2000" b="0" i="0" u="none" strike="noStrike" dirty="0">
                <a:effectLst/>
                <a:latin typeface="Times New Roman" panose="02020603050405020304" pitchFamily="18" charset="0"/>
              </a:rPr>
              <a:t>, A, 2020)</a:t>
            </a:r>
            <a:r>
              <a:rPr lang="en-US" dirty="0">
                <a:latin typeface="Times New Roman" panose="02020603050405020304" pitchFamily="18" charset="0"/>
                <a:cs typeface="Times New Roman" panose="02020603050405020304" pitchFamily="18" charset="0"/>
              </a:rPr>
              <a:t>. </a:t>
            </a:r>
          </a:p>
          <a:p>
            <a:pPr algn="just">
              <a:lnSpc>
                <a:spcPct val="150000"/>
              </a:lnSpc>
            </a:pPr>
            <a:r>
              <a:rPr lang="en-US" dirty="0">
                <a:latin typeface="Times New Roman" panose="02020603050405020304" pitchFamily="18" charset="0"/>
                <a:cs typeface="Times New Roman" panose="02020603050405020304" pitchFamily="18" charset="0"/>
              </a:rPr>
              <a:t>It also important for hearing aid as checking of hearing machines will be done regularly and cleaning them based on the requirements (Ballantyne &amp; Helen, 2016). </a:t>
            </a:r>
          </a:p>
          <a:p>
            <a:pPr algn="just">
              <a:lnSpc>
                <a:spcPct val="150000"/>
              </a:lnSpc>
            </a:pPr>
            <a:r>
              <a:rPr lang="en-US" dirty="0">
                <a:latin typeface="Times New Roman" panose="02020603050405020304" pitchFamily="18" charset="0"/>
                <a:cs typeface="Times New Roman" panose="02020603050405020304" pitchFamily="18" charset="0"/>
              </a:rPr>
              <a:t>In medication aspects the elder person will require </a:t>
            </a:r>
            <a:r>
              <a:rPr lang="en-US" dirty="0" err="1">
                <a:latin typeface="Times New Roman" panose="02020603050405020304" pitchFamily="18" charset="0"/>
                <a:cs typeface="Times New Roman" panose="02020603050405020304" pitchFamily="18" charset="0"/>
              </a:rPr>
              <a:t>le</a:t>
            </a:r>
            <a:r>
              <a:rPr lang="en-GB" dirty="0" err="1">
                <a:latin typeface="Times New Roman" panose="02020603050405020304" pitchFamily="18" charset="0"/>
                <a:cs typeface="Times New Roman" panose="02020603050405020304" pitchFamily="18" charset="0"/>
              </a:rPr>
              <a:t>ss</a:t>
            </a:r>
            <a:r>
              <a:rPr lang="en-US" dirty="0">
                <a:latin typeface="Times New Roman" panose="02020603050405020304" pitchFamily="18" charset="0"/>
                <a:cs typeface="Times New Roman" panose="02020603050405020304" pitchFamily="18" charset="0"/>
              </a:rPr>
              <a:t> medicine as other social communication will help for remaining good health. </a:t>
            </a:r>
          </a:p>
          <a:p>
            <a:pPr algn="just">
              <a:lnSpc>
                <a:spcPct val="150000"/>
              </a:lnSpc>
            </a:pPr>
            <a:r>
              <a:rPr lang="en-US" dirty="0">
                <a:latin typeface="Times New Roman" panose="02020603050405020304" pitchFamily="18" charset="0"/>
                <a:cs typeface="Times New Roman" panose="02020603050405020304" pitchFamily="18" charset="0"/>
              </a:rPr>
              <a:t>Speech pathology practice will be done through effective communication. </a:t>
            </a:r>
          </a:p>
        </p:txBody>
      </p:sp>
    </p:spTree>
    <p:extLst>
      <p:ext uri="{BB962C8B-B14F-4D97-AF65-F5344CB8AC3E}">
        <p14:creationId xmlns:p14="http://schemas.microsoft.com/office/powerpoint/2010/main" val="3730247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952B5-4BC6-4CCD-9A40-24E06A0645FA}"/>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Care plan (Toileting)</a:t>
            </a:r>
          </a:p>
        </p:txBody>
      </p:sp>
      <p:graphicFrame>
        <p:nvGraphicFramePr>
          <p:cNvPr id="4" name="Table 4">
            <a:extLst>
              <a:ext uri="{FF2B5EF4-FFF2-40B4-BE49-F238E27FC236}">
                <a16:creationId xmlns:a16="http://schemas.microsoft.com/office/drawing/2014/main" id="{859770BB-0B13-4B84-B317-A51686ECA0BE}"/>
              </a:ext>
            </a:extLst>
          </p:cNvPr>
          <p:cNvGraphicFramePr>
            <a:graphicFrameLocks noGrp="1"/>
          </p:cNvGraphicFramePr>
          <p:nvPr>
            <p:ph idx="1"/>
            <p:extLst>
              <p:ext uri="{D42A27DB-BD31-4B8C-83A1-F6EECF244321}">
                <p14:modId xmlns:p14="http://schemas.microsoft.com/office/powerpoint/2010/main" val="3420385154"/>
              </p:ext>
            </p:extLst>
          </p:nvPr>
        </p:nvGraphicFramePr>
        <p:xfrm>
          <a:off x="1103313" y="2052639"/>
          <a:ext cx="8947150" cy="3784092"/>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778622420"/>
                    </a:ext>
                  </a:extLst>
                </a:gridCol>
                <a:gridCol w="4473575">
                  <a:extLst>
                    <a:ext uri="{9D8B030D-6E8A-4147-A177-3AD203B41FA5}">
                      <a16:colId xmlns:a16="http://schemas.microsoft.com/office/drawing/2014/main" val="2230390481"/>
                    </a:ext>
                  </a:extLst>
                </a:gridCol>
              </a:tblGrid>
              <a:tr h="312943">
                <a:tc>
                  <a:txBody>
                    <a:bodyPr/>
                    <a:lstStyle/>
                    <a:p>
                      <a:pPr algn="ctr"/>
                      <a:r>
                        <a:rPr lang="en-US" dirty="0">
                          <a:solidFill>
                            <a:schemeClr val="bg1"/>
                          </a:solidFill>
                          <a:latin typeface="Times New Roman" panose="02020603050405020304" pitchFamily="18" charset="0"/>
                          <a:cs typeface="Times New Roman" panose="02020603050405020304" pitchFamily="18" charset="0"/>
                        </a:rPr>
                        <a:t>Care needed subject </a:t>
                      </a:r>
                    </a:p>
                  </a:txBody>
                  <a:tcPr/>
                </a:tc>
                <a:tc>
                  <a:txBody>
                    <a:bodyPr/>
                    <a:lstStyle/>
                    <a:p>
                      <a:pPr algn="ctr"/>
                      <a:r>
                        <a:rPr lang="en-US" dirty="0">
                          <a:solidFill>
                            <a:schemeClr val="bg1"/>
                          </a:solidFill>
                          <a:latin typeface="Times New Roman" panose="02020603050405020304" pitchFamily="18" charset="0"/>
                          <a:cs typeface="Times New Roman" panose="02020603050405020304" pitchFamily="18" charset="0"/>
                        </a:rPr>
                        <a:t>Description</a:t>
                      </a:r>
                    </a:p>
                  </a:txBody>
                  <a:tcPr/>
                </a:tc>
                <a:extLst>
                  <a:ext uri="{0D108BD9-81ED-4DB2-BD59-A6C34878D82A}">
                    <a16:rowId xmlns:a16="http://schemas.microsoft.com/office/drawing/2014/main" val="802759002"/>
                  </a:ext>
                </a:extLst>
              </a:tr>
              <a:tr h="519287">
                <a:tc>
                  <a:txBody>
                    <a:bodyPr/>
                    <a:lstStyle/>
                    <a:p>
                      <a:pPr algn="just"/>
                      <a:r>
                        <a:rPr lang="en-US" dirty="0">
                          <a:latin typeface="Times New Roman" panose="02020603050405020304" pitchFamily="18" charset="0"/>
                          <a:cs typeface="Times New Roman" panose="02020603050405020304" pitchFamily="18" charset="0"/>
                        </a:rPr>
                        <a:t>Constipation</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Constipation which is caused by poor diet, lack of exercise, and the effects of medication</a:t>
                      </a:r>
                    </a:p>
                  </a:txBody>
                  <a:tcPr/>
                </a:tc>
                <a:extLst>
                  <a:ext uri="{0D108BD9-81ED-4DB2-BD59-A6C34878D82A}">
                    <a16:rowId xmlns:a16="http://schemas.microsoft.com/office/drawing/2014/main" val="3094220425"/>
                  </a:ext>
                </a:extLst>
              </a:tr>
              <a:tr h="519287">
                <a:tc>
                  <a:txBody>
                    <a:bodyPr/>
                    <a:lstStyle/>
                    <a:p>
                      <a:pPr algn="just"/>
                      <a:r>
                        <a:rPr lang="en-US" dirty="0">
                          <a:latin typeface="Times New Roman" panose="02020603050405020304" pitchFamily="18" charset="0"/>
                          <a:cs typeface="Times New Roman" panose="02020603050405020304" pitchFamily="18" charset="0"/>
                        </a:rPr>
                        <a:t>Urinary incontinence</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Urinary incontinence and suffer from inability to control bowel movements (NHS, 2020).</a:t>
                      </a:r>
                    </a:p>
                  </a:txBody>
                  <a:tcPr/>
                </a:tc>
                <a:extLst>
                  <a:ext uri="{0D108BD9-81ED-4DB2-BD59-A6C34878D82A}">
                    <a16:rowId xmlns:a16="http://schemas.microsoft.com/office/drawing/2014/main" val="1020244556"/>
                  </a:ext>
                </a:extLst>
              </a:tr>
              <a:tr h="519287">
                <a:tc>
                  <a:txBody>
                    <a:bodyPr/>
                    <a:lstStyle/>
                    <a:p>
                      <a:pPr algn="just"/>
                      <a:r>
                        <a:rPr lang="en-US" dirty="0">
                          <a:latin typeface="Times New Roman" panose="02020603050405020304" pitchFamily="18" charset="0"/>
                          <a:cs typeface="Times New Roman" panose="02020603050405020304" pitchFamily="18" charset="0"/>
                        </a:rPr>
                        <a:t>Mobility issues</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With the age and physical weakness she lose flexibility in walking and standing in the bathroom and cleaning up (Ballantyne &amp; Helen, 2016).</a:t>
                      </a:r>
                    </a:p>
                  </a:txBody>
                  <a:tcPr/>
                </a:tc>
                <a:extLst>
                  <a:ext uri="{0D108BD9-81ED-4DB2-BD59-A6C34878D82A}">
                    <a16:rowId xmlns:a16="http://schemas.microsoft.com/office/drawing/2014/main" val="569001510"/>
                  </a:ext>
                </a:extLst>
              </a:tr>
            </a:tbl>
          </a:graphicData>
        </a:graphic>
      </p:graphicFrame>
    </p:spTree>
    <p:extLst>
      <p:ext uri="{BB962C8B-B14F-4D97-AF65-F5344CB8AC3E}">
        <p14:creationId xmlns:p14="http://schemas.microsoft.com/office/powerpoint/2010/main" val="3850836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4B452-7E87-4D7E-9866-62177A4C21F8}"/>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Care plan (Showring and dressing)</a:t>
            </a:r>
            <a:endParaRPr lang="en-US" sz="4000" dirty="0"/>
          </a:p>
        </p:txBody>
      </p:sp>
      <p:graphicFrame>
        <p:nvGraphicFramePr>
          <p:cNvPr id="4" name="Table 4">
            <a:extLst>
              <a:ext uri="{FF2B5EF4-FFF2-40B4-BE49-F238E27FC236}">
                <a16:creationId xmlns:a16="http://schemas.microsoft.com/office/drawing/2014/main" id="{982F5C68-04AB-4B6E-828A-B227593306B7}"/>
              </a:ext>
            </a:extLst>
          </p:cNvPr>
          <p:cNvGraphicFramePr>
            <a:graphicFrameLocks noGrp="1"/>
          </p:cNvGraphicFramePr>
          <p:nvPr>
            <p:ph idx="1"/>
            <p:extLst>
              <p:ext uri="{D42A27DB-BD31-4B8C-83A1-F6EECF244321}">
                <p14:modId xmlns:p14="http://schemas.microsoft.com/office/powerpoint/2010/main" val="3984013174"/>
              </p:ext>
            </p:extLst>
          </p:nvPr>
        </p:nvGraphicFramePr>
        <p:xfrm>
          <a:off x="1103313" y="2052638"/>
          <a:ext cx="8947149" cy="3474720"/>
        </p:xfrm>
        <a:graphic>
          <a:graphicData uri="http://schemas.openxmlformats.org/drawingml/2006/table">
            <a:tbl>
              <a:tblPr firstRow="1" bandRow="1">
                <a:tableStyleId>{616DA210-FB5B-4158-B5E0-FEB733F419BA}</a:tableStyleId>
              </a:tblPr>
              <a:tblGrid>
                <a:gridCol w="2982383">
                  <a:extLst>
                    <a:ext uri="{9D8B030D-6E8A-4147-A177-3AD203B41FA5}">
                      <a16:colId xmlns:a16="http://schemas.microsoft.com/office/drawing/2014/main" val="655774484"/>
                    </a:ext>
                  </a:extLst>
                </a:gridCol>
                <a:gridCol w="5964766">
                  <a:extLst>
                    <a:ext uri="{9D8B030D-6E8A-4147-A177-3AD203B41FA5}">
                      <a16:colId xmlns:a16="http://schemas.microsoft.com/office/drawing/2014/main" val="1966104101"/>
                    </a:ext>
                  </a:extLst>
                </a:gridCol>
              </a:tblGrid>
              <a:tr h="370840">
                <a:tc>
                  <a:txBody>
                    <a:bodyPr/>
                    <a:lstStyle/>
                    <a:p>
                      <a:pPr algn="ctr"/>
                      <a:r>
                        <a:rPr lang="en-US" dirty="0"/>
                        <a:t>Care needed</a:t>
                      </a:r>
                      <a:endParaRPr lang="en-US" dirty="0">
                        <a:latin typeface="Times New Roman" panose="02020603050405020304" pitchFamily="18" charset="0"/>
                        <a:cs typeface="Times New Roman" panose="02020603050405020304" pitchFamily="18" charset="0"/>
                      </a:endParaRPr>
                    </a:p>
                  </a:txBody>
                  <a:tcPr/>
                </a:tc>
                <a:tc>
                  <a:txBody>
                    <a:bodyPr/>
                    <a:lstStyle/>
                    <a:p>
                      <a:pPr algn="just"/>
                      <a:r>
                        <a:rPr lang="en-US" b="0" u="none" strike="noStrike" dirty="0">
                          <a:effectLst/>
                        </a:rPr>
                        <a:t>Heidi Iyoha is the person for whom this care plan has been made is not able to take shower and need helps or assistance in dressing. </a:t>
                      </a:r>
                      <a:endParaRPr lang="en-US" dirty="0"/>
                    </a:p>
                  </a:txBody>
                  <a:tcPr/>
                </a:tc>
                <a:extLst>
                  <a:ext uri="{0D108BD9-81ED-4DB2-BD59-A6C34878D82A}">
                    <a16:rowId xmlns:a16="http://schemas.microsoft.com/office/drawing/2014/main" val="2233303518"/>
                  </a:ext>
                </a:extLst>
              </a:tr>
              <a:tr h="370840">
                <a:tc>
                  <a:txBody>
                    <a:bodyPr/>
                    <a:lstStyle/>
                    <a:p>
                      <a:pPr algn="ctr"/>
                      <a:r>
                        <a:rPr lang="en-US" b="1" dirty="0"/>
                        <a:t>Requirements</a:t>
                      </a:r>
                    </a:p>
                  </a:txBody>
                  <a:tcPr/>
                </a:tc>
                <a:tc>
                  <a:txBody>
                    <a:bodyPr/>
                    <a:lstStyle/>
                    <a:p>
                      <a:pPr algn="just"/>
                      <a:r>
                        <a:rPr lang="en-US" dirty="0"/>
                        <a:t>Care giving services or assistance is needed at the time of taking shower, and bed sponge.</a:t>
                      </a:r>
                    </a:p>
                  </a:txBody>
                  <a:tcPr/>
                </a:tc>
                <a:extLst>
                  <a:ext uri="{0D108BD9-81ED-4DB2-BD59-A6C34878D82A}">
                    <a16:rowId xmlns:a16="http://schemas.microsoft.com/office/drawing/2014/main" val="39901079"/>
                  </a:ext>
                </a:extLst>
              </a:tr>
              <a:tr h="370840">
                <a:tc>
                  <a:txBody>
                    <a:bodyPr/>
                    <a:lstStyle/>
                    <a:p>
                      <a:pPr algn="ctr"/>
                      <a:r>
                        <a:rPr lang="en-US" b="1" dirty="0"/>
                        <a:t>Frequency of showring</a:t>
                      </a:r>
                    </a:p>
                  </a:txBody>
                  <a:tcPr/>
                </a:tc>
                <a:tc>
                  <a:txBody>
                    <a:bodyPr/>
                    <a:lstStyle/>
                    <a:p>
                      <a:pPr algn="just"/>
                      <a:r>
                        <a:rPr lang="en-US" dirty="0"/>
                        <a:t>In summer every day but in winter three times in a week based on the environment and cold. </a:t>
                      </a:r>
                    </a:p>
                  </a:txBody>
                  <a:tcPr/>
                </a:tc>
                <a:extLst>
                  <a:ext uri="{0D108BD9-81ED-4DB2-BD59-A6C34878D82A}">
                    <a16:rowId xmlns:a16="http://schemas.microsoft.com/office/drawing/2014/main" val="2121134769"/>
                  </a:ext>
                </a:extLst>
              </a:tr>
              <a:tr h="370840">
                <a:tc>
                  <a:txBody>
                    <a:bodyPr/>
                    <a:lstStyle/>
                    <a:p>
                      <a:pPr algn="ctr"/>
                      <a:r>
                        <a:rPr lang="en-US" b="1" dirty="0"/>
                        <a:t>Transportation</a:t>
                      </a:r>
                    </a:p>
                  </a:txBody>
                  <a:tcPr/>
                </a:tc>
                <a:tc>
                  <a:txBody>
                    <a:bodyPr/>
                    <a:lstStyle/>
                    <a:p>
                      <a:pPr algn="just"/>
                      <a:r>
                        <a:rPr lang="en-US" dirty="0"/>
                        <a:t>No care needed as </a:t>
                      </a:r>
                      <a:r>
                        <a:rPr lang="en-US" b="0" i="0" u="none" strike="noStrike" dirty="0">
                          <a:effectLst/>
                          <a:latin typeface="+mn-lt"/>
                          <a:cs typeface="Times New Roman" panose="02020603050405020304" pitchFamily="18" charset="0"/>
                        </a:rPr>
                        <a:t>Heidi Iyoha </a:t>
                      </a:r>
                      <a:r>
                        <a:rPr lang="en-US" dirty="0"/>
                        <a:t>can walk without any one support. </a:t>
                      </a:r>
                    </a:p>
                  </a:txBody>
                  <a:tcPr/>
                </a:tc>
                <a:extLst>
                  <a:ext uri="{0D108BD9-81ED-4DB2-BD59-A6C34878D82A}">
                    <a16:rowId xmlns:a16="http://schemas.microsoft.com/office/drawing/2014/main" val="2543158499"/>
                  </a:ext>
                </a:extLst>
              </a:tr>
              <a:tr h="370840">
                <a:tc>
                  <a:txBody>
                    <a:bodyPr/>
                    <a:lstStyle/>
                    <a:p>
                      <a:pPr algn="ctr"/>
                      <a:r>
                        <a:rPr lang="en-US" b="1" dirty="0"/>
                        <a:t>Showring materials and haircare</a:t>
                      </a:r>
                    </a:p>
                  </a:txBody>
                  <a:tcPr/>
                </a:tc>
                <a:tc>
                  <a:txBody>
                    <a:bodyPr/>
                    <a:lstStyle/>
                    <a:p>
                      <a:pPr algn="just"/>
                      <a:r>
                        <a:rPr lang="en-US" dirty="0"/>
                        <a:t>Need to wash hair twice in a week and in shower requires wheelchair, soap.</a:t>
                      </a:r>
                    </a:p>
                  </a:txBody>
                  <a:tcPr/>
                </a:tc>
                <a:extLst>
                  <a:ext uri="{0D108BD9-81ED-4DB2-BD59-A6C34878D82A}">
                    <a16:rowId xmlns:a16="http://schemas.microsoft.com/office/drawing/2014/main" val="3603586833"/>
                  </a:ext>
                </a:extLst>
              </a:tr>
            </a:tbl>
          </a:graphicData>
        </a:graphic>
      </p:graphicFrame>
    </p:spTree>
    <p:extLst>
      <p:ext uri="{BB962C8B-B14F-4D97-AF65-F5344CB8AC3E}">
        <p14:creationId xmlns:p14="http://schemas.microsoft.com/office/powerpoint/2010/main" val="461738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03381-9FD3-420B-A745-1E89AFD69B39}"/>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Care plan (Dressing)</a:t>
            </a:r>
            <a:endParaRPr lang="en-US" sz="4000" dirty="0"/>
          </a:p>
        </p:txBody>
      </p:sp>
      <p:graphicFrame>
        <p:nvGraphicFramePr>
          <p:cNvPr id="4" name="Content Placeholder 3">
            <a:extLst>
              <a:ext uri="{FF2B5EF4-FFF2-40B4-BE49-F238E27FC236}">
                <a16:creationId xmlns:a16="http://schemas.microsoft.com/office/drawing/2014/main" id="{AB2431B0-F1C7-4580-91A7-D1AA5092F78B}"/>
              </a:ext>
            </a:extLst>
          </p:cNvPr>
          <p:cNvGraphicFramePr>
            <a:graphicFrameLocks noGrp="1"/>
          </p:cNvGraphicFramePr>
          <p:nvPr>
            <p:ph idx="1"/>
            <p:extLst>
              <p:ext uri="{D42A27DB-BD31-4B8C-83A1-F6EECF244321}">
                <p14:modId xmlns:p14="http://schemas.microsoft.com/office/powerpoint/2010/main" val="4065876261"/>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01315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543A6-1CFB-4C6E-B1F9-8CBC5F06F6C5}"/>
              </a:ext>
            </a:extLst>
          </p:cNvPr>
          <p:cNvSpPr>
            <a:spLocks noGrp="1"/>
          </p:cNvSpPr>
          <p:nvPr>
            <p:ph type="title"/>
          </p:nvPr>
        </p:nvSpPr>
        <p:spPr/>
        <p:txBody>
          <a:bodyPr/>
          <a:lstStyle/>
          <a:p>
            <a:pPr algn="ctr"/>
            <a:r>
              <a:rPr lang="en-US" sz="4000" b="1" dirty="0"/>
              <a:t>Care plan (Transportation or mobility)</a:t>
            </a:r>
          </a:p>
        </p:txBody>
      </p:sp>
      <p:graphicFrame>
        <p:nvGraphicFramePr>
          <p:cNvPr id="4" name="Table 4">
            <a:extLst>
              <a:ext uri="{FF2B5EF4-FFF2-40B4-BE49-F238E27FC236}">
                <a16:creationId xmlns:a16="http://schemas.microsoft.com/office/drawing/2014/main" id="{6D713042-02EB-408E-92E5-09FC5D4BBE93}"/>
              </a:ext>
            </a:extLst>
          </p:cNvPr>
          <p:cNvGraphicFramePr>
            <a:graphicFrameLocks noGrp="1"/>
          </p:cNvGraphicFramePr>
          <p:nvPr>
            <p:ph idx="1"/>
            <p:extLst>
              <p:ext uri="{D42A27DB-BD31-4B8C-83A1-F6EECF244321}">
                <p14:modId xmlns:p14="http://schemas.microsoft.com/office/powerpoint/2010/main" val="1602897997"/>
              </p:ext>
            </p:extLst>
          </p:nvPr>
        </p:nvGraphicFramePr>
        <p:xfrm>
          <a:off x="1103313" y="2052638"/>
          <a:ext cx="8947150" cy="4283456"/>
        </p:xfrm>
        <a:graphic>
          <a:graphicData uri="http://schemas.openxmlformats.org/drawingml/2006/table">
            <a:tbl>
              <a:tblPr firstRow="1" bandRow="1">
                <a:tableStyleId>{5C22544A-7EE6-4342-B048-85BDC9FD1C3A}</a:tableStyleId>
              </a:tblPr>
              <a:tblGrid>
                <a:gridCol w="4473575">
                  <a:extLst>
                    <a:ext uri="{9D8B030D-6E8A-4147-A177-3AD203B41FA5}">
                      <a16:colId xmlns:a16="http://schemas.microsoft.com/office/drawing/2014/main" val="2307499247"/>
                    </a:ext>
                  </a:extLst>
                </a:gridCol>
                <a:gridCol w="4473575">
                  <a:extLst>
                    <a:ext uri="{9D8B030D-6E8A-4147-A177-3AD203B41FA5}">
                      <a16:colId xmlns:a16="http://schemas.microsoft.com/office/drawing/2014/main" val="1381258003"/>
                    </a:ext>
                  </a:extLst>
                </a:gridCol>
              </a:tblGrid>
              <a:tr h="370840">
                <a:tc>
                  <a:txBody>
                    <a:bodyPr/>
                    <a:lstStyle/>
                    <a:p>
                      <a:r>
                        <a:rPr lang="en-US" dirty="0">
                          <a:solidFill>
                            <a:schemeClr val="bg1"/>
                          </a:solidFill>
                          <a:latin typeface="Times New Roman" panose="02020603050405020304" pitchFamily="18" charset="0"/>
                          <a:cs typeface="Times New Roman" panose="02020603050405020304" pitchFamily="18" charset="0"/>
                        </a:rPr>
                        <a:t>Care needed</a:t>
                      </a:r>
                    </a:p>
                  </a:txBody>
                  <a:tcPr/>
                </a:tc>
                <a:tc>
                  <a:txBody>
                    <a:bodyPr/>
                    <a:lstStyle/>
                    <a:p>
                      <a:pPr algn="just">
                        <a:lnSpc>
                          <a:spcPct val="150000"/>
                        </a:lnSpc>
                      </a:pPr>
                      <a:r>
                        <a:rPr lang="en-US" b="0" i="0" u="none" strike="noStrike" dirty="0">
                          <a:solidFill>
                            <a:schemeClr val="bg1"/>
                          </a:solidFill>
                          <a:effectLst/>
                          <a:latin typeface="Times New Roman" panose="02020603050405020304" pitchFamily="18" charset="0"/>
                          <a:cs typeface="Times New Roman" panose="02020603050405020304" pitchFamily="18" charset="0"/>
                        </a:rPr>
                        <a:t>Heidi Iyoha can walk without taking any help. But there is a chance of falling or slipping at the road side during walking. That is the reason some assistance is needed.</a:t>
                      </a:r>
                      <a:endParaRPr lang="en-US" dirty="0">
                        <a:solidFill>
                          <a:schemeClr val="bg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16170754"/>
                  </a:ext>
                </a:extLst>
              </a:tr>
              <a:tr h="370840">
                <a:tc>
                  <a:txBody>
                    <a:bodyPr/>
                    <a:lstStyle/>
                    <a:p>
                      <a:r>
                        <a:rPr lang="en-US" b="1" dirty="0">
                          <a:latin typeface="Times New Roman" panose="02020603050405020304" pitchFamily="18" charset="0"/>
                          <a:cs typeface="Times New Roman" panose="02020603050405020304" pitchFamily="18" charset="0"/>
                        </a:rPr>
                        <a:t>Walking</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Able to walk alone.</a:t>
                      </a:r>
                    </a:p>
                  </a:txBody>
                  <a:tcPr/>
                </a:tc>
                <a:extLst>
                  <a:ext uri="{0D108BD9-81ED-4DB2-BD59-A6C34878D82A}">
                    <a16:rowId xmlns:a16="http://schemas.microsoft.com/office/drawing/2014/main" val="3834635927"/>
                  </a:ext>
                </a:extLst>
              </a:tr>
              <a:tr h="370840">
                <a:tc>
                  <a:txBody>
                    <a:bodyPr/>
                    <a:lstStyle/>
                    <a:p>
                      <a:r>
                        <a:rPr lang="en-US" b="1" dirty="0">
                          <a:latin typeface="Times New Roman" panose="02020603050405020304" pitchFamily="18" charset="0"/>
                          <a:cs typeface="Times New Roman" panose="02020603050405020304" pitchFamily="18" charset="0"/>
                        </a:rPr>
                        <a:t>Walking aids</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Sometimes need walking sticks</a:t>
                      </a:r>
                    </a:p>
                  </a:txBody>
                  <a:tcPr/>
                </a:tc>
                <a:extLst>
                  <a:ext uri="{0D108BD9-81ED-4DB2-BD59-A6C34878D82A}">
                    <a16:rowId xmlns:a16="http://schemas.microsoft.com/office/drawing/2014/main" val="1248834333"/>
                  </a:ext>
                </a:extLst>
              </a:tr>
              <a:tr h="370840">
                <a:tc>
                  <a:txBody>
                    <a:bodyPr/>
                    <a:lstStyle/>
                    <a:p>
                      <a:r>
                        <a:rPr lang="en-US" b="1" dirty="0">
                          <a:latin typeface="Times New Roman" panose="02020603050405020304" pitchFamily="18" charset="0"/>
                          <a:cs typeface="Times New Roman" panose="02020603050405020304" pitchFamily="18" charset="0"/>
                        </a:rPr>
                        <a:t>Transfers aids</a:t>
                      </a:r>
                    </a:p>
                  </a:txBody>
                  <a:tcPr/>
                </a:tc>
                <a:tc>
                  <a:txBody>
                    <a:bodyPr/>
                    <a:lstStyle/>
                    <a:p>
                      <a:pPr algn="just">
                        <a:lnSpc>
                          <a:spcPct val="150000"/>
                        </a:lnSpc>
                      </a:pPr>
                      <a:r>
                        <a:rPr lang="en-US" dirty="0">
                          <a:latin typeface="Times New Roman" panose="02020603050405020304" pitchFamily="18" charset="0"/>
                          <a:cs typeface="Times New Roman" panose="02020603050405020304" pitchFamily="18" charset="0"/>
                        </a:rPr>
                        <a:t>For transferring from home to hospital or travelling to relatives staff assistance or family members helps, seat belts needed (</a:t>
                      </a:r>
                      <a:r>
                        <a:rPr lang="en-US" b="0" i="0" u="none" strike="noStrike" dirty="0">
                          <a:effectLst/>
                          <a:latin typeface="Times New Roman" panose="02020603050405020304" pitchFamily="18" charset="0"/>
                        </a:rPr>
                        <a:t>Klemm. S, 2020)</a:t>
                      </a:r>
                      <a:r>
                        <a:rPr lang="en-US" dirty="0">
                          <a:latin typeface="Times New Roman" panose="02020603050405020304" pitchFamily="18" charset="0"/>
                          <a:cs typeface="Times New Roman" panose="02020603050405020304" pitchFamily="18" charset="0"/>
                        </a:rPr>
                        <a:t>. </a:t>
                      </a:r>
                    </a:p>
                  </a:txBody>
                  <a:tcPr/>
                </a:tc>
                <a:extLst>
                  <a:ext uri="{0D108BD9-81ED-4DB2-BD59-A6C34878D82A}">
                    <a16:rowId xmlns:a16="http://schemas.microsoft.com/office/drawing/2014/main" val="484798429"/>
                  </a:ext>
                </a:extLst>
              </a:tr>
            </a:tbl>
          </a:graphicData>
        </a:graphic>
      </p:graphicFrame>
    </p:spTree>
    <p:extLst>
      <p:ext uri="{BB962C8B-B14F-4D97-AF65-F5344CB8AC3E}">
        <p14:creationId xmlns:p14="http://schemas.microsoft.com/office/powerpoint/2010/main" val="576347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9311-513F-4288-B465-9221B3B1C086}"/>
              </a:ext>
            </a:extLst>
          </p:cNvPr>
          <p:cNvSpPr>
            <a:spLocks noGrp="1"/>
          </p:cNvSpPr>
          <p:nvPr>
            <p:ph type="title"/>
          </p:nvPr>
        </p:nvSpPr>
        <p:spPr/>
        <p:txBody>
          <a:bodyPr/>
          <a:lstStyle/>
          <a:p>
            <a:pPr algn="ctr"/>
            <a:r>
              <a:rPr lang="en-US" sz="3600" b="1" dirty="0">
                <a:latin typeface="Times New Roman" panose="02020603050405020304" pitchFamily="18" charset="0"/>
                <a:cs typeface="Times New Roman" panose="02020603050405020304" pitchFamily="18" charset="0"/>
              </a:rPr>
              <a:t>Care plan (Sleep and setting routine)</a:t>
            </a:r>
          </a:p>
        </p:txBody>
      </p:sp>
      <p:graphicFrame>
        <p:nvGraphicFramePr>
          <p:cNvPr id="4" name="Table 4">
            <a:extLst>
              <a:ext uri="{FF2B5EF4-FFF2-40B4-BE49-F238E27FC236}">
                <a16:creationId xmlns:a16="http://schemas.microsoft.com/office/drawing/2014/main" id="{713C70B0-EE44-41FC-8CBD-C84D88E78CDF}"/>
              </a:ext>
            </a:extLst>
          </p:cNvPr>
          <p:cNvGraphicFramePr>
            <a:graphicFrameLocks noGrp="1"/>
          </p:cNvGraphicFramePr>
          <p:nvPr>
            <p:ph idx="1"/>
            <p:extLst>
              <p:ext uri="{D42A27DB-BD31-4B8C-83A1-F6EECF244321}">
                <p14:modId xmlns:p14="http://schemas.microsoft.com/office/powerpoint/2010/main" val="2117602866"/>
              </p:ext>
            </p:extLst>
          </p:nvPr>
        </p:nvGraphicFramePr>
        <p:xfrm>
          <a:off x="1103313" y="2052638"/>
          <a:ext cx="8947150" cy="2118360"/>
        </p:xfrm>
        <a:graphic>
          <a:graphicData uri="http://schemas.openxmlformats.org/drawingml/2006/table">
            <a:tbl>
              <a:tblPr firstRow="1" bandRow="1">
                <a:tableStyleId>{5940675A-B579-460E-94D1-54222C63F5DA}</a:tableStyleId>
              </a:tblPr>
              <a:tblGrid>
                <a:gridCol w="4473575">
                  <a:extLst>
                    <a:ext uri="{9D8B030D-6E8A-4147-A177-3AD203B41FA5}">
                      <a16:colId xmlns:a16="http://schemas.microsoft.com/office/drawing/2014/main" val="1120565194"/>
                    </a:ext>
                  </a:extLst>
                </a:gridCol>
                <a:gridCol w="4473575">
                  <a:extLst>
                    <a:ext uri="{9D8B030D-6E8A-4147-A177-3AD203B41FA5}">
                      <a16:colId xmlns:a16="http://schemas.microsoft.com/office/drawing/2014/main" val="3751252996"/>
                    </a:ext>
                  </a:extLst>
                </a:gridCol>
              </a:tblGrid>
              <a:tr h="370840">
                <a:tc>
                  <a:txBody>
                    <a:bodyPr/>
                    <a:lstStyle/>
                    <a:p>
                      <a:r>
                        <a:rPr lang="en-US" sz="2000" dirty="0">
                          <a:latin typeface="Times New Roman" panose="02020603050405020304" pitchFamily="18" charset="0"/>
                          <a:cs typeface="Times New Roman" panose="02020603050405020304" pitchFamily="18" charset="0"/>
                        </a:rPr>
                        <a:t>Sleep needed</a:t>
                      </a:r>
                    </a:p>
                  </a:txBody>
                  <a:tcPr/>
                </a:tc>
                <a:tc>
                  <a:txBody>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lang="en-US" sz="2000" dirty="0">
                          <a:latin typeface="Times New Roman" panose="02020603050405020304" pitchFamily="18" charset="0"/>
                          <a:cs typeface="Times New Roman" panose="02020603050405020304" pitchFamily="18" charset="0"/>
                        </a:rPr>
                        <a:t>For maintaining good heath regular sleep is necessary.</a:t>
                      </a:r>
                      <a:r>
                        <a:rPr lang="en-US" sz="20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Heidi Iyoha’s needed care in this health issue. </a:t>
                      </a:r>
                      <a:endParaRPr lang="en-US" sz="20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80877078"/>
                  </a:ext>
                </a:extLst>
              </a:tr>
              <a:tr h="370840">
                <a:tc>
                  <a:txBody>
                    <a:bodyPr/>
                    <a:lstStyle/>
                    <a:p>
                      <a:r>
                        <a:rPr lang="en-US" dirty="0">
                          <a:latin typeface="Times New Roman" panose="02020603050405020304" pitchFamily="18" charset="0"/>
                          <a:cs typeface="Times New Roman" panose="02020603050405020304" pitchFamily="18" charset="0"/>
                        </a:rPr>
                        <a:t>Usual time to go to bed</a:t>
                      </a:r>
                    </a:p>
                  </a:txBody>
                  <a:tcPr/>
                </a:tc>
                <a:tc>
                  <a:txBody>
                    <a:bodyPr/>
                    <a:lstStyle/>
                    <a:p>
                      <a:r>
                        <a:rPr lang="en-US" dirty="0">
                          <a:latin typeface="Times New Roman" panose="02020603050405020304" pitchFamily="18" charset="0"/>
                          <a:cs typeface="Times New Roman" panose="02020603050405020304" pitchFamily="18" charset="0"/>
                        </a:rPr>
                        <a:t>10:30 pm</a:t>
                      </a:r>
                    </a:p>
                  </a:txBody>
                  <a:tcPr/>
                </a:tc>
                <a:extLst>
                  <a:ext uri="{0D108BD9-81ED-4DB2-BD59-A6C34878D82A}">
                    <a16:rowId xmlns:a16="http://schemas.microsoft.com/office/drawing/2014/main" val="4925968"/>
                  </a:ext>
                </a:extLst>
              </a:tr>
              <a:tr h="370840">
                <a:tc>
                  <a:txBody>
                    <a:bodyPr/>
                    <a:lstStyle/>
                    <a:p>
                      <a:r>
                        <a:rPr lang="en-US" dirty="0">
                          <a:latin typeface="Times New Roman" panose="02020603050405020304" pitchFamily="18" charset="0"/>
                          <a:cs typeface="Times New Roman" panose="02020603050405020304" pitchFamily="18" charset="0"/>
                        </a:rPr>
                        <a:t>Usual time to rise</a:t>
                      </a:r>
                    </a:p>
                  </a:txBody>
                  <a:tcPr/>
                </a:tc>
                <a:tc>
                  <a:txBody>
                    <a:bodyPr/>
                    <a:lstStyle/>
                    <a:p>
                      <a:r>
                        <a:rPr lang="en-US" dirty="0">
                          <a:latin typeface="Times New Roman" panose="02020603050405020304" pitchFamily="18" charset="0"/>
                          <a:cs typeface="Times New Roman" panose="02020603050405020304" pitchFamily="18" charset="0"/>
                        </a:rPr>
                        <a:t>7:00 am</a:t>
                      </a:r>
                    </a:p>
                  </a:txBody>
                  <a:tcPr/>
                </a:tc>
                <a:extLst>
                  <a:ext uri="{0D108BD9-81ED-4DB2-BD59-A6C34878D82A}">
                    <a16:rowId xmlns:a16="http://schemas.microsoft.com/office/drawing/2014/main" val="1248602261"/>
                  </a:ext>
                </a:extLst>
              </a:tr>
              <a:tr h="370840">
                <a:tc>
                  <a:txBody>
                    <a:bodyPr/>
                    <a:lstStyle/>
                    <a:p>
                      <a:r>
                        <a:rPr lang="en-US" dirty="0">
                          <a:latin typeface="Times New Roman" panose="02020603050405020304" pitchFamily="18" charset="0"/>
                          <a:cs typeface="Times New Roman" panose="02020603050405020304" pitchFamily="18" charset="0"/>
                        </a:rPr>
                        <a:t>Sleeping aids</a:t>
                      </a:r>
                    </a:p>
                  </a:txBody>
                  <a:tcPr/>
                </a:tc>
                <a:tc>
                  <a:txBody>
                    <a:bodyPr/>
                    <a:lstStyle/>
                    <a:p>
                      <a:r>
                        <a:rPr lang="en-GB" dirty="0">
                          <a:latin typeface="Times New Roman" panose="02020603050405020304" pitchFamily="18" charset="0"/>
                          <a:cs typeface="Times New Roman" panose="02020603050405020304" pitchFamily="18" charset="0"/>
                        </a:rPr>
                        <a:t>Regular bedding essentials &amp; medication </a:t>
                      </a: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95081517"/>
                  </a:ext>
                </a:extLst>
              </a:tr>
            </a:tbl>
          </a:graphicData>
        </a:graphic>
      </p:graphicFrame>
    </p:spTree>
    <p:extLst>
      <p:ext uri="{BB962C8B-B14F-4D97-AF65-F5344CB8AC3E}">
        <p14:creationId xmlns:p14="http://schemas.microsoft.com/office/powerpoint/2010/main" val="36070607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D5352-7094-4CEA-A9DE-813B6FC18984}"/>
              </a:ext>
            </a:extLst>
          </p:cNvPr>
          <p:cNvSpPr>
            <a:spLocks noGrp="1"/>
          </p:cNvSpPr>
          <p:nvPr>
            <p:ph type="title"/>
          </p:nvPr>
        </p:nvSpPr>
        <p:spPr/>
        <p:txBody>
          <a:bodyPr/>
          <a:lstStyle/>
          <a:p>
            <a:pPr algn="ctr"/>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57855B2E-10DA-4F6C-B427-7591088381E9}"/>
              </a:ext>
            </a:extLst>
          </p:cNvPr>
          <p:cNvSpPr>
            <a:spLocks noGrp="1"/>
          </p:cNvSpPr>
          <p:nvPr>
            <p:ph idx="1"/>
          </p:nvPr>
        </p:nvSpPr>
        <p:spPr>
          <a:xfrm>
            <a:off x="1103312" y="1561514"/>
            <a:ext cx="8946541" cy="4686885"/>
          </a:xfrm>
        </p:spPr>
        <p:txBody>
          <a:bodyPr>
            <a:normAutofit lnSpcReduction="10000"/>
          </a:bodyPr>
          <a:lstStyle/>
          <a:p>
            <a:pPr algn="just" rtl="0" fontAlgn="base">
              <a:buFont typeface="Arial" panose="020B0604020202020204" pitchFamily="34" charset="0"/>
              <a:buChar char="•"/>
            </a:pPr>
            <a:r>
              <a:rPr lang="en-US" b="0" i="0" u="none" strike="noStrike" dirty="0">
                <a:effectLst/>
                <a:latin typeface="Times New Roman" panose="02020603050405020304" pitchFamily="18" charset="0"/>
              </a:rPr>
              <a:t>Cleland LG, Hill CL, &amp; James MJ, (1995). “ Diet and arthritis”. </a:t>
            </a:r>
            <a:r>
              <a:rPr lang="en-US" b="0" i="1" u="none" strike="noStrike" dirty="0">
                <a:effectLst/>
                <a:latin typeface="Times New Roman" panose="02020603050405020304" pitchFamily="18" charset="0"/>
              </a:rPr>
              <a:t>Bailliere’s Clinical rheumatology</a:t>
            </a:r>
            <a:r>
              <a:rPr lang="en-US" b="0" i="0" u="none" strike="noStrike" dirty="0">
                <a:effectLst/>
                <a:latin typeface="Times New Roman" panose="02020603050405020304" pitchFamily="18" charset="0"/>
              </a:rPr>
              <a:t>. Available at: https://www.sciencdirect.com/science/article/pii/S0950357905803139</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buFont typeface="Arial" panose="020B0604020202020204" pitchFamily="34" charset="0"/>
              <a:buChar char="•"/>
            </a:pPr>
            <a:r>
              <a:rPr lang="en-US" b="0" i="0" u="none" strike="noStrike" dirty="0" err="1">
                <a:effectLst/>
                <a:latin typeface="Times New Roman" panose="02020603050405020304" pitchFamily="18" charset="0"/>
              </a:rPr>
              <a:t>Huntsberry</a:t>
            </a:r>
            <a:r>
              <a:rPr lang="en-US" b="0" i="0" u="none" strike="noStrike" dirty="0">
                <a:effectLst/>
                <a:latin typeface="Times New Roman" panose="02020603050405020304" pitchFamily="18" charset="0"/>
              </a:rPr>
              <a:t>, A, (2020). “How to Create a Care Plan for the Elderly”. Available at: https://www.google.com/amp/s/www.againcare.com/articles/amp/195526</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buFont typeface="Arial" panose="020B0604020202020204" pitchFamily="34" charset="0"/>
              <a:buChar char="•"/>
            </a:pPr>
            <a:r>
              <a:rPr lang="en-US" b="0" i="0" u="none" strike="noStrike" dirty="0">
                <a:effectLst/>
                <a:latin typeface="Times New Roman" panose="02020603050405020304" pitchFamily="18" charset="0"/>
              </a:rPr>
              <a:t>Klemm. S, (2020). “Special Nutrient Needs of Older Adults”. Available at: www.eatright.org/health/wellness/healthy-aging/special-nutrient-needs-of-older-adults</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buFont typeface="Arial" panose="020B0604020202020204" pitchFamily="34" charset="0"/>
              <a:buChar char="•"/>
            </a:pPr>
            <a:r>
              <a:rPr lang="en-US" b="0" i="0" u="none" strike="noStrike" dirty="0">
                <a:effectLst/>
                <a:latin typeface="Times New Roman" panose="02020603050405020304" pitchFamily="18" charset="0"/>
              </a:rPr>
              <a:t>Martin, P, (2019). “11 Geriatric Nursing Care Plans (Older Adult)”. Available at: https://nurseslabs.com/geriatric-nursing-care-plans/</a:t>
            </a:r>
            <a:r>
              <a:rPr lang="en-US" b="0" i="0" dirty="0">
                <a:effectLst/>
                <a:latin typeface="Times New Roman" panose="02020603050405020304" pitchFamily="18" charset="0"/>
              </a:rPr>
              <a:t>​</a:t>
            </a:r>
            <a:endParaRPr lang="en-US" b="0" i="0" dirty="0">
              <a:effectLst/>
              <a:latin typeface="Arial" panose="020B0604020202020204" pitchFamily="34" charset="0"/>
            </a:endParaRPr>
          </a:p>
          <a:p>
            <a:pPr algn="just" rtl="0" fontAlgn="base">
              <a:buFont typeface="Arial" panose="020B0604020202020204" pitchFamily="34" charset="0"/>
              <a:buChar char="•"/>
            </a:pPr>
            <a:r>
              <a:rPr lang="en-US" b="0" i="0" u="none" strike="noStrike" dirty="0">
                <a:effectLst/>
                <a:latin typeface="Times New Roman" panose="02020603050405020304" pitchFamily="18" charset="0"/>
              </a:rPr>
              <a:t>Super Corers, (2018). “What is a care plan? A guide for families and cares”. Available at: https://supercarers.com/blog/what-is-a-care-plan/</a:t>
            </a:r>
          </a:p>
          <a:p>
            <a:pPr algn="just" rtl="0" fontAlgn="base">
              <a:buFont typeface="Arial" panose="020B0604020202020204" pitchFamily="34" charset="0"/>
              <a:buChar char="•"/>
            </a:pPr>
            <a:r>
              <a:rPr lang="en-US" dirty="0">
                <a:latin typeface="Times New Roman" panose="02020603050405020304" pitchFamily="18" charset="0"/>
              </a:rPr>
              <a:t>Hooks &amp;Robin, (2016). Developing nursing care plans. </a:t>
            </a:r>
            <a:r>
              <a:rPr lang="en-US" i="1" dirty="0">
                <a:latin typeface="Times New Roman" panose="02020603050405020304" pitchFamily="18" charset="0"/>
              </a:rPr>
              <a:t>Nursing Standard</a:t>
            </a:r>
            <a:r>
              <a:rPr lang="en-US" dirty="0">
                <a:latin typeface="Times New Roman" panose="02020603050405020304" pitchFamily="18" charset="0"/>
              </a:rPr>
              <a:t>, 30 (45): 64-65.</a:t>
            </a:r>
            <a:endParaRPr lang="en-US" b="0" i="0" dirty="0">
              <a:effectLst/>
              <a:latin typeface="Arial" panose="020B0604020202020204" pitchFamily="34" charset="0"/>
            </a:endParaRPr>
          </a:p>
        </p:txBody>
      </p:sp>
    </p:spTree>
    <p:extLst>
      <p:ext uri="{BB962C8B-B14F-4D97-AF65-F5344CB8AC3E}">
        <p14:creationId xmlns:p14="http://schemas.microsoft.com/office/powerpoint/2010/main" val="10139430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5E8F2C-639F-4D5D-8AE2-372B7CC1749A}"/>
              </a:ext>
            </a:extLst>
          </p:cNvPr>
          <p:cNvSpPr>
            <a:spLocks noGrp="1"/>
          </p:cNvSpPr>
          <p:nvPr>
            <p:ph idx="1"/>
          </p:nvPr>
        </p:nvSpPr>
        <p:spPr>
          <a:xfrm>
            <a:off x="1103312" y="1631852"/>
            <a:ext cx="8946541" cy="4616547"/>
          </a:xfrm>
        </p:spPr>
        <p:txBody>
          <a:bodyPr>
            <a:normAutofit fontScale="85000" lnSpcReduction="10000"/>
          </a:bodyPr>
          <a:lstStyle/>
          <a:p>
            <a:pPr algn="just"/>
            <a:r>
              <a:rPr lang="en-US" i="0" u="none" strike="noStrike" dirty="0" err="1">
                <a:effectLst/>
                <a:latin typeface="Times New Roman" panose="02020603050405020304" pitchFamily="18" charset="0"/>
                <a:cs typeface="Times New Roman" panose="02020603050405020304" pitchFamily="18" charset="0"/>
              </a:rPr>
              <a:t>Zumpano</a:t>
            </a:r>
            <a:r>
              <a:rPr lang="en-US" dirty="0">
                <a:latin typeface="Times New Roman" panose="02020603050405020304" pitchFamily="18" charset="0"/>
                <a:cs typeface="Times New Roman" panose="02020603050405020304" pitchFamily="18" charset="0"/>
              </a:rPr>
              <a:t>. D, (</a:t>
            </a:r>
            <a:r>
              <a:rPr lang="en-US" i="0" u="none" strike="noStrike" dirty="0">
                <a:effectLst/>
                <a:latin typeface="Times New Roman" panose="02020603050405020304" pitchFamily="18" charset="0"/>
                <a:cs typeface="Times New Roman" panose="02020603050405020304" pitchFamily="18" charset="0"/>
              </a:rPr>
              <a:t>2015). </a:t>
            </a:r>
            <a:r>
              <a:rPr lang="en-US" dirty="0">
                <a:latin typeface="Times New Roman" panose="02020603050405020304" pitchFamily="18" charset="0"/>
                <a:cs typeface="Times New Roman" panose="02020603050405020304" pitchFamily="18" charset="0"/>
              </a:rPr>
              <a:t>WHAT YOU NEED TO KNOW ABOUT USING PERSONAL CARE PLANS. Available at: https://lawyyersswithpurpose.com/blog/what-you-need-to-know-about-using-person.</a:t>
            </a:r>
          </a:p>
          <a:p>
            <a:pPr algn="just"/>
            <a:r>
              <a:rPr lang="en-US" dirty="0">
                <a:latin typeface="Times New Roman" panose="02020603050405020304" pitchFamily="18" charset="0"/>
                <a:cs typeface="Times New Roman" panose="02020603050405020304" pitchFamily="18" charset="0"/>
              </a:rPr>
              <a:t>Burton. L, (2017). What are the 6 Principles of the Care Act 2014?. Available at: https://www.highspeedtraining.co.uk/hub/principles-of-the-care-plan-act2014/#:~::text%</a:t>
            </a:r>
          </a:p>
          <a:p>
            <a:pPr algn="just"/>
            <a:r>
              <a:rPr lang="en-US" sz="2000" dirty="0">
                <a:latin typeface="Times New Roman" panose="02020603050405020304" pitchFamily="18" charset="0"/>
                <a:cs typeface="Times New Roman" panose="02020603050405020304" pitchFamily="18" charset="0"/>
              </a:rPr>
              <a:t>Backer. G, (2009). Social Group Work in a Group Practice Group Work with the Retired Elderly in Copenhagen. Available at: https://doi.org/10.3109/02813438509017737</a:t>
            </a:r>
          </a:p>
          <a:p>
            <a:pPr algn="just"/>
            <a:r>
              <a:rPr lang="en-US" dirty="0">
                <a:latin typeface="Times New Roman" panose="02020603050405020304" pitchFamily="18" charset="0"/>
                <a:cs typeface="Times New Roman" panose="02020603050405020304" pitchFamily="18" charset="0"/>
              </a:rPr>
              <a:t>NHS, (2020). Urinary tract infections (UTIs). Available at: www.nhs.uk/conditions/urinary-teact-infection-utis/</a:t>
            </a:r>
            <a:endParaRPr lang="en-US" sz="2000" dirty="0">
              <a:latin typeface="Times New Roman" panose="02020603050405020304" pitchFamily="18" charset="0"/>
              <a:cs typeface="Times New Roman" panose="02020603050405020304" pitchFamily="18" charset="0"/>
            </a:endParaRPr>
          </a:p>
          <a:p>
            <a:pPr algn="just"/>
            <a:r>
              <a:rPr lang="en-US" sz="2000" dirty="0">
                <a:latin typeface="Times New Roman" panose="02020603050405020304" pitchFamily="18" charset="0"/>
                <a:cs typeface="Times New Roman" panose="02020603050405020304" pitchFamily="18" charset="0"/>
              </a:rPr>
              <a:t>Grossman. J, (2020). Community Networks and Activists for the Elderly. Available at: https://www.commonwisecare.com/social-support-groups-for-the-elderly/ </a:t>
            </a:r>
          </a:p>
          <a:p>
            <a:pPr algn="just"/>
            <a:r>
              <a:rPr lang="en-US" dirty="0">
                <a:latin typeface="Times New Roman" panose="02020603050405020304" pitchFamily="18" charset="0"/>
                <a:cs typeface="Times New Roman" panose="02020603050405020304" pitchFamily="18" charset="0"/>
              </a:rPr>
              <a:t>Ballantyne &amp; Helen, (2016). Developing nursing care plan. </a:t>
            </a:r>
            <a:r>
              <a:rPr lang="en-US" i="1" dirty="0">
                <a:latin typeface="Times New Roman" panose="02020603050405020304" pitchFamily="18" charset="0"/>
                <a:cs typeface="Times New Roman" panose="02020603050405020304" pitchFamily="18" charset="0"/>
              </a:rPr>
              <a:t>Nursing Standard</a:t>
            </a:r>
            <a:r>
              <a:rPr lang="en-US" dirty="0">
                <a:latin typeface="Times New Roman" panose="02020603050405020304" pitchFamily="18" charset="0"/>
                <a:cs typeface="Times New Roman" panose="02020603050405020304" pitchFamily="18" charset="0"/>
              </a:rPr>
              <a:t>, 30 (26): 51-60</a:t>
            </a:r>
            <a:endParaRPr lang="en-GB"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Personnel Checks (2021). </a:t>
            </a:r>
            <a:r>
              <a:rPr lang="en-GB" i="1" dirty="0">
                <a:latin typeface="Times New Roman" panose="02020603050405020304" pitchFamily="18" charset="0"/>
                <a:cs typeface="Times New Roman" panose="02020603050405020304" pitchFamily="18" charset="0"/>
              </a:rPr>
              <a:t>Safeguarding Adults &amp; Children</a:t>
            </a:r>
            <a:r>
              <a:rPr lang="en-GB" dirty="0">
                <a:latin typeface="Times New Roman" panose="02020603050405020304" pitchFamily="18" charset="0"/>
                <a:cs typeface="Times New Roman" panose="02020603050405020304" pitchFamily="18" charset="0"/>
              </a:rPr>
              <a:t>. [Online] Available at: </a:t>
            </a:r>
            <a:r>
              <a:rPr lang="en-GB" b="0" i="0" dirty="0">
                <a:effectLst/>
                <a:latin typeface="Helvetica" pitchFamily="2" charset="0"/>
              </a:rPr>
              <a:t>https://www.personnelchecks.co.uk/safeguarding</a:t>
            </a:r>
            <a:endParaRPr lang="en-GB" b="0" i="0" dirty="0">
              <a:effectLst/>
              <a:latin typeface="Times New Roman" panose="02020603050405020304" pitchFamily="18" charset="0"/>
              <a:cs typeface="Times New Roman" panose="02020603050405020304" pitchFamily="18" charset="0"/>
            </a:endParaRPr>
          </a:p>
          <a:p>
            <a:pPr algn="just"/>
            <a:r>
              <a:rPr lang="en-GB" dirty="0">
                <a:latin typeface="Helvetica" pitchFamily="2" charset="0"/>
                <a:cs typeface="Times New Roman" panose="02020603050405020304" pitchFamily="18" charset="0"/>
              </a:rPr>
              <a:t>[Accessed 25</a:t>
            </a:r>
            <a:r>
              <a:rPr lang="en-GB" baseline="30000" dirty="0">
                <a:latin typeface="Helvetica" pitchFamily="2" charset="0"/>
                <a:cs typeface="Times New Roman" panose="02020603050405020304" pitchFamily="18" charset="0"/>
              </a:rPr>
              <a:t>th</a:t>
            </a:r>
            <a:r>
              <a:rPr lang="en-GB" dirty="0">
                <a:latin typeface="Helvetica" pitchFamily="2" charset="0"/>
                <a:cs typeface="Times New Roman" panose="02020603050405020304" pitchFamily="18" charset="0"/>
              </a:rPr>
              <a:t> February 2021].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96769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F6D303-581C-421A-956E-1D257CBEE1C7}"/>
              </a:ext>
            </a:extLst>
          </p:cNvPr>
          <p:cNvSpPr>
            <a:spLocks noGrp="1"/>
          </p:cNvSpPr>
          <p:nvPr>
            <p:ph idx="1"/>
          </p:nvPr>
        </p:nvSpPr>
        <p:spPr/>
        <p:txBody>
          <a:bodyPr>
            <a:normAutofit/>
          </a:bodyPr>
          <a:lstStyle/>
          <a:p>
            <a:pPr marL="0" indent="0" algn="ctr">
              <a:buNone/>
            </a:pPr>
            <a:r>
              <a:rPr lang="en-US" sz="66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42348807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337</TotalTime>
  <Words>2270</Words>
  <Application>Microsoft Office PowerPoint</Application>
  <PresentationFormat>Widescreen</PresentationFormat>
  <Paragraphs>192</Paragraphs>
  <Slides>17</Slides>
  <Notes>12</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Welcome to the presentation</vt:lpstr>
      <vt:lpstr>PowerPoint Presentation</vt:lpstr>
      <vt:lpstr>Introduction</vt:lpstr>
      <vt:lpstr>Components of the care plan</vt:lpstr>
      <vt:lpstr>Personal Details</vt:lpstr>
      <vt:lpstr>Care Plan (Medication)</vt:lpstr>
      <vt:lpstr>Care plan (Social Requirements)</vt:lpstr>
      <vt:lpstr>Care plan (Eating and drinking)</vt:lpstr>
      <vt:lpstr>Care plan (Communication)</vt:lpstr>
      <vt:lpstr>Care plan (Toileting)</vt:lpstr>
      <vt:lpstr>Care plan (Showring and dressing)</vt:lpstr>
      <vt:lpstr>Care plan (Dressing)</vt:lpstr>
      <vt:lpstr>Care plan (Transportation or mobility)</vt:lpstr>
      <vt:lpstr>Care plan (Sleep and setting routine)</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User</dc:creator>
  <cp:lastModifiedBy>rifna begum</cp:lastModifiedBy>
  <cp:revision>18</cp:revision>
  <dcterms:created xsi:type="dcterms:W3CDTF">2021-02-19T05:22:57Z</dcterms:created>
  <dcterms:modified xsi:type="dcterms:W3CDTF">2021-02-26T02:08:01Z</dcterms:modified>
</cp:coreProperties>
</file>