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4EEBD0-2D6A-4181-A435-A8F321D361EB}" v="53" dt="2026-06-13T07:01:51.4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3" d="100"/>
          <a:sy n="73" d="100"/>
        </p:scale>
        <p:origin x="40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med Mifthahul Bari" userId="7c50ebdeb8b3c2ad" providerId="LiveId" clId="{C8ADD0C0-936F-456C-9258-818156524F35}"/>
    <pc:docChg chg="custSel modSld">
      <pc:chgData name="Mohammed Mifthahul Bari" userId="7c50ebdeb8b3c2ad" providerId="LiveId" clId="{C8ADD0C0-936F-456C-9258-818156524F35}" dt="2026-06-15T06:26:28.992" v="868" actId="20577"/>
      <pc:docMkLst>
        <pc:docMk/>
      </pc:docMkLst>
      <pc:sldChg chg="addSp delSp modSp mod">
        <pc:chgData name="Mohammed Mifthahul Bari" userId="7c50ebdeb8b3c2ad" providerId="LiveId" clId="{C8ADD0C0-936F-456C-9258-818156524F35}" dt="2026-06-15T06:26:28.992" v="868" actId="20577"/>
        <pc:sldMkLst>
          <pc:docMk/>
          <pc:sldMk cId="3968086144" sldId="256"/>
        </pc:sldMkLst>
        <pc:spChg chg="mod">
          <ac:chgData name="Mohammed Mifthahul Bari" userId="7c50ebdeb8b3c2ad" providerId="LiveId" clId="{C8ADD0C0-936F-456C-9258-818156524F35}" dt="2026-06-13T00:03:56.635" v="797" actId="20577"/>
          <ac:spMkLst>
            <pc:docMk/>
            <pc:sldMk cId="3968086144" sldId="256"/>
            <ac:spMk id="10" creationId="{15E3243A-F8DB-DECA-5C9F-F29E37F3FFA7}"/>
          </ac:spMkLst>
        </pc:spChg>
        <pc:spChg chg="mod">
          <ac:chgData name="Mohammed Mifthahul Bari" userId="7c50ebdeb8b3c2ad" providerId="LiveId" clId="{C8ADD0C0-936F-456C-9258-818156524F35}" dt="2026-06-13T00:05:10.987" v="801" actId="20577"/>
          <ac:spMkLst>
            <pc:docMk/>
            <pc:sldMk cId="3968086144" sldId="256"/>
            <ac:spMk id="12" creationId="{CB38A2A9-4417-AFBC-1C6A-F9F92701835E}"/>
          </ac:spMkLst>
        </pc:spChg>
        <pc:spChg chg="add mod">
          <ac:chgData name="Mohammed Mifthahul Bari" userId="7c50ebdeb8b3c2ad" providerId="LiveId" clId="{C8ADD0C0-936F-456C-9258-818156524F35}" dt="2026-06-15T06:26:28.992" v="868" actId="20577"/>
          <ac:spMkLst>
            <pc:docMk/>
            <pc:sldMk cId="3968086144" sldId="256"/>
            <ac:spMk id="15" creationId="{EB7E6450-C681-09DD-69B8-2D292FE86685}"/>
          </ac:spMkLst>
        </pc:spChg>
        <pc:picChg chg="mod">
          <ac:chgData name="Mohammed Mifthahul Bari" userId="7c50ebdeb8b3c2ad" providerId="LiveId" clId="{C8ADD0C0-936F-456C-9258-818156524F35}" dt="2026-06-12T12:17:25.275" v="23" actId="14100"/>
          <ac:picMkLst>
            <pc:docMk/>
            <pc:sldMk cId="3968086144" sldId="256"/>
            <ac:picMk id="6" creationId="{CC20300C-2249-2DC7-A1C7-4E50AD3C0998}"/>
          </ac:picMkLst>
        </pc:picChg>
        <pc:picChg chg="add mod">
          <ac:chgData name="Mohammed Mifthahul Bari" userId="7c50ebdeb8b3c2ad" providerId="LiveId" clId="{C8ADD0C0-936F-456C-9258-818156524F35}" dt="2026-06-13T07:01:51.463" v="825" actId="14100"/>
          <ac:picMkLst>
            <pc:docMk/>
            <pc:sldMk cId="3968086144" sldId="256"/>
            <ac:picMk id="7" creationId="{A37CA714-1654-515E-964F-873CA302D126}"/>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675425-D945-412E-8F56-3CE4D001E4E3}" type="datetimeFigureOut">
              <a:rPr lang="en-GB" smtClean="0"/>
              <a:t>15/06/2026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6F4622-5548-4C6F-A66D-B8D7AFBC5B5A}" type="slidenum">
              <a:rPr lang="en-GB" smtClean="0"/>
              <a:t>‹#›</a:t>
            </a:fld>
            <a:endParaRPr lang="en-GB"/>
          </a:p>
        </p:txBody>
      </p:sp>
    </p:spTree>
    <p:extLst>
      <p:ext uri="{BB962C8B-B14F-4D97-AF65-F5344CB8AC3E}">
        <p14:creationId xmlns:p14="http://schemas.microsoft.com/office/powerpoint/2010/main" val="13890412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B6F4622-5548-4C6F-A66D-B8D7AFBC5B5A}" type="slidenum">
              <a:rPr lang="en-GB" smtClean="0"/>
              <a:t>1</a:t>
            </a:fld>
            <a:endParaRPr lang="en-GB"/>
          </a:p>
        </p:txBody>
      </p:sp>
    </p:spTree>
    <p:extLst>
      <p:ext uri="{BB962C8B-B14F-4D97-AF65-F5344CB8AC3E}">
        <p14:creationId xmlns:p14="http://schemas.microsoft.com/office/powerpoint/2010/main" val="32796383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8F0A6-69C6-85CC-B24B-8F9A419CB45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92F179B-90BA-094D-8B9D-76AA4055100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4B381C5C-60B0-BEE6-3367-8417172580CB}"/>
              </a:ext>
            </a:extLst>
          </p:cNvPr>
          <p:cNvSpPr>
            <a:spLocks noGrp="1"/>
          </p:cNvSpPr>
          <p:nvPr>
            <p:ph type="dt" sz="half" idx="10"/>
          </p:nvPr>
        </p:nvSpPr>
        <p:spPr/>
        <p:txBody>
          <a:bodyPr/>
          <a:lstStyle/>
          <a:p>
            <a:fld id="{3B3D84F1-1455-48C7-B139-BCF4A538051A}" type="datetimeFigureOut">
              <a:rPr lang="en-GB" smtClean="0"/>
              <a:t>15/06/2026</a:t>
            </a:fld>
            <a:endParaRPr lang="en-GB"/>
          </a:p>
        </p:txBody>
      </p:sp>
      <p:sp>
        <p:nvSpPr>
          <p:cNvPr id="5" name="Footer Placeholder 4">
            <a:extLst>
              <a:ext uri="{FF2B5EF4-FFF2-40B4-BE49-F238E27FC236}">
                <a16:creationId xmlns:a16="http://schemas.microsoft.com/office/drawing/2014/main" id="{FDA90E5A-59D1-83DA-B4F5-E02B500463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5586D2-C8E7-B53A-B8D0-9888D03C35C4}"/>
              </a:ext>
            </a:extLst>
          </p:cNvPr>
          <p:cNvSpPr>
            <a:spLocks noGrp="1"/>
          </p:cNvSpPr>
          <p:nvPr>
            <p:ph type="sldNum" sz="quarter" idx="12"/>
          </p:nvPr>
        </p:nvSpPr>
        <p:spPr/>
        <p:txBody>
          <a:bodyPr/>
          <a:lstStyle/>
          <a:p>
            <a:fld id="{44182703-6B49-4A3A-B262-C1F6100C4230}" type="slidenum">
              <a:rPr lang="en-GB" smtClean="0"/>
              <a:t>‹#›</a:t>
            </a:fld>
            <a:endParaRPr lang="en-GB"/>
          </a:p>
        </p:txBody>
      </p:sp>
    </p:spTree>
    <p:extLst>
      <p:ext uri="{BB962C8B-B14F-4D97-AF65-F5344CB8AC3E}">
        <p14:creationId xmlns:p14="http://schemas.microsoft.com/office/powerpoint/2010/main" val="26771122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EE230-B47B-6A4F-5BC9-D7B3EAA338C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032D2CD-DF9A-CFC4-BD88-E3BB1CDB6EA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2D92742-6BE0-C877-7EC7-17A01485CA28}"/>
              </a:ext>
            </a:extLst>
          </p:cNvPr>
          <p:cNvSpPr>
            <a:spLocks noGrp="1"/>
          </p:cNvSpPr>
          <p:nvPr>
            <p:ph type="dt" sz="half" idx="10"/>
          </p:nvPr>
        </p:nvSpPr>
        <p:spPr/>
        <p:txBody>
          <a:bodyPr/>
          <a:lstStyle/>
          <a:p>
            <a:fld id="{3B3D84F1-1455-48C7-B139-BCF4A538051A}" type="datetimeFigureOut">
              <a:rPr lang="en-GB" smtClean="0"/>
              <a:t>15/06/2026</a:t>
            </a:fld>
            <a:endParaRPr lang="en-GB"/>
          </a:p>
        </p:txBody>
      </p:sp>
      <p:sp>
        <p:nvSpPr>
          <p:cNvPr id="5" name="Footer Placeholder 4">
            <a:extLst>
              <a:ext uri="{FF2B5EF4-FFF2-40B4-BE49-F238E27FC236}">
                <a16:creationId xmlns:a16="http://schemas.microsoft.com/office/drawing/2014/main" id="{A5275D1B-BFEB-F704-9127-08F0DCFC57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289BAF-EAAA-B47C-151E-072713DE3633}"/>
              </a:ext>
            </a:extLst>
          </p:cNvPr>
          <p:cNvSpPr>
            <a:spLocks noGrp="1"/>
          </p:cNvSpPr>
          <p:nvPr>
            <p:ph type="sldNum" sz="quarter" idx="12"/>
          </p:nvPr>
        </p:nvSpPr>
        <p:spPr/>
        <p:txBody>
          <a:bodyPr/>
          <a:lstStyle/>
          <a:p>
            <a:fld id="{44182703-6B49-4A3A-B262-C1F6100C4230}" type="slidenum">
              <a:rPr lang="en-GB" smtClean="0"/>
              <a:t>‹#›</a:t>
            </a:fld>
            <a:endParaRPr lang="en-GB"/>
          </a:p>
        </p:txBody>
      </p:sp>
    </p:spTree>
    <p:extLst>
      <p:ext uri="{BB962C8B-B14F-4D97-AF65-F5344CB8AC3E}">
        <p14:creationId xmlns:p14="http://schemas.microsoft.com/office/powerpoint/2010/main" val="21754867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9C03C-AB80-8F49-423E-0AF90A98586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1EA7AA0-2343-F2B4-4A79-83712998F62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0232EA7-3534-2E78-C606-858A733954B0}"/>
              </a:ext>
            </a:extLst>
          </p:cNvPr>
          <p:cNvSpPr>
            <a:spLocks noGrp="1"/>
          </p:cNvSpPr>
          <p:nvPr>
            <p:ph type="dt" sz="half" idx="10"/>
          </p:nvPr>
        </p:nvSpPr>
        <p:spPr/>
        <p:txBody>
          <a:bodyPr/>
          <a:lstStyle/>
          <a:p>
            <a:fld id="{3B3D84F1-1455-48C7-B139-BCF4A538051A}" type="datetimeFigureOut">
              <a:rPr lang="en-GB" smtClean="0"/>
              <a:t>15/06/2026</a:t>
            </a:fld>
            <a:endParaRPr lang="en-GB"/>
          </a:p>
        </p:txBody>
      </p:sp>
      <p:sp>
        <p:nvSpPr>
          <p:cNvPr id="5" name="Footer Placeholder 4">
            <a:extLst>
              <a:ext uri="{FF2B5EF4-FFF2-40B4-BE49-F238E27FC236}">
                <a16:creationId xmlns:a16="http://schemas.microsoft.com/office/drawing/2014/main" id="{2608C760-D3A5-F8E6-76D5-CB1EB19E9B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793F79-BFBD-C11B-D5B8-8654194663B5}"/>
              </a:ext>
            </a:extLst>
          </p:cNvPr>
          <p:cNvSpPr>
            <a:spLocks noGrp="1"/>
          </p:cNvSpPr>
          <p:nvPr>
            <p:ph type="sldNum" sz="quarter" idx="12"/>
          </p:nvPr>
        </p:nvSpPr>
        <p:spPr/>
        <p:txBody>
          <a:bodyPr/>
          <a:lstStyle/>
          <a:p>
            <a:fld id="{44182703-6B49-4A3A-B262-C1F6100C4230}" type="slidenum">
              <a:rPr lang="en-GB" smtClean="0"/>
              <a:t>‹#›</a:t>
            </a:fld>
            <a:endParaRPr lang="en-GB"/>
          </a:p>
        </p:txBody>
      </p:sp>
    </p:spTree>
    <p:extLst>
      <p:ext uri="{BB962C8B-B14F-4D97-AF65-F5344CB8AC3E}">
        <p14:creationId xmlns:p14="http://schemas.microsoft.com/office/powerpoint/2010/main" val="21893017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6DFF8-23F1-7881-7511-BA3F6AA3226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E04D3CA-0904-4B21-AD91-1635F40C404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19122D38-7D0A-717D-5DA1-D908B940904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98FD0AE-AAD3-3C78-D28F-EDDC41469671}"/>
              </a:ext>
            </a:extLst>
          </p:cNvPr>
          <p:cNvSpPr>
            <a:spLocks noGrp="1"/>
          </p:cNvSpPr>
          <p:nvPr>
            <p:ph type="dt" sz="half" idx="10"/>
          </p:nvPr>
        </p:nvSpPr>
        <p:spPr/>
        <p:txBody>
          <a:bodyPr/>
          <a:lstStyle/>
          <a:p>
            <a:fld id="{3B3D84F1-1455-48C7-B139-BCF4A538051A}" type="datetimeFigureOut">
              <a:rPr lang="en-GB" smtClean="0"/>
              <a:t>15/06/2026</a:t>
            </a:fld>
            <a:endParaRPr lang="en-GB"/>
          </a:p>
        </p:txBody>
      </p:sp>
      <p:sp>
        <p:nvSpPr>
          <p:cNvPr id="6" name="Footer Placeholder 5">
            <a:extLst>
              <a:ext uri="{FF2B5EF4-FFF2-40B4-BE49-F238E27FC236}">
                <a16:creationId xmlns:a16="http://schemas.microsoft.com/office/drawing/2014/main" id="{72186D48-1F12-C6AE-F07D-9C24DFB306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2F8475-34AA-9C7A-CFEA-BCF902DB094B}"/>
              </a:ext>
            </a:extLst>
          </p:cNvPr>
          <p:cNvSpPr>
            <a:spLocks noGrp="1"/>
          </p:cNvSpPr>
          <p:nvPr>
            <p:ph type="sldNum" sz="quarter" idx="12"/>
          </p:nvPr>
        </p:nvSpPr>
        <p:spPr/>
        <p:txBody>
          <a:bodyPr/>
          <a:lstStyle/>
          <a:p>
            <a:fld id="{44182703-6B49-4A3A-B262-C1F6100C4230}" type="slidenum">
              <a:rPr lang="en-GB" smtClean="0"/>
              <a:t>‹#›</a:t>
            </a:fld>
            <a:endParaRPr lang="en-GB"/>
          </a:p>
        </p:txBody>
      </p:sp>
    </p:spTree>
    <p:extLst>
      <p:ext uri="{BB962C8B-B14F-4D97-AF65-F5344CB8AC3E}">
        <p14:creationId xmlns:p14="http://schemas.microsoft.com/office/powerpoint/2010/main" val="36654899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9A5E1-2BB9-77C3-80A6-73EAF8E95743}"/>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46812CBB-543A-7F27-A37F-E0F7DFED10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092CF08-498C-DEDA-039F-3D61562653C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AA35A4F-F60B-BBDC-EBAA-FB131140F9A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C7BFBDF-0174-64A1-F9FA-21CF99A9089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BBF2703F-A37A-D047-1134-5D8B49E1CE1A}"/>
              </a:ext>
            </a:extLst>
          </p:cNvPr>
          <p:cNvSpPr>
            <a:spLocks noGrp="1"/>
          </p:cNvSpPr>
          <p:nvPr>
            <p:ph type="dt" sz="half" idx="10"/>
          </p:nvPr>
        </p:nvSpPr>
        <p:spPr/>
        <p:txBody>
          <a:bodyPr/>
          <a:lstStyle/>
          <a:p>
            <a:fld id="{3B3D84F1-1455-48C7-B139-BCF4A538051A}" type="datetimeFigureOut">
              <a:rPr lang="en-GB" smtClean="0"/>
              <a:t>15/06/2026</a:t>
            </a:fld>
            <a:endParaRPr lang="en-GB"/>
          </a:p>
        </p:txBody>
      </p:sp>
      <p:sp>
        <p:nvSpPr>
          <p:cNvPr id="8" name="Footer Placeholder 7">
            <a:extLst>
              <a:ext uri="{FF2B5EF4-FFF2-40B4-BE49-F238E27FC236}">
                <a16:creationId xmlns:a16="http://schemas.microsoft.com/office/drawing/2014/main" id="{CD2551D7-AC21-3150-0B3F-61C53FD0795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CBAD10C-CDF3-261C-19C1-D736B10E4F10}"/>
              </a:ext>
            </a:extLst>
          </p:cNvPr>
          <p:cNvSpPr>
            <a:spLocks noGrp="1"/>
          </p:cNvSpPr>
          <p:nvPr>
            <p:ph type="sldNum" sz="quarter" idx="12"/>
          </p:nvPr>
        </p:nvSpPr>
        <p:spPr/>
        <p:txBody>
          <a:bodyPr/>
          <a:lstStyle/>
          <a:p>
            <a:fld id="{44182703-6B49-4A3A-B262-C1F6100C4230}" type="slidenum">
              <a:rPr lang="en-GB" smtClean="0"/>
              <a:t>‹#›</a:t>
            </a:fld>
            <a:endParaRPr lang="en-GB"/>
          </a:p>
        </p:txBody>
      </p:sp>
    </p:spTree>
    <p:extLst>
      <p:ext uri="{BB962C8B-B14F-4D97-AF65-F5344CB8AC3E}">
        <p14:creationId xmlns:p14="http://schemas.microsoft.com/office/powerpoint/2010/main" val="40141164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B3F4F-B2C2-89A4-3A86-5B5BB44B15B9}"/>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8DD8E0F-4759-ED07-2C1D-7E03A3A58A0A}"/>
              </a:ext>
            </a:extLst>
          </p:cNvPr>
          <p:cNvSpPr>
            <a:spLocks noGrp="1"/>
          </p:cNvSpPr>
          <p:nvPr>
            <p:ph type="dt" sz="half" idx="10"/>
          </p:nvPr>
        </p:nvSpPr>
        <p:spPr/>
        <p:txBody>
          <a:bodyPr/>
          <a:lstStyle/>
          <a:p>
            <a:fld id="{3B3D84F1-1455-48C7-B139-BCF4A538051A}" type="datetimeFigureOut">
              <a:rPr lang="en-GB" smtClean="0"/>
              <a:t>15/06/2026</a:t>
            </a:fld>
            <a:endParaRPr lang="en-GB"/>
          </a:p>
        </p:txBody>
      </p:sp>
      <p:sp>
        <p:nvSpPr>
          <p:cNvPr id="4" name="Footer Placeholder 3">
            <a:extLst>
              <a:ext uri="{FF2B5EF4-FFF2-40B4-BE49-F238E27FC236}">
                <a16:creationId xmlns:a16="http://schemas.microsoft.com/office/drawing/2014/main" id="{A5078257-ECA5-B9FB-CB02-171763AB7C8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04AC03-F0D8-42B1-22B4-9DBCF3380073}"/>
              </a:ext>
            </a:extLst>
          </p:cNvPr>
          <p:cNvSpPr>
            <a:spLocks noGrp="1"/>
          </p:cNvSpPr>
          <p:nvPr>
            <p:ph type="sldNum" sz="quarter" idx="12"/>
          </p:nvPr>
        </p:nvSpPr>
        <p:spPr/>
        <p:txBody>
          <a:bodyPr/>
          <a:lstStyle/>
          <a:p>
            <a:fld id="{44182703-6B49-4A3A-B262-C1F6100C4230}" type="slidenum">
              <a:rPr lang="en-GB" smtClean="0"/>
              <a:t>‹#›</a:t>
            </a:fld>
            <a:endParaRPr lang="en-GB"/>
          </a:p>
        </p:txBody>
      </p:sp>
    </p:spTree>
    <p:extLst>
      <p:ext uri="{BB962C8B-B14F-4D97-AF65-F5344CB8AC3E}">
        <p14:creationId xmlns:p14="http://schemas.microsoft.com/office/powerpoint/2010/main" val="13828811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1396E5-2B55-8CDE-9892-B94E6F108FA3}"/>
              </a:ext>
            </a:extLst>
          </p:cNvPr>
          <p:cNvSpPr>
            <a:spLocks noGrp="1"/>
          </p:cNvSpPr>
          <p:nvPr>
            <p:ph type="dt" sz="half" idx="10"/>
          </p:nvPr>
        </p:nvSpPr>
        <p:spPr/>
        <p:txBody>
          <a:bodyPr/>
          <a:lstStyle/>
          <a:p>
            <a:fld id="{3B3D84F1-1455-48C7-B139-BCF4A538051A}" type="datetimeFigureOut">
              <a:rPr lang="en-GB" smtClean="0"/>
              <a:t>15/06/2026</a:t>
            </a:fld>
            <a:endParaRPr lang="en-GB"/>
          </a:p>
        </p:txBody>
      </p:sp>
      <p:sp>
        <p:nvSpPr>
          <p:cNvPr id="3" name="Footer Placeholder 2">
            <a:extLst>
              <a:ext uri="{FF2B5EF4-FFF2-40B4-BE49-F238E27FC236}">
                <a16:creationId xmlns:a16="http://schemas.microsoft.com/office/drawing/2014/main" id="{76CE67B0-A1EA-E9A3-89E0-16251970FF9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018328E-1062-A972-7DE5-229A326CB6BB}"/>
              </a:ext>
            </a:extLst>
          </p:cNvPr>
          <p:cNvSpPr>
            <a:spLocks noGrp="1"/>
          </p:cNvSpPr>
          <p:nvPr>
            <p:ph type="sldNum" sz="quarter" idx="12"/>
          </p:nvPr>
        </p:nvSpPr>
        <p:spPr/>
        <p:txBody>
          <a:bodyPr/>
          <a:lstStyle/>
          <a:p>
            <a:fld id="{44182703-6B49-4A3A-B262-C1F6100C4230}" type="slidenum">
              <a:rPr lang="en-GB" smtClean="0"/>
              <a:t>‹#›</a:t>
            </a:fld>
            <a:endParaRPr lang="en-GB"/>
          </a:p>
        </p:txBody>
      </p:sp>
    </p:spTree>
    <p:extLst>
      <p:ext uri="{BB962C8B-B14F-4D97-AF65-F5344CB8AC3E}">
        <p14:creationId xmlns:p14="http://schemas.microsoft.com/office/powerpoint/2010/main" val="25850321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F8999-52EA-9FF3-4D69-B55F0E3A00F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188CE288-6FEE-AF67-049C-2C52289A40C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D4A3E0A0-CB85-50F4-C224-1311B06598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21199CB-6F42-CBDF-3871-4BFE4D6DB686}"/>
              </a:ext>
            </a:extLst>
          </p:cNvPr>
          <p:cNvSpPr>
            <a:spLocks noGrp="1"/>
          </p:cNvSpPr>
          <p:nvPr>
            <p:ph type="dt" sz="half" idx="10"/>
          </p:nvPr>
        </p:nvSpPr>
        <p:spPr/>
        <p:txBody>
          <a:bodyPr/>
          <a:lstStyle/>
          <a:p>
            <a:fld id="{3B3D84F1-1455-48C7-B139-BCF4A538051A}" type="datetimeFigureOut">
              <a:rPr lang="en-GB" smtClean="0"/>
              <a:t>15/06/2026</a:t>
            </a:fld>
            <a:endParaRPr lang="en-GB"/>
          </a:p>
        </p:txBody>
      </p:sp>
      <p:sp>
        <p:nvSpPr>
          <p:cNvPr id="6" name="Footer Placeholder 5">
            <a:extLst>
              <a:ext uri="{FF2B5EF4-FFF2-40B4-BE49-F238E27FC236}">
                <a16:creationId xmlns:a16="http://schemas.microsoft.com/office/drawing/2014/main" id="{A58B52EC-EC95-CA04-8E5F-0D07792132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F796D9-A378-0A37-9D42-EA72F570355F}"/>
              </a:ext>
            </a:extLst>
          </p:cNvPr>
          <p:cNvSpPr>
            <a:spLocks noGrp="1"/>
          </p:cNvSpPr>
          <p:nvPr>
            <p:ph type="sldNum" sz="quarter" idx="12"/>
          </p:nvPr>
        </p:nvSpPr>
        <p:spPr/>
        <p:txBody>
          <a:bodyPr/>
          <a:lstStyle/>
          <a:p>
            <a:fld id="{44182703-6B49-4A3A-B262-C1F6100C4230}" type="slidenum">
              <a:rPr lang="en-GB" smtClean="0"/>
              <a:t>‹#›</a:t>
            </a:fld>
            <a:endParaRPr lang="en-GB"/>
          </a:p>
        </p:txBody>
      </p:sp>
    </p:spTree>
    <p:extLst>
      <p:ext uri="{BB962C8B-B14F-4D97-AF65-F5344CB8AC3E}">
        <p14:creationId xmlns:p14="http://schemas.microsoft.com/office/powerpoint/2010/main" val="24661472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8B99F-81EA-0E3E-4E9E-F5BCE02380E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B6A6645-2B9A-94B0-7C56-A8D4870438D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800AC3E-8700-2919-D659-C253504DAF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B1E65BF-BD1E-30DB-E4A3-C9CFFC8F9B03}"/>
              </a:ext>
            </a:extLst>
          </p:cNvPr>
          <p:cNvSpPr>
            <a:spLocks noGrp="1"/>
          </p:cNvSpPr>
          <p:nvPr>
            <p:ph type="dt" sz="half" idx="10"/>
          </p:nvPr>
        </p:nvSpPr>
        <p:spPr/>
        <p:txBody>
          <a:bodyPr/>
          <a:lstStyle/>
          <a:p>
            <a:fld id="{3B3D84F1-1455-48C7-B139-BCF4A538051A}" type="datetimeFigureOut">
              <a:rPr lang="en-GB" smtClean="0"/>
              <a:t>15/06/2026</a:t>
            </a:fld>
            <a:endParaRPr lang="en-GB"/>
          </a:p>
        </p:txBody>
      </p:sp>
      <p:sp>
        <p:nvSpPr>
          <p:cNvPr id="6" name="Footer Placeholder 5">
            <a:extLst>
              <a:ext uri="{FF2B5EF4-FFF2-40B4-BE49-F238E27FC236}">
                <a16:creationId xmlns:a16="http://schemas.microsoft.com/office/drawing/2014/main" id="{8AB66E6A-1804-BF52-402B-51ABA463655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ABA758-FE78-11F1-167B-EAD327513820}"/>
              </a:ext>
            </a:extLst>
          </p:cNvPr>
          <p:cNvSpPr>
            <a:spLocks noGrp="1"/>
          </p:cNvSpPr>
          <p:nvPr>
            <p:ph type="sldNum" sz="quarter" idx="12"/>
          </p:nvPr>
        </p:nvSpPr>
        <p:spPr/>
        <p:txBody>
          <a:bodyPr/>
          <a:lstStyle/>
          <a:p>
            <a:fld id="{44182703-6B49-4A3A-B262-C1F6100C4230}" type="slidenum">
              <a:rPr lang="en-GB" smtClean="0"/>
              <a:t>‹#›</a:t>
            </a:fld>
            <a:endParaRPr lang="en-GB"/>
          </a:p>
        </p:txBody>
      </p:sp>
    </p:spTree>
    <p:extLst>
      <p:ext uri="{BB962C8B-B14F-4D97-AF65-F5344CB8AC3E}">
        <p14:creationId xmlns:p14="http://schemas.microsoft.com/office/powerpoint/2010/main" val="27699540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54AF8-DC45-3949-F958-DDFCF1849BE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820445B-0E7C-8CE6-B4F6-98029807A35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7E02A45-300B-1FCC-E5CA-549E88AD03F1}"/>
              </a:ext>
            </a:extLst>
          </p:cNvPr>
          <p:cNvSpPr>
            <a:spLocks noGrp="1"/>
          </p:cNvSpPr>
          <p:nvPr>
            <p:ph type="dt" sz="half" idx="10"/>
          </p:nvPr>
        </p:nvSpPr>
        <p:spPr/>
        <p:txBody>
          <a:bodyPr/>
          <a:lstStyle/>
          <a:p>
            <a:fld id="{3B3D84F1-1455-48C7-B139-BCF4A538051A}" type="datetimeFigureOut">
              <a:rPr lang="en-GB" smtClean="0"/>
              <a:t>15/06/2026</a:t>
            </a:fld>
            <a:endParaRPr lang="en-GB"/>
          </a:p>
        </p:txBody>
      </p:sp>
      <p:sp>
        <p:nvSpPr>
          <p:cNvPr id="5" name="Footer Placeholder 4">
            <a:extLst>
              <a:ext uri="{FF2B5EF4-FFF2-40B4-BE49-F238E27FC236}">
                <a16:creationId xmlns:a16="http://schemas.microsoft.com/office/drawing/2014/main" id="{A2D9218E-6D83-527B-245C-D5BF3A2768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BD57E7-881D-83B8-9713-B7DE54D6B1BB}"/>
              </a:ext>
            </a:extLst>
          </p:cNvPr>
          <p:cNvSpPr>
            <a:spLocks noGrp="1"/>
          </p:cNvSpPr>
          <p:nvPr>
            <p:ph type="sldNum" sz="quarter" idx="12"/>
          </p:nvPr>
        </p:nvSpPr>
        <p:spPr/>
        <p:txBody>
          <a:bodyPr/>
          <a:lstStyle/>
          <a:p>
            <a:fld id="{44182703-6B49-4A3A-B262-C1F6100C4230}" type="slidenum">
              <a:rPr lang="en-GB" smtClean="0"/>
              <a:t>‹#›</a:t>
            </a:fld>
            <a:endParaRPr lang="en-GB"/>
          </a:p>
        </p:txBody>
      </p:sp>
    </p:spTree>
    <p:extLst>
      <p:ext uri="{BB962C8B-B14F-4D97-AF65-F5344CB8AC3E}">
        <p14:creationId xmlns:p14="http://schemas.microsoft.com/office/powerpoint/2010/main" val="21953061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D269683-3AA5-C7E3-E571-30EFDABC1B7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8F3026DF-66E2-4ED6-6CC9-9EF3639B50C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A5DE9F3-8388-05CB-70DC-EA81906480A4}"/>
              </a:ext>
            </a:extLst>
          </p:cNvPr>
          <p:cNvSpPr>
            <a:spLocks noGrp="1"/>
          </p:cNvSpPr>
          <p:nvPr>
            <p:ph type="dt" sz="half" idx="10"/>
          </p:nvPr>
        </p:nvSpPr>
        <p:spPr/>
        <p:txBody>
          <a:bodyPr/>
          <a:lstStyle/>
          <a:p>
            <a:fld id="{3B3D84F1-1455-48C7-B139-BCF4A538051A}" type="datetimeFigureOut">
              <a:rPr lang="en-GB" smtClean="0"/>
              <a:t>15/06/2026</a:t>
            </a:fld>
            <a:endParaRPr lang="en-GB"/>
          </a:p>
        </p:txBody>
      </p:sp>
      <p:sp>
        <p:nvSpPr>
          <p:cNvPr id="5" name="Footer Placeholder 4">
            <a:extLst>
              <a:ext uri="{FF2B5EF4-FFF2-40B4-BE49-F238E27FC236}">
                <a16:creationId xmlns:a16="http://schemas.microsoft.com/office/drawing/2014/main" id="{80C887ED-3931-E1E4-9622-E9A7B256F4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31EC05-2B89-BCCD-DA4F-28F71D7E0B63}"/>
              </a:ext>
            </a:extLst>
          </p:cNvPr>
          <p:cNvSpPr>
            <a:spLocks noGrp="1"/>
          </p:cNvSpPr>
          <p:nvPr>
            <p:ph type="sldNum" sz="quarter" idx="12"/>
          </p:nvPr>
        </p:nvSpPr>
        <p:spPr/>
        <p:txBody>
          <a:bodyPr/>
          <a:lstStyle/>
          <a:p>
            <a:fld id="{44182703-6B49-4A3A-B262-C1F6100C4230}" type="slidenum">
              <a:rPr lang="en-GB" smtClean="0"/>
              <a:t>‹#›</a:t>
            </a:fld>
            <a:endParaRPr lang="en-GB"/>
          </a:p>
        </p:txBody>
      </p:sp>
    </p:spTree>
    <p:extLst>
      <p:ext uri="{BB962C8B-B14F-4D97-AF65-F5344CB8AC3E}">
        <p14:creationId xmlns:p14="http://schemas.microsoft.com/office/powerpoint/2010/main" val="32550969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5BD9ED-2670-409D-6112-CAC90501282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DCBB8BA7-2740-3CC9-3A5E-7B49D3B797E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45E24A4-EE0F-CA7B-9588-E2204B42D54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B3D84F1-1455-48C7-B139-BCF4A538051A}" type="datetimeFigureOut">
              <a:rPr lang="en-GB" smtClean="0"/>
              <a:t>15/06/2026</a:t>
            </a:fld>
            <a:endParaRPr lang="en-GB"/>
          </a:p>
        </p:txBody>
      </p:sp>
      <p:sp>
        <p:nvSpPr>
          <p:cNvPr id="5" name="Footer Placeholder 4">
            <a:extLst>
              <a:ext uri="{FF2B5EF4-FFF2-40B4-BE49-F238E27FC236}">
                <a16:creationId xmlns:a16="http://schemas.microsoft.com/office/drawing/2014/main" id="{89FC812B-D2AA-D36A-2181-7A22E9EC3E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7796D90-8E8B-296E-1173-8E888077219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4182703-6B49-4A3A-B262-C1F6100C4230}" type="slidenum">
              <a:rPr lang="en-GB" smtClean="0"/>
              <a:t>‹#›</a:t>
            </a:fld>
            <a:endParaRPr lang="en-GB"/>
          </a:p>
        </p:txBody>
      </p:sp>
    </p:spTree>
    <p:extLst>
      <p:ext uri="{BB962C8B-B14F-4D97-AF65-F5344CB8AC3E}">
        <p14:creationId xmlns:p14="http://schemas.microsoft.com/office/powerpoint/2010/main" val="9323269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2.jpeg"/><Relationship Id="rId4" Type="http://schemas.openxmlformats.org/officeDocument/2006/relationships/hyperlink" Target="https://www.verywellmind.com/what-is-emotional-intelligence-279542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C20300C-2249-2DC7-A1C7-4E50AD3C0998}"/>
              </a:ext>
            </a:extLst>
          </p:cNvPr>
          <p:cNvPicPr>
            <a:picLocks noChangeAspect="1"/>
          </p:cNvPicPr>
          <p:nvPr/>
        </p:nvPicPr>
        <p:blipFill>
          <a:blip r:embed="rId3"/>
          <a:stretch>
            <a:fillRect/>
          </a:stretch>
        </p:blipFill>
        <p:spPr>
          <a:xfrm>
            <a:off x="6096000" y="3212327"/>
            <a:ext cx="1417983" cy="257127"/>
          </a:xfrm>
          <a:prstGeom prst="rect">
            <a:avLst/>
          </a:prstGeom>
        </p:spPr>
      </p:pic>
      <p:sp>
        <p:nvSpPr>
          <p:cNvPr id="10" name="TextBox 9">
            <a:extLst>
              <a:ext uri="{FF2B5EF4-FFF2-40B4-BE49-F238E27FC236}">
                <a16:creationId xmlns:a16="http://schemas.microsoft.com/office/drawing/2014/main" id="{15E3243A-F8DB-DECA-5C9F-F29E37F3FFA7}"/>
              </a:ext>
            </a:extLst>
          </p:cNvPr>
          <p:cNvSpPr txBox="1"/>
          <p:nvPr/>
        </p:nvSpPr>
        <p:spPr>
          <a:xfrm>
            <a:off x="0" y="230587"/>
            <a:ext cx="6162261" cy="8109912"/>
          </a:xfrm>
          <a:prstGeom prst="rect">
            <a:avLst/>
          </a:prstGeom>
          <a:noFill/>
        </p:spPr>
        <p:txBody>
          <a:bodyPr wrap="square" rtlCol="0">
            <a:spAutoFit/>
          </a:bodyPr>
          <a:lstStyle/>
          <a:p>
            <a:r>
              <a:rPr lang="en-GB" sz="1200" dirty="0">
                <a:highlight>
                  <a:srgbClr val="FFFF00"/>
                </a:highlight>
              </a:rPr>
              <a:t>1. Introduction: EI (emotional intelligence) is</a:t>
            </a:r>
          </a:p>
          <a:p>
            <a:r>
              <a:rPr lang="en-GB" sz="1100" dirty="0"/>
              <a:t>Recognise our own feelings and those of others, motivate ourselves and in our relationship (Goleman 1998). </a:t>
            </a:r>
          </a:p>
          <a:p>
            <a:r>
              <a:rPr lang="en-GB" sz="1100" dirty="0">
                <a:highlight>
                  <a:srgbClr val="FFFF00"/>
                </a:highlight>
              </a:rPr>
              <a:t>Importance</a:t>
            </a:r>
            <a:r>
              <a:rPr lang="en-GB" sz="1100" dirty="0"/>
              <a:t>: In a group project EI is important because it helps</a:t>
            </a:r>
          </a:p>
          <a:p>
            <a:r>
              <a:rPr lang="en-GB" sz="1100" dirty="0">
                <a:highlight>
                  <a:srgbClr val="FFFF00"/>
                </a:highlight>
              </a:rPr>
              <a:t>A</a:t>
            </a:r>
            <a:r>
              <a:rPr lang="en-GB" sz="1100" dirty="0"/>
              <a:t>.  </a:t>
            </a:r>
            <a:r>
              <a:rPr lang="en-GB" sz="1100" dirty="0">
                <a:highlight>
                  <a:srgbClr val="FF00FF"/>
                </a:highlight>
              </a:rPr>
              <a:t>communicate effectively </a:t>
            </a:r>
            <a:r>
              <a:rPr lang="en-GB" sz="1100" dirty="0"/>
              <a:t>:understand emotion and protect misunderstanding .</a:t>
            </a:r>
          </a:p>
          <a:p>
            <a:r>
              <a:rPr lang="en-GB" sz="1100" dirty="0">
                <a:highlight>
                  <a:srgbClr val="FFFF00"/>
                </a:highlight>
              </a:rPr>
              <a:t>B</a:t>
            </a:r>
            <a:r>
              <a:rPr lang="en-GB" sz="1100" dirty="0"/>
              <a:t>. </a:t>
            </a:r>
            <a:r>
              <a:rPr lang="en-GB" sz="1100" dirty="0">
                <a:highlight>
                  <a:srgbClr val="FF00FF"/>
                </a:highlight>
              </a:rPr>
              <a:t>Manage conflict</a:t>
            </a:r>
            <a:r>
              <a:rPr lang="en-GB" sz="1100" dirty="0"/>
              <a:t>: staying calm and empathetic helps resolve disagreements constructively.</a:t>
            </a:r>
          </a:p>
          <a:p>
            <a:r>
              <a:rPr lang="en-GB" sz="1100" dirty="0">
                <a:highlight>
                  <a:srgbClr val="FFFF00"/>
                </a:highlight>
              </a:rPr>
              <a:t>C</a:t>
            </a:r>
            <a:r>
              <a:rPr lang="en-GB" sz="1100" dirty="0"/>
              <a:t>. </a:t>
            </a:r>
            <a:r>
              <a:rPr lang="en-GB" sz="1100" dirty="0">
                <a:highlight>
                  <a:srgbClr val="FF00FF"/>
                </a:highlight>
              </a:rPr>
              <a:t>Collaborate efficiently</a:t>
            </a:r>
            <a:r>
              <a:rPr lang="en-GB" sz="1100" dirty="0"/>
              <a:t>: recognising and respecting other’s feelings improves teamwork and motivation .</a:t>
            </a:r>
          </a:p>
          <a:p>
            <a:r>
              <a:rPr lang="en-GB" sz="1100" dirty="0">
                <a:highlight>
                  <a:srgbClr val="FFFF00"/>
                </a:highlight>
              </a:rPr>
              <a:t>D</a:t>
            </a:r>
            <a:r>
              <a:rPr lang="en-GB" sz="1100" dirty="0"/>
              <a:t>. </a:t>
            </a:r>
            <a:r>
              <a:rPr lang="en-GB" sz="1100" dirty="0">
                <a:highlight>
                  <a:srgbClr val="FF00FF"/>
                </a:highlight>
              </a:rPr>
              <a:t>Adapt to tress </a:t>
            </a:r>
            <a:r>
              <a:rPr lang="en-GB" sz="1100" dirty="0"/>
              <a:t>handling pressure without emotion misguide   progress keeps the project on track especially EI creates a positive team environment leading to better collaboration and successful outcomes .</a:t>
            </a:r>
          </a:p>
          <a:p>
            <a:r>
              <a:rPr lang="en-GB" sz="1400" dirty="0"/>
              <a:t>Link to real life student experience ;</a:t>
            </a:r>
          </a:p>
          <a:p>
            <a:r>
              <a:rPr lang="en-GB" sz="1100" dirty="0"/>
              <a:t>In student group project EI intelligence helps team members deal with common challenges unequal work loads , missed deadlines , communication problem and disagreement about ideas, for example I experienced in our group project not every student  put same effort and time in  assignment . </a:t>
            </a:r>
          </a:p>
          <a:p>
            <a:r>
              <a:rPr lang="en-GB" sz="1100" dirty="0">
                <a:highlight>
                  <a:srgbClr val="FFFF00"/>
                </a:highlight>
              </a:rPr>
              <a:t>4.Section 3: understanding other emotion </a:t>
            </a:r>
            <a:r>
              <a:rPr lang="en-GB" sz="1100" dirty="0"/>
              <a:t>;</a:t>
            </a:r>
          </a:p>
          <a:p>
            <a:r>
              <a:rPr lang="en-GB" sz="1100" dirty="0"/>
              <a:t> Empathy  is the ability to understand and share the feelings and prospective of others . In group project empathy helps student  build trust , communicate effectively and work together more successfully . When team members understand each other emotion and challenges, they are more likely to cooperate or collaborate , resolve conflict and support one another in achieving shared goals. Examples of empathetic behaviour are active listening , perspective talking  and constructive feedback.  </a:t>
            </a:r>
          </a:p>
          <a:p>
            <a:r>
              <a:rPr lang="en-GB" sz="1100" dirty="0"/>
              <a:t>I gather information using my own experience in groupwork , research from articles and online sources about emotional intelligence and observation of how classmates work together in teams . This help me link theory with real life examples of teamwork.</a:t>
            </a:r>
          </a:p>
          <a:p>
            <a:r>
              <a:rPr lang="en-GB" sz="1100" dirty="0">
                <a:highlight>
                  <a:srgbClr val="00FF00"/>
                </a:highlight>
              </a:rPr>
              <a:t>5. Source of information:</a:t>
            </a:r>
          </a:p>
          <a:p>
            <a:r>
              <a:rPr lang="en-GB" sz="1100" dirty="0"/>
              <a:t>I have gathered information through the module by listening to teacher , by searching website , by sharing knowledge with my classmates and through real life experience. </a:t>
            </a:r>
          </a:p>
          <a:p>
            <a:r>
              <a:rPr lang="en-GB" sz="1100" dirty="0">
                <a:highlight>
                  <a:srgbClr val="FF00FF"/>
                </a:highlight>
              </a:rPr>
              <a:t>References;</a:t>
            </a:r>
          </a:p>
          <a:p>
            <a:r>
              <a:rPr lang="en-GB" sz="1100" dirty="0"/>
              <a:t>Goleman, D. (1995) </a:t>
            </a:r>
            <a:r>
              <a:rPr lang="en-GB" sz="1100" i="1" dirty="0"/>
              <a:t>Emotional Intelligence: Why It Can Matter More Than IQ</a:t>
            </a:r>
            <a:r>
              <a:rPr lang="en-GB" sz="1100" dirty="0"/>
              <a:t>. New York: Bantam Books.</a:t>
            </a:r>
          </a:p>
          <a:p>
            <a:r>
              <a:rPr lang="en-GB" sz="1100" dirty="0"/>
              <a:t>Mayer, J.D., Salovey, P. and Caruso, D.R. (2004) ‘Emotional intelligence: Theory, findings, and implications’, </a:t>
            </a:r>
            <a:r>
              <a:rPr lang="en-GB" sz="1100" i="1" dirty="0"/>
              <a:t>Psychological Inquiry</a:t>
            </a:r>
            <a:r>
              <a:rPr lang="en-GB" sz="1100" dirty="0"/>
              <a:t>, 15(3), pp. 197–215.</a:t>
            </a:r>
          </a:p>
          <a:p>
            <a:r>
              <a:rPr lang="en-GB" sz="1100" dirty="0"/>
              <a:t>Salovey, P. and Mayer, J.D. (1990) ‘Emotional intelligence’, </a:t>
            </a:r>
            <a:r>
              <a:rPr lang="en-GB" sz="1100" i="1" dirty="0"/>
              <a:t>Imagination, Cognition and Personality</a:t>
            </a:r>
            <a:r>
              <a:rPr lang="en-GB" sz="1100" dirty="0"/>
              <a:t>, 9(3), pp. 185–211.</a:t>
            </a:r>
          </a:p>
          <a:p>
            <a:r>
              <a:rPr lang="en-GB" sz="1100" dirty="0"/>
              <a:t>Cherry, K. (2023) </a:t>
            </a:r>
            <a:r>
              <a:rPr lang="en-GB" sz="1100" i="1" dirty="0"/>
              <a:t>What is emotional intelligence?</a:t>
            </a:r>
            <a:r>
              <a:rPr lang="en-GB" sz="1100" dirty="0"/>
              <a:t> Available at: </a:t>
            </a:r>
            <a:r>
              <a:rPr lang="en-GB" sz="1100" u="sng" dirty="0">
                <a:hlinkClick r:id="rId4"/>
              </a:rPr>
              <a:t>https://www.verywellmind.com/what-is-emotional-intelligence-2795423</a:t>
            </a:r>
            <a:r>
              <a:rPr lang="en-GB" sz="1100" dirty="0"/>
              <a:t> (Accessed: 2(Accessed: 2 June 2026).</a:t>
            </a:r>
          </a:p>
          <a:p>
            <a:endParaRPr lang="en-GB" sz="1100" dirty="0"/>
          </a:p>
          <a:p>
            <a:endParaRPr lang="en-GB" sz="1100" dirty="0"/>
          </a:p>
          <a:p>
            <a:endParaRPr lang="en-GB" sz="1100" dirty="0"/>
          </a:p>
          <a:p>
            <a:endParaRPr lang="en-GB" sz="1100" dirty="0"/>
          </a:p>
          <a:p>
            <a:endParaRPr lang="en-GB" sz="1100" dirty="0"/>
          </a:p>
          <a:p>
            <a:endParaRPr lang="en-GB" sz="1100" dirty="0"/>
          </a:p>
          <a:p>
            <a:endParaRPr lang="en-GB" sz="1100" dirty="0"/>
          </a:p>
        </p:txBody>
      </p:sp>
      <p:sp>
        <p:nvSpPr>
          <p:cNvPr id="12" name="TextBox 11">
            <a:extLst>
              <a:ext uri="{FF2B5EF4-FFF2-40B4-BE49-F238E27FC236}">
                <a16:creationId xmlns:a16="http://schemas.microsoft.com/office/drawing/2014/main" id="{CB38A2A9-4417-AFBC-1C6A-F9F92701835E}"/>
              </a:ext>
            </a:extLst>
          </p:cNvPr>
          <p:cNvSpPr txBox="1"/>
          <p:nvPr/>
        </p:nvSpPr>
        <p:spPr>
          <a:xfrm>
            <a:off x="7821036" y="55659"/>
            <a:ext cx="4249044" cy="7330734"/>
          </a:xfrm>
          <a:prstGeom prst="rect">
            <a:avLst/>
          </a:prstGeom>
          <a:noFill/>
        </p:spPr>
        <p:txBody>
          <a:bodyPr wrap="square" rtlCol="0">
            <a:spAutoFit/>
          </a:bodyPr>
          <a:lstStyle/>
          <a:p>
            <a:r>
              <a:rPr lang="en-GB" sz="1200" dirty="0"/>
              <a:t>2.EI in Team:(emotional intelligence)</a:t>
            </a:r>
          </a:p>
          <a:p>
            <a:r>
              <a:rPr lang="en-GB" sz="1100" dirty="0">
                <a:highlight>
                  <a:srgbClr val="FFFF00"/>
                </a:highlight>
              </a:rPr>
              <a:t>Self awareness</a:t>
            </a:r>
            <a:r>
              <a:rPr lang="en-GB" sz="1100" dirty="0"/>
              <a:t>; knowing your own emotion helps me stay conscious how </a:t>
            </a:r>
            <a:r>
              <a:rPr lang="en-GB" sz="1100" dirty="0" err="1"/>
              <a:t>i</a:t>
            </a:r>
            <a:r>
              <a:rPr lang="en-GB" sz="1100" dirty="0"/>
              <a:t> affect the team, example, student frustrated as one of the group members missed deadline for an emergency but stay calm and show empathy.</a:t>
            </a:r>
          </a:p>
          <a:p>
            <a:r>
              <a:rPr lang="en-GB" sz="1100" dirty="0"/>
              <a:t>Self regulation: controlling impulses and responding wisely prevent conflicts from mounting, stay calm and constructive instead of arguing.</a:t>
            </a:r>
          </a:p>
          <a:p>
            <a:r>
              <a:rPr lang="en-GB" sz="1100" dirty="0">
                <a:highlight>
                  <a:srgbClr val="FFFF00"/>
                </a:highlight>
              </a:rPr>
              <a:t>Motivation</a:t>
            </a:r>
            <a:r>
              <a:rPr lang="en-GB" sz="1100" dirty="0"/>
              <a:t> : staying focused and positive encourage the whole team keep working towards the goal. Example : a student keeps motivated the team while the deadline is loaming by celebrating small efforts and  reminding everyone about shared objectives.</a:t>
            </a:r>
          </a:p>
          <a:p>
            <a:r>
              <a:rPr lang="en-GB" sz="1100" dirty="0">
                <a:highlight>
                  <a:srgbClr val="FFFF00"/>
                </a:highlight>
              </a:rPr>
              <a:t>Empathy </a:t>
            </a:r>
            <a:r>
              <a:rPr lang="en-GB" sz="1100" dirty="0"/>
              <a:t>:  understanding other feelings help me respond  supportively  and collaborate effectively. Example: a student notice a teammate is stressed with their  portion of their project and offers help or adjust the workload.</a:t>
            </a:r>
          </a:p>
          <a:p>
            <a:r>
              <a:rPr lang="en-GB" sz="1100" dirty="0">
                <a:highlight>
                  <a:srgbClr val="FFFF00"/>
                </a:highlight>
              </a:rPr>
              <a:t>Social skills</a:t>
            </a:r>
            <a:r>
              <a:rPr lang="en-GB" sz="1100" dirty="0"/>
              <a:t>: communicating , negotiating and resolving conflicts adequately strengthen team relationship . Example a student facilitate the discussion into different person and differing idea to one plan making everyone feel heard and valued. 3 section 2  Managing own emotion :</a:t>
            </a:r>
          </a:p>
          <a:p>
            <a:r>
              <a:rPr lang="en-GB" sz="1100" dirty="0">
                <a:highlight>
                  <a:srgbClr val="FF00FF"/>
                </a:highlight>
              </a:rPr>
              <a:t>3 section 2  Managing own emotion :</a:t>
            </a:r>
          </a:p>
          <a:p>
            <a:r>
              <a:rPr lang="en-GB" sz="1100" dirty="0"/>
              <a:t>Student can stay productive and reduce stress in group work by recognising their emotions and managing reaction before they affect the team. Strategies include </a:t>
            </a:r>
          </a:p>
          <a:p>
            <a:r>
              <a:rPr lang="en-GB" sz="1100" dirty="0">
                <a:highlight>
                  <a:srgbClr val="FF00FF"/>
                </a:highlight>
              </a:rPr>
              <a:t>Mindfulness</a:t>
            </a:r>
            <a:r>
              <a:rPr lang="en-GB" sz="1100" dirty="0"/>
              <a:t>: paying attention to your thought and feelings in the moment helps me notice stress and frustration early. Example ; noticing a teammate is not showing importance on deadline in a group assignment by relying on others.</a:t>
            </a:r>
          </a:p>
          <a:p>
            <a:r>
              <a:rPr lang="en-GB" sz="1100" dirty="0">
                <a:highlight>
                  <a:srgbClr val="FF00FF"/>
                </a:highlight>
              </a:rPr>
              <a:t>Reflection </a:t>
            </a:r>
            <a:r>
              <a:rPr lang="en-GB" sz="1100" dirty="0"/>
              <a:t>: taking time after meetings or stressful situation to think about why I felt a certain way and how it affected my  behaviour. For example, I thought why I stressed so much between my presentation.</a:t>
            </a:r>
          </a:p>
          <a:p>
            <a:r>
              <a:rPr lang="en-GB" sz="1100" dirty="0">
                <a:highlight>
                  <a:srgbClr val="FF00FF"/>
                </a:highlight>
              </a:rPr>
              <a:t> stress management</a:t>
            </a:r>
            <a:r>
              <a:rPr lang="en-GB" sz="1100" dirty="0"/>
              <a:t>; using technique like deep breathing , short breaks and physical activity  can relive some stress. For example, in class we take a sort breaks in every hour.</a:t>
            </a:r>
          </a:p>
          <a:p>
            <a:r>
              <a:rPr lang="en-GB" sz="1100" dirty="0">
                <a:highlight>
                  <a:srgbClr val="FF00FF"/>
                </a:highlight>
              </a:rPr>
              <a:t>Pausing before Reacting </a:t>
            </a:r>
            <a:r>
              <a:rPr lang="en-GB" sz="1100" dirty="0"/>
              <a:t>:  giving yourself a moment to react thoughtfully instead of reacting impulsively  during conflict or argument. Example </a:t>
            </a:r>
            <a:r>
              <a:rPr lang="en-GB" sz="1100"/>
              <a:t>: emotion arises </a:t>
            </a:r>
            <a:r>
              <a:rPr lang="en-GB" sz="1100" dirty="0"/>
              <a:t>---pause and reflect – choose response – positive outcome --- reduce stress.</a:t>
            </a:r>
          </a:p>
          <a:p>
            <a:endParaRPr lang="en-GB" dirty="0"/>
          </a:p>
        </p:txBody>
      </p:sp>
      <p:sp>
        <p:nvSpPr>
          <p:cNvPr id="15" name="TextBox 14">
            <a:extLst>
              <a:ext uri="{FF2B5EF4-FFF2-40B4-BE49-F238E27FC236}">
                <a16:creationId xmlns:a16="http://schemas.microsoft.com/office/drawing/2014/main" id="{EB7E6450-C681-09DD-69B8-2D292FE86685}"/>
              </a:ext>
            </a:extLst>
          </p:cNvPr>
          <p:cNvSpPr txBox="1"/>
          <p:nvPr/>
        </p:nvSpPr>
        <p:spPr>
          <a:xfrm>
            <a:off x="6096000" y="1383528"/>
            <a:ext cx="1791694" cy="5509200"/>
          </a:xfrm>
          <a:prstGeom prst="rect">
            <a:avLst/>
          </a:prstGeom>
          <a:noFill/>
        </p:spPr>
        <p:txBody>
          <a:bodyPr wrap="square" rtlCol="0">
            <a:spAutoFit/>
          </a:bodyPr>
          <a:lstStyle/>
          <a:p>
            <a:r>
              <a:rPr lang="en-GB" sz="1100" dirty="0">
                <a:highlight>
                  <a:srgbClr val="FFFF00"/>
                </a:highlight>
              </a:rPr>
              <a:t>Student name: </a:t>
            </a:r>
            <a:r>
              <a:rPr lang="en-GB" sz="1100" dirty="0"/>
              <a:t>Mohammad Bari.</a:t>
            </a:r>
          </a:p>
          <a:p>
            <a:r>
              <a:rPr lang="en-GB" sz="1100" dirty="0">
                <a:highlight>
                  <a:srgbClr val="FFFF00"/>
                </a:highlight>
              </a:rPr>
              <a:t>Student ID</a:t>
            </a:r>
            <a:r>
              <a:rPr lang="en-GB" sz="1100" dirty="0"/>
              <a:t>:</a:t>
            </a:r>
          </a:p>
          <a:p>
            <a:r>
              <a:rPr lang="en-GB" sz="1100" dirty="0"/>
              <a:t>2407686.</a:t>
            </a:r>
          </a:p>
          <a:p>
            <a:r>
              <a:rPr lang="en-GB" sz="1100" dirty="0"/>
              <a:t>Teacher: Taonga Kaonga </a:t>
            </a:r>
            <a:r>
              <a:rPr lang="en-GB" sz="1100" dirty="0" err="1"/>
              <a:t>Sobere-Snithers</a:t>
            </a:r>
            <a:endParaRPr lang="en-GB" sz="1100" dirty="0"/>
          </a:p>
          <a:p>
            <a:r>
              <a:rPr lang="en-GB" sz="1100" dirty="0">
                <a:highlight>
                  <a:srgbClr val="FFFF00"/>
                </a:highlight>
              </a:rPr>
              <a:t>Module:</a:t>
            </a:r>
          </a:p>
          <a:p>
            <a:r>
              <a:rPr lang="en-GB" sz="1100" dirty="0"/>
              <a:t>Developing emotional intelligence skill.</a:t>
            </a:r>
          </a:p>
          <a:p>
            <a:r>
              <a:rPr lang="en-GB" sz="1100" dirty="0">
                <a:highlight>
                  <a:srgbClr val="FFFF00"/>
                </a:highlight>
              </a:rPr>
              <a:t>Module code</a:t>
            </a:r>
            <a:r>
              <a:rPr lang="en-GB" sz="1100" dirty="0"/>
              <a:t>: LCLM 5006</a:t>
            </a:r>
          </a:p>
          <a:p>
            <a:r>
              <a:rPr lang="en-GB" sz="1100" dirty="0">
                <a:highlight>
                  <a:srgbClr val="FFFF00"/>
                </a:highlight>
              </a:rPr>
              <a:t>Assignment title</a:t>
            </a:r>
            <a:r>
              <a:rPr lang="en-GB" sz="1100" dirty="0"/>
              <a:t>:</a:t>
            </a:r>
          </a:p>
          <a:p>
            <a:r>
              <a:rPr lang="en-GB" sz="1100" dirty="0"/>
              <a:t>C1 poster presentation.</a:t>
            </a:r>
          </a:p>
          <a:p>
            <a:r>
              <a:rPr lang="en-GB" sz="1100" dirty="0"/>
              <a:t>Teacher:</a:t>
            </a:r>
          </a:p>
          <a:p>
            <a:r>
              <a:rPr lang="en-GB" sz="1100" dirty="0">
                <a:highlight>
                  <a:srgbClr val="FFFF00"/>
                </a:highlight>
              </a:rPr>
              <a:t>Conclusion:</a:t>
            </a:r>
          </a:p>
          <a:p>
            <a:r>
              <a:rPr lang="en-GB" sz="1100" dirty="0"/>
              <a:t>E I  is essential for successful teamwork because it improves communication, strengthens relationships, and helps groups manage conflicts and pressure effectively. Key takeaways are that skills like self-awareness, self-regulation, motivation, empathy, and social skills all contribute to a more positive and productive group experience.</a:t>
            </a:r>
          </a:p>
          <a:p>
            <a:endParaRPr lang="en-GB" sz="1100" dirty="0"/>
          </a:p>
          <a:p>
            <a:endParaRPr lang="en-GB" sz="1100" dirty="0"/>
          </a:p>
          <a:p>
            <a:r>
              <a:rPr lang="en-GB" sz="1100" dirty="0"/>
              <a:t> </a:t>
            </a:r>
          </a:p>
        </p:txBody>
      </p:sp>
      <p:pic>
        <p:nvPicPr>
          <p:cNvPr id="7" name="Picture 2" descr="Emotional intelligence (EI) or emotional quotient (EQ), framework diagram chart infographic banner with icon vector has empathy, motivation, social skills, self regulation and self awareness. Emotion. Emotional intelligence (EI) or emotional quotient (EQ), framework diagram chart infographic banner with icon vector has empathy, motivation, social skills, self regulation and self awareness. Emotion. diagram of emotional intelligence stock illustrations">
            <a:extLst>
              <a:ext uri="{FF2B5EF4-FFF2-40B4-BE49-F238E27FC236}">
                <a16:creationId xmlns:a16="http://schemas.microsoft.com/office/drawing/2014/main" id="{A37CA714-1654-515E-964F-873CA302D12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99910" y="127609"/>
            <a:ext cx="2021126" cy="12559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80861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1213</TotalTime>
  <Words>921</Words>
  <Application>Microsoft Office PowerPoint</Application>
  <PresentationFormat>Widescreen</PresentationFormat>
  <Paragraphs>52</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Mohammed Mifthahul Bari</dc:creator>
  <cp:lastModifiedBy>Mohammed Mifthahul Bari</cp:lastModifiedBy>
  <cp:revision>1</cp:revision>
  <dcterms:created xsi:type="dcterms:W3CDTF">2026-06-12T10:41:50Z</dcterms:created>
  <dcterms:modified xsi:type="dcterms:W3CDTF">2026-06-15T06:26:33Z</dcterms:modified>
</cp:coreProperties>
</file>