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0" r:id="rId1"/>
  </p:sldMasterIdLst>
  <p:notesMasterIdLst>
    <p:notesMasterId r:id="rId9"/>
  </p:notesMasterIdLst>
  <p:sldIdLst>
    <p:sldId id="256" r:id="rId2"/>
    <p:sldId id="258" r:id="rId3"/>
    <p:sldId id="263" r:id="rId4"/>
    <p:sldId id="257" r:id="rId5"/>
    <p:sldId id="295" r:id="rId6"/>
    <p:sldId id="278" r:id="rId7"/>
    <p:sldId id="294" r:id="rId8"/>
  </p:sldIdLst>
  <p:sldSz cx="10799763" cy="9504363"/>
  <p:notesSz cx="6858000" cy="9144000"/>
  <p:embeddedFontLst>
    <p:embeddedFont>
      <p:font typeface="Calibri" panose="020F0502020204030204" pitchFamily="34" charset="0"/>
      <p:regular r:id="rId10"/>
      <p:bold r:id="rId11"/>
      <p:italic r:id="rId12"/>
      <p:boldItalic r:id="rId13"/>
    </p:embeddedFont>
    <p:embeddedFont>
      <p:font typeface="Raleway" panose="020B0604020202020204" charset="0"/>
      <p:regular r:id="rId14"/>
      <p:bold r:id="rId15"/>
      <p:italic r:id="rId16"/>
      <p:boldItalic r:id="rId17"/>
    </p:embeddedFont>
    <p:embeddedFont>
      <p:font typeface="Red Hat Display" panose="020B0604020202020204" charset="0"/>
      <p:regular r:id="rId18"/>
      <p:bold r:id="rId19"/>
      <p:italic r:id="rId20"/>
      <p:boldItalic r:id="rId21"/>
    </p:embeddedFont>
    <p:embeddedFont>
      <p:font typeface="Red Hat Display Black" panose="020B0604020202020204" charset="0"/>
      <p:bold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ie Amy West (1702919)" initials="MAW(" lastIdx="1" clrIdx="0">
    <p:extLst>
      <p:ext uri="{19B8F6BF-5375-455C-9EA6-DF929625EA0E}">
        <p15:presenceInfo xmlns:p15="http://schemas.microsoft.com/office/powerpoint/2012/main" userId="Marie Amy West (170291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7272734-463F-4A0B-A8D7-86DA9125DB42}">
  <a:tblStyle styleId="{D7272734-463F-4A0B-A8D7-86DA9125DB42}"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0A66879-4ED6-42EE-96D0-9E26330CBD0B}"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184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schemas.openxmlformats.org/officeDocument/2006/relationships/font" Target="fonts/font9.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12.fntdata"/><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font" Target="fonts/font6.fntdata"/><Relationship Id="rId23" Type="http://schemas.openxmlformats.org/officeDocument/2006/relationships/font" Target="fonts/font14.fntdata"/><Relationship Id="rId28" Type="http://schemas.openxmlformats.org/officeDocument/2006/relationships/tableStyles" Target="tableStyles.xml"/><Relationship Id="rId10" Type="http://schemas.openxmlformats.org/officeDocument/2006/relationships/font" Target="fonts/font1.fntdata"/><Relationship Id="rId19"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 Id="rId22" Type="http://schemas.openxmlformats.org/officeDocument/2006/relationships/font" Target="fonts/font13.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481138" y="685800"/>
            <a:ext cx="38957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947"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5f391192_00:notes"/>
          <p:cNvSpPr>
            <a:spLocks noGrp="1" noRot="1" noChangeAspect="1"/>
          </p:cNvSpPr>
          <p:nvPr>
            <p:ph type="sldImg" idx="2"/>
          </p:nvPr>
        </p:nvSpPr>
        <p:spPr>
          <a:xfrm>
            <a:off x="1481138" y="685800"/>
            <a:ext cx="38957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5f391192_057:notes"/>
          <p:cNvSpPr>
            <a:spLocks noGrp="1" noRot="1" noChangeAspect="1"/>
          </p:cNvSpPr>
          <p:nvPr>
            <p:ph type="sldImg" idx="2"/>
          </p:nvPr>
        </p:nvSpPr>
        <p:spPr>
          <a:xfrm>
            <a:off x="1481138" y="685800"/>
            <a:ext cx="38957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5f391192_017:notes"/>
          <p:cNvSpPr>
            <a:spLocks noGrp="1" noRot="1" noChangeAspect="1"/>
          </p:cNvSpPr>
          <p:nvPr>
            <p:ph type="sldImg" idx="2"/>
          </p:nvPr>
        </p:nvSpPr>
        <p:spPr>
          <a:xfrm>
            <a:off x="1481138" y="685800"/>
            <a:ext cx="38957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606f1c2d_30:notes"/>
          <p:cNvSpPr>
            <a:spLocks noGrp="1" noRot="1" noChangeAspect="1"/>
          </p:cNvSpPr>
          <p:nvPr>
            <p:ph type="sldImg" idx="2"/>
          </p:nvPr>
        </p:nvSpPr>
        <p:spPr>
          <a:xfrm>
            <a:off x="1481138" y="685800"/>
            <a:ext cx="38957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71059c2e68_1_0:notes"/>
          <p:cNvSpPr>
            <a:spLocks noGrp="1" noRot="1" noChangeAspect="1"/>
          </p:cNvSpPr>
          <p:nvPr>
            <p:ph type="sldImg" idx="2"/>
          </p:nvPr>
        </p:nvSpPr>
        <p:spPr>
          <a:xfrm>
            <a:off x="1481138" y="685800"/>
            <a:ext cx="38957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71059c2e68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1"/>
        <p:cNvGrpSpPr/>
        <p:nvPr/>
      </p:nvGrpSpPr>
      <p:grpSpPr>
        <a:xfrm>
          <a:off x="0" y="0"/>
          <a:ext cx="0" cy="0"/>
          <a:chOff x="0" y="0"/>
          <a:chExt cx="0" cy="0"/>
        </a:xfrm>
      </p:grpSpPr>
      <p:sp>
        <p:nvSpPr>
          <p:cNvPr id="1562" name="Google Shape;1562;g41a98d525d_0_38:notes"/>
          <p:cNvSpPr>
            <a:spLocks noGrp="1" noRot="1" noChangeAspect="1"/>
          </p:cNvSpPr>
          <p:nvPr>
            <p:ph type="sldImg" idx="2"/>
          </p:nvPr>
        </p:nvSpPr>
        <p:spPr>
          <a:xfrm>
            <a:off x="1481138" y="685800"/>
            <a:ext cx="38957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3" name="Google Shape;1563;g41a98d525d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1" y="1"/>
            <a:ext cx="10799763" cy="9504363"/>
          </a:xfrm>
          <a:prstGeom prst="rect">
            <a:avLst/>
          </a:prstGeom>
          <a:solidFill>
            <a:srgbClr val="142236">
              <a:alpha val="5307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sp>
        <p:nvSpPr>
          <p:cNvPr id="11" name="Google Shape;11;p2"/>
          <p:cNvSpPr/>
          <p:nvPr/>
        </p:nvSpPr>
        <p:spPr>
          <a:xfrm rot="10800000" flipH="1">
            <a:off x="1" y="-92"/>
            <a:ext cx="7183189" cy="5112233"/>
          </a:xfrm>
          <a:prstGeom prst="round1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sp>
        <p:nvSpPr>
          <p:cNvPr id="12" name="Google Shape;12;p2"/>
          <p:cNvSpPr txBox="1">
            <a:spLocks noGrp="1"/>
          </p:cNvSpPr>
          <p:nvPr>
            <p:ph type="ctrTitle"/>
          </p:nvPr>
        </p:nvSpPr>
        <p:spPr>
          <a:xfrm>
            <a:off x="539280" y="848666"/>
            <a:ext cx="6083016" cy="3408710"/>
          </a:xfrm>
          <a:prstGeom prst="rect">
            <a:avLst/>
          </a:prstGeom>
        </p:spPr>
        <p:txBody>
          <a:bodyPr spcFirstLastPara="1" wrap="square" lIns="0" tIns="0" rIns="0" bIns="0" anchor="ctr" anchorCtr="0">
            <a:noAutofit/>
          </a:bodyPr>
          <a:lstStyle>
            <a:lvl1pPr lvl="0" rtl="0">
              <a:spcBef>
                <a:spcPts val="0"/>
              </a:spcBef>
              <a:spcAft>
                <a:spcPts val="0"/>
              </a:spcAft>
              <a:buSzPts val="4400"/>
              <a:buNone/>
              <a:defRPr sz="4400"/>
            </a:lvl1pPr>
            <a:lvl2pPr lvl="1" rtl="0">
              <a:spcBef>
                <a:spcPts val="0"/>
              </a:spcBef>
              <a:spcAft>
                <a:spcPts val="0"/>
              </a:spcAft>
              <a:buSzPts val="4400"/>
              <a:buNone/>
              <a:defRPr sz="4400"/>
            </a:lvl2pPr>
            <a:lvl3pPr lvl="2" rtl="0">
              <a:spcBef>
                <a:spcPts val="0"/>
              </a:spcBef>
              <a:spcAft>
                <a:spcPts val="0"/>
              </a:spcAft>
              <a:buSzPts val="4400"/>
              <a:buNone/>
              <a:defRPr sz="4400"/>
            </a:lvl3pPr>
            <a:lvl4pPr lvl="3" rtl="0">
              <a:spcBef>
                <a:spcPts val="0"/>
              </a:spcBef>
              <a:spcAft>
                <a:spcPts val="0"/>
              </a:spcAft>
              <a:buSzPts val="4400"/>
              <a:buNone/>
              <a:defRPr sz="4400"/>
            </a:lvl4pPr>
            <a:lvl5pPr lvl="4" rtl="0">
              <a:spcBef>
                <a:spcPts val="0"/>
              </a:spcBef>
              <a:spcAft>
                <a:spcPts val="0"/>
              </a:spcAft>
              <a:buSzPts val="4400"/>
              <a:buNone/>
              <a:defRPr sz="4400"/>
            </a:lvl5pPr>
            <a:lvl6pPr lvl="5" rtl="0">
              <a:spcBef>
                <a:spcPts val="0"/>
              </a:spcBef>
              <a:spcAft>
                <a:spcPts val="0"/>
              </a:spcAft>
              <a:buSzPts val="4400"/>
              <a:buNone/>
              <a:defRPr sz="4400"/>
            </a:lvl6pPr>
            <a:lvl7pPr lvl="6" rtl="0">
              <a:spcBef>
                <a:spcPts val="0"/>
              </a:spcBef>
              <a:spcAft>
                <a:spcPts val="0"/>
              </a:spcAft>
              <a:buSzPts val="4400"/>
              <a:buNone/>
              <a:defRPr sz="4400"/>
            </a:lvl7pPr>
            <a:lvl8pPr lvl="7" rtl="0">
              <a:spcBef>
                <a:spcPts val="0"/>
              </a:spcBef>
              <a:spcAft>
                <a:spcPts val="0"/>
              </a:spcAft>
              <a:buSzPts val="4400"/>
              <a:buNone/>
              <a:defRPr sz="4400"/>
            </a:lvl8pPr>
            <a:lvl9pPr lvl="8" rtl="0">
              <a:spcBef>
                <a:spcPts val="0"/>
              </a:spcBef>
              <a:spcAft>
                <a:spcPts val="0"/>
              </a:spcAft>
              <a:buSzPts val="4400"/>
              <a:buNone/>
              <a:defRPr sz="4400"/>
            </a:lvl9pPr>
          </a:lstStyle>
          <a:p>
            <a:endParaRPr/>
          </a:p>
        </p:txBody>
      </p:sp>
      <p:sp>
        <p:nvSpPr>
          <p:cNvPr id="13" name="Google Shape;13;p2"/>
          <p:cNvSpPr/>
          <p:nvPr/>
        </p:nvSpPr>
        <p:spPr>
          <a:xfrm flipH="1">
            <a:off x="9383181" y="7288249"/>
            <a:ext cx="1416583" cy="2216298"/>
          </a:xfrm>
          <a:prstGeom prst="round1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solidFill>
                <a:schemeClr val="accent1"/>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 Image">
  <p:cSld name="TITLE_AND_BODY_1">
    <p:bg>
      <p:bgPr>
        <a:solidFill>
          <a:schemeClr val="lt1"/>
        </a:solidFill>
        <a:effectLst/>
      </p:bgPr>
    </p:bg>
    <p:spTree>
      <p:nvGrpSpPr>
        <p:cNvPr id="1" name="Shape 38"/>
        <p:cNvGrpSpPr/>
        <p:nvPr/>
      </p:nvGrpSpPr>
      <p:grpSpPr>
        <a:xfrm>
          <a:off x="0" y="0"/>
          <a:ext cx="0" cy="0"/>
          <a:chOff x="0" y="0"/>
          <a:chExt cx="0" cy="0"/>
        </a:xfrm>
      </p:grpSpPr>
      <p:sp>
        <p:nvSpPr>
          <p:cNvPr id="39" name="Google Shape;39;p6"/>
          <p:cNvSpPr/>
          <p:nvPr/>
        </p:nvSpPr>
        <p:spPr>
          <a:xfrm rot="10800000">
            <a:off x="5630044" y="554"/>
            <a:ext cx="5169572" cy="8087994"/>
          </a:xfrm>
          <a:prstGeom prst="round1Rect">
            <a:avLst>
              <a:gd name="adj" fmla="val 50000"/>
            </a:avLst>
          </a:prstGeom>
          <a:solidFill>
            <a:srgbClr val="142236">
              <a:alpha val="781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sp>
        <p:nvSpPr>
          <p:cNvPr id="40" name="Google Shape;40;p6"/>
          <p:cNvSpPr/>
          <p:nvPr/>
        </p:nvSpPr>
        <p:spPr>
          <a:xfrm flipH="1">
            <a:off x="10346939" y="8795948"/>
            <a:ext cx="452825" cy="708462"/>
          </a:xfrm>
          <a:prstGeom prst="round1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sp>
        <p:nvSpPr>
          <p:cNvPr id="41" name="Google Shape;41;p6"/>
          <p:cNvSpPr txBox="1">
            <a:spLocks noGrp="1"/>
          </p:cNvSpPr>
          <p:nvPr>
            <p:ph type="title"/>
          </p:nvPr>
        </p:nvSpPr>
        <p:spPr>
          <a:xfrm>
            <a:off x="1078530" y="1541422"/>
            <a:ext cx="4094910" cy="1158595"/>
          </a:xfrm>
          <a:prstGeom prst="rect">
            <a:avLst/>
          </a:prstGeom>
        </p:spPr>
        <p:txBody>
          <a:bodyPr spcFirstLastPara="1" wrap="square" lIns="0" tIns="0" rIns="0" bIns="0" anchor="b"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42" name="Google Shape;42;p6"/>
          <p:cNvSpPr txBox="1">
            <a:spLocks noGrp="1"/>
          </p:cNvSpPr>
          <p:nvPr>
            <p:ph type="body" idx="1"/>
          </p:nvPr>
        </p:nvSpPr>
        <p:spPr>
          <a:xfrm>
            <a:off x="1078530" y="2944994"/>
            <a:ext cx="4094910" cy="5143831"/>
          </a:xfrm>
          <a:prstGeom prst="rect">
            <a:avLst/>
          </a:prstGeom>
        </p:spPr>
        <p:txBody>
          <a:bodyPr spcFirstLastPara="1" wrap="square" lIns="0" tIns="0" rIns="0" bIns="0" anchor="t" anchorCtr="0">
            <a:noAutofit/>
          </a:bodyPr>
          <a:lstStyle>
            <a:lvl1pPr marL="457200" lvl="0" indent="-355600" rtl="0">
              <a:lnSpc>
                <a:spcPct val="115000"/>
              </a:lnSpc>
              <a:spcBef>
                <a:spcPts val="600"/>
              </a:spcBef>
              <a:spcAft>
                <a:spcPts val="0"/>
              </a:spcAft>
              <a:buSzPts val="2000"/>
              <a:buChar char="╸"/>
              <a:defRPr sz="2000">
                <a:solidFill>
                  <a:schemeClr val="dk2"/>
                </a:solidFill>
              </a:defRPr>
            </a:lvl1pPr>
            <a:lvl2pPr marL="914400" lvl="1" indent="-355600" rtl="0">
              <a:lnSpc>
                <a:spcPct val="115000"/>
              </a:lnSpc>
              <a:spcBef>
                <a:spcPts val="0"/>
              </a:spcBef>
              <a:spcAft>
                <a:spcPts val="0"/>
              </a:spcAft>
              <a:buClr>
                <a:schemeClr val="dk2"/>
              </a:buClr>
              <a:buSzPts val="2000"/>
              <a:buChar char="╶"/>
              <a:defRPr sz="2000">
                <a:solidFill>
                  <a:schemeClr val="dk2"/>
                </a:solidFill>
              </a:defRPr>
            </a:lvl2pPr>
            <a:lvl3pPr marL="1371600" lvl="2" indent="-355600" rtl="0">
              <a:lnSpc>
                <a:spcPct val="115000"/>
              </a:lnSpc>
              <a:spcBef>
                <a:spcPts val="0"/>
              </a:spcBef>
              <a:spcAft>
                <a:spcPts val="0"/>
              </a:spcAft>
              <a:buSzPts val="2000"/>
              <a:buChar char="╶"/>
              <a:defRPr sz="2000">
                <a:solidFill>
                  <a:schemeClr val="dk2"/>
                </a:solidFill>
              </a:defRPr>
            </a:lvl3pPr>
            <a:lvl4pPr marL="1828800" lvl="3" indent="-355600" rtl="0">
              <a:lnSpc>
                <a:spcPct val="115000"/>
              </a:lnSpc>
              <a:spcBef>
                <a:spcPts val="0"/>
              </a:spcBef>
              <a:spcAft>
                <a:spcPts val="0"/>
              </a:spcAft>
              <a:buSzPts val="2000"/>
              <a:buChar char="╶"/>
              <a:defRPr sz="2000">
                <a:solidFill>
                  <a:schemeClr val="dk2"/>
                </a:solidFill>
              </a:defRPr>
            </a:lvl4pPr>
            <a:lvl5pPr marL="2286000" lvl="4" indent="-355600" rtl="0">
              <a:lnSpc>
                <a:spcPct val="115000"/>
              </a:lnSpc>
              <a:spcBef>
                <a:spcPts val="0"/>
              </a:spcBef>
              <a:spcAft>
                <a:spcPts val="0"/>
              </a:spcAft>
              <a:buSzPts val="2000"/>
              <a:buChar char="╶"/>
              <a:defRPr sz="2000">
                <a:solidFill>
                  <a:schemeClr val="dk2"/>
                </a:solidFill>
              </a:defRPr>
            </a:lvl5pPr>
            <a:lvl6pPr marL="2743200" lvl="5" indent="-355600" rtl="0">
              <a:lnSpc>
                <a:spcPct val="115000"/>
              </a:lnSpc>
              <a:spcBef>
                <a:spcPts val="0"/>
              </a:spcBef>
              <a:spcAft>
                <a:spcPts val="0"/>
              </a:spcAft>
              <a:buSzPts val="2000"/>
              <a:buChar char="╶"/>
              <a:defRPr sz="2000">
                <a:solidFill>
                  <a:schemeClr val="dk2"/>
                </a:solidFill>
              </a:defRPr>
            </a:lvl6pPr>
            <a:lvl7pPr marL="3200400" lvl="6" indent="-355600" rtl="0">
              <a:lnSpc>
                <a:spcPct val="115000"/>
              </a:lnSpc>
              <a:spcBef>
                <a:spcPts val="0"/>
              </a:spcBef>
              <a:spcAft>
                <a:spcPts val="0"/>
              </a:spcAft>
              <a:buSzPts val="2000"/>
              <a:buChar char="╶"/>
              <a:defRPr sz="2000">
                <a:solidFill>
                  <a:schemeClr val="dk2"/>
                </a:solidFill>
              </a:defRPr>
            </a:lvl7pPr>
            <a:lvl8pPr marL="3657600" lvl="7" indent="-355600" rtl="0">
              <a:lnSpc>
                <a:spcPct val="115000"/>
              </a:lnSpc>
              <a:spcBef>
                <a:spcPts val="0"/>
              </a:spcBef>
              <a:spcAft>
                <a:spcPts val="0"/>
              </a:spcAft>
              <a:buSzPts val="2000"/>
              <a:buChar char="╶"/>
              <a:defRPr sz="2000">
                <a:solidFill>
                  <a:schemeClr val="dk2"/>
                </a:solidFill>
              </a:defRPr>
            </a:lvl8pPr>
            <a:lvl9pPr marL="4114800" lvl="8" indent="-355600" rtl="0">
              <a:lnSpc>
                <a:spcPct val="115000"/>
              </a:lnSpc>
              <a:spcBef>
                <a:spcPts val="0"/>
              </a:spcBef>
              <a:spcAft>
                <a:spcPts val="0"/>
              </a:spcAft>
              <a:buSzPts val="2000"/>
              <a:buChar char="╶"/>
              <a:defRPr sz="2000">
                <a:solidFill>
                  <a:schemeClr val="dk2"/>
                </a:solidFill>
              </a:defRPr>
            </a:lvl9pPr>
          </a:lstStyle>
          <a:p>
            <a:endParaRPr/>
          </a:p>
        </p:txBody>
      </p:sp>
      <p:sp>
        <p:nvSpPr>
          <p:cNvPr id="43" name="Google Shape;43;p6"/>
          <p:cNvSpPr txBox="1">
            <a:spLocks noGrp="1"/>
          </p:cNvSpPr>
          <p:nvPr>
            <p:ph type="sldNum" idx="12"/>
          </p:nvPr>
        </p:nvSpPr>
        <p:spPr>
          <a:xfrm>
            <a:off x="10346792" y="8795630"/>
            <a:ext cx="452825" cy="708462"/>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44"/>
        <p:cNvGrpSpPr/>
        <p:nvPr/>
      </p:nvGrpSpPr>
      <p:grpSpPr>
        <a:xfrm>
          <a:off x="0" y="0"/>
          <a:ext cx="0" cy="0"/>
          <a:chOff x="0" y="0"/>
          <a:chExt cx="0" cy="0"/>
        </a:xfrm>
      </p:grpSpPr>
      <p:grpSp>
        <p:nvGrpSpPr>
          <p:cNvPr id="45" name="Google Shape;45;p7"/>
          <p:cNvGrpSpPr/>
          <p:nvPr/>
        </p:nvGrpSpPr>
        <p:grpSpPr>
          <a:xfrm>
            <a:off x="1" y="-90"/>
            <a:ext cx="10799763" cy="9504501"/>
            <a:chOff x="0" y="-50"/>
            <a:chExt cx="9144000" cy="5143575"/>
          </a:xfrm>
        </p:grpSpPr>
        <p:sp>
          <p:nvSpPr>
            <p:cNvPr id="46" name="Google Shape;46;p7"/>
            <p:cNvSpPr/>
            <p:nvPr/>
          </p:nvSpPr>
          <p:spPr>
            <a:xfrm>
              <a:off x="0" y="0"/>
              <a:ext cx="9144000" cy="5143500"/>
            </a:xfrm>
            <a:prstGeom prst="rect">
              <a:avLst/>
            </a:prstGeom>
            <a:solidFill>
              <a:srgbClr val="142236">
                <a:alpha val="798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grpSp>
          <p:nvGrpSpPr>
            <p:cNvPr id="47" name="Google Shape;47;p7"/>
            <p:cNvGrpSpPr/>
            <p:nvPr/>
          </p:nvGrpSpPr>
          <p:grpSpPr>
            <a:xfrm>
              <a:off x="0" y="-50"/>
              <a:ext cx="9144000" cy="5143575"/>
              <a:chOff x="0" y="-250"/>
              <a:chExt cx="9144000" cy="5143575"/>
            </a:xfrm>
          </p:grpSpPr>
          <p:sp>
            <p:nvSpPr>
              <p:cNvPr id="48" name="Google Shape;48;p7"/>
              <p:cNvSpPr/>
              <p:nvPr/>
            </p:nvSpPr>
            <p:spPr>
              <a:xfrm>
                <a:off x="0" y="-225"/>
                <a:ext cx="9144000" cy="5143500"/>
              </a:xfrm>
              <a:prstGeom prst="frame">
                <a:avLst>
                  <a:gd name="adj1" fmla="val 8758"/>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sp>
            <p:nvSpPr>
              <p:cNvPr id="49" name="Google Shape;49;p7"/>
              <p:cNvSpPr/>
              <p:nvPr/>
            </p:nvSpPr>
            <p:spPr>
              <a:xfrm rot="10800000" flipH="1">
                <a:off x="0" y="-250"/>
                <a:ext cx="4115400" cy="1415100"/>
              </a:xfrm>
              <a:prstGeom prst="round1Rect">
                <a:avLst>
                  <a:gd name="adj"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sp>
            <p:nvSpPr>
              <p:cNvPr id="50" name="Google Shape;50;p7"/>
              <p:cNvSpPr/>
              <p:nvPr/>
            </p:nvSpPr>
            <p:spPr>
              <a:xfrm flipH="1">
                <a:off x="8760600" y="4759925"/>
                <a:ext cx="383400" cy="383400"/>
              </a:xfrm>
              <a:prstGeom prst="round1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grpSp>
      </p:grpSp>
      <p:sp>
        <p:nvSpPr>
          <p:cNvPr id="51" name="Google Shape;51;p7"/>
          <p:cNvSpPr txBox="1">
            <a:spLocks noGrp="1"/>
          </p:cNvSpPr>
          <p:nvPr>
            <p:ph type="title"/>
          </p:nvPr>
        </p:nvSpPr>
        <p:spPr>
          <a:xfrm>
            <a:off x="539988" y="0"/>
            <a:ext cx="3745548" cy="2620976"/>
          </a:xfrm>
          <a:prstGeom prst="rect">
            <a:avLst/>
          </a:prstGeom>
        </p:spPr>
        <p:txBody>
          <a:bodyPr spcFirstLastPara="1" wrap="square" lIns="0" tIns="0" rIns="0" bIns="0" anchor="ctr" anchorCtr="0">
            <a:noAutofit/>
          </a:bodyPr>
          <a:lstStyle>
            <a:lvl1pPr lvl="0" rtl="0">
              <a:spcBef>
                <a:spcPts val="0"/>
              </a:spcBef>
              <a:spcAft>
                <a:spcPts val="0"/>
              </a:spcAft>
              <a:buSzPts val="2600"/>
              <a:buNone/>
              <a:defRPr/>
            </a:lvl1pPr>
            <a:lvl2pPr lvl="1" rtl="0">
              <a:spcBef>
                <a:spcPts val="0"/>
              </a:spcBef>
              <a:spcAft>
                <a:spcPts val="0"/>
              </a:spcAft>
              <a:buSzPts val="2600"/>
              <a:buNone/>
              <a:defRPr/>
            </a:lvl2pPr>
            <a:lvl3pPr lvl="2" rtl="0">
              <a:spcBef>
                <a:spcPts val="0"/>
              </a:spcBef>
              <a:spcAft>
                <a:spcPts val="0"/>
              </a:spcAft>
              <a:buSzPts val="2600"/>
              <a:buNone/>
              <a:defRPr/>
            </a:lvl3pPr>
            <a:lvl4pPr lvl="3" rtl="0">
              <a:spcBef>
                <a:spcPts val="0"/>
              </a:spcBef>
              <a:spcAft>
                <a:spcPts val="0"/>
              </a:spcAft>
              <a:buSzPts val="2600"/>
              <a:buNone/>
              <a:defRPr/>
            </a:lvl4pPr>
            <a:lvl5pPr lvl="4" rtl="0">
              <a:spcBef>
                <a:spcPts val="0"/>
              </a:spcBef>
              <a:spcAft>
                <a:spcPts val="0"/>
              </a:spcAft>
              <a:buSzPts val="2600"/>
              <a:buNone/>
              <a:defRPr/>
            </a:lvl5pPr>
            <a:lvl6pPr lvl="5" rtl="0">
              <a:spcBef>
                <a:spcPts val="0"/>
              </a:spcBef>
              <a:spcAft>
                <a:spcPts val="0"/>
              </a:spcAft>
              <a:buSzPts val="2600"/>
              <a:buNone/>
              <a:defRPr/>
            </a:lvl6pPr>
            <a:lvl7pPr lvl="6" rtl="0">
              <a:spcBef>
                <a:spcPts val="0"/>
              </a:spcBef>
              <a:spcAft>
                <a:spcPts val="0"/>
              </a:spcAft>
              <a:buSzPts val="2600"/>
              <a:buNone/>
              <a:defRPr/>
            </a:lvl7pPr>
            <a:lvl8pPr lvl="7" rtl="0">
              <a:spcBef>
                <a:spcPts val="0"/>
              </a:spcBef>
              <a:spcAft>
                <a:spcPts val="0"/>
              </a:spcAft>
              <a:buSzPts val="2600"/>
              <a:buNone/>
              <a:defRPr/>
            </a:lvl8pPr>
            <a:lvl9pPr lvl="8" rtl="0">
              <a:spcBef>
                <a:spcPts val="0"/>
              </a:spcBef>
              <a:spcAft>
                <a:spcPts val="0"/>
              </a:spcAft>
              <a:buSzPts val="2600"/>
              <a:buNone/>
              <a:defRPr/>
            </a:lvl9pPr>
          </a:lstStyle>
          <a:p>
            <a:endParaRPr/>
          </a:p>
        </p:txBody>
      </p:sp>
      <p:sp>
        <p:nvSpPr>
          <p:cNvPr id="52" name="Google Shape;52;p7"/>
          <p:cNvSpPr txBox="1">
            <a:spLocks noGrp="1"/>
          </p:cNvSpPr>
          <p:nvPr>
            <p:ph type="body" idx="1"/>
          </p:nvPr>
        </p:nvSpPr>
        <p:spPr>
          <a:xfrm>
            <a:off x="1078530" y="3226605"/>
            <a:ext cx="4038218" cy="4866655"/>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53" name="Google Shape;53;p7"/>
          <p:cNvSpPr txBox="1">
            <a:spLocks noGrp="1"/>
          </p:cNvSpPr>
          <p:nvPr>
            <p:ph type="body" idx="2"/>
          </p:nvPr>
        </p:nvSpPr>
        <p:spPr>
          <a:xfrm>
            <a:off x="5683247" y="3226605"/>
            <a:ext cx="4038218" cy="4866655"/>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54" name="Google Shape;54;p7"/>
          <p:cNvSpPr txBox="1">
            <a:spLocks noGrp="1"/>
          </p:cNvSpPr>
          <p:nvPr>
            <p:ph type="sldNum" idx="12"/>
          </p:nvPr>
        </p:nvSpPr>
        <p:spPr>
          <a:xfrm>
            <a:off x="10346792" y="8795630"/>
            <a:ext cx="452825" cy="708462"/>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82"/>
        <p:cNvGrpSpPr/>
        <p:nvPr/>
      </p:nvGrpSpPr>
      <p:grpSpPr>
        <a:xfrm>
          <a:off x="0" y="0"/>
          <a:ext cx="0" cy="0"/>
          <a:chOff x="0" y="0"/>
          <a:chExt cx="0" cy="0"/>
        </a:xfrm>
      </p:grpSpPr>
      <p:sp>
        <p:nvSpPr>
          <p:cNvPr id="83" name="Google Shape;83;p11"/>
          <p:cNvSpPr/>
          <p:nvPr/>
        </p:nvSpPr>
        <p:spPr>
          <a:xfrm flipH="1">
            <a:off x="10346939" y="8795948"/>
            <a:ext cx="452825" cy="708462"/>
          </a:xfrm>
          <a:prstGeom prst="round1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947"/>
          </a:p>
        </p:txBody>
      </p:sp>
      <p:sp>
        <p:nvSpPr>
          <p:cNvPr id="84" name="Google Shape;84;p11"/>
          <p:cNvSpPr txBox="1">
            <a:spLocks noGrp="1"/>
          </p:cNvSpPr>
          <p:nvPr>
            <p:ph type="sldNum" idx="12"/>
          </p:nvPr>
        </p:nvSpPr>
        <p:spPr>
          <a:xfrm>
            <a:off x="10346792" y="8795630"/>
            <a:ext cx="452825" cy="708462"/>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smtClean="0"/>
              <a:pPr/>
              <a:t>‹#›</a:t>
            </a:fld>
            <a:endParaRPr lang="en"/>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6">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sldNum" idx="12"/>
          </p:nvPr>
        </p:nvSpPr>
        <p:spPr>
          <a:xfrm>
            <a:off x="10346792" y="8795630"/>
            <a:ext cx="452825" cy="708462"/>
          </a:xfrm>
          <a:prstGeom prst="rect">
            <a:avLst/>
          </a:prstGeom>
          <a:noFill/>
          <a:ln>
            <a:noFill/>
          </a:ln>
        </p:spPr>
        <p:txBody>
          <a:bodyPr spcFirstLastPara="1" wrap="square" lIns="0" tIns="0" rIns="0" bIns="0" anchor="ctr" anchorCtr="0">
            <a:noAutofit/>
          </a:bodyPr>
          <a:lstStyle>
            <a:lvl1pPr lvl="0" algn="ctr" rtl="0">
              <a:buNone/>
              <a:defRPr sz="1000" b="1">
                <a:solidFill>
                  <a:schemeClr val="dk2"/>
                </a:solidFill>
                <a:latin typeface="Red Hat Display"/>
                <a:ea typeface="Red Hat Display"/>
                <a:cs typeface="Red Hat Display"/>
                <a:sym typeface="Red Hat Display"/>
              </a:defRPr>
            </a:lvl1pPr>
            <a:lvl2pPr lvl="1" algn="ctr" rtl="0">
              <a:buNone/>
              <a:defRPr sz="1000" b="1">
                <a:solidFill>
                  <a:schemeClr val="dk2"/>
                </a:solidFill>
                <a:latin typeface="Red Hat Display"/>
                <a:ea typeface="Red Hat Display"/>
                <a:cs typeface="Red Hat Display"/>
                <a:sym typeface="Red Hat Display"/>
              </a:defRPr>
            </a:lvl2pPr>
            <a:lvl3pPr lvl="2" algn="ctr" rtl="0">
              <a:buNone/>
              <a:defRPr sz="1000" b="1">
                <a:solidFill>
                  <a:schemeClr val="dk2"/>
                </a:solidFill>
                <a:latin typeface="Red Hat Display"/>
                <a:ea typeface="Red Hat Display"/>
                <a:cs typeface="Red Hat Display"/>
                <a:sym typeface="Red Hat Display"/>
              </a:defRPr>
            </a:lvl3pPr>
            <a:lvl4pPr lvl="3" algn="ctr" rtl="0">
              <a:buNone/>
              <a:defRPr sz="1000" b="1">
                <a:solidFill>
                  <a:schemeClr val="dk2"/>
                </a:solidFill>
                <a:latin typeface="Red Hat Display"/>
                <a:ea typeface="Red Hat Display"/>
                <a:cs typeface="Red Hat Display"/>
                <a:sym typeface="Red Hat Display"/>
              </a:defRPr>
            </a:lvl4pPr>
            <a:lvl5pPr lvl="4" algn="ctr" rtl="0">
              <a:buNone/>
              <a:defRPr sz="1000" b="1">
                <a:solidFill>
                  <a:schemeClr val="dk2"/>
                </a:solidFill>
                <a:latin typeface="Red Hat Display"/>
                <a:ea typeface="Red Hat Display"/>
                <a:cs typeface="Red Hat Display"/>
                <a:sym typeface="Red Hat Display"/>
              </a:defRPr>
            </a:lvl5pPr>
            <a:lvl6pPr lvl="5" algn="ctr" rtl="0">
              <a:buNone/>
              <a:defRPr sz="1000" b="1">
                <a:solidFill>
                  <a:schemeClr val="dk2"/>
                </a:solidFill>
                <a:latin typeface="Red Hat Display"/>
                <a:ea typeface="Red Hat Display"/>
                <a:cs typeface="Red Hat Display"/>
                <a:sym typeface="Red Hat Display"/>
              </a:defRPr>
            </a:lvl6pPr>
            <a:lvl7pPr lvl="6" algn="ctr" rtl="0">
              <a:buNone/>
              <a:defRPr sz="1000" b="1">
                <a:solidFill>
                  <a:schemeClr val="dk2"/>
                </a:solidFill>
                <a:latin typeface="Red Hat Display"/>
                <a:ea typeface="Red Hat Display"/>
                <a:cs typeface="Red Hat Display"/>
                <a:sym typeface="Red Hat Display"/>
              </a:defRPr>
            </a:lvl7pPr>
            <a:lvl8pPr lvl="7" algn="ctr" rtl="0">
              <a:buNone/>
              <a:defRPr sz="1000" b="1">
                <a:solidFill>
                  <a:schemeClr val="dk2"/>
                </a:solidFill>
                <a:latin typeface="Red Hat Display"/>
                <a:ea typeface="Red Hat Display"/>
                <a:cs typeface="Red Hat Display"/>
                <a:sym typeface="Red Hat Display"/>
              </a:defRPr>
            </a:lvl8pPr>
            <a:lvl9pPr lvl="8" algn="ctr" rtl="0">
              <a:buNone/>
              <a:defRPr sz="1000" b="1">
                <a:solidFill>
                  <a:schemeClr val="dk2"/>
                </a:solidFill>
                <a:latin typeface="Red Hat Display"/>
                <a:ea typeface="Red Hat Display"/>
                <a:cs typeface="Red Hat Display"/>
                <a:sym typeface="Red Hat Display"/>
              </a:defRPr>
            </a:lvl9pPr>
          </a:lstStyle>
          <a:p>
            <a:fld id="{00000000-1234-1234-1234-123412341234}" type="slidenum">
              <a:rPr lang="en" smtClean="0"/>
              <a:pPr/>
              <a:t>‹#›</a:t>
            </a:fld>
            <a:endParaRPr lang="en"/>
          </a:p>
        </p:txBody>
      </p:sp>
      <p:sp>
        <p:nvSpPr>
          <p:cNvPr id="7" name="Google Shape;7;p1"/>
          <p:cNvSpPr txBox="1">
            <a:spLocks noGrp="1"/>
          </p:cNvSpPr>
          <p:nvPr>
            <p:ph type="title"/>
          </p:nvPr>
        </p:nvSpPr>
        <p:spPr>
          <a:xfrm>
            <a:off x="539988" y="0"/>
            <a:ext cx="3745548" cy="2620976"/>
          </a:xfrm>
          <a:prstGeom prst="rect">
            <a:avLst/>
          </a:prstGeom>
          <a:noFill/>
          <a:ln>
            <a:noFill/>
          </a:ln>
        </p:spPr>
        <p:txBody>
          <a:bodyPr spcFirstLastPara="1" wrap="square" lIns="0" tIns="0" rIns="0" bIns="0" anchor="ctr" anchorCtr="0">
            <a:noAutofit/>
          </a:bodyPr>
          <a:lstStyle>
            <a:lvl1pPr lvl="0"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1pPr>
            <a:lvl2pPr lvl="1"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2pPr>
            <a:lvl3pPr lvl="2"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3pPr>
            <a:lvl4pPr lvl="3"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4pPr>
            <a:lvl5pPr lvl="4"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5pPr>
            <a:lvl6pPr lvl="5"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6pPr>
            <a:lvl7pPr lvl="6"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7pPr>
            <a:lvl8pPr lvl="7"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8pPr>
            <a:lvl9pPr lvl="8" rtl="0">
              <a:lnSpc>
                <a:spcPct val="90000"/>
              </a:lnSpc>
              <a:spcBef>
                <a:spcPts val="0"/>
              </a:spcBef>
              <a:spcAft>
                <a:spcPts val="0"/>
              </a:spcAft>
              <a:buClr>
                <a:schemeClr val="dk1"/>
              </a:buClr>
              <a:buSzPts val="2600"/>
              <a:buFont typeface="Red Hat Display Black"/>
              <a:buNone/>
              <a:defRPr sz="2600">
                <a:solidFill>
                  <a:schemeClr val="dk1"/>
                </a:solidFill>
                <a:latin typeface="Red Hat Display Black"/>
                <a:ea typeface="Red Hat Display Black"/>
                <a:cs typeface="Red Hat Display Black"/>
                <a:sym typeface="Red Hat Display Black"/>
              </a:defRPr>
            </a:lvl9pPr>
          </a:lstStyle>
          <a:p>
            <a:endParaRPr/>
          </a:p>
        </p:txBody>
      </p:sp>
      <p:sp>
        <p:nvSpPr>
          <p:cNvPr id="8" name="Google Shape;8;p1"/>
          <p:cNvSpPr txBox="1">
            <a:spLocks noGrp="1"/>
          </p:cNvSpPr>
          <p:nvPr>
            <p:ph type="body" idx="1"/>
          </p:nvPr>
        </p:nvSpPr>
        <p:spPr>
          <a:xfrm>
            <a:off x="1078531" y="3226605"/>
            <a:ext cx="7021263" cy="4866655"/>
          </a:xfrm>
          <a:prstGeom prst="rect">
            <a:avLst/>
          </a:prstGeom>
          <a:noFill/>
          <a:ln>
            <a:noFill/>
          </a:ln>
        </p:spPr>
        <p:txBody>
          <a:bodyPr spcFirstLastPara="1" wrap="square" lIns="0" tIns="0" rIns="0" bIns="0" anchor="t" anchorCtr="0">
            <a:noAutofit/>
          </a:bodyPr>
          <a:lstStyle>
            <a:lvl1pPr marL="457200" lvl="0" indent="-381000" rtl="0">
              <a:spcBef>
                <a:spcPts val="600"/>
              </a:spcBef>
              <a:spcAft>
                <a:spcPts val="0"/>
              </a:spcAft>
              <a:buClr>
                <a:schemeClr val="accent1"/>
              </a:buClr>
              <a:buSzPts val="2400"/>
              <a:buFont typeface="Raleway"/>
              <a:buChar char="╸"/>
              <a:defRPr sz="2400">
                <a:solidFill>
                  <a:schemeClr val="lt1"/>
                </a:solidFill>
                <a:latin typeface="Raleway"/>
                <a:ea typeface="Raleway"/>
                <a:cs typeface="Raleway"/>
                <a:sym typeface="Raleway"/>
              </a:defRPr>
            </a:lvl1pPr>
            <a:lvl2pPr marL="914400" lvl="1" indent="-381000" rtl="0">
              <a:spcBef>
                <a:spcPts val="0"/>
              </a:spcBef>
              <a:spcAft>
                <a:spcPts val="0"/>
              </a:spcAft>
              <a:buClr>
                <a:schemeClr val="lt2"/>
              </a:buClr>
              <a:buSzPts val="2400"/>
              <a:buFont typeface="Raleway"/>
              <a:buChar char="╶"/>
              <a:defRPr sz="2400">
                <a:solidFill>
                  <a:schemeClr val="lt1"/>
                </a:solidFill>
                <a:latin typeface="Raleway"/>
                <a:ea typeface="Raleway"/>
                <a:cs typeface="Raleway"/>
                <a:sym typeface="Raleway"/>
              </a:defRPr>
            </a:lvl2pPr>
            <a:lvl3pPr marL="1371600" lvl="2" indent="-381000" rtl="0">
              <a:spcBef>
                <a:spcPts val="0"/>
              </a:spcBef>
              <a:spcAft>
                <a:spcPts val="0"/>
              </a:spcAft>
              <a:buClr>
                <a:schemeClr val="dk2"/>
              </a:buClr>
              <a:buSzPts val="2400"/>
              <a:buFont typeface="Raleway"/>
              <a:buChar char="╶"/>
              <a:defRPr sz="2400">
                <a:solidFill>
                  <a:schemeClr val="lt1"/>
                </a:solidFill>
                <a:latin typeface="Raleway"/>
                <a:ea typeface="Raleway"/>
                <a:cs typeface="Raleway"/>
                <a:sym typeface="Raleway"/>
              </a:defRPr>
            </a:lvl3pPr>
            <a:lvl4pPr marL="1828800" lvl="3" indent="-381000" rtl="0">
              <a:spcBef>
                <a:spcPts val="0"/>
              </a:spcBef>
              <a:spcAft>
                <a:spcPts val="0"/>
              </a:spcAft>
              <a:buClr>
                <a:schemeClr val="dk2"/>
              </a:buClr>
              <a:buSzPts val="2400"/>
              <a:buFont typeface="Raleway"/>
              <a:buChar char="╶"/>
              <a:defRPr sz="2400">
                <a:solidFill>
                  <a:schemeClr val="lt1"/>
                </a:solidFill>
                <a:latin typeface="Raleway"/>
                <a:ea typeface="Raleway"/>
                <a:cs typeface="Raleway"/>
                <a:sym typeface="Raleway"/>
              </a:defRPr>
            </a:lvl4pPr>
            <a:lvl5pPr marL="2286000" lvl="4" indent="-381000" rtl="0">
              <a:spcBef>
                <a:spcPts val="0"/>
              </a:spcBef>
              <a:spcAft>
                <a:spcPts val="0"/>
              </a:spcAft>
              <a:buClr>
                <a:schemeClr val="dk2"/>
              </a:buClr>
              <a:buSzPts val="2400"/>
              <a:buFont typeface="Raleway"/>
              <a:buChar char="╶"/>
              <a:defRPr sz="2400">
                <a:solidFill>
                  <a:schemeClr val="lt1"/>
                </a:solidFill>
                <a:latin typeface="Raleway"/>
                <a:ea typeface="Raleway"/>
                <a:cs typeface="Raleway"/>
                <a:sym typeface="Raleway"/>
              </a:defRPr>
            </a:lvl5pPr>
            <a:lvl6pPr marL="2743200" lvl="5" indent="-381000" rtl="0">
              <a:spcBef>
                <a:spcPts val="0"/>
              </a:spcBef>
              <a:spcAft>
                <a:spcPts val="0"/>
              </a:spcAft>
              <a:buClr>
                <a:schemeClr val="dk2"/>
              </a:buClr>
              <a:buSzPts val="2400"/>
              <a:buFont typeface="Raleway"/>
              <a:buChar char="╶"/>
              <a:defRPr sz="2400">
                <a:solidFill>
                  <a:schemeClr val="lt1"/>
                </a:solidFill>
                <a:latin typeface="Raleway"/>
                <a:ea typeface="Raleway"/>
                <a:cs typeface="Raleway"/>
                <a:sym typeface="Raleway"/>
              </a:defRPr>
            </a:lvl6pPr>
            <a:lvl7pPr marL="3200400" lvl="6" indent="-381000" rtl="0">
              <a:spcBef>
                <a:spcPts val="0"/>
              </a:spcBef>
              <a:spcAft>
                <a:spcPts val="0"/>
              </a:spcAft>
              <a:buClr>
                <a:schemeClr val="dk2"/>
              </a:buClr>
              <a:buSzPts val="2400"/>
              <a:buFont typeface="Raleway"/>
              <a:buChar char="╶"/>
              <a:defRPr sz="2400">
                <a:solidFill>
                  <a:schemeClr val="lt1"/>
                </a:solidFill>
                <a:latin typeface="Raleway"/>
                <a:ea typeface="Raleway"/>
                <a:cs typeface="Raleway"/>
                <a:sym typeface="Raleway"/>
              </a:defRPr>
            </a:lvl7pPr>
            <a:lvl8pPr marL="3657600" lvl="7" indent="-381000" rtl="0">
              <a:spcBef>
                <a:spcPts val="0"/>
              </a:spcBef>
              <a:spcAft>
                <a:spcPts val="0"/>
              </a:spcAft>
              <a:buClr>
                <a:schemeClr val="dk2"/>
              </a:buClr>
              <a:buSzPts val="2400"/>
              <a:buFont typeface="Raleway"/>
              <a:buChar char="╶"/>
              <a:defRPr sz="2400">
                <a:solidFill>
                  <a:schemeClr val="lt1"/>
                </a:solidFill>
                <a:latin typeface="Raleway"/>
                <a:ea typeface="Raleway"/>
                <a:cs typeface="Raleway"/>
                <a:sym typeface="Raleway"/>
              </a:defRPr>
            </a:lvl8pPr>
            <a:lvl9pPr marL="4114800" lvl="8" indent="-381000" rtl="0">
              <a:spcBef>
                <a:spcPts val="0"/>
              </a:spcBef>
              <a:spcAft>
                <a:spcPts val="0"/>
              </a:spcAft>
              <a:buClr>
                <a:schemeClr val="dk2"/>
              </a:buClr>
              <a:buSzPts val="2400"/>
              <a:buFont typeface="Raleway"/>
              <a:buChar char="╶"/>
              <a:defRPr sz="2400">
                <a:solidFill>
                  <a:schemeClr val="lt1"/>
                </a:solidFill>
                <a:latin typeface="Raleway"/>
                <a:ea typeface="Raleway"/>
                <a:cs typeface="Raleway"/>
                <a:sym typeface="Raleway"/>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3" r:id="rId3"/>
    <p:sldLayoutId id="2147483657"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4.jpg"/><Relationship Id="rId7"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8"/>
        <p:cNvGrpSpPr/>
        <p:nvPr/>
      </p:nvGrpSpPr>
      <p:grpSpPr>
        <a:xfrm>
          <a:off x="0" y="0"/>
          <a:ext cx="0" cy="0"/>
          <a:chOff x="0" y="0"/>
          <a:chExt cx="0" cy="0"/>
        </a:xfrm>
      </p:grpSpPr>
      <p:sp>
        <p:nvSpPr>
          <p:cNvPr id="99" name="Google Shape;99;p14"/>
          <p:cNvSpPr txBox="1">
            <a:spLocks noGrp="1"/>
          </p:cNvSpPr>
          <p:nvPr>
            <p:ph type="ctrTitle"/>
          </p:nvPr>
        </p:nvSpPr>
        <p:spPr>
          <a:xfrm>
            <a:off x="1284481" y="2639706"/>
            <a:ext cx="5462062" cy="1844700"/>
          </a:xfrm>
          <a:prstGeom prst="rect">
            <a:avLst/>
          </a:prstGeom>
        </p:spPr>
        <p:txBody>
          <a:bodyPr spcFirstLastPara="1" wrap="square" lIns="0" tIns="0" rIns="0" bIns="0" anchor="ctr" anchorCtr="0">
            <a:noAutofit/>
          </a:bodyPr>
          <a:lstStyle/>
          <a:p>
            <a:r>
              <a:rPr lang="en" dirty="0"/>
              <a:t>Environmental Impact Assessment and The Cleve Hill Solar Park </a:t>
            </a:r>
            <a:endParaRPr dirty="0"/>
          </a:p>
        </p:txBody>
      </p:sp>
      <p:pic>
        <p:nvPicPr>
          <p:cNvPr id="3" name="Picture 2" descr="Text&#10;&#10;Description automatically generated">
            <a:extLst>
              <a:ext uri="{FF2B5EF4-FFF2-40B4-BE49-F238E27FC236}">
                <a16:creationId xmlns:a16="http://schemas.microsoft.com/office/drawing/2014/main" id="{69658290-CC59-465C-BE96-8F2AB2E8F78A}"/>
              </a:ext>
            </a:extLst>
          </p:cNvPr>
          <p:cNvPicPr>
            <a:picLocks noChangeAspect="1"/>
          </p:cNvPicPr>
          <p:nvPr/>
        </p:nvPicPr>
        <p:blipFill>
          <a:blip r:embed="rId4"/>
          <a:stretch>
            <a:fillRect/>
          </a:stretch>
        </p:blipFill>
        <p:spPr>
          <a:xfrm>
            <a:off x="0" y="0"/>
            <a:ext cx="3523635" cy="1171609"/>
          </a:xfrm>
          <a:prstGeom prst="rect">
            <a:avLst/>
          </a:prstGeom>
        </p:spPr>
      </p:pic>
      <p:sp>
        <p:nvSpPr>
          <p:cNvPr id="4" name="TextBox 3">
            <a:extLst>
              <a:ext uri="{FF2B5EF4-FFF2-40B4-BE49-F238E27FC236}">
                <a16:creationId xmlns:a16="http://schemas.microsoft.com/office/drawing/2014/main" id="{96A1478A-AC0A-4EC8-B05C-28363B30B11A}"/>
              </a:ext>
            </a:extLst>
          </p:cNvPr>
          <p:cNvSpPr txBox="1"/>
          <p:nvPr/>
        </p:nvSpPr>
        <p:spPr>
          <a:xfrm>
            <a:off x="9339943" y="7981406"/>
            <a:ext cx="1459820" cy="691600"/>
          </a:xfrm>
          <a:prstGeom prst="rect">
            <a:avLst/>
          </a:prstGeom>
          <a:noFill/>
        </p:spPr>
        <p:txBody>
          <a:bodyPr wrap="square" rtlCol="0">
            <a:spAutoFit/>
          </a:bodyPr>
          <a:lstStyle/>
          <a:p>
            <a:r>
              <a:rPr lang="en-US" dirty="0"/>
              <a:t>By Marie West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16"/>
          <p:cNvSpPr txBox="1">
            <a:spLocks noGrp="1"/>
          </p:cNvSpPr>
          <p:nvPr>
            <p:ph type="title"/>
          </p:nvPr>
        </p:nvSpPr>
        <p:spPr>
          <a:xfrm>
            <a:off x="1479798" y="2180415"/>
            <a:ext cx="3467100" cy="1199100"/>
          </a:xfrm>
          <a:prstGeom prst="rect">
            <a:avLst/>
          </a:prstGeom>
        </p:spPr>
        <p:txBody>
          <a:bodyPr spcFirstLastPara="1" wrap="square" lIns="0" tIns="0" rIns="0" bIns="0" anchor="b" anchorCtr="0">
            <a:noAutofit/>
          </a:bodyPr>
          <a:lstStyle/>
          <a:p>
            <a:r>
              <a:rPr lang="en" sz="2000" dirty="0">
                <a:solidFill>
                  <a:schemeClr val="accent1"/>
                </a:solidFill>
              </a:rPr>
              <a:t>Environmental Impact </a:t>
            </a:r>
            <a:r>
              <a:rPr lang="en" sz="2800" dirty="0">
                <a:solidFill>
                  <a:schemeClr val="accent1"/>
                </a:solidFill>
              </a:rPr>
              <a:t>Assessment (EIA)</a:t>
            </a:r>
            <a:endParaRPr sz="2800" dirty="0">
              <a:solidFill>
                <a:schemeClr val="accent1"/>
              </a:solidFill>
            </a:endParaRPr>
          </a:p>
        </p:txBody>
      </p:sp>
      <p:sp>
        <p:nvSpPr>
          <p:cNvPr id="122" name="Google Shape;122;p16"/>
          <p:cNvSpPr txBox="1">
            <a:spLocks noGrp="1"/>
          </p:cNvSpPr>
          <p:nvPr>
            <p:ph type="body" idx="1"/>
          </p:nvPr>
        </p:nvSpPr>
        <p:spPr>
          <a:xfrm>
            <a:off x="1741056" y="4462831"/>
            <a:ext cx="3467100" cy="1758000"/>
          </a:xfrm>
          <a:prstGeom prst="rect">
            <a:avLst/>
          </a:prstGeom>
        </p:spPr>
        <p:txBody>
          <a:bodyPr spcFirstLastPara="1" wrap="square" lIns="0" tIns="0" rIns="0" bIns="0" anchor="t" anchorCtr="0">
            <a:noAutofit/>
          </a:bodyPr>
          <a:lstStyle/>
          <a:p>
            <a:pPr marL="342900" indent="-342900">
              <a:buFont typeface="Arial" panose="020B0604020202020204" pitchFamily="34" charset="0"/>
              <a:buChar char="•"/>
            </a:pPr>
            <a:r>
              <a:rPr lang="en-US" dirty="0">
                <a:solidFill>
                  <a:schemeClr val="accent1"/>
                </a:solidFill>
              </a:rPr>
              <a:t>The Purpose </a:t>
            </a:r>
            <a:r>
              <a:rPr lang="en-US" sz="1200" dirty="0">
                <a:solidFill>
                  <a:schemeClr val="accent1"/>
                </a:solidFill>
              </a:rPr>
              <a:t>(Croner-1 Ltd, 2021)</a:t>
            </a:r>
          </a:p>
          <a:p>
            <a:pPr marL="342900" indent="-342900">
              <a:buFont typeface="Arial" panose="020B0604020202020204" pitchFamily="34" charset="0"/>
              <a:buChar char="•"/>
            </a:pPr>
            <a:r>
              <a:rPr lang="en-US" dirty="0">
                <a:solidFill>
                  <a:schemeClr val="accent1"/>
                </a:solidFill>
              </a:rPr>
              <a:t>Why are we here?</a:t>
            </a:r>
            <a:endParaRPr dirty="0">
              <a:solidFill>
                <a:schemeClr val="accent1"/>
              </a:solidFill>
            </a:endParaRPr>
          </a:p>
        </p:txBody>
      </p:sp>
      <p:sp>
        <p:nvSpPr>
          <p:cNvPr id="123" name="Google Shape;123;p16"/>
          <p:cNvSpPr txBox="1">
            <a:spLocks noGrp="1"/>
          </p:cNvSpPr>
          <p:nvPr>
            <p:ph type="sldNum" idx="12"/>
          </p:nvPr>
        </p:nvSpPr>
        <p:spPr>
          <a:xfrm>
            <a:off x="9588356" y="6940384"/>
            <a:ext cx="383400" cy="383400"/>
          </a:xfrm>
          <a:prstGeom prst="rect">
            <a:avLst/>
          </a:prstGeom>
        </p:spPr>
        <p:txBody>
          <a:bodyPr spcFirstLastPara="1" wrap="square" lIns="0" tIns="0" rIns="0" bIns="0" anchor="ctr" anchorCtr="0">
            <a:noAutofit/>
          </a:bodyPr>
          <a:lstStyle/>
          <a:p>
            <a:fld id="{00000000-1234-1234-1234-123412341234}" type="slidenum">
              <a:rPr lang="en"/>
              <a:pPr/>
              <a:t>2</a:t>
            </a:fld>
            <a:endParaRPr/>
          </a:p>
        </p:txBody>
      </p:sp>
      <p:pic>
        <p:nvPicPr>
          <p:cNvPr id="124" name="Google Shape;124;p16" descr="Stick figure families holding hands"/>
          <p:cNvPicPr preferRelativeResize="0"/>
          <p:nvPr/>
        </p:nvPicPr>
        <p:blipFill>
          <a:blip r:embed="rId3"/>
          <a:srcRect l="16667" r="16667"/>
          <a:stretch/>
        </p:blipFill>
        <p:spPr>
          <a:xfrm>
            <a:off x="5600887" y="3379515"/>
            <a:ext cx="5198875" cy="4771708"/>
          </a:xfrm>
          <a:prstGeom prst="rect">
            <a:avLst/>
          </a:prstGeom>
          <a:ln>
            <a:noFill/>
          </a:ln>
          <a:effectLst>
            <a:softEdge rad="112500"/>
          </a:effectLst>
        </p:spPr>
      </p:pic>
      <p:pic>
        <p:nvPicPr>
          <p:cNvPr id="13" name="Picture 12" descr="A close-up of a bee on a flower">
            <a:extLst>
              <a:ext uri="{FF2B5EF4-FFF2-40B4-BE49-F238E27FC236}">
                <a16:creationId xmlns:a16="http://schemas.microsoft.com/office/drawing/2014/main" id="{A042EE41-4E3D-45F8-B538-0291C5CA189D}"/>
              </a:ext>
            </a:extLst>
          </p:cNvPr>
          <p:cNvPicPr>
            <a:picLocks noChangeAspect="1"/>
          </p:cNvPicPr>
          <p:nvPr/>
        </p:nvPicPr>
        <p:blipFill>
          <a:blip r:embed="rId4"/>
          <a:stretch>
            <a:fillRect/>
          </a:stretch>
        </p:blipFill>
        <p:spPr>
          <a:xfrm>
            <a:off x="5600888" y="-1"/>
            <a:ext cx="5198875" cy="3444763"/>
          </a:xfrm>
          <a:prstGeom prst="ellipse">
            <a:avLst/>
          </a:prstGeom>
          <a:ln>
            <a:noFill/>
          </a:ln>
          <a:effectLst>
            <a:softEdge rad="112500"/>
          </a:effectLst>
        </p:spPr>
      </p:pic>
      <p:pic>
        <p:nvPicPr>
          <p:cNvPr id="15" name="Picture 14" descr="Three polar bears by a log on a beach">
            <a:extLst>
              <a:ext uri="{FF2B5EF4-FFF2-40B4-BE49-F238E27FC236}">
                <a16:creationId xmlns:a16="http://schemas.microsoft.com/office/drawing/2014/main" id="{50252D9A-B3E3-4FA2-A5FB-039A438589C2}"/>
              </a:ext>
            </a:extLst>
          </p:cNvPr>
          <p:cNvPicPr>
            <a:picLocks noChangeAspect="1"/>
          </p:cNvPicPr>
          <p:nvPr/>
        </p:nvPicPr>
        <p:blipFill>
          <a:blip r:embed="rId5"/>
          <a:stretch>
            <a:fillRect/>
          </a:stretch>
        </p:blipFill>
        <p:spPr>
          <a:xfrm>
            <a:off x="7233126" y="7220232"/>
            <a:ext cx="3566636" cy="2279652"/>
          </a:xfrm>
          <a:prstGeom prst="rect">
            <a:avLst/>
          </a:prstGeom>
          <a:ln>
            <a:noFill/>
          </a:ln>
          <a:effectLst>
            <a:softEdge rad="112500"/>
          </a:effectLst>
        </p:spPr>
      </p:pic>
      <p:pic>
        <p:nvPicPr>
          <p:cNvPr id="19" name="Picture 18" descr="White disposable cups">
            <a:extLst>
              <a:ext uri="{FF2B5EF4-FFF2-40B4-BE49-F238E27FC236}">
                <a16:creationId xmlns:a16="http://schemas.microsoft.com/office/drawing/2014/main" id="{9AD43788-2A8E-4A29-859B-FE3146C116D8}"/>
              </a:ext>
            </a:extLst>
          </p:cNvPr>
          <p:cNvPicPr>
            <a:picLocks noChangeAspect="1"/>
          </p:cNvPicPr>
          <p:nvPr/>
        </p:nvPicPr>
        <p:blipFill>
          <a:blip r:embed="rId6"/>
          <a:stretch>
            <a:fillRect/>
          </a:stretch>
        </p:blipFill>
        <p:spPr>
          <a:xfrm>
            <a:off x="0" y="6826353"/>
            <a:ext cx="3590535" cy="2673531"/>
          </a:xfrm>
          <a:prstGeom prst="ellipse">
            <a:avLst/>
          </a:prstGeom>
          <a:ln>
            <a:noFill/>
          </a:ln>
          <a:effectLst>
            <a:softEdge rad="112500"/>
          </a:effectLst>
        </p:spPr>
      </p:pic>
      <p:pic>
        <p:nvPicPr>
          <p:cNvPr id="17" name="Picture 16" descr="A snowy mountain at night">
            <a:extLst>
              <a:ext uri="{FF2B5EF4-FFF2-40B4-BE49-F238E27FC236}">
                <a16:creationId xmlns:a16="http://schemas.microsoft.com/office/drawing/2014/main" id="{EE048160-65A6-4B9B-A66D-B51D0AD6E5CA}"/>
              </a:ext>
            </a:extLst>
          </p:cNvPr>
          <p:cNvPicPr>
            <a:picLocks noChangeAspect="1"/>
          </p:cNvPicPr>
          <p:nvPr/>
        </p:nvPicPr>
        <p:blipFill>
          <a:blip r:embed="rId7"/>
          <a:stretch>
            <a:fillRect/>
          </a:stretch>
        </p:blipFill>
        <p:spPr>
          <a:xfrm>
            <a:off x="3222828" y="6830832"/>
            <a:ext cx="4010297" cy="2673531"/>
          </a:xfrm>
          <a:prstGeom prst="rect">
            <a:avLst/>
          </a:prstGeom>
          <a:ln>
            <a:noFill/>
          </a:ln>
          <a:effectLst>
            <a:outerShdw blurRad="190500" algn="tl" rotWithShape="0">
              <a:srgbClr val="000000">
                <a:alpha val="70000"/>
              </a:srgbClr>
            </a:outerShdw>
          </a:effectLst>
        </p:spPr>
      </p:pic>
      <p:pic>
        <p:nvPicPr>
          <p:cNvPr id="21" name="Picture 20" descr="Text&#10;&#10;Description automatically generated">
            <a:extLst>
              <a:ext uri="{FF2B5EF4-FFF2-40B4-BE49-F238E27FC236}">
                <a16:creationId xmlns:a16="http://schemas.microsoft.com/office/drawing/2014/main" id="{473A1BFB-09A9-4F42-9797-CD8AEDE38E70}"/>
              </a:ext>
            </a:extLst>
          </p:cNvPr>
          <p:cNvPicPr>
            <a:picLocks noChangeAspect="1"/>
          </p:cNvPicPr>
          <p:nvPr/>
        </p:nvPicPr>
        <p:blipFill>
          <a:blip r:embed="rId8"/>
          <a:stretch>
            <a:fillRect/>
          </a:stretch>
        </p:blipFill>
        <p:spPr>
          <a:xfrm>
            <a:off x="0" y="0"/>
            <a:ext cx="3809524" cy="126666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1"/>
          <p:cNvSpPr txBox="1">
            <a:spLocks noGrp="1"/>
          </p:cNvSpPr>
          <p:nvPr>
            <p:ph type="body" idx="1"/>
          </p:nvPr>
        </p:nvSpPr>
        <p:spPr>
          <a:xfrm>
            <a:off x="788942" y="2535873"/>
            <a:ext cx="3419100" cy="2633700"/>
          </a:xfrm>
          <a:prstGeom prst="rect">
            <a:avLst/>
          </a:prstGeom>
        </p:spPr>
        <p:txBody>
          <a:bodyPr spcFirstLastPara="1" wrap="square" lIns="0" tIns="0" rIns="0" bIns="0" anchor="t" anchorCtr="0">
            <a:noAutofit/>
          </a:bodyPr>
          <a:lstStyle/>
          <a:p>
            <a:pPr marL="342900" indent="-342900">
              <a:buFont typeface="Arial" panose="020B0604020202020204" pitchFamily="34" charset="0"/>
              <a:buChar char="•"/>
            </a:pPr>
            <a:r>
              <a:rPr lang="en" dirty="0"/>
              <a:t>Location: North East Coast of Kent </a:t>
            </a:r>
            <a:r>
              <a:rPr lang="en" sz="1200" dirty="0"/>
              <a:t>(Kent Wildlife Trust, 2021)</a:t>
            </a:r>
          </a:p>
          <a:p>
            <a:pPr marL="342900" indent="-342900">
              <a:buFont typeface="Arial" panose="020B0604020202020204" pitchFamily="34" charset="0"/>
              <a:buChar char="•"/>
            </a:pPr>
            <a:r>
              <a:rPr lang="en" dirty="0"/>
              <a:t>14 Desginated Sites </a:t>
            </a:r>
            <a:r>
              <a:rPr lang="en" sz="1200" dirty="0"/>
              <a:t>(Kent Wildlife Trust, 2021)</a:t>
            </a:r>
          </a:p>
          <a:p>
            <a:pPr marL="342900" indent="-342900">
              <a:buFont typeface="Arial" panose="020B0604020202020204" pitchFamily="34" charset="0"/>
              <a:buChar char="•"/>
            </a:pPr>
            <a:endParaRPr lang="en" sz="1100" dirty="0"/>
          </a:p>
          <a:p>
            <a:pPr marL="342900" indent="-342900">
              <a:buFont typeface="Arial" panose="020B0604020202020204" pitchFamily="34" charset="0"/>
              <a:buChar char="•"/>
            </a:pPr>
            <a:r>
              <a:rPr lang="en-GB" dirty="0"/>
              <a:t>T</a:t>
            </a:r>
            <a:r>
              <a:rPr lang="en" dirty="0"/>
              <a:t>he Community and Organisation Aganst the Project </a:t>
            </a:r>
            <a:r>
              <a:rPr lang="en" sz="1200" dirty="0"/>
              <a:t>(Save Graveney Marshes, 2019)</a:t>
            </a:r>
          </a:p>
          <a:p>
            <a:pPr marL="342900" indent="-342900">
              <a:buFont typeface="Arial" panose="020B0604020202020204" pitchFamily="34" charset="0"/>
              <a:buChar char="•"/>
            </a:pPr>
            <a:endParaRPr lang="en" dirty="0"/>
          </a:p>
        </p:txBody>
      </p:sp>
      <p:sp>
        <p:nvSpPr>
          <p:cNvPr id="169" name="Google Shape;169;p21"/>
          <p:cNvSpPr txBox="1">
            <a:spLocks noGrp="1"/>
          </p:cNvSpPr>
          <p:nvPr>
            <p:ph type="title"/>
          </p:nvPr>
        </p:nvSpPr>
        <p:spPr>
          <a:xfrm>
            <a:off x="744701" y="1171609"/>
            <a:ext cx="3507581" cy="1418400"/>
          </a:xfrm>
          <a:prstGeom prst="rect">
            <a:avLst/>
          </a:prstGeom>
        </p:spPr>
        <p:txBody>
          <a:bodyPr spcFirstLastPara="1" wrap="square" lIns="0" tIns="0" rIns="0" bIns="0" anchor="ctr" anchorCtr="0">
            <a:noAutofit/>
          </a:bodyPr>
          <a:lstStyle/>
          <a:p>
            <a:r>
              <a:rPr lang="en" dirty="0"/>
              <a:t>The Case Study: Cleve Hill Solar Park</a:t>
            </a:r>
            <a:endParaRPr dirty="0"/>
          </a:p>
        </p:txBody>
      </p:sp>
      <p:sp>
        <p:nvSpPr>
          <p:cNvPr id="170" name="Google Shape;170;p21"/>
          <p:cNvSpPr txBox="1">
            <a:spLocks noGrp="1"/>
          </p:cNvSpPr>
          <p:nvPr>
            <p:ph type="body" idx="2"/>
          </p:nvPr>
        </p:nvSpPr>
        <p:spPr>
          <a:xfrm>
            <a:off x="5282315" y="4752181"/>
            <a:ext cx="4210008" cy="2633700"/>
          </a:xfrm>
          <a:prstGeom prst="rect">
            <a:avLst/>
          </a:prstGeom>
        </p:spPr>
        <p:txBody>
          <a:bodyPr spcFirstLastPara="1" wrap="square" lIns="0" tIns="0" rIns="0" bIns="0" anchor="t" anchorCtr="0">
            <a:noAutofit/>
          </a:bodyPr>
          <a:lstStyle/>
          <a:p>
            <a:pPr marL="0" indent="0">
              <a:buNone/>
            </a:pPr>
            <a:r>
              <a:rPr lang="en-GB" sz="1600" i="1" dirty="0">
                <a:latin typeface="Calibri" panose="020F0502020204030204" pitchFamily="34" charset="0"/>
                <a:ea typeface="Calibri" panose="020F0502020204030204" pitchFamily="34" charset="0"/>
                <a:cs typeface="Times New Roman" panose="02020603050405020304" pitchFamily="18" charset="0"/>
              </a:rPr>
              <a:t>“Kent Wildlife Trust is not opposed to solar parks and is supportive of initiatives to reduce reliance on fossil fuels - but this must not be at the expense of other aspects of the natural environment. As with many development issues, it is as much about ‘where’ as ‘what’ and in this case the development site is ‘functionally linked’ to the surrounding habitats and plays a vital role in supporting the species for which the area has been designated. In particular, significant numbers of Brent geese, lapwing and golden plover use the farmland. Marsh harrier breed and feed in the area and may be displaced by the presence of the solar panels.” </a:t>
            </a:r>
            <a:r>
              <a:rPr lang="en-GB" sz="1600" dirty="0">
                <a:latin typeface="Calibri" panose="020F0502020204030204" pitchFamily="34" charset="0"/>
                <a:ea typeface="Calibri" panose="020F0502020204030204" pitchFamily="34" charset="0"/>
                <a:cs typeface="Times New Roman" panose="02020603050405020304" pitchFamily="18" charset="0"/>
              </a:rPr>
              <a:t>(Kent Wildlife Trust, 2021. P. 1).</a:t>
            </a:r>
          </a:p>
          <a:p>
            <a:pPr marL="0" indent="0">
              <a:buNone/>
            </a:pPr>
            <a:endParaRPr sz="1600" dirty="0"/>
          </a:p>
        </p:txBody>
      </p:sp>
      <p:sp>
        <p:nvSpPr>
          <p:cNvPr id="171" name="Google Shape;171;p21"/>
          <p:cNvSpPr txBox="1">
            <a:spLocks noGrp="1"/>
          </p:cNvSpPr>
          <p:nvPr>
            <p:ph type="sldNum" idx="12"/>
          </p:nvPr>
        </p:nvSpPr>
        <p:spPr>
          <a:xfrm>
            <a:off x="9588356" y="6940384"/>
            <a:ext cx="383400" cy="383400"/>
          </a:xfrm>
          <a:prstGeom prst="rect">
            <a:avLst/>
          </a:prstGeom>
        </p:spPr>
        <p:txBody>
          <a:bodyPr spcFirstLastPara="1" wrap="square" lIns="0" tIns="0" rIns="0" bIns="0" anchor="ctr" anchorCtr="0">
            <a:noAutofit/>
          </a:bodyPr>
          <a:lstStyle/>
          <a:p>
            <a:fld id="{00000000-1234-1234-1234-123412341234}" type="slidenum">
              <a:rPr lang="en"/>
              <a:pPr/>
              <a:t>3</a:t>
            </a:fld>
            <a:endParaRPr/>
          </a:p>
        </p:txBody>
      </p:sp>
      <p:pic>
        <p:nvPicPr>
          <p:cNvPr id="2" name="Picture 1">
            <a:extLst>
              <a:ext uri="{FF2B5EF4-FFF2-40B4-BE49-F238E27FC236}">
                <a16:creationId xmlns:a16="http://schemas.microsoft.com/office/drawing/2014/main" id="{CEDEA628-5240-4491-92FE-7B60B66C8F90}"/>
              </a:ext>
            </a:extLst>
          </p:cNvPr>
          <p:cNvPicPr>
            <a:picLocks noChangeAspect="1"/>
          </p:cNvPicPr>
          <p:nvPr/>
        </p:nvPicPr>
        <p:blipFill>
          <a:blip r:embed="rId3"/>
          <a:stretch>
            <a:fillRect/>
          </a:stretch>
        </p:blipFill>
        <p:spPr>
          <a:xfrm>
            <a:off x="5608638" y="0"/>
            <a:ext cx="5191125" cy="3514725"/>
          </a:xfrm>
          <a:prstGeom prst="rect">
            <a:avLst/>
          </a:prstGeom>
        </p:spPr>
      </p:pic>
      <p:pic>
        <p:nvPicPr>
          <p:cNvPr id="3" name="Picture 2">
            <a:extLst>
              <a:ext uri="{FF2B5EF4-FFF2-40B4-BE49-F238E27FC236}">
                <a16:creationId xmlns:a16="http://schemas.microsoft.com/office/drawing/2014/main" id="{98F42622-A09E-468B-8ECF-FCE2DF1DDE4A}"/>
              </a:ext>
            </a:extLst>
          </p:cNvPr>
          <p:cNvPicPr>
            <a:picLocks noChangeAspect="1"/>
          </p:cNvPicPr>
          <p:nvPr/>
        </p:nvPicPr>
        <p:blipFill>
          <a:blip r:embed="rId4"/>
          <a:stretch>
            <a:fillRect/>
          </a:stretch>
        </p:blipFill>
        <p:spPr>
          <a:xfrm>
            <a:off x="0" y="6047631"/>
            <a:ext cx="4608975" cy="3456732"/>
          </a:xfrm>
          <a:prstGeom prst="rect">
            <a:avLst/>
          </a:prstGeom>
        </p:spPr>
      </p:pic>
      <p:sp>
        <p:nvSpPr>
          <p:cNvPr id="5" name="TextBox 4">
            <a:extLst>
              <a:ext uri="{FF2B5EF4-FFF2-40B4-BE49-F238E27FC236}">
                <a16:creationId xmlns:a16="http://schemas.microsoft.com/office/drawing/2014/main" id="{9F0F3C5A-5E27-4BA8-BBDF-E62E85C48795}"/>
              </a:ext>
            </a:extLst>
          </p:cNvPr>
          <p:cNvSpPr txBox="1"/>
          <p:nvPr/>
        </p:nvSpPr>
        <p:spPr>
          <a:xfrm>
            <a:off x="5608638" y="3533013"/>
            <a:ext cx="4402183" cy="584775"/>
          </a:xfrm>
          <a:prstGeom prst="rect">
            <a:avLst/>
          </a:prstGeom>
          <a:noFill/>
        </p:spPr>
        <p:txBody>
          <a:bodyPr wrap="square" rtlCol="0">
            <a:spAutoFit/>
          </a:bodyPr>
          <a:lstStyle/>
          <a:p>
            <a:r>
              <a:rPr lang="en-US" sz="1600" b="0" i="0" dirty="0">
                <a:solidFill>
                  <a:schemeClr val="bg1"/>
                </a:solidFill>
                <a:effectLst/>
                <a:latin typeface="Raleway" panose="020B0604020202020204" charset="0"/>
              </a:rPr>
              <a:t>Map of Cleve Hill Solar Park site. (Ordnance Survey, 2017)</a:t>
            </a:r>
            <a:endParaRPr lang="en-GB" sz="1600" dirty="0">
              <a:solidFill>
                <a:schemeClr val="bg1"/>
              </a:solidFill>
              <a:latin typeface="Raleway" panose="020B0604020202020204" charset="0"/>
            </a:endParaRPr>
          </a:p>
        </p:txBody>
      </p:sp>
      <p:sp>
        <p:nvSpPr>
          <p:cNvPr id="6" name="TextBox 5">
            <a:extLst>
              <a:ext uri="{FF2B5EF4-FFF2-40B4-BE49-F238E27FC236}">
                <a16:creationId xmlns:a16="http://schemas.microsoft.com/office/drawing/2014/main" id="{738A0034-53B6-408A-96DF-B3BA5A3073AB}"/>
              </a:ext>
            </a:extLst>
          </p:cNvPr>
          <p:cNvSpPr txBox="1"/>
          <p:nvPr/>
        </p:nvSpPr>
        <p:spPr>
          <a:xfrm>
            <a:off x="880134" y="5585966"/>
            <a:ext cx="3728841" cy="461665"/>
          </a:xfrm>
          <a:prstGeom prst="rect">
            <a:avLst/>
          </a:prstGeom>
          <a:noFill/>
        </p:spPr>
        <p:txBody>
          <a:bodyPr wrap="square" rtlCol="0">
            <a:spAutoFit/>
          </a:bodyPr>
          <a:lstStyle/>
          <a:p>
            <a:r>
              <a:rPr lang="en-US" sz="1200" dirty="0">
                <a:solidFill>
                  <a:schemeClr val="bg1"/>
                </a:solidFill>
              </a:rPr>
              <a:t>The proposed Solar Park Site with designated area shown (Natural England, 2020). </a:t>
            </a:r>
            <a:endParaRPr lang="en-GB" sz="1200" dirty="0">
              <a:solidFill>
                <a:schemeClr val="bg1"/>
              </a:solidFill>
            </a:endParaRPr>
          </a:p>
        </p:txBody>
      </p:sp>
      <p:pic>
        <p:nvPicPr>
          <p:cNvPr id="11" name="Picture 10" descr="Text&#10;&#10;Description automatically generated">
            <a:extLst>
              <a:ext uri="{FF2B5EF4-FFF2-40B4-BE49-F238E27FC236}">
                <a16:creationId xmlns:a16="http://schemas.microsoft.com/office/drawing/2014/main" id="{F5852969-9841-4AC4-926A-DAFBBC4E375B}"/>
              </a:ext>
            </a:extLst>
          </p:cNvPr>
          <p:cNvPicPr>
            <a:picLocks noChangeAspect="1"/>
          </p:cNvPicPr>
          <p:nvPr/>
        </p:nvPicPr>
        <p:blipFill>
          <a:blip r:embed="rId5"/>
          <a:stretch>
            <a:fillRect/>
          </a:stretch>
        </p:blipFill>
        <p:spPr>
          <a:xfrm>
            <a:off x="0" y="0"/>
            <a:ext cx="3523635" cy="11716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5"/>
          <p:cNvSpPr txBox="1">
            <a:spLocks noGrp="1"/>
          </p:cNvSpPr>
          <p:nvPr>
            <p:ph type="title"/>
          </p:nvPr>
        </p:nvSpPr>
        <p:spPr>
          <a:xfrm>
            <a:off x="828007" y="1171609"/>
            <a:ext cx="3171300" cy="1418400"/>
          </a:xfrm>
          <a:prstGeom prst="rect">
            <a:avLst/>
          </a:prstGeom>
        </p:spPr>
        <p:txBody>
          <a:bodyPr spcFirstLastPara="1" wrap="square" lIns="0" tIns="0" rIns="0" bIns="0" anchor="ctr" anchorCtr="0">
            <a:noAutofit/>
          </a:bodyPr>
          <a:lstStyle/>
          <a:p>
            <a:r>
              <a:rPr lang="en" dirty="0">
                <a:solidFill>
                  <a:schemeClr val="accent1"/>
                </a:solidFill>
              </a:rPr>
              <a:t>Theory, Practice and the Middle</a:t>
            </a:r>
            <a:endParaRPr dirty="0">
              <a:solidFill>
                <a:schemeClr val="accent1"/>
              </a:solidFill>
            </a:endParaRPr>
          </a:p>
        </p:txBody>
      </p:sp>
      <p:sp>
        <p:nvSpPr>
          <p:cNvPr id="114" name="Google Shape;114;p15"/>
          <p:cNvSpPr txBox="1">
            <a:spLocks noGrp="1"/>
          </p:cNvSpPr>
          <p:nvPr>
            <p:ph type="body" idx="1"/>
          </p:nvPr>
        </p:nvSpPr>
        <p:spPr>
          <a:xfrm>
            <a:off x="996824" y="3026232"/>
            <a:ext cx="3419100" cy="2633700"/>
          </a:xfrm>
          <a:prstGeom prst="rect">
            <a:avLst/>
          </a:prstGeom>
        </p:spPr>
        <p:txBody>
          <a:bodyPr spcFirstLastPara="1" wrap="square" lIns="0" tIns="0" rIns="0" bIns="0" anchor="t" anchorCtr="0">
            <a:noAutofit/>
          </a:bodyPr>
          <a:lstStyle/>
          <a:p>
            <a:pPr marL="342900" indent="-342900">
              <a:buClr>
                <a:schemeClr val="dk1"/>
              </a:buClr>
              <a:buSzPts val="1100"/>
              <a:buFont typeface="Arial" panose="020B0604020202020204" pitchFamily="34" charset="0"/>
              <a:buChar char="•"/>
            </a:pPr>
            <a:r>
              <a:rPr lang="en-US" dirty="0"/>
              <a:t>Public Participation:  </a:t>
            </a:r>
            <a:r>
              <a:rPr lang="en-US" sz="1800" dirty="0"/>
              <a:t>The Town and Country Planning (Environmental Impact Assessment ) Regulations 2017, The Action, The Public Point of View and Improvement.</a:t>
            </a:r>
          </a:p>
          <a:p>
            <a:pPr marL="342900" indent="-342900">
              <a:buClr>
                <a:schemeClr val="dk1"/>
              </a:buClr>
              <a:buSzPts val="1100"/>
              <a:buFont typeface="Arial" panose="020B0604020202020204" pitchFamily="34" charset="0"/>
              <a:buChar char="•"/>
            </a:pPr>
            <a:endParaRPr lang="en-US" sz="1800" dirty="0"/>
          </a:p>
          <a:p>
            <a:pPr marL="342900" indent="-342900">
              <a:buClr>
                <a:schemeClr val="dk1"/>
              </a:buClr>
              <a:buSzPts val="1100"/>
              <a:buFont typeface="Arial" panose="020B0604020202020204" pitchFamily="34" charset="0"/>
              <a:buChar char="•"/>
            </a:pPr>
            <a:endParaRPr lang="en-US" sz="1800" dirty="0"/>
          </a:p>
          <a:p>
            <a:pPr marL="342900" indent="-342900">
              <a:buClr>
                <a:schemeClr val="dk1"/>
              </a:buClr>
              <a:buSzPts val="1100"/>
              <a:buFont typeface="Arial" panose="020B0604020202020204" pitchFamily="34" charset="0"/>
              <a:buChar char="•"/>
            </a:pPr>
            <a:r>
              <a:rPr lang="en-US" dirty="0"/>
              <a:t>Mitigation:  </a:t>
            </a:r>
            <a:r>
              <a:rPr lang="en-US" sz="1800" dirty="0"/>
              <a:t>The Town and Country Planning (Environmental Impact Assessment) Regulations 2017, The Actions, The Public View and improvements. </a:t>
            </a:r>
          </a:p>
          <a:p>
            <a:pPr marL="342900" indent="-342900">
              <a:buClr>
                <a:schemeClr val="dk1"/>
              </a:buClr>
              <a:buSzPts val="1100"/>
              <a:buFont typeface="Arial" panose="020B0604020202020204" pitchFamily="34" charset="0"/>
              <a:buChar char="•"/>
            </a:pPr>
            <a:endParaRPr sz="1800" dirty="0"/>
          </a:p>
        </p:txBody>
      </p:sp>
      <p:sp>
        <p:nvSpPr>
          <p:cNvPr id="116" name="Google Shape;116;p15"/>
          <p:cNvSpPr txBox="1">
            <a:spLocks noGrp="1"/>
          </p:cNvSpPr>
          <p:nvPr>
            <p:ph type="sldNum" idx="12"/>
          </p:nvPr>
        </p:nvSpPr>
        <p:spPr>
          <a:xfrm>
            <a:off x="9588356" y="6940384"/>
            <a:ext cx="383400" cy="383400"/>
          </a:xfrm>
          <a:prstGeom prst="rect">
            <a:avLst/>
          </a:prstGeom>
        </p:spPr>
        <p:txBody>
          <a:bodyPr spcFirstLastPara="1" wrap="square" lIns="0" tIns="0" rIns="0" bIns="0" anchor="ctr" anchorCtr="0">
            <a:noAutofit/>
          </a:bodyPr>
          <a:lstStyle/>
          <a:p>
            <a:fld id="{00000000-1234-1234-1234-123412341234}" type="slidenum">
              <a:rPr lang="en"/>
              <a:pPr/>
              <a:t>4</a:t>
            </a:fld>
            <a:endParaRPr/>
          </a:p>
        </p:txBody>
      </p:sp>
      <p:sp>
        <p:nvSpPr>
          <p:cNvPr id="6" name="TextBox 5">
            <a:extLst>
              <a:ext uri="{FF2B5EF4-FFF2-40B4-BE49-F238E27FC236}">
                <a16:creationId xmlns:a16="http://schemas.microsoft.com/office/drawing/2014/main" id="{3BF39313-DA57-400F-8994-AA065C46008F}"/>
              </a:ext>
            </a:extLst>
          </p:cNvPr>
          <p:cNvSpPr txBox="1"/>
          <p:nvPr/>
        </p:nvSpPr>
        <p:spPr>
          <a:xfrm>
            <a:off x="6204857" y="7323784"/>
            <a:ext cx="3766899" cy="1576907"/>
          </a:xfrm>
          <a:prstGeom prst="rect">
            <a:avLst/>
          </a:prstGeom>
          <a:noFill/>
        </p:spPr>
        <p:txBody>
          <a:bodyPr wrap="square" rtlCol="0">
            <a:spAutoFit/>
          </a:bodyPr>
          <a:lstStyle/>
          <a:p>
            <a:pPr marL="342900" indent="-342900">
              <a:buFont typeface="Arial" panose="020B0604020202020204" pitchFamily="34" charset="0"/>
              <a:buChar char="•"/>
            </a:pPr>
            <a:r>
              <a:rPr lang="en-US" sz="1100" dirty="0">
                <a:solidFill>
                  <a:schemeClr val="bg1"/>
                </a:solidFill>
              </a:rPr>
              <a:t>Government, 2020b</a:t>
            </a:r>
          </a:p>
          <a:p>
            <a:pPr marL="342900" indent="-342900">
              <a:buFont typeface="Arial" panose="020B0604020202020204" pitchFamily="34" charset="0"/>
              <a:buChar char="•"/>
            </a:pPr>
            <a:r>
              <a:rPr lang="en-US" sz="1100" dirty="0">
                <a:solidFill>
                  <a:schemeClr val="bg1"/>
                </a:solidFill>
              </a:rPr>
              <a:t>Community Consultation Leaflet, 2017</a:t>
            </a:r>
          </a:p>
          <a:p>
            <a:pPr marL="342900" indent="-342900">
              <a:buFont typeface="Arial" panose="020B0604020202020204" pitchFamily="34" charset="0"/>
              <a:buChar char="•"/>
            </a:pPr>
            <a:r>
              <a:rPr lang="en-US" sz="1100" dirty="0">
                <a:solidFill>
                  <a:schemeClr val="bg1"/>
                </a:solidFill>
              </a:rPr>
              <a:t>UNECE, 2017</a:t>
            </a:r>
          </a:p>
          <a:p>
            <a:pPr marL="342900" indent="-342900">
              <a:buFont typeface="Arial" panose="020B0604020202020204" pitchFamily="34" charset="0"/>
              <a:buChar char="•"/>
            </a:pPr>
            <a:r>
              <a:rPr lang="en-US" sz="1100" dirty="0">
                <a:solidFill>
                  <a:schemeClr val="bg1"/>
                </a:solidFill>
              </a:rPr>
              <a:t>Cleve Hill Solar Park Ltd, 2018</a:t>
            </a:r>
            <a:endParaRPr lang="en-GB" sz="1100" dirty="0">
              <a:solidFill>
                <a:schemeClr val="bg1"/>
              </a:solidFill>
            </a:endParaRPr>
          </a:p>
          <a:p>
            <a:pPr marL="342900" indent="-342900">
              <a:buFont typeface="Arial" panose="020B0604020202020204" pitchFamily="34" charset="0"/>
              <a:buChar char="•"/>
            </a:pPr>
            <a:r>
              <a:rPr lang="en-GB" sz="1100" dirty="0">
                <a:solidFill>
                  <a:schemeClr val="bg1"/>
                </a:solidFill>
              </a:rPr>
              <a:t>International Institute for Sustainable Development, 2021</a:t>
            </a:r>
          </a:p>
          <a:p>
            <a:pPr marL="342900" indent="-342900">
              <a:buFont typeface="Arial" panose="020B0604020202020204" pitchFamily="34" charset="0"/>
              <a:buChar char="•"/>
            </a:pPr>
            <a:r>
              <a:rPr lang="en-GB" sz="1100" dirty="0">
                <a:solidFill>
                  <a:schemeClr val="bg1"/>
                </a:solidFill>
              </a:rPr>
              <a:t>Arcus Consulting Services Ltd, 2021</a:t>
            </a:r>
          </a:p>
          <a:p>
            <a:pPr marL="342900" indent="-342900">
              <a:buFont typeface="Arial" panose="020B0604020202020204" pitchFamily="34" charset="0"/>
              <a:buChar char="•"/>
            </a:pPr>
            <a:endParaRPr lang="en-US" dirty="0">
              <a:solidFill>
                <a:schemeClr val="bg1"/>
              </a:solidFill>
            </a:endParaRPr>
          </a:p>
        </p:txBody>
      </p:sp>
      <p:pic>
        <p:nvPicPr>
          <p:cNvPr id="1026" name="Picture 2" descr="WHAT ABOUT PUBLIC PARTICIPATION? WHERE ARE WE? – International Institute  For Legislative Affairs">
            <a:extLst>
              <a:ext uri="{FF2B5EF4-FFF2-40B4-BE49-F238E27FC236}">
                <a16:creationId xmlns:a16="http://schemas.microsoft.com/office/drawing/2014/main" id="{45E18DB5-D333-4FEB-A23C-A4DAE35346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7439" y="2455818"/>
            <a:ext cx="5514317" cy="217063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is Risk Mitigation Strategy? Define Risk Evaluation Plan - SearchInform">
            <a:extLst>
              <a:ext uri="{FF2B5EF4-FFF2-40B4-BE49-F238E27FC236}">
                <a16:creationId xmlns:a16="http://schemas.microsoft.com/office/drawing/2014/main" id="{782D90E8-2D72-4D25-9D69-10576AB3F2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9512" y="5653649"/>
            <a:ext cx="2348794" cy="140364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4" name="Picture 13" descr="Text&#10;&#10;Description automatically generated">
            <a:extLst>
              <a:ext uri="{FF2B5EF4-FFF2-40B4-BE49-F238E27FC236}">
                <a16:creationId xmlns:a16="http://schemas.microsoft.com/office/drawing/2014/main" id="{4485A1BF-42B1-44E8-B026-FBD2841B72A6}"/>
              </a:ext>
            </a:extLst>
          </p:cNvPr>
          <p:cNvPicPr>
            <a:picLocks noChangeAspect="1"/>
          </p:cNvPicPr>
          <p:nvPr/>
        </p:nvPicPr>
        <p:blipFill>
          <a:blip r:embed="rId5"/>
          <a:stretch>
            <a:fillRect/>
          </a:stretch>
        </p:blipFill>
        <p:spPr>
          <a:xfrm>
            <a:off x="0" y="0"/>
            <a:ext cx="3523635" cy="117160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0A76A-E5CC-4477-94C4-18BF0D8FD511}"/>
              </a:ext>
            </a:extLst>
          </p:cNvPr>
          <p:cNvSpPr>
            <a:spLocks noGrp="1"/>
          </p:cNvSpPr>
          <p:nvPr>
            <p:ph type="title"/>
          </p:nvPr>
        </p:nvSpPr>
        <p:spPr>
          <a:xfrm>
            <a:off x="905621" y="585804"/>
            <a:ext cx="3745548" cy="2620976"/>
          </a:xfrm>
        </p:spPr>
        <p:txBody>
          <a:bodyPr/>
          <a:lstStyle/>
          <a:p>
            <a:r>
              <a:rPr lang="en-US" dirty="0"/>
              <a:t>Conclusion</a:t>
            </a:r>
            <a:endParaRPr lang="en-GB" dirty="0"/>
          </a:p>
        </p:txBody>
      </p:sp>
      <p:sp>
        <p:nvSpPr>
          <p:cNvPr id="3" name="Text Placeholder 2">
            <a:extLst>
              <a:ext uri="{FF2B5EF4-FFF2-40B4-BE49-F238E27FC236}">
                <a16:creationId xmlns:a16="http://schemas.microsoft.com/office/drawing/2014/main" id="{0BFEF58B-E6C3-419E-BDA9-08E257CA6388}"/>
              </a:ext>
            </a:extLst>
          </p:cNvPr>
          <p:cNvSpPr>
            <a:spLocks noGrp="1"/>
          </p:cNvSpPr>
          <p:nvPr>
            <p:ph type="body" idx="1"/>
          </p:nvPr>
        </p:nvSpPr>
        <p:spPr/>
        <p:txBody>
          <a:bodyPr/>
          <a:lstStyle/>
          <a:p>
            <a:pPr>
              <a:buFont typeface="Arial" panose="020B0604020202020204" pitchFamily="34" charset="0"/>
              <a:buChar char="•"/>
            </a:pPr>
            <a:r>
              <a:rPr lang="en-US" dirty="0"/>
              <a:t>Great room for improvement </a:t>
            </a:r>
          </a:p>
          <a:p>
            <a:pPr>
              <a:buFont typeface="Arial" panose="020B0604020202020204" pitchFamily="34" charset="0"/>
              <a:buChar char="•"/>
            </a:pPr>
            <a:r>
              <a:rPr lang="en-US" dirty="0"/>
              <a:t>Sea water + batteries = disaster! </a:t>
            </a:r>
            <a:r>
              <a:rPr lang="en-US" sz="1100" dirty="0"/>
              <a:t>(Kent Wildlife Trust, 2020)</a:t>
            </a:r>
          </a:p>
          <a:p>
            <a:endParaRPr lang="en-GB" dirty="0"/>
          </a:p>
        </p:txBody>
      </p:sp>
      <p:sp>
        <p:nvSpPr>
          <p:cNvPr id="5" name="Slide Number Placeholder 4">
            <a:extLst>
              <a:ext uri="{FF2B5EF4-FFF2-40B4-BE49-F238E27FC236}">
                <a16:creationId xmlns:a16="http://schemas.microsoft.com/office/drawing/2014/main" id="{F3A04426-D43A-4B24-80F7-74B575F666CE}"/>
              </a:ext>
            </a:extLst>
          </p:cNvPr>
          <p:cNvSpPr>
            <a:spLocks noGrp="1"/>
          </p:cNvSpPr>
          <p:nvPr>
            <p:ph type="sldNum" idx="12"/>
          </p:nvPr>
        </p:nvSpPr>
        <p:spPr/>
        <p:txBody>
          <a:bodyPr/>
          <a:lstStyle/>
          <a:p>
            <a:fld id="{00000000-1234-1234-1234-123412341234}" type="slidenum">
              <a:rPr lang="en" smtClean="0"/>
              <a:pPr/>
              <a:t>5</a:t>
            </a:fld>
            <a:endParaRPr lang="en"/>
          </a:p>
        </p:txBody>
      </p:sp>
      <p:pic>
        <p:nvPicPr>
          <p:cNvPr id="2050" name="Picture 2" descr="Poison - Wikipedia">
            <a:extLst>
              <a:ext uri="{FF2B5EF4-FFF2-40B4-BE49-F238E27FC236}">
                <a16:creationId xmlns:a16="http://schemas.microsoft.com/office/drawing/2014/main" id="{2F934B4A-7BBF-472A-A2F1-5129FCDA7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8628" y="5841201"/>
            <a:ext cx="2954429" cy="295442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ntinuous Business Improvement Depends on Data Governance | erwin, Inc.">
            <a:extLst>
              <a:ext uri="{FF2B5EF4-FFF2-40B4-BE49-F238E27FC236}">
                <a16:creationId xmlns:a16="http://schemas.microsoft.com/office/drawing/2014/main" id="{B0F731D0-0AD9-41C7-9DE8-14B2ABF504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0119" y="850889"/>
            <a:ext cx="5112938" cy="237571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Text&#10;&#10;Description automatically generated">
            <a:extLst>
              <a:ext uri="{FF2B5EF4-FFF2-40B4-BE49-F238E27FC236}">
                <a16:creationId xmlns:a16="http://schemas.microsoft.com/office/drawing/2014/main" id="{5E011887-8F4D-4D62-92FD-8E867F36AC25}"/>
              </a:ext>
            </a:extLst>
          </p:cNvPr>
          <p:cNvPicPr>
            <a:picLocks noChangeAspect="1"/>
          </p:cNvPicPr>
          <p:nvPr/>
        </p:nvPicPr>
        <p:blipFill>
          <a:blip r:embed="rId4"/>
          <a:stretch>
            <a:fillRect/>
          </a:stretch>
        </p:blipFill>
        <p:spPr>
          <a:xfrm>
            <a:off x="0" y="0"/>
            <a:ext cx="3523635" cy="1171609"/>
          </a:xfrm>
          <a:prstGeom prst="rect">
            <a:avLst/>
          </a:prstGeom>
        </p:spPr>
      </p:pic>
    </p:spTree>
    <p:extLst>
      <p:ext uri="{BB962C8B-B14F-4D97-AF65-F5344CB8AC3E}">
        <p14:creationId xmlns:p14="http://schemas.microsoft.com/office/powerpoint/2010/main" val="1262202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336"/>
        <p:cNvGrpSpPr/>
        <p:nvPr/>
      </p:nvGrpSpPr>
      <p:grpSpPr>
        <a:xfrm>
          <a:off x="0" y="0"/>
          <a:ext cx="0" cy="0"/>
          <a:chOff x="0" y="0"/>
          <a:chExt cx="0" cy="0"/>
        </a:xfrm>
      </p:grpSpPr>
      <p:sp>
        <p:nvSpPr>
          <p:cNvPr id="337" name="Google Shape;337;p36"/>
          <p:cNvSpPr txBox="1">
            <a:spLocks noGrp="1"/>
          </p:cNvSpPr>
          <p:nvPr>
            <p:ph type="title"/>
          </p:nvPr>
        </p:nvSpPr>
        <p:spPr>
          <a:xfrm>
            <a:off x="1807074" y="2245422"/>
            <a:ext cx="5939904" cy="1758000"/>
          </a:xfrm>
          <a:prstGeom prst="rect">
            <a:avLst/>
          </a:prstGeom>
        </p:spPr>
        <p:txBody>
          <a:bodyPr spcFirstLastPara="1" wrap="square" lIns="0" tIns="0" rIns="0" bIns="0" anchor="b" anchorCtr="0">
            <a:noAutofit/>
          </a:bodyPr>
          <a:lstStyle/>
          <a:p>
            <a:r>
              <a:rPr lang="en" sz="9600" dirty="0">
                <a:solidFill>
                  <a:schemeClr val="accent1"/>
                </a:solidFill>
              </a:rPr>
              <a:t>Thanks</a:t>
            </a:r>
            <a:r>
              <a:rPr lang="en" sz="7200" dirty="0">
                <a:solidFill>
                  <a:schemeClr val="accent1"/>
                </a:solidFill>
              </a:rPr>
              <a:t>!</a:t>
            </a:r>
            <a:endParaRPr sz="7200" dirty="0">
              <a:solidFill>
                <a:schemeClr val="accent1"/>
              </a:solidFill>
            </a:endParaRPr>
          </a:p>
        </p:txBody>
      </p:sp>
      <p:sp>
        <p:nvSpPr>
          <p:cNvPr id="338" name="Google Shape;338;p36"/>
          <p:cNvSpPr txBox="1">
            <a:spLocks noGrp="1"/>
          </p:cNvSpPr>
          <p:nvPr>
            <p:ph type="body" idx="1"/>
          </p:nvPr>
        </p:nvSpPr>
        <p:spPr>
          <a:xfrm>
            <a:off x="1643788" y="4082903"/>
            <a:ext cx="6266477" cy="2860954"/>
          </a:xfrm>
          <a:prstGeom prst="rect">
            <a:avLst/>
          </a:prstGeom>
        </p:spPr>
        <p:txBody>
          <a:bodyPr spcFirstLastPara="1" wrap="square" lIns="0" tIns="0" rIns="0" bIns="0" anchor="t" anchorCtr="0">
            <a:noAutofit/>
          </a:bodyPr>
          <a:lstStyle/>
          <a:p>
            <a:pPr marL="0" indent="0">
              <a:buNone/>
            </a:pPr>
            <a:r>
              <a:rPr lang="en-US" sz="7200" dirty="0">
                <a:solidFill>
                  <a:schemeClr val="lt1"/>
                </a:solidFill>
              </a:rPr>
              <a:t>Any Questions?</a:t>
            </a:r>
            <a:endParaRPr sz="7200" dirty="0">
              <a:solidFill>
                <a:schemeClr val="lt1"/>
              </a:solidFill>
            </a:endParaRPr>
          </a:p>
        </p:txBody>
      </p:sp>
      <p:sp>
        <p:nvSpPr>
          <p:cNvPr id="339" name="Google Shape;339;p36"/>
          <p:cNvSpPr txBox="1">
            <a:spLocks noGrp="1"/>
          </p:cNvSpPr>
          <p:nvPr>
            <p:ph type="sldNum" idx="12"/>
          </p:nvPr>
        </p:nvSpPr>
        <p:spPr>
          <a:xfrm>
            <a:off x="9588356" y="6940384"/>
            <a:ext cx="383400" cy="383400"/>
          </a:xfrm>
          <a:prstGeom prst="rect">
            <a:avLst/>
          </a:prstGeom>
        </p:spPr>
        <p:txBody>
          <a:bodyPr spcFirstLastPara="1" wrap="square" lIns="0" tIns="0" rIns="0" bIns="0" anchor="ctr" anchorCtr="0">
            <a:noAutofit/>
          </a:bodyPr>
          <a:lstStyle/>
          <a:p>
            <a:fld id="{00000000-1234-1234-1234-123412341234}" type="slidenum">
              <a:rPr lang="en"/>
              <a:pPr/>
              <a:t>6</a:t>
            </a:fld>
            <a:endParaRPr/>
          </a:p>
        </p:txBody>
      </p:sp>
      <p:pic>
        <p:nvPicPr>
          <p:cNvPr id="7" name="Picture 6" descr="A person holding a globe">
            <a:extLst>
              <a:ext uri="{FF2B5EF4-FFF2-40B4-BE49-F238E27FC236}">
                <a16:creationId xmlns:a16="http://schemas.microsoft.com/office/drawing/2014/main" id="{4AAE32CA-AC65-4EB2-9F5D-1587E12B43E9}"/>
              </a:ext>
            </a:extLst>
          </p:cNvPr>
          <p:cNvPicPr>
            <a:picLocks noChangeAspect="1"/>
          </p:cNvPicPr>
          <p:nvPr/>
        </p:nvPicPr>
        <p:blipFill>
          <a:blip r:embed="rId3"/>
          <a:stretch>
            <a:fillRect/>
          </a:stretch>
        </p:blipFill>
        <p:spPr>
          <a:xfrm>
            <a:off x="5853324" y="6563928"/>
            <a:ext cx="4946439" cy="2940435"/>
          </a:xfrm>
          <a:prstGeom prst="rect">
            <a:avLst/>
          </a:prstGeom>
        </p:spPr>
      </p:pic>
      <p:pic>
        <p:nvPicPr>
          <p:cNvPr id="12" name="Picture 11" descr="Text&#10;&#10;Description automatically generated">
            <a:extLst>
              <a:ext uri="{FF2B5EF4-FFF2-40B4-BE49-F238E27FC236}">
                <a16:creationId xmlns:a16="http://schemas.microsoft.com/office/drawing/2014/main" id="{8F0EA714-2578-4DE2-9720-FA9BE60CE820}"/>
              </a:ext>
            </a:extLst>
          </p:cNvPr>
          <p:cNvPicPr>
            <a:picLocks noChangeAspect="1"/>
          </p:cNvPicPr>
          <p:nvPr/>
        </p:nvPicPr>
        <p:blipFill>
          <a:blip r:embed="rId4"/>
          <a:stretch>
            <a:fillRect/>
          </a:stretch>
        </p:blipFill>
        <p:spPr>
          <a:xfrm>
            <a:off x="-20762" y="0"/>
            <a:ext cx="3523635" cy="117160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564"/>
        <p:cNvGrpSpPr/>
        <p:nvPr/>
      </p:nvGrpSpPr>
      <p:grpSpPr>
        <a:xfrm>
          <a:off x="0" y="0"/>
          <a:ext cx="0" cy="0"/>
          <a:chOff x="0" y="0"/>
          <a:chExt cx="0" cy="0"/>
        </a:xfrm>
      </p:grpSpPr>
      <p:sp>
        <p:nvSpPr>
          <p:cNvPr id="1566" name="Google Shape;1566;p52"/>
          <p:cNvSpPr txBox="1"/>
          <p:nvPr/>
        </p:nvSpPr>
        <p:spPr>
          <a:xfrm>
            <a:off x="121853" y="571141"/>
            <a:ext cx="10173109" cy="1016539"/>
          </a:xfrm>
          <a:prstGeom prst="rect">
            <a:avLst/>
          </a:prstGeom>
          <a:noFill/>
          <a:ln>
            <a:noFill/>
          </a:ln>
        </p:spPr>
        <p:txBody>
          <a:bodyPr spcFirstLastPara="1" wrap="square" lIns="0" tIns="0" rIns="0" bIns="0" anchor="t" anchorCtr="0">
            <a:noAutofit/>
          </a:bodyPr>
          <a:lstStyle/>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Arcus Consulting Services, 2017. </a:t>
            </a:r>
            <a:r>
              <a:rPr lang="en-GB" sz="800" i="1" dirty="0">
                <a:latin typeface="Calibri" panose="020F0502020204030204" pitchFamily="34" charset="0"/>
                <a:ea typeface="Times New Roman" panose="02020603050405020304" pitchFamily="18" charset="0"/>
                <a:cs typeface="Calibri" panose="020F0502020204030204" pitchFamily="34" charset="0"/>
              </a:rPr>
              <a:t>Environmental Impact Assessment: Scoping Report Cleve Hill Solar Park</a:t>
            </a:r>
            <a:r>
              <a:rPr lang="en-GB" sz="800" dirty="0">
                <a:latin typeface="Calibri" panose="020F0502020204030204" pitchFamily="34" charset="0"/>
                <a:ea typeface="Times New Roman" panose="02020603050405020304" pitchFamily="18" charset="0"/>
                <a:cs typeface="Calibri" panose="020F0502020204030204" pitchFamily="34" charset="0"/>
              </a:rPr>
              <a:t>. [PDF] North Yorkshire: Arcus Consultancy Services, pp.8, 43, 51 and 52. Available at: &lt;http://file:///C:/Users/Marie/Downloads/EN010085-000027-CHSP%20-%20Scoping%20Report.pdf&gt;.</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Belfield, R., 2019. Cleve Hill : A Small Problem of Insurance. </a:t>
            </a:r>
            <a:r>
              <a:rPr lang="en-GB" sz="800" i="1" dirty="0">
                <a:latin typeface="Calibri" panose="020F0502020204030204" pitchFamily="34" charset="0"/>
                <a:ea typeface="Times New Roman" panose="02020603050405020304" pitchFamily="18" charset="0"/>
                <a:cs typeface="Calibri" panose="020F0502020204030204" pitchFamily="34" charset="0"/>
              </a:rPr>
              <a:t>The Faversham Eye</a:t>
            </a:r>
            <a:r>
              <a:rPr lang="en-GB" sz="800" dirty="0">
                <a:latin typeface="Calibri" panose="020F0502020204030204" pitchFamily="34" charset="0"/>
                <a:ea typeface="Times New Roman" panose="02020603050405020304" pitchFamily="18" charset="0"/>
                <a:cs typeface="Calibri" panose="020F0502020204030204" pitchFamily="34" charset="0"/>
              </a:rPr>
              <a:t>, [online] Available at: &lt;https://www.favershameye.co.uk/post/cleve-hill-a-small-problem-of-insurance&gt;.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Brodies, 2017. </a:t>
            </a:r>
            <a:r>
              <a:rPr lang="en-GB" sz="800" i="1" dirty="0">
                <a:latin typeface="Calibri" panose="020F0502020204030204" pitchFamily="34" charset="0"/>
                <a:ea typeface="Times New Roman" panose="02020603050405020304" pitchFamily="18" charset="0"/>
                <a:cs typeface="Calibri" panose="020F0502020204030204" pitchFamily="34" charset="0"/>
              </a:rPr>
              <a:t>Changes to Environmental Impact Assessment Regulations</a:t>
            </a:r>
            <a:r>
              <a:rPr lang="en-GB" sz="800" dirty="0">
                <a:latin typeface="Calibri" panose="020F0502020204030204" pitchFamily="34" charset="0"/>
                <a:ea typeface="Times New Roman" panose="02020603050405020304" pitchFamily="18" charset="0"/>
                <a:cs typeface="Calibri" panose="020F0502020204030204" pitchFamily="34" charset="0"/>
              </a:rPr>
              <a:t>. [online] </a:t>
            </a:r>
            <a:r>
              <a:rPr lang="en-GB" sz="800" dirty="0" err="1">
                <a:latin typeface="Calibri" panose="020F0502020204030204" pitchFamily="34" charset="0"/>
                <a:ea typeface="Times New Roman" panose="02020603050405020304" pitchFamily="18" charset="0"/>
                <a:cs typeface="Calibri" panose="020F0502020204030204" pitchFamily="34" charset="0"/>
              </a:rPr>
              <a:t>BRODIESllp</a:t>
            </a:r>
            <a:r>
              <a:rPr lang="en-GB" sz="800" dirty="0">
                <a:latin typeface="Calibri" panose="020F0502020204030204" pitchFamily="34" charset="0"/>
                <a:ea typeface="Times New Roman" panose="02020603050405020304" pitchFamily="18" charset="0"/>
                <a:cs typeface="Calibri" panose="020F0502020204030204" pitchFamily="34" charset="0"/>
              </a:rPr>
              <a:t>. Available at: &lt;https://brodies.com/insights/planning-environment-and-climate/changes-to-environmental-impact-assessment-regulations-effective-from-16-may-2017/&gt;</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CBD Secretariat, 2021. </a:t>
            </a:r>
            <a:r>
              <a:rPr lang="en-GB" sz="800" i="1" dirty="0">
                <a:latin typeface="Calibri" panose="020F0502020204030204" pitchFamily="34" charset="0"/>
                <a:ea typeface="Times New Roman" panose="02020603050405020304" pitchFamily="18" charset="0"/>
                <a:cs typeface="Calibri" panose="020F0502020204030204" pitchFamily="34" charset="0"/>
              </a:rPr>
              <a:t>What is Impact Assessment?</a:t>
            </a:r>
            <a:r>
              <a:rPr lang="en-GB" sz="800" dirty="0">
                <a:latin typeface="Calibri" panose="020F0502020204030204" pitchFamily="34" charset="0"/>
                <a:ea typeface="Times New Roman" panose="02020603050405020304" pitchFamily="18" charset="0"/>
                <a:cs typeface="Calibri" panose="020F0502020204030204" pitchFamily="34" charset="0"/>
              </a:rPr>
              <a:t>. [online] Convention on Biological Diversity. Available at: &lt;https://www.cbd.int/impact/whatis.shtml&gt;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err="1">
                <a:latin typeface="Calibri" panose="020F0502020204030204" pitchFamily="34" charset="0"/>
                <a:ea typeface="Times New Roman" panose="02020603050405020304" pitchFamily="18" charset="0"/>
                <a:cs typeface="Calibri" panose="020F0502020204030204" pitchFamily="34" charset="0"/>
              </a:rPr>
              <a:t>Chantler</a:t>
            </a:r>
            <a:r>
              <a:rPr lang="en-GB" sz="800" dirty="0">
                <a:latin typeface="Calibri" panose="020F0502020204030204" pitchFamily="34" charset="0"/>
                <a:ea typeface="Times New Roman" panose="02020603050405020304" pitchFamily="18" charset="0"/>
                <a:cs typeface="Calibri" panose="020F0502020204030204" pitchFamily="34" charset="0"/>
              </a:rPr>
              <a:t>-Hicks, L., 2020. Photos show flooding after high tide at Faversham Creek and Whitstable Seafront. </a:t>
            </a:r>
            <a:r>
              <a:rPr lang="en-GB" sz="800" i="1" dirty="0">
                <a:latin typeface="Calibri" panose="020F0502020204030204" pitchFamily="34" charset="0"/>
                <a:ea typeface="Times New Roman" panose="02020603050405020304" pitchFamily="18" charset="0"/>
                <a:cs typeface="Calibri" panose="020F0502020204030204" pitchFamily="34" charset="0"/>
              </a:rPr>
              <a:t>Kent Online</a:t>
            </a:r>
            <a:r>
              <a:rPr lang="en-GB" sz="800" dirty="0">
                <a:latin typeface="Calibri" panose="020F0502020204030204" pitchFamily="34" charset="0"/>
                <a:ea typeface="Times New Roman" panose="02020603050405020304" pitchFamily="18" charset="0"/>
                <a:cs typeface="Calibri" panose="020F0502020204030204" pitchFamily="34" charset="0"/>
              </a:rPr>
              <a:t>, [online] p.1. Available at: &lt;https://www.kentonline.co.uk/whitstable/news/flooding-closes-town-centre-roads-237757/&gt;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Cleve Hill Solar, 2021. </a:t>
            </a:r>
            <a:r>
              <a:rPr lang="en-GB" sz="800" i="1" dirty="0">
                <a:latin typeface="Calibri" panose="020F0502020204030204" pitchFamily="34" charset="0"/>
                <a:ea typeface="Times New Roman" panose="02020603050405020304" pitchFamily="18" charset="0"/>
                <a:cs typeface="Calibri" panose="020F0502020204030204" pitchFamily="34" charset="0"/>
              </a:rPr>
              <a:t>Cleve Hill Solar Park: About us</a:t>
            </a:r>
            <a:r>
              <a:rPr lang="en-GB" sz="800" dirty="0">
                <a:latin typeface="Calibri" panose="020F0502020204030204" pitchFamily="34" charset="0"/>
                <a:ea typeface="Times New Roman" panose="02020603050405020304" pitchFamily="18" charset="0"/>
                <a:cs typeface="Calibri" panose="020F0502020204030204" pitchFamily="34" charset="0"/>
              </a:rPr>
              <a:t>. [online] Cleve Hill Solar Park. Available at: &lt;https://www.clevehillsolar.com/&gt;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Cleve Hill Solar Park, 2018. </a:t>
            </a:r>
            <a:r>
              <a:rPr lang="en-GB" sz="800" i="1" dirty="0">
                <a:latin typeface="Calibri" panose="020F0502020204030204" pitchFamily="34" charset="0"/>
                <a:ea typeface="Times New Roman" panose="02020603050405020304" pitchFamily="18" charset="0"/>
                <a:cs typeface="Calibri" panose="020F0502020204030204" pitchFamily="34" charset="0"/>
              </a:rPr>
              <a:t>Environmental Statement: Non-technical Summary Revision A</a:t>
            </a:r>
            <a:r>
              <a:rPr lang="en-GB" sz="800" dirty="0">
                <a:latin typeface="Calibri" panose="020F0502020204030204" pitchFamily="34" charset="0"/>
                <a:ea typeface="Times New Roman" panose="02020603050405020304" pitchFamily="18" charset="0"/>
                <a:cs typeface="Calibri" panose="020F0502020204030204" pitchFamily="34" charset="0"/>
              </a:rPr>
              <a:t>. 1st ed. [PDF] Cleve Hill Solar Park. Available at: &lt;https://infrastructure.planninginspectorate.gov.uk/wp-content/ipc/uploads/projects/EN010085/EN010085-000428-6.5.1%20Non%20Technical%20Summary.pdf&gt;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Community Consultation Leaflet, 2017. </a:t>
            </a:r>
            <a:r>
              <a:rPr lang="en-GB" sz="800" i="1" dirty="0">
                <a:latin typeface="Calibri" panose="020F0502020204030204" pitchFamily="34" charset="0"/>
                <a:ea typeface="Times New Roman" panose="02020603050405020304" pitchFamily="18" charset="0"/>
                <a:cs typeface="Calibri" panose="020F0502020204030204" pitchFamily="34" charset="0"/>
              </a:rPr>
              <a:t>Cleve Hill Solar Park: Community Consultation Leaflet</a:t>
            </a:r>
            <a:r>
              <a:rPr lang="en-GB" sz="800" dirty="0">
                <a:latin typeface="Calibri" panose="020F0502020204030204" pitchFamily="34" charset="0"/>
                <a:ea typeface="Times New Roman" panose="02020603050405020304" pitchFamily="18" charset="0"/>
                <a:cs typeface="Calibri" panose="020F0502020204030204" pitchFamily="34" charset="0"/>
              </a:rPr>
              <a:t>. 2nd ed. [PDF] Available at: &lt;https://ww2.rspb.org.uk/groups/images/17032018092902.pdf&gt;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Croner-i Ltd, 2021. </a:t>
            </a:r>
            <a:r>
              <a:rPr lang="en-GB" sz="800" i="1" dirty="0">
                <a:latin typeface="Calibri" panose="020F0502020204030204" pitchFamily="34" charset="0"/>
                <a:ea typeface="Times New Roman" panose="02020603050405020304" pitchFamily="18" charset="0"/>
                <a:cs typeface="Calibri" panose="020F0502020204030204" pitchFamily="34" charset="0"/>
              </a:rPr>
              <a:t>Environmental Impact Assessment: In-depth</a:t>
            </a:r>
            <a:r>
              <a:rPr lang="en-GB" sz="800" dirty="0">
                <a:latin typeface="Calibri" panose="020F0502020204030204" pitchFamily="34" charset="0"/>
                <a:ea typeface="Times New Roman" panose="02020603050405020304" pitchFamily="18" charset="0"/>
                <a:cs typeface="Calibri" panose="020F0502020204030204" pitchFamily="34" charset="0"/>
              </a:rPr>
              <a:t>. [online] Croner-i Audit and Accounting. Available at: &lt;https://app.croneri.co.uk/topics/environmental-impact-assessment/indepth&gt;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err="1">
                <a:latin typeface="Calibri" panose="020F0502020204030204" pitchFamily="34" charset="0"/>
                <a:ea typeface="Times New Roman" panose="02020603050405020304" pitchFamily="18" charset="0"/>
                <a:cs typeface="Calibri" panose="020F0502020204030204" pitchFamily="34" charset="0"/>
              </a:rPr>
              <a:t>Cuppen</a:t>
            </a:r>
            <a:r>
              <a:rPr lang="en-GB" sz="800" dirty="0">
                <a:latin typeface="Calibri" panose="020F0502020204030204" pitchFamily="34" charset="0"/>
                <a:ea typeface="Times New Roman" panose="02020603050405020304" pitchFamily="18" charset="0"/>
                <a:cs typeface="Calibri" panose="020F0502020204030204" pitchFamily="34" charset="0"/>
              </a:rPr>
              <a:t>, M., </a:t>
            </a:r>
            <a:r>
              <a:rPr lang="en-GB" sz="800" dirty="0" err="1">
                <a:latin typeface="Calibri" panose="020F0502020204030204" pitchFamily="34" charset="0"/>
                <a:ea typeface="Times New Roman" panose="02020603050405020304" pitchFamily="18" charset="0"/>
                <a:cs typeface="Calibri" panose="020F0502020204030204" pitchFamily="34" charset="0"/>
              </a:rPr>
              <a:t>Broekhans</a:t>
            </a:r>
            <a:r>
              <a:rPr lang="en-GB" sz="800" dirty="0">
                <a:latin typeface="Calibri" panose="020F0502020204030204" pitchFamily="34" charset="0"/>
                <a:ea typeface="Times New Roman" panose="02020603050405020304" pitchFamily="18" charset="0"/>
                <a:cs typeface="Calibri" panose="020F0502020204030204" pitchFamily="34" charset="0"/>
              </a:rPr>
              <a:t>, B. and </a:t>
            </a:r>
            <a:r>
              <a:rPr lang="en-GB" sz="800" dirty="0" err="1">
                <a:latin typeface="Calibri" panose="020F0502020204030204" pitchFamily="34" charset="0"/>
                <a:ea typeface="Times New Roman" panose="02020603050405020304" pitchFamily="18" charset="0"/>
                <a:cs typeface="Calibri" panose="020F0502020204030204" pitchFamily="34" charset="0"/>
              </a:rPr>
              <a:t>Enserink</a:t>
            </a:r>
            <a:r>
              <a:rPr lang="en-GB" sz="800" dirty="0">
                <a:latin typeface="Calibri" panose="020F0502020204030204" pitchFamily="34" charset="0"/>
                <a:ea typeface="Times New Roman" panose="02020603050405020304" pitchFamily="18" charset="0"/>
                <a:cs typeface="Calibri" panose="020F0502020204030204" pitchFamily="34" charset="0"/>
              </a:rPr>
              <a:t>, B., 2012. Public Participation in EIA and Attitude Formation. </a:t>
            </a:r>
            <a:r>
              <a:rPr lang="en-GB" sz="800" i="1" dirty="0">
                <a:latin typeface="Calibri" panose="020F0502020204030204" pitchFamily="34" charset="0"/>
                <a:ea typeface="Times New Roman" panose="02020603050405020304" pitchFamily="18" charset="0"/>
                <a:cs typeface="Calibri" panose="020F0502020204030204" pitchFamily="34" charset="0"/>
              </a:rPr>
              <a:t>Impact Assessment and Project Appraisal</a:t>
            </a:r>
            <a:r>
              <a:rPr lang="en-GB" sz="800" dirty="0">
                <a:latin typeface="Calibri" panose="020F0502020204030204" pitchFamily="34" charset="0"/>
                <a:ea typeface="Times New Roman" panose="02020603050405020304" pitchFamily="18" charset="0"/>
                <a:cs typeface="Calibri" panose="020F0502020204030204" pitchFamily="34" charset="0"/>
              </a:rPr>
              <a:t>, [online] 30(2), pp.63-74. Available at: &lt;https://www.tandfonline.com/doi/full/10.1080/14615517.2012.660348?scroll=top&amp;needAccess=true&gt;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European Commission, 2001. </a:t>
            </a:r>
            <a:r>
              <a:rPr lang="en-GB" sz="800" i="1" dirty="0">
                <a:latin typeface="Calibri" panose="020F0502020204030204" pitchFamily="34" charset="0"/>
                <a:ea typeface="Times New Roman" panose="02020603050405020304" pitchFamily="18" charset="0"/>
                <a:cs typeface="Calibri" panose="020F0502020204030204" pitchFamily="34" charset="0"/>
              </a:rPr>
              <a:t>Guidance on EIA Screening</a:t>
            </a:r>
            <a:r>
              <a:rPr lang="en-GB" sz="800" dirty="0">
                <a:latin typeface="Calibri" panose="020F0502020204030204" pitchFamily="34" charset="0"/>
                <a:ea typeface="Times New Roman" panose="02020603050405020304" pitchFamily="18" charset="0"/>
                <a:cs typeface="Calibri" panose="020F0502020204030204" pitchFamily="34" charset="0"/>
              </a:rPr>
              <a:t>. [PDF] Luxembourg: European Commission. Available at: &lt;https://ec.europa.eu/environment/archives/eia/eia-guidelines/g-screening-full-text.pdf&gt;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Exam Chum, 2021. </a:t>
            </a:r>
            <a:r>
              <a:rPr lang="en-GB" sz="800" i="1" dirty="0">
                <a:latin typeface="Calibri" panose="020F0502020204030204" pitchFamily="34" charset="0"/>
                <a:ea typeface="Times New Roman" panose="02020603050405020304" pitchFamily="18" charset="0"/>
                <a:cs typeface="Calibri" panose="020F0502020204030204" pitchFamily="34" charset="0"/>
              </a:rPr>
              <a:t>What is a Screening in EIA?</a:t>
            </a:r>
            <a:r>
              <a:rPr lang="en-GB" sz="800" dirty="0">
                <a:latin typeface="Calibri" panose="020F0502020204030204" pitchFamily="34" charset="0"/>
                <a:ea typeface="Times New Roman" panose="02020603050405020304" pitchFamily="18" charset="0"/>
                <a:cs typeface="Calibri" panose="020F0502020204030204" pitchFamily="34" charset="0"/>
              </a:rPr>
              <a:t>. [online] Exam Chum. Available at: &lt;https://www.examchum.uk/landscape-architecture/screening-in-eia/#:~:text=Screening%20is%20the%20process%20of,the%20design%20of%20the%20project.&gt;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Government, 2017. </a:t>
            </a:r>
            <a:r>
              <a:rPr lang="en-GB" sz="800" i="1" dirty="0">
                <a:latin typeface="Calibri" panose="020F0502020204030204" pitchFamily="34" charset="0"/>
                <a:ea typeface="Times New Roman" panose="02020603050405020304" pitchFamily="18" charset="0"/>
                <a:cs typeface="Calibri" panose="020F0502020204030204" pitchFamily="34" charset="0"/>
              </a:rPr>
              <a:t>Environmental Impact Assessment</a:t>
            </a:r>
            <a:r>
              <a:rPr lang="en-GB" sz="800" dirty="0">
                <a:latin typeface="Calibri" panose="020F0502020204030204" pitchFamily="34" charset="0"/>
                <a:ea typeface="Times New Roman" panose="02020603050405020304" pitchFamily="18" charset="0"/>
                <a:cs typeface="Calibri" panose="020F0502020204030204" pitchFamily="34" charset="0"/>
              </a:rPr>
              <a:t>. [online] Gov.uk. Available at: &lt;https://www.gov.uk/guidance/environmental-impact-assessment#:~:text=The%20aim%20of%20Environmental%20Impact,the%20likely%20significant%20effects%2C%20and&gt;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Government, 2020a. </a:t>
            </a:r>
            <a:r>
              <a:rPr lang="en-GB" sz="800" i="1" dirty="0">
                <a:latin typeface="Calibri" panose="020F0502020204030204" pitchFamily="34" charset="0"/>
                <a:ea typeface="Times New Roman" panose="02020603050405020304" pitchFamily="18" charset="0"/>
                <a:cs typeface="Calibri" panose="020F0502020204030204" pitchFamily="34" charset="0"/>
              </a:rPr>
              <a:t>The Environment Assessments and Miscellaneous Planning (Amendment) (EU Exit) Regulations 2018</a:t>
            </a:r>
            <a:r>
              <a:rPr lang="en-GB" sz="800" dirty="0">
                <a:latin typeface="Calibri" panose="020F0502020204030204" pitchFamily="34" charset="0"/>
                <a:ea typeface="Times New Roman" panose="02020603050405020304" pitchFamily="18" charset="0"/>
                <a:cs typeface="Calibri" panose="020F0502020204030204" pitchFamily="34" charset="0"/>
              </a:rPr>
              <a:t>. [online] Legislation.gov.uk. Available at: &lt;https://www.legislation.gov.uk/uksi/2018/1232/contents/made&gt;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Government, 2020b. </a:t>
            </a:r>
            <a:r>
              <a:rPr lang="en-GB" sz="800" i="1" dirty="0">
                <a:latin typeface="Calibri" panose="020F0502020204030204" pitchFamily="34" charset="0"/>
                <a:ea typeface="Times New Roman" panose="02020603050405020304" pitchFamily="18" charset="0"/>
                <a:cs typeface="Calibri" panose="020F0502020204030204" pitchFamily="34" charset="0"/>
              </a:rPr>
              <a:t>Environmental Impact Assessment</a:t>
            </a:r>
            <a:r>
              <a:rPr lang="en-GB" sz="800" dirty="0">
                <a:latin typeface="Calibri" panose="020F0502020204030204" pitchFamily="34" charset="0"/>
                <a:ea typeface="Times New Roman" panose="02020603050405020304" pitchFamily="18" charset="0"/>
                <a:cs typeface="Calibri" panose="020F0502020204030204" pitchFamily="34" charset="0"/>
              </a:rPr>
              <a:t>. [online] Gov.UK. Available at: &lt;https://www.gov.uk/guidance/environmental-impact-assessment#:~:text=The%20Environmental%20Statement%20(and%20the,development%20and%20the%20Environmental%20Statement.&gt;.</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Harvey, E., 2021. </a:t>
            </a:r>
            <a:r>
              <a:rPr lang="en-GB" sz="800" i="1" dirty="0">
                <a:latin typeface="Calibri" panose="020F0502020204030204" pitchFamily="34" charset="0"/>
                <a:ea typeface="Times New Roman" panose="02020603050405020304" pitchFamily="18" charset="0"/>
                <a:cs typeface="Calibri" panose="020F0502020204030204" pitchFamily="34" charset="0"/>
              </a:rPr>
              <a:t>Climate Change and Housing: How the Movement will Impact UK Property</a:t>
            </a:r>
            <a:r>
              <a:rPr lang="en-GB" sz="800" dirty="0">
                <a:latin typeface="Calibri" panose="020F0502020204030204" pitchFamily="34" charset="0"/>
                <a:ea typeface="Times New Roman" panose="02020603050405020304" pitchFamily="18" charset="0"/>
                <a:cs typeface="Calibri" panose="020F0502020204030204" pitchFamily="34" charset="0"/>
              </a:rPr>
              <a:t>. [online] Buy Association. Available at: &lt;https://www.buyassociation.co.uk/2020/02/13/climate-change-and-housing-how-the-movement-will-impact-uk-property/&gt;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Hive Energy Ltd, 2021. </a:t>
            </a:r>
            <a:r>
              <a:rPr lang="en-GB" sz="800" i="1" dirty="0">
                <a:latin typeface="Calibri" panose="020F0502020204030204" pitchFamily="34" charset="0"/>
                <a:ea typeface="Times New Roman" panose="02020603050405020304" pitchFamily="18" charset="0"/>
                <a:cs typeface="Calibri" panose="020F0502020204030204" pitchFamily="34" charset="0"/>
              </a:rPr>
              <a:t>Hive Energy: Renewable &amp; Environment</a:t>
            </a:r>
            <a:r>
              <a:rPr lang="en-GB" sz="800" dirty="0">
                <a:latin typeface="Calibri" panose="020F0502020204030204" pitchFamily="34" charset="0"/>
                <a:ea typeface="Times New Roman" panose="02020603050405020304" pitchFamily="18" charset="0"/>
                <a:cs typeface="Calibri" panose="020F0502020204030204" pitchFamily="34" charset="0"/>
              </a:rPr>
              <a:t>. [online] </a:t>
            </a:r>
            <a:r>
              <a:rPr lang="en-GB" sz="800" dirty="0" err="1">
                <a:latin typeface="Calibri" panose="020F0502020204030204" pitchFamily="34" charset="0"/>
                <a:ea typeface="Times New Roman" panose="02020603050405020304" pitchFamily="18" charset="0"/>
                <a:cs typeface="Calibri" panose="020F0502020204030204" pitchFamily="34" charset="0"/>
              </a:rPr>
              <a:t>Linkedin</a:t>
            </a:r>
            <a:r>
              <a:rPr lang="en-GB" sz="800" dirty="0">
                <a:latin typeface="Calibri" panose="020F0502020204030204" pitchFamily="34" charset="0"/>
                <a:ea typeface="Times New Roman" panose="02020603050405020304" pitchFamily="18" charset="0"/>
                <a:cs typeface="Calibri" panose="020F0502020204030204" pitchFamily="34" charset="0"/>
              </a:rPr>
              <a:t>. Available at: &lt;https://www.linkedin.com/company/hive-energy-ltd&gt;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Innes, J. and </a:t>
            </a:r>
            <a:r>
              <a:rPr lang="en-GB" sz="800" dirty="0" err="1">
                <a:latin typeface="Calibri" panose="020F0502020204030204" pitchFamily="34" charset="0"/>
                <a:ea typeface="Times New Roman" panose="02020603050405020304" pitchFamily="18" charset="0"/>
                <a:cs typeface="Calibri" panose="020F0502020204030204" pitchFamily="34" charset="0"/>
              </a:rPr>
              <a:t>Booher</a:t>
            </a:r>
            <a:r>
              <a:rPr lang="en-GB" sz="800" dirty="0">
                <a:latin typeface="Calibri" panose="020F0502020204030204" pitchFamily="34" charset="0"/>
                <a:ea typeface="Times New Roman" panose="02020603050405020304" pitchFamily="18" charset="0"/>
                <a:cs typeface="Calibri" panose="020F0502020204030204" pitchFamily="34" charset="0"/>
              </a:rPr>
              <a:t>, D., 2007. Reframing Public Participation: Strategies for the 21st Century. </a:t>
            </a:r>
            <a:r>
              <a:rPr lang="en-GB" sz="800" i="1" dirty="0">
                <a:latin typeface="Calibri" panose="020F0502020204030204" pitchFamily="34" charset="0"/>
                <a:ea typeface="Times New Roman" panose="02020603050405020304" pitchFamily="18" charset="0"/>
                <a:cs typeface="Calibri" panose="020F0502020204030204" pitchFamily="34" charset="0"/>
              </a:rPr>
              <a:t>Planning Theory and Practice</a:t>
            </a:r>
            <a:r>
              <a:rPr lang="en-GB" sz="800" dirty="0">
                <a:latin typeface="Calibri" panose="020F0502020204030204" pitchFamily="34" charset="0"/>
                <a:ea typeface="Times New Roman" panose="02020603050405020304" pitchFamily="18" charset="0"/>
                <a:cs typeface="Calibri" panose="020F0502020204030204" pitchFamily="34" charset="0"/>
              </a:rPr>
              <a:t>, [online] 5(4), pp.419-436. Available at: &lt;https://www.tandfonline.com/doi/10.1080/1464935042000293170&gt;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International Institute for Sustainable Development, 2021. </a:t>
            </a:r>
            <a:r>
              <a:rPr lang="en-GB" sz="800" i="1" dirty="0">
                <a:latin typeface="Calibri" panose="020F0502020204030204" pitchFamily="34" charset="0"/>
                <a:ea typeface="Times New Roman" panose="02020603050405020304" pitchFamily="18" charset="0"/>
                <a:cs typeface="Calibri" panose="020F0502020204030204" pitchFamily="34" charset="0"/>
              </a:rPr>
              <a:t>The 7 Steps to an EIA</a:t>
            </a:r>
            <a:r>
              <a:rPr lang="en-GB" sz="800" dirty="0">
                <a:latin typeface="Calibri" panose="020F0502020204030204" pitchFamily="34" charset="0"/>
                <a:ea typeface="Times New Roman" panose="02020603050405020304" pitchFamily="18" charset="0"/>
                <a:cs typeface="Calibri" panose="020F0502020204030204" pitchFamily="34" charset="0"/>
              </a:rPr>
              <a:t>. [online] IISD. Available at: &lt;https://www.iisd.org/learning/eia/eia-7-steps/step-1-screening/&gt;</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Kent Wildlife Trust, 2021. </a:t>
            </a:r>
            <a:r>
              <a:rPr lang="en-GB" sz="800" i="1" dirty="0">
                <a:latin typeface="Calibri" panose="020F0502020204030204" pitchFamily="34" charset="0"/>
                <a:ea typeface="Times New Roman" panose="02020603050405020304" pitchFamily="18" charset="0"/>
                <a:cs typeface="Calibri" panose="020F0502020204030204" pitchFamily="34" charset="0"/>
              </a:rPr>
              <a:t>Cleve Hill Solar Park</a:t>
            </a:r>
            <a:r>
              <a:rPr lang="en-GB" sz="800" dirty="0">
                <a:latin typeface="Calibri" panose="020F0502020204030204" pitchFamily="34" charset="0"/>
                <a:ea typeface="Times New Roman" panose="02020603050405020304" pitchFamily="18" charset="0"/>
                <a:cs typeface="Calibri" panose="020F0502020204030204" pitchFamily="34" charset="0"/>
              </a:rPr>
              <a:t>. [online] Kent Wildlife Trust. Available at: &lt;https://www.kentwildlifetrust.org.uk/campaigns/planning-and-development/cleve-hill-solar-park&gt;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Murphy, J., 2012. </a:t>
            </a:r>
            <a:r>
              <a:rPr lang="en-GB" sz="800" i="1" dirty="0">
                <a:latin typeface="Calibri" panose="020F0502020204030204" pitchFamily="34" charset="0"/>
                <a:ea typeface="Times New Roman" panose="02020603050405020304" pitchFamily="18" charset="0"/>
                <a:cs typeface="Calibri" panose="020F0502020204030204" pitchFamily="34" charset="0"/>
              </a:rPr>
              <a:t>Effective Non-Technical Summaries for Environmental Impact Assessment</a:t>
            </a:r>
            <a:r>
              <a:rPr lang="en-GB" sz="800" dirty="0">
                <a:latin typeface="Calibri" panose="020F0502020204030204" pitchFamily="34" charset="0"/>
                <a:ea typeface="Times New Roman" panose="02020603050405020304" pitchFamily="18" charset="0"/>
                <a:cs typeface="Calibri" panose="020F0502020204030204" pitchFamily="34" charset="0"/>
              </a:rPr>
              <a:t>. [PDF] </a:t>
            </a:r>
            <a:r>
              <a:rPr lang="en-GB" sz="800" dirty="0" err="1">
                <a:latin typeface="Calibri" panose="020F0502020204030204" pitchFamily="34" charset="0"/>
                <a:ea typeface="Times New Roman" panose="02020603050405020304" pitchFamily="18" charset="0"/>
                <a:cs typeface="Calibri" panose="020F0502020204030204" pitchFamily="34" charset="0"/>
              </a:rPr>
              <a:t>eBrief</a:t>
            </a:r>
            <a:r>
              <a:rPr lang="en-GB" sz="800" dirty="0">
                <a:latin typeface="Calibri" panose="020F0502020204030204" pitchFamily="34" charset="0"/>
                <a:ea typeface="Times New Roman" panose="02020603050405020304" pitchFamily="18" charset="0"/>
                <a:cs typeface="Calibri" panose="020F0502020204030204" pitchFamily="34" charset="0"/>
              </a:rPr>
              <a:t>, p.1. Available at: &lt;http://file:///C:/Users/Marie/Downloads/iema_e-briefing_7_jan_12_non-technical_summaries1%20(1).pdf&gt;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Nicholas Pearson Associates, 2019. </a:t>
            </a:r>
            <a:r>
              <a:rPr lang="en-GB" sz="800" i="1" dirty="0">
                <a:latin typeface="Calibri" panose="020F0502020204030204" pitchFamily="34" charset="0"/>
                <a:ea typeface="Times New Roman" panose="02020603050405020304" pitchFamily="18" charset="0"/>
                <a:cs typeface="Calibri" panose="020F0502020204030204" pitchFamily="34" charset="0"/>
              </a:rPr>
              <a:t>The EIA Regulations: Two Years On</a:t>
            </a:r>
            <a:r>
              <a:rPr lang="en-GB" sz="800" dirty="0">
                <a:latin typeface="Calibri" panose="020F0502020204030204" pitchFamily="34" charset="0"/>
                <a:ea typeface="Times New Roman" panose="02020603050405020304" pitchFamily="18" charset="0"/>
                <a:cs typeface="Calibri" panose="020F0502020204030204" pitchFamily="34" charset="0"/>
              </a:rPr>
              <a:t>. [online] Nicholas Pearson Associates. Available at: &lt;https://npaconsult.co.uk/articles/the-eia-regulations-two-years-on/&gt;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err="1">
                <a:latin typeface="Calibri" panose="020F0502020204030204" pitchFamily="34" charset="0"/>
                <a:ea typeface="Times New Roman" panose="02020603050405020304" pitchFamily="18" charset="0"/>
                <a:cs typeface="Calibri" panose="020F0502020204030204" pitchFamily="34" charset="0"/>
              </a:rPr>
              <a:t>Pahl-Wostl</a:t>
            </a:r>
            <a:r>
              <a:rPr lang="en-GB" sz="800" dirty="0">
                <a:latin typeface="Calibri" panose="020F0502020204030204" pitchFamily="34" charset="0"/>
                <a:ea typeface="Times New Roman" panose="02020603050405020304" pitchFamily="18" charset="0"/>
                <a:cs typeface="Calibri" panose="020F0502020204030204" pitchFamily="34" charset="0"/>
              </a:rPr>
              <a:t>, C., Craps, M., </a:t>
            </a:r>
            <a:r>
              <a:rPr lang="en-GB" sz="800" dirty="0" err="1">
                <a:latin typeface="Calibri" panose="020F0502020204030204" pitchFamily="34" charset="0"/>
                <a:ea typeface="Times New Roman" panose="02020603050405020304" pitchFamily="18" charset="0"/>
                <a:cs typeface="Calibri" panose="020F0502020204030204" pitchFamily="34" charset="0"/>
              </a:rPr>
              <a:t>Dewulf</a:t>
            </a:r>
            <a:r>
              <a:rPr lang="en-GB" sz="800" dirty="0">
                <a:latin typeface="Calibri" panose="020F0502020204030204" pitchFamily="34" charset="0"/>
                <a:ea typeface="Times New Roman" panose="02020603050405020304" pitchFamily="18" charset="0"/>
                <a:cs typeface="Calibri" panose="020F0502020204030204" pitchFamily="34" charset="0"/>
              </a:rPr>
              <a:t>, A., </a:t>
            </a:r>
            <a:r>
              <a:rPr lang="en-GB" sz="800" dirty="0" err="1">
                <a:latin typeface="Calibri" panose="020F0502020204030204" pitchFamily="34" charset="0"/>
                <a:ea typeface="Times New Roman" panose="02020603050405020304" pitchFamily="18" charset="0"/>
                <a:cs typeface="Calibri" panose="020F0502020204030204" pitchFamily="34" charset="0"/>
              </a:rPr>
              <a:t>Tabara</a:t>
            </a:r>
            <a:r>
              <a:rPr lang="en-GB" sz="800" dirty="0">
                <a:latin typeface="Calibri" panose="020F0502020204030204" pitchFamily="34" charset="0"/>
                <a:ea typeface="Times New Roman" panose="02020603050405020304" pitchFamily="18" charset="0"/>
                <a:cs typeface="Calibri" panose="020F0502020204030204" pitchFamily="34" charset="0"/>
              </a:rPr>
              <a:t>, D. and Taillieu, T., 2007. Social Learning and Water Resources Management. </a:t>
            </a:r>
            <a:r>
              <a:rPr lang="en-GB" sz="800" i="1" dirty="0">
                <a:latin typeface="Calibri" panose="020F0502020204030204" pitchFamily="34" charset="0"/>
                <a:ea typeface="Times New Roman" panose="02020603050405020304" pitchFamily="18" charset="0"/>
                <a:cs typeface="Calibri" panose="020F0502020204030204" pitchFamily="34" charset="0"/>
              </a:rPr>
              <a:t>Ecology and Society</a:t>
            </a:r>
            <a:r>
              <a:rPr lang="en-GB" sz="800" dirty="0">
                <a:latin typeface="Calibri" panose="020F0502020204030204" pitchFamily="34" charset="0"/>
                <a:ea typeface="Times New Roman" panose="02020603050405020304" pitchFamily="18" charset="0"/>
                <a:cs typeface="Calibri" panose="020F0502020204030204" pitchFamily="34" charset="0"/>
              </a:rPr>
              <a:t>, [online] 12(2). Available at: &lt;http://www.ecologyandsociety.org/vol12/iss2/art5/&gt;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Save Graveney Marshes, 2019. </a:t>
            </a:r>
            <a:r>
              <a:rPr lang="en-GB" sz="800" i="1" dirty="0">
                <a:latin typeface="Calibri" panose="020F0502020204030204" pitchFamily="34" charset="0"/>
                <a:ea typeface="Times New Roman" panose="02020603050405020304" pitchFamily="18" charset="0"/>
                <a:cs typeface="Calibri" panose="020F0502020204030204" pitchFamily="34" charset="0"/>
              </a:rPr>
              <a:t>Who Are We</a:t>
            </a:r>
            <a:r>
              <a:rPr lang="en-GB" sz="800" dirty="0">
                <a:latin typeface="Calibri" panose="020F0502020204030204" pitchFamily="34" charset="0"/>
                <a:ea typeface="Times New Roman" panose="02020603050405020304" pitchFamily="18" charset="0"/>
                <a:cs typeface="Calibri" panose="020F0502020204030204" pitchFamily="34" charset="0"/>
              </a:rPr>
              <a:t>. [online] Save Graveney Marshes. Available at: &lt;https://savegraveneymarshes.org/who-we-are/&gt;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Sexton, M., Yao, R., Parker, G. and Whyte, J., 2011. </a:t>
            </a:r>
            <a:r>
              <a:rPr lang="en-GB" sz="800" i="1" dirty="0">
                <a:latin typeface="Calibri" panose="020F0502020204030204" pitchFamily="34" charset="0"/>
                <a:ea typeface="Times New Roman" panose="02020603050405020304" pitchFamily="18" charset="0"/>
                <a:cs typeface="Calibri" panose="020F0502020204030204" pitchFamily="34" charset="0"/>
              </a:rPr>
              <a:t>Sustainability: the Changing Built Environment</a:t>
            </a:r>
            <a:r>
              <a:rPr lang="en-GB" sz="800" dirty="0">
                <a:latin typeface="Calibri" panose="020F0502020204030204" pitchFamily="34" charset="0"/>
                <a:ea typeface="Times New Roman" panose="02020603050405020304" pitchFamily="18" charset="0"/>
                <a:cs typeface="Calibri" panose="020F0502020204030204" pitchFamily="34" charset="0"/>
              </a:rPr>
              <a:t>. [PDF] Reading.ac.uk. Available at: &lt;https://www.reading.ac.uk/web/files/innovativeconstructionresearchcentre/B02942_Research_Review_Winter_2011_SUSTAIN.pdf&gt;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Temple, 2020. Changes to Planning and EIA Regulation and Guidance. </a:t>
            </a:r>
            <a:r>
              <a:rPr lang="en-GB" sz="800" i="1" dirty="0">
                <a:latin typeface="Calibri" panose="020F0502020204030204" pitchFamily="34" charset="0"/>
                <a:ea typeface="Times New Roman" panose="02020603050405020304" pitchFamily="18" charset="0"/>
                <a:cs typeface="Calibri" panose="020F0502020204030204" pitchFamily="34" charset="0"/>
              </a:rPr>
              <a:t>Temple</a:t>
            </a:r>
            <a:r>
              <a:rPr lang="en-GB" sz="800" dirty="0">
                <a:latin typeface="Calibri" panose="020F0502020204030204" pitchFamily="34" charset="0"/>
                <a:ea typeface="Times New Roman" panose="02020603050405020304" pitchFamily="18" charset="0"/>
                <a:cs typeface="Calibri" panose="020F0502020204030204" pitchFamily="34" charset="0"/>
              </a:rPr>
              <a:t>, [online] p.1. Available at: &lt;https://www.templegroup.co.uk/revision-to-the-eia-regulations/&gt;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The Town and Country Planning Regulations, 2011. </a:t>
            </a:r>
            <a:r>
              <a:rPr lang="en-GB" sz="800" i="1" dirty="0">
                <a:latin typeface="Calibri" panose="020F0502020204030204" pitchFamily="34" charset="0"/>
                <a:ea typeface="Times New Roman" panose="02020603050405020304" pitchFamily="18" charset="0"/>
                <a:cs typeface="Calibri" panose="020F0502020204030204" pitchFamily="34" charset="0"/>
              </a:rPr>
              <a:t>Environment Impact Assessment EIA</a:t>
            </a:r>
            <a:r>
              <a:rPr lang="en-GB" sz="800" dirty="0">
                <a:latin typeface="Calibri" panose="020F0502020204030204" pitchFamily="34" charset="0"/>
                <a:ea typeface="Times New Roman" panose="02020603050405020304" pitchFamily="18" charset="0"/>
                <a:cs typeface="Calibri" panose="020F0502020204030204" pitchFamily="34" charset="0"/>
              </a:rPr>
              <a:t>. [online] Available at: &lt;https://www.designingbuildings.co.uk/wiki/Environmental_impact_assessment_EIA#:~:text=EIAs%20are%20required%20for%20developments,Refineries&gt;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Thompson, S., </a:t>
            </a:r>
            <a:r>
              <a:rPr lang="en-GB" sz="800" dirty="0" err="1">
                <a:latin typeface="Calibri" panose="020F0502020204030204" pitchFamily="34" charset="0"/>
                <a:ea typeface="Times New Roman" panose="02020603050405020304" pitchFamily="18" charset="0"/>
                <a:cs typeface="Calibri" panose="020F0502020204030204" pitchFamily="34" charset="0"/>
              </a:rPr>
              <a:t>Drayson</a:t>
            </a:r>
            <a:r>
              <a:rPr lang="en-GB" sz="800" dirty="0">
                <a:latin typeface="Calibri" panose="020F0502020204030204" pitchFamily="34" charset="0"/>
                <a:ea typeface="Times New Roman" panose="02020603050405020304" pitchFamily="18" charset="0"/>
                <a:cs typeface="Calibri" panose="020F0502020204030204" pitchFamily="34" charset="0"/>
              </a:rPr>
              <a:t>, K. and Policy, M., 2015. Monitoring and Mitigation in EIA Developments. </a:t>
            </a:r>
            <a:r>
              <a:rPr lang="en-GB" sz="800" i="1" dirty="0">
                <a:latin typeface="Calibri" panose="020F0502020204030204" pitchFamily="34" charset="0"/>
                <a:ea typeface="Times New Roman" panose="02020603050405020304" pitchFamily="18" charset="0"/>
                <a:cs typeface="Calibri" panose="020F0502020204030204" pitchFamily="34" charset="0"/>
              </a:rPr>
              <a:t>In Practice</a:t>
            </a:r>
            <a:r>
              <a:rPr lang="en-GB" sz="800" dirty="0">
                <a:latin typeface="Calibri" panose="020F0502020204030204" pitchFamily="34" charset="0"/>
                <a:ea typeface="Times New Roman" panose="02020603050405020304" pitchFamily="18" charset="0"/>
                <a:cs typeface="Calibri" panose="020F0502020204030204" pitchFamily="34" charset="0"/>
              </a:rPr>
              <a:t>, [online] 88, pp.9-13. Available at: &lt;https://www.researchgate.net/publication/278023794_Monitoring_Mitigation_in_EIA_Developments&gt;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UNECE, 2017. </a:t>
            </a:r>
            <a:r>
              <a:rPr lang="en-GB" sz="800" i="1" dirty="0">
                <a:latin typeface="Calibri" panose="020F0502020204030204" pitchFamily="34" charset="0"/>
                <a:ea typeface="Times New Roman" panose="02020603050405020304" pitchFamily="18" charset="0"/>
                <a:cs typeface="Calibri" panose="020F0502020204030204" pitchFamily="34" charset="0"/>
              </a:rPr>
              <a:t>Guidance on Public Participation</a:t>
            </a:r>
            <a:r>
              <a:rPr lang="en-GB" sz="800" dirty="0">
                <a:latin typeface="Calibri" panose="020F0502020204030204" pitchFamily="34" charset="0"/>
                <a:ea typeface="Times New Roman" panose="02020603050405020304" pitchFamily="18" charset="0"/>
                <a:cs typeface="Calibri" panose="020F0502020204030204" pitchFamily="34" charset="0"/>
              </a:rPr>
              <a:t>. [online] Sustainable Development Goals. Available at: &lt;https://unece.org/guidance-public-participation#Guidance&gt;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 Wirsol Energy Ltd, 2021. </a:t>
            </a:r>
            <a:r>
              <a:rPr lang="en-GB" sz="800" i="1" dirty="0">
                <a:latin typeface="Calibri" panose="020F0502020204030204" pitchFamily="34" charset="0"/>
                <a:ea typeface="Times New Roman" panose="02020603050405020304" pitchFamily="18" charset="0"/>
                <a:cs typeface="Calibri" panose="020F0502020204030204" pitchFamily="34" charset="0"/>
              </a:rPr>
              <a:t>Wirsol</a:t>
            </a:r>
            <a:r>
              <a:rPr lang="en-GB" sz="800" dirty="0">
                <a:latin typeface="Calibri" panose="020F0502020204030204" pitchFamily="34" charset="0"/>
                <a:ea typeface="Times New Roman" panose="02020603050405020304" pitchFamily="18" charset="0"/>
                <a:cs typeface="Calibri" panose="020F0502020204030204" pitchFamily="34" charset="0"/>
              </a:rPr>
              <a:t>. [online] </a:t>
            </a:r>
            <a:r>
              <a:rPr lang="en-GB" sz="800" dirty="0" err="1">
                <a:latin typeface="Calibri" panose="020F0502020204030204" pitchFamily="34" charset="0"/>
                <a:ea typeface="Times New Roman" panose="02020603050405020304" pitchFamily="18" charset="0"/>
                <a:cs typeface="Calibri" panose="020F0502020204030204" pitchFamily="34" charset="0"/>
              </a:rPr>
              <a:t>Linkedin</a:t>
            </a:r>
            <a:r>
              <a:rPr lang="en-GB" sz="800" dirty="0">
                <a:latin typeface="Calibri" panose="020F0502020204030204" pitchFamily="34" charset="0"/>
                <a:ea typeface="Times New Roman" panose="02020603050405020304" pitchFamily="18" charset="0"/>
                <a:cs typeface="Calibri" panose="020F0502020204030204" pitchFamily="34" charset="0"/>
              </a:rPr>
              <a:t>. Available at: &lt;https://uk.linkedin.com/in/mark-hogan-14ba311b&gt; </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900"/>
              </a:spcAft>
            </a:pPr>
            <a:r>
              <a:rPr lang="en-GB" sz="800" dirty="0">
                <a:latin typeface="Calibri" panose="020F0502020204030204" pitchFamily="34" charset="0"/>
                <a:ea typeface="Times New Roman" panose="02020603050405020304" pitchFamily="18" charset="0"/>
                <a:cs typeface="Calibri" panose="020F0502020204030204" pitchFamily="34" charset="0"/>
              </a:rPr>
              <a:t>Wood, C., 2003. </a:t>
            </a:r>
            <a:r>
              <a:rPr lang="en-GB" sz="800" i="1" dirty="0">
                <a:latin typeface="Calibri" panose="020F0502020204030204" pitchFamily="34" charset="0"/>
                <a:ea typeface="Times New Roman" panose="02020603050405020304" pitchFamily="18" charset="0"/>
                <a:cs typeface="Calibri" panose="020F0502020204030204" pitchFamily="34" charset="0"/>
              </a:rPr>
              <a:t>Environmental Impact Assessment: A Comparative Review</a:t>
            </a:r>
            <a:r>
              <a:rPr lang="en-GB" sz="800" dirty="0">
                <a:latin typeface="Calibri" panose="020F0502020204030204" pitchFamily="34" charset="0"/>
                <a:ea typeface="Times New Roman" panose="02020603050405020304" pitchFamily="18" charset="0"/>
                <a:cs typeface="Calibri" panose="020F0502020204030204" pitchFamily="34" charset="0"/>
              </a:rPr>
              <a:t>. 2nd ed. Harlow: Prentice Hall.</a:t>
            </a:r>
            <a:endParaRPr lang="en-GB" sz="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latin typeface="Calibri" panose="020F0502020204030204" pitchFamily="34" charset="0"/>
                <a:ea typeface="Calibri" panose="020F0502020204030204" pitchFamily="34" charset="0"/>
                <a:cs typeface="Times New Roman" panose="02020603050405020304" pitchFamily="18" charset="0"/>
              </a:rPr>
              <a:t> </a:t>
            </a:r>
          </a:p>
        </p:txBody>
      </p:sp>
      <p:sp>
        <p:nvSpPr>
          <p:cNvPr id="2" name="TextBox 1">
            <a:extLst>
              <a:ext uri="{FF2B5EF4-FFF2-40B4-BE49-F238E27FC236}">
                <a16:creationId xmlns:a16="http://schemas.microsoft.com/office/drawing/2014/main" id="{306ED91B-0A7F-4176-A486-BBA9371CA5D8}"/>
              </a:ext>
            </a:extLst>
          </p:cNvPr>
          <p:cNvSpPr txBox="1"/>
          <p:nvPr/>
        </p:nvSpPr>
        <p:spPr>
          <a:xfrm>
            <a:off x="326571" y="169817"/>
            <a:ext cx="7040880" cy="391967"/>
          </a:xfrm>
          <a:prstGeom prst="rect">
            <a:avLst/>
          </a:prstGeom>
          <a:noFill/>
        </p:spPr>
        <p:txBody>
          <a:bodyPr wrap="square" rtlCol="0">
            <a:spAutoFit/>
          </a:bodyPr>
          <a:lstStyle/>
          <a:p>
            <a:r>
              <a:rPr lang="en-US" dirty="0"/>
              <a:t>Reference </a:t>
            </a:r>
            <a:endParaRPr lang="en-GB" dirty="0"/>
          </a:p>
        </p:txBody>
      </p:sp>
      <p:pic>
        <p:nvPicPr>
          <p:cNvPr id="18" name="Picture 17" descr="Text&#10;&#10;Description automatically generated">
            <a:extLst>
              <a:ext uri="{FF2B5EF4-FFF2-40B4-BE49-F238E27FC236}">
                <a16:creationId xmlns:a16="http://schemas.microsoft.com/office/drawing/2014/main" id="{C292C413-5509-455A-9D21-0104C4579A41}"/>
              </a:ext>
            </a:extLst>
          </p:cNvPr>
          <p:cNvPicPr>
            <a:picLocks noChangeAspect="1"/>
          </p:cNvPicPr>
          <p:nvPr/>
        </p:nvPicPr>
        <p:blipFill>
          <a:blip r:embed="rId3"/>
          <a:stretch>
            <a:fillRect/>
          </a:stretch>
        </p:blipFill>
        <p:spPr>
          <a:xfrm>
            <a:off x="7276128" y="8332754"/>
            <a:ext cx="3523635" cy="1171609"/>
          </a:xfrm>
          <a:prstGeom prst="rect">
            <a:avLst/>
          </a:prstGeom>
        </p:spPr>
      </p:pic>
    </p:spTree>
  </p:cSld>
  <p:clrMapOvr>
    <a:masterClrMapping/>
  </p:clrMapOvr>
</p:sld>
</file>

<file path=ppt/theme/theme1.xml><?xml version="1.0" encoding="utf-8"?>
<a:theme xmlns:a="http://schemas.openxmlformats.org/drawingml/2006/main" name="Rutland template">
  <a:themeElements>
    <a:clrScheme name="Custom 347">
      <a:dk1>
        <a:srgbClr val="142236"/>
      </a:dk1>
      <a:lt1>
        <a:srgbClr val="FFFFFF"/>
      </a:lt1>
      <a:dk2>
        <a:srgbClr val="667180"/>
      </a:dk2>
      <a:lt2>
        <a:srgbClr val="E5E8EB"/>
      </a:lt2>
      <a:accent1>
        <a:srgbClr val="FF6035"/>
      </a:accent1>
      <a:accent2>
        <a:srgbClr val="BB1C0B"/>
      </a:accent2>
      <a:accent3>
        <a:srgbClr val="1DC8E6"/>
      </a:accent3>
      <a:accent4>
        <a:srgbClr val="0D7FA3"/>
      </a:accent4>
      <a:accent5>
        <a:srgbClr val="8FC55D"/>
      </a:accent5>
      <a:accent6>
        <a:srgbClr val="4E9934"/>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1768</Words>
  <Application>Microsoft Office PowerPoint</Application>
  <PresentationFormat>Custom</PresentationFormat>
  <Paragraphs>67</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Raleway</vt:lpstr>
      <vt:lpstr>Red Hat Display</vt:lpstr>
      <vt:lpstr>Arial</vt:lpstr>
      <vt:lpstr>Red Hat Display Black</vt:lpstr>
      <vt:lpstr>Calibri</vt:lpstr>
      <vt:lpstr>Rutland template</vt:lpstr>
      <vt:lpstr>Environmental Impact Assessment and The Cleve Hill Solar Park </vt:lpstr>
      <vt:lpstr>Environmental Impact Assessment (EIA)</vt:lpstr>
      <vt:lpstr>The Case Study: Cleve Hill Solar Park</vt:lpstr>
      <vt:lpstr>Theory, Practice and the Middle</vt:lpstr>
      <vt:lpstr>Conclusion</vt:lpstr>
      <vt:lpstr>Thanks!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Impact Assessment and The Cleve Hill Solar Park</dc:title>
  <dc:creator>Marie</dc:creator>
  <cp:lastModifiedBy>Marie Amy West (1702919)</cp:lastModifiedBy>
  <cp:revision>21</cp:revision>
  <dcterms:modified xsi:type="dcterms:W3CDTF">2021-05-06T22:00:01Z</dcterms:modified>
</cp:coreProperties>
</file>