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2"/>
  </p:notesMasterIdLst>
  <p:sldIdLst>
    <p:sldId id="262" r:id="rId5"/>
    <p:sldId id="269" r:id="rId6"/>
    <p:sldId id="270" r:id="rId7"/>
    <p:sldId id="271" r:id="rId8"/>
    <p:sldId id="272" r:id="rId9"/>
    <p:sldId id="273" r:id="rId10"/>
    <p:sldId id="261"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6521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6A4F4D-8B23-553E-861E-6E5B3A9EA16F}" v="21" dt="2025-03-02T10:24:25.333"/>
    <p1510:client id="{406DC22B-4BDF-831B-06EF-34067F2F28EC}" v="492" dt="2025-03-02T15:59:07.943"/>
    <p1510:client id="{450FED88-2D1B-AAF6-DD9E-995B51E0D9CE}" v="3" dt="2025-03-02T15:24:12.419"/>
    <p1510:client id="{697EB66F-5C38-106A-EBDE-BAD73F1807AA}" v="6" dt="2025-03-02T18:19:30.366"/>
    <p1510:client id="{73064F23-4927-2E8F-6FFE-8ADE7B265604}" v="3" dt="2025-03-02T18:37:08.455"/>
    <p1510:client id="{76A8EE61-E30C-7AAA-4753-BB34DC89FBE4}" v="5" dt="2025-03-02T18:38:40.613"/>
    <p1510:client id="{9360FC8E-688D-D0CC-85BB-3419CE8D4B26}" v="2" dt="2025-03-01T10:00:55.289"/>
    <p1510:client id="{9BC018BE-D63A-B37A-ABD4-C3D8FE6CE594}" v="3" dt="2025-03-01T22:01:36.257"/>
    <p1510:client id="{E1EE1EA9-BF51-29E3-FB6B-E4D6D54B734D}" v="1741" dt="2025-03-01T12:14:36.5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1" d="100"/>
          <a:sy n="81" d="100"/>
        </p:scale>
        <p:origin x="84" y="2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899C22-71F6-489F-977B-D8957975DEB4}" type="datetimeFigureOut">
              <a:rPr lang="en-GB" smtClean="0"/>
              <a:t>02/03/2025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163E49-A654-4637-A531-C935F3CCF131}" type="slidenum">
              <a:rPr lang="en-GB" smtClean="0"/>
              <a:t>‹#›</a:t>
            </a:fld>
            <a:endParaRPr lang="en-GB"/>
          </a:p>
        </p:txBody>
      </p:sp>
    </p:spTree>
    <p:extLst>
      <p:ext uri="{BB962C8B-B14F-4D97-AF65-F5344CB8AC3E}">
        <p14:creationId xmlns:p14="http://schemas.microsoft.com/office/powerpoint/2010/main" val="34235852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3/2/2025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3/2/2025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3/2/2025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3/2/2025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3/2/2025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s://www.istockphoto.com/vector/friendly-kids-take-care-of-the-planet-earth-diverse-children-recycling-gardening-gm1353426662-428533202" TargetMode="External"/><Relationship Id="rId13" Type="http://schemas.openxmlformats.org/officeDocument/2006/relationships/hyperlink" Target="https://www.twinkl.co.uk/resources/adnoddau-cymraeg-welsh-resources/curriculum-for-wales-english-medium/welsh-learners" TargetMode="External"/><Relationship Id="rId18" Type="http://schemas.openxmlformats.org/officeDocument/2006/relationships/hyperlink" Target="https://www.volunteerworld.com/" TargetMode="External"/><Relationship Id="rId3" Type="http://schemas.openxmlformats.org/officeDocument/2006/relationships/hyperlink" Target="https://www.dolencymru.org/wgw-summary/" TargetMode="External"/><Relationship Id="rId7" Type="http://schemas.openxmlformats.org/officeDocument/2006/relationships/hyperlink" Target="https://hwb.gov.wales/curriculum-for-wales/introduction-to-curriculum-for-wales-guidance/" TargetMode="External"/><Relationship Id="rId12" Type="http://schemas.openxmlformats.org/officeDocument/2006/relationships/hyperlink" Target="https://www.pembrokeshirecoast.wales/conservation/" TargetMode="External"/><Relationship Id="rId17" Type="http://schemas.openxmlformats.org/officeDocument/2006/relationships/hyperlink" Target="https://sdgs.un.org/goals/goal4#progress_and_info" TargetMode="External"/><Relationship Id="rId2" Type="http://schemas.openxmlformats.org/officeDocument/2006/relationships/hyperlink" Target="https://www.tes.com/teaching-resource/4-core-purposes-stickers-12679242" TargetMode="External"/><Relationship Id="rId16" Type="http://schemas.openxmlformats.org/officeDocument/2006/relationships/hyperlink" Target="https://www.un.org/en/observances/biological-diversity-day/convention" TargetMode="External"/><Relationship Id="rId1" Type="http://schemas.openxmlformats.org/officeDocument/2006/relationships/slideLayout" Target="../slideLayouts/slideLayout2.xml"/><Relationship Id="rId6" Type="http://schemas.openxmlformats.org/officeDocument/2006/relationships/hyperlink" Target="https://www.edcan.ca/articles/outdoor-education/" TargetMode="External"/><Relationship Id="rId11" Type="http://schemas.openxmlformats.org/officeDocument/2006/relationships/hyperlink" Target="https://education.nationalgeographic.org/resource/sustainable-development-goals/" TargetMode="External"/><Relationship Id="rId5" Type="http://schemas.openxmlformats.org/officeDocument/2006/relationships/hyperlink" Target="https://www.dolencymru.org/" TargetMode="External"/><Relationship Id="rId15" Type="http://schemas.openxmlformats.org/officeDocument/2006/relationships/hyperlink" Target="https://www.unodc.org/unodc/en/sustainable-development-goals/Resources.html" TargetMode="External"/><Relationship Id="rId10" Type="http://schemas.openxmlformats.org/officeDocument/2006/relationships/hyperlink" Target="https://extension.msstate.edu/news/feature-story/2012/science-starts-early-cloverbud-camp" TargetMode="External"/><Relationship Id="rId19" Type="http://schemas.openxmlformats.org/officeDocument/2006/relationships/hyperlink" Target="https://www.gov.wales/sites/default/files/publications/2018-02/a-curriculum-for-wales-a-curriculum-for-life.pdf" TargetMode="External"/><Relationship Id="rId4" Type="http://schemas.openxmlformats.org/officeDocument/2006/relationships/hyperlink" Target="https://www.dolencymru.org/our-work/" TargetMode="External"/><Relationship Id="rId9" Type="http://schemas.openxmlformats.org/officeDocument/2006/relationships/hyperlink" Target="https://letsthink.org.uk/professional-learning-during-the-pandemic-lessons-from-wales/" TargetMode="External"/><Relationship Id="rId14" Type="http://schemas.openxmlformats.org/officeDocument/2006/relationships/hyperlink" Target="https://www.unicef.ie/our-work/schools/global-issues/child-righ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Curriculum Revolution Is Happening In Wales - TeachingTimes">
            <a:extLst>
              <a:ext uri="{FF2B5EF4-FFF2-40B4-BE49-F238E27FC236}">
                <a16:creationId xmlns:a16="http://schemas.microsoft.com/office/drawing/2014/main" id="{E504D37F-61FF-B283-1224-2F68D779C92B}"/>
              </a:ext>
            </a:extLst>
          </p:cNvPr>
          <p:cNvPicPr>
            <a:picLocks noChangeAspect="1"/>
          </p:cNvPicPr>
          <p:nvPr/>
        </p:nvPicPr>
        <p:blipFill>
          <a:blip r:embed="rId2"/>
          <a:srcRect l="1195" t="6909" r="-1195" b="-6498"/>
          <a:stretch/>
        </p:blipFill>
        <p:spPr>
          <a:xfrm>
            <a:off x="3804432" y="2523902"/>
            <a:ext cx="3983280" cy="2465158"/>
          </a:xfrm>
          <a:prstGeom prst="rect">
            <a:avLst/>
          </a:prstGeom>
        </p:spPr>
      </p:pic>
      <p:sp>
        <p:nvSpPr>
          <p:cNvPr id="2" name="Title 1">
            <a:extLst>
              <a:ext uri="{FF2B5EF4-FFF2-40B4-BE49-F238E27FC236}">
                <a16:creationId xmlns:a16="http://schemas.microsoft.com/office/drawing/2014/main" id="{F403BFC8-952A-C542-B333-8F17D463A902}"/>
              </a:ext>
            </a:extLst>
          </p:cNvPr>
          <p:cNvSpPr>
            <a:spLocks noGrp="1"/>
          </p:cNvSpPr>
          <p:nvPr>
            <p:ph type="title"/>
          </p:nvPr>
        </p:nvSpPr>
        <p:spPr>
          <a:xfrm>
            <a:off x="838200" y="365125"/>
            <a:ext cx="10515600" cy="1550943"/>
          </a:xfrm>
        </p:spPr>
        <p:txBody>
          <a:bodyPr>
            <a:normAutofit fontScale="90000"/>
          </a:bodyPr>
          <a:lstStyle/>
          <a:p>
            <a:r>
              <a:rPr lang="en-GB" sz="3600" b="1" u="sng">
                <a:solidFill>
                  <a:srgbClr val="FF0000"/>
                </a:solidFill>
              </a:rPr>
              <a:t>ESDGC In Action</a:t>
            </a:r>
            <a:br>
              <a:rPr lang="en-GB"/>
            </a:br>
            <a:r>
              <a:rPr lang="en-GB" sz="2900" b="1">
                <a:solidFill>
                  <a:srgbClr val="265217"/>
                </a:solidFill>
                <a:latin typeface="Aptos"/>
              </a:rPr>
              <a:t>How is Sustainable Development and Global Citizenship used in lessons?</a:t>
            </a:r>
            <a:br>
              <a:rPr lang="en-GB"/>
            </a:br>
            <a:endParaRPr lang="en-GB"/>
          </a:p>
        </p:txBody>
      </p:sp>
      <p:sp>
        <p:nvSpPr>
          <p:cNvPr id="3" name="Content Placeholder 2">
            <a:extLst>
              <a:ext uri="{FF2B5EF4-FFF2-40B4-BE49-F238E27FC236}">
                <a16:creationId xmlns:a16="http://schemas.microsoft.com/office/drawing/2014/main" id="{6ACC35D9-EB78-8DFB-4DFD-8E26A915685D}"/>
              </a:ext>
            </a:extLst>
          </p:cNvPr>
          <p:cNvSpPr>
            <a:spLocks noGrp="1"/>
          </p:cNvSpPr>
          <p:nvPr>
            <p:ph idx="1"/>
          </p:nvPr>
        </p:nvSpPr>
        <p:spPr/>
        <p:txBody>
          <a:bodyPr vert="horz" lIns="91440" tIns="45720" rIns="91440" bIns="45720" rtlCol="0" anchor="t">
            <a:normAutofit/>
          </a:bodyPr>
          <a:lstStyle/>
          <a:p>
            <a:pPr marL="0" indent="0">
              <a:buNone/>
            </a:pPr>
            <a:endParaRPr lang="en-GB"/>
          </a:p>
          <a:p>
            <a:endParaRPr lang="en-GB"/>
          </a:p>
          <a:p>
            <a:endParaRPr lang="en-GB"/>
          </a:p>
        </p:txBody>
      </p:sp>
      <p:cxnSp>
        <p:nvCxnSpPr>
          <p:cNvPr id="6" name="Straight Arrow Connector 5">
            <a:extLst>
              <a:ext uri="{FF2B5EF4-FFF2-40B4-BE49-F238E27FC236}">
                <a16:creationId xmlns:a16="http://schemas.microsoft.com/office/drawing/2014/main" id="{C18AD3F8-35FE-F59D-F67B-1666B23E73D3}"/>
              </a:ext>
            </a:extLst>
          </p:cNvPr>
          <p:cNvCxnSpPr/>
          <p:nvPr/>
        </p:nvCxnSpPr>
        <p:spPr>
          <a:xfrm flipH="1">
            <a:off x="7742506" y="2896149"/>
            <a:ext cx="1129934" cy="639825"/>
          </a:xfrm>
          <a:prstGeom prst="straightConnector1">
            <a:avLst/>
          </a:prstGeom>
          <a:ln>
            <a:solidFill>
              <a:srgbClr val="4472C4"/>
            </a:solidFill>
            <a:tailEnd type="triangle"/>
          </a:ln>
        </p:spPr>
        <p:style>
          <a:lnRef idx="2">
            <a:schemeClr val="accent1"/>
          </a:lnRef>
          <a:fillRef idx="0">
            <a:schemeClr val="accent1"/>
          </a:fillRef>
          <a:effectRef idx="1">
            <a:schemeClr val="accent1"/>
          </a:effectRef>
          <a:fontRef idx="minor">
            <a:schemeClr val="tx1"/>
          </a:fontRef>
        </p:style>
      </p:cxnSp>
      <p:sp>
        <p:nvSpPr>
          <p:cNvPr id="8" name="TextBox 7">
            <a:extLst>
              <a:ext uri="{FF2B5EF4-FFF2-40B4-BE49-F238E27FC236}">
                <a16:creationId xmlns:a16="http://schemas.microsoft.com/office/drawing/2014/main" id="{16E45344-5EB0-47B3-91A7-292C61EC05A4}"/>
              </a:ext>
            </a:extLst>
          </p:cNvPr>
          <p:cNvSpPr txBox="1"/>
          <p:nvPr/>
        </p:nvSpPr>
        <p:spPr>
          <a:xfrm>
            <a:off x="9062182" y="2226503"/>
            <a:ext cx="2694127"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Brazilian favelas</a:t>
            </a:r>
          </a:p>
        </p:txBody>
      </p:sp>
      <p:cxnSp>
        <p:nvCxnSpPr>
          <p:cNvPr id="9" name="Straight Arrow Connector 8">
            <a:extLst>
              <a:ext uri="{FF2B5EF4-FFF2-40B4-BE49-F238E27FC236}">
                <a16:creationId xmlns:a16="http://schemas.microsoft.com/office/drawing/2014/main" id="{C16519AF-1BEB-68A1-4367-C738F4A7DBCB}"/>
              </a:ext>
            </a:extLst>
          </p:cNvPr>
          <p:cNvCxnSpPr/>
          <p:nvPr/>
        </p:nvCxnSpPr>
        <p:spPr>
          <a:xfrm flipH="1" flipV="1">
            <a:off x="7746058" y="4388826"/>
            <a:ext cx="888811" cy="496762"/>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0" name="TextBox 9">
            <a:extLst>
              <a:ext uri="{FF2B5EF4-FFF2-40B4-BE49-F238E27FC236}">
                <a16:creationId xmlns:a16="http://schemas.microsoft.com/office/drawing/2014/main" id="{BF90B4ED-4A07-2CF5-0C34-1FD138553828}"/>
              </a:ext>
            </a:extLst>
          </p:cNvPr>
          <p:cNvSpPr txBox="1"/>
          <p:nvPr/>
        </p:nvSpPr>
        <p:spPr>
          <a:xfrm>
            <a:off x="8607125" y="4457885"/>
            <a:ext cx="2896823"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Renewable and sustainable energies  and materials.</a:t>
            </a:r>
          </a:p>
        </p:txBody>
      </p:sp>
      <p:cxnSp>
        <p:nvCxnSpPr>
          <p:cNvPr id="11" name="Straight Arrow Connector 10">
            <a:extLst>
              <a:ext uri="{FF2B5EF4-FFF2-40B4-BE49-F238E27FC236}">
                <a16:creationId xmlns:a16="http://schemas.microsoft.com/office/drawing/2014/main" id="{2DC0F0CE-7517-8FEA-0993-ABB8E183F3AE}"/>
              </a:ext>
            </a:extLst>
          </p:cNvPr>
          <p:cNvCxnSpPr/>
          <p:nvPr/>
        </p:nvCxnSpPr>
        <p:spPr>
          <a:xfrm flipV="1">
            <a:off x="2188926" y="4403206"/>
            <a:ext cx="1570505" cy="736287"/>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2" name="TextBox 11">
            <a:extLst>
              <a:ext uri="{FF2B5EF4-FFF2-40B4-BE49-F238E27FC236}">
                <a16:creationId xmlns:a16="http://schemas.microsoft.com/office/drawing/2014/main" id="{F7E34652-903A-C747-A41D-F6847A9744F4}"/>
              </a:ext>
            </a:extLst>
          </p:cNvPr>
          <p:cNvSpPr txBox="1"/>
          <p:nvPr/>
        </p:nvSpPr>
        <p:spPr>
          <a:xfrm>
            <a:off x="444629" y="4961885"/>
            <a:ext cx="2109833"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Of Mice &amp; Men</a:t>
            </a:r>
          </a:p>
          <a:p>
            <a:endParaRPr lang="en-GB"/>
          </a:p>
          <a:p>
            <a:endParaRPr lang="en-GB"/>
          </a:p>
        </p:txBody>
      </p:sp>
      <p:sp>
        <p:nvSpPr>
          <p:cNvPr id="13" name="TextBox 12">
            <a:extLst>
              <a:ext uri="{FF2B5EF4-FFF2-40B4-BE49-F238E27FC236}">
                <a16:creationId xmlns:a16="http://schemas.microsoft.com/office/drawing/2014/main" id="{173188C7-1081-67BF-2A7A-C231D409B837}"/>
              </a:ext>
            </a:extLst>
          </p:cNvPr>
          <p:cNvSpPr txBox="1"/>
          <p:nvPr/>
        </p:nvSpPr>
        <p:spPr>
          <a:xfrm>
            <a:off x="286909" y="2156743"/>
            <a:ext cx="2267079"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t>Aboriginal Art and Dreamtime stories</a:t>
            </a:r>
          </a:p>
        </p:txBody>
      </p:sp>
      <p:cxnSp>
        <p:nvCxnSpPr>
          <p:cNvPr id="14" name="Straight Arrow Connector 13">
            <a:extLst>
              <a:ext uri="{FF2B5EF4-FFF2-40B4-BE49-F238E27FC236}">
                <a16:creationId xmlns:a16="http://schemas.microsoft.com/office/drawing/2014/main" id="{1DA40A2B-A343-5A1C-AE0A-DAB92B04901B}"/>
              </a:ext>
            </a:extLst>
          </p:cNvPr>
          <p:cNvCxnSpPr/>
          <p:nvPr/>
        </p:nvCxnSpPr>
        <p:spPr>
          <a:xfrm>
            <a:off x="2355112" y="2623174"/>
            <a:ext cx="1429394" cy="495277"/>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5" name="TextBox 14">
            <a:extLst>
              <a:ext uri="{FF2B5EF4-FFF2-40B4-BE49-F238E27FC236}">
                <a16:creationId xmlns:a16="http://schemas.microsoft.com/office/drawing/2014/main" id="{9447280A-AC30-EF5E-1614-9477D10E48B4}"/>
              </a:ext>
            </a:extLst>
          </p:cNvPr>
          <p:cNvSpPr txBox="1"/>
          <p:nvPr/>
        </p:nvSpPr>
        <p:spPr>
          <a:xfrm>
            <a:off x="4969098" y="1556197"/>
            <a:ext cx="168498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Food miles</a:t>
            </a:r>
          </a:p>
        </p:txBody>
      </p:sp>
      <p:cxnSp>
        <p:nvCxnSpPr>
          <p:cNvPr id="16" name="Straight Arrow Connector 15">
            <a:extLst>
              <a:ext uri="{FF2B5EF4-FFF2-40B4-BE49-F238E27FC236}">
                <a16:creationId xmlns:a16="http://schemas.microsoft.com/office/drawing/2014/main" id="{29C61C16-D534-5E36-DFC2-A8A8A22609A2}"/>
              </a:ext>
            </a:extLst>
          </p:cNvPr>
          <p:cNvCxnSpPr/>
          <p:nvPr/>
        </p:nvCxnSpPr>
        <p:spPr>
          <a:xfrm flipH="1">
            <a:off x="5660154" y="1943399"/>
            <a:ext cx="6550" cy="572581"/>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7" name="TextBox 16">
            <a:extLst>
              <a:ext uri="{FF2B5EF4-FFF2-40B4-BE49-F238E27FC236}">
                <a16:creationId xmlns:a16="http://schemas.microsoft.com/office/drawing/2014/main" id="{C06C3200-C260-F5D3-25EE-1E4B7CFFE8E7}"/>
              </a:ext>
            </a:extLst>
          </p:cNvPr>
          <p:cNvSpPr txBox="1"/>
          <p:nvPr/>
        </p:nvSpPr>
        <p:spPr>
          <a:xfrm>
            <a:off x="4369339" y="5424319"/>
            <a:ext cx="2393323"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Incorporated with food miles, energies and materials.</a:t>
            </a:r>
          </a:p>
        </p:txBody>
      </p:sp>
      <p:sp>
        <p:nvSpPr>
          <p:cNvPr id="4" name="TextBox 3">
            <a:extLst>
              <a:ext uri="{FF2B5EF4-FFF2-40B4-BE49-F238E27FC236}">
                <a16:creationId xmlns:a16="http://schemas.microsoft.com/office/drawing/2014/main" id="{CBC3F877-2ECF-B41A-62C1-0296323F5DB0}"/>
              </a:ext>
            </a:extLst>
          </p:cNvPr>
          <p:cNvSpPr txBox="1"/>
          <p:nvPr/>
        </p:nvSpPr>
        <p:spPr>
          <a:xfrm>
            <a:off x="6620354" y="4953209"/>
            <a:ext cx="1058185"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50">
                <a:latin typeface="Arial"/>
                <a:cs typeface="Arial"/>
              </a:rPr>
              <a:t>(Hwb, 2024)</a:t>
            </a:r>
            <a:endParaRPr lang="en-US" sz="1050"/>
          </a:p>
        </p:txBody>
      </p:sp>
      <p:cxnSp>
        <p:nvCxnSpPr>
          <p:cNvPr id="5" name="Straight Arrow Connector 4">
            <a:extLst>
              <a:ext uri="{FF2B5EF4-FFF2-40B4-BE49-F238E27FC236}">
                <a16:creationId xmlns:a16="http://schemas.microsoft.com/office/drawing/2014/main" id="{CE6D2CE2-27FE-8F76-180E-04BBAC3B68A1}"/>
              </a:ext>
            </a:extLst>
          </p:cNvPr>
          <p:cNvCxnSpPr/>
          <p:nvPr/>
        </p:nvCxnSpPr>
        <p:spPr>
          <a:xfrm flipV="1">
            <a:off x="5448293" y="4775636"/>
            <a:ext cx="21464" cy="604081"/>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8" name="TextBox 17">
            <a:extLst>
              <a:ext uri="{FF2B5EF4-FFF2-40B4-BE49-F238E27FC236}">
                <a16:creationId xmlns:a16="http://schemas.microsoft.com/office/drawing/2014/main" id="{E7359273-30E8-9714-7818-4DF74490B9A7}"/>
              </a:ext>
            </a:extLst>
          </p:cNvPr>
          <p:cNvSpPr txBox="1"/>
          <p:nvPr/>
        </p:nvSpPr>
        <p:spPr>
          <a:xfrm>
            <a:off x="6094327" y="2060619"/>
            <a:ext cx="1396186"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a:t>(School, A, 2020)</a:t>
            </a:r>
          </a:p>
        </p:txBody>
      </p:sp>
      <p:sp>
        <p:nvSpPr>
          <p:cNvPr id="19" name="TextBox 18">
            <a:extLst>
              <a:ext uri="{FF2B5EF4-FFF2-40B4-BE49-F238E27FC236}">
                <a16:creationId xmlns:a16="http://schemas.microsoft.com/office/drawing/2014/main" id="{427B6593-410D-E574-60C2-3FFD786BF92E}"/>
              </a:ext>
            </a:extLst>
          </p:cNvPr>
          <p:cNvSpPr txBox="1"/>
          <p:nvPr/>
        </p:nvSpPr>
        <p:spPr>
          <a:xfrm>
            <a:off x="8686688" y="5476030"/>
            <a:ext cx="1253598"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(School, A, 2020), (School, A, 2021)</a:t>
            </a:r>
            <a:endParaRPr lang="en-US"/>
          </a:p>
        </p:txBody>
      </p:sp>
      <p:sp>
        <p:nvSpPr>
          <p:cNvPr id="20" name="TextBox 19">
            <a:extLst>
              <a:ext uri="{FF2B5EF4-FFF2-40B4-BE49-F238E27FC236}">
                <a16:creationId xmlns:a16="http://schemas.microsoft.com/office/drawing/2014/main" id="{170BA46D-E555-2DEB-54A5-775895BD56F8}"/>
              </a:ext>
            </a:extLst>
          </p:cNvPr>
          <p:cNvSpPr txBox="1"/>
          <p:nvPr/>
        </p:nvSpPr>
        <p:spPr>
          <a:xfrm>
            <a:off x="6256985" y="6185204"/>
            <a:ext cx="1321338"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(School, A, 2020), (School, A, 2021)</a:t>
            </a:r>
            <a:endParaRPr lang="en-US"/>
          </a:p>
        </p:txBody>
      </p:sp>
      <p:sp>
        <p:nvSpPr>
          <p:cNvPr id="21" name="TextBox 20">
            <a:extLst>
              <a:ext uri="{FF2B5EF4-FFF2-40B4-BE49-F238E27FC236}">
                <a16:creationId xmlns:a16="http://schemas.microsoft.com/office/drawing/2014/main" id="{63CC9D67-7E63-048A-AE0A-C9E4DDABBC42}"/>
              </a:ext>
            </a:extLst>
          </p:cNvPr>
          <p:cNvSpPr txBox="1"/>
          <p:nvPr/>
        </p:nvSpPr>
        <p:spPr>
          <a:xfrm>
            <a:off x="560871" y="5422368"/>
            <a:ext cx="1584352"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(School, A, 2020)</a:t>
            </a:r>
          </a:p>
        </p:txBody>
      </p:sp>
      <p:sp>
        <p:nvSpPr>
          <p:cNvPr id="22" name="TextBox 21">
            <a:extLst>
              <a:ext uri="{FF2B5EF4-FFF2-40B4-BE49-F238E27FC236}">
                <a16:creationId xmlns:a16="http://schemas.microsoft.com/office/drawing/2014/main" id="{613BC6E6-8140-597B-8E0A-8DC59B9E21D9}"/>
              </a:ext>
            </a:extLst>
          </p:cNvPr>
          <p:cNvSpPr txBox="1"/>
          <p:nvPr/>
        </p:nvSpPr>
        <p:spPr>
          <a:xfrm>
            <a:off x="294793" y="2871403"/>
            <a:ext cx="1419741"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(School, A, 2020, (School, A, 2020)</a:t>
            </a:r>
            <a:endParaRPr lang="en-US"/>
          </a:p>
        </p:txBody>
      </p:sp>
    </p:spTree>
    <p:extLst>
      <p:ext uri="{BB962C8B-B14F-4D97-AF65-F5344CB8AC3E}">
        <p14:creationId xmlns:p14="http://schemas.microsoft.com/office/powerpoint/2010/main" val="6535718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group of people flying in the air&#10;&#10;AI-generated content may be incorrect.">
            <a:extLst>
              <a:ext uri="{FF2B5EF4-FFF2-40B4-BE49-F238E27FC236}">
                <a16:creationId xmlns:a16="http://schemas.microsoft.com/office/drawing/2014/main" id="{E05DEE81-B296-AF32-4553-FD36F0464550}"/>
              </a:ext>
            </a:extLst>
          </p:cNvPr>
          <p:cNvPicPr>
            <a:picLocks noGrp="1" noChangeAspect="1"/>
          </p:cNvPicPr>
          <p:nvPr>
            <p:ph idx="1"/>
          </p:nvPr>
        </p:nvPicPr>
        <p:blipFill>
          <a:blip r:embed="rId2"/>
          <a:stretch>
            <a:fillRect/>
          </a:stretch>
        </p:blipFill>
        <p:spPr>
          <a:xfrm>
            <a:off x="485775" y="455613"/>
            <a:ext cx="3600450" cy="2686050"/>
          </a:xfrm>
        </p:spPr>
      </p:pic>
      <p:sp>
        <p:nvSpPr>
          <p:cNvPr id="8" name="TextBox 7">
            <a:extLst>
              <a:ext uri="{FF2B5EF4-FFF2-40B4-BE49-F238E27FC236}">
                <a16:creationId xmlns:a16="http://schemas.microsoft.com/office/drawing/2014/main" id="{020C7FF7-0AC8-86F9-4AC8-BAD6531C9241}"/>
              </a:ext>
            </a:extLst>
          </p:cNvPr>
          <p:cNvSpPr txBox="1"/>
          <p:nvPr/>
        </p:nvSpPr>
        <p:spPr>
          <a:xfrm>
            <a:off x="4345780" y="535781"/>
            <a:ext cx="6738937"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u="sng">
                <a:solidFill>
                  <a:schemeClr val="accent4"/>
                </a:solidFill>
              </a:rPr>
              <a:t>Expressive Arts</a:t>
            </a:r>
          </a:p>
        </p:txBody>
      </p:sp>
      <p:sp>
        <p:nvSpPr>
          <p:cNvPr id="9" name="TextBox 8">
            <a:extLst>
              <a:ext uri="{FF2B5EF4-FFF2-40B4-BE49-F238E27FC236}">
                <a16:creationId xmlns:a16="http://schemas.microsoft.com/office/drawing/2014/main" id="{7C42A41D-B80D-7149-145A-1DA53ED7C041}"/>
              </a:ext>
            </a:extLst>
          </p:cNvPr>
          <p:cNvSpPr txBox="1"/>
          <p:nvPr/>
        </p:nvSpPr>
        <p:spPr>
          <a:xfrm>
            <a:off x="4357352" y="1770845"/>
            <a:ext cx="4539802"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Drama</a:t>
            </a:r>
          </a:p>
          <a:p>
            <a:r>
              <a:rPr lang="en-GB"/>
              <a:t>Re-enactment of dreamtime moralistic stories introducing Australian native's traditions and values through acting methods (School, A, 2020)</a:t>
            </a:r>
          </a:p>
        </p:txBody>
      </p:sp>
      <p:sp>
        <p:nvSpPr>
          <p:cNvPr id="10" name="TextBox 9">
            <a:extLst>
              <a:ext uri="{FF2B5EF4-FFF2-40B4-BE49-F238E27FC236}">
                <a16:creationId xmlns:a16="http://schemas.microsoft.com/office/drawing/2014/main" id="{2C271CBB-A7F6-80BF-646B-0E46D6F729EC}"/>
              </a:ext>
            </a:extLst>
          </p:cNvPr>
          <p:cNvSpPr txBox="1"/>
          <p:nvPr/>
        </p:nvSpPr>
        <p:spPr>
          <a:xfrm>
            <a:off x="601013" y="4013915"/>
            <a:ext cx="4185633"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Art</a:t>
            </a:r>
          </a:p>
          <a:p>
            <a:r>
              <a:rPr lang="en-GB"/>
              <a:t>Using influence of Australian Native moralistic animal origin stories to create their own story, decorating with earthy naturally sourced and occurring colours (School, A, 2020)</a:t>
            </a:r>
          </a:p>
        </p:txBody>
      </p:sp>
    </p:spTree>
    <p:extLst>
      <p:ext uri="{BB962C8B-B14F-4D97-AF65-F5344CB8AC3E}">
        <p14:creationId xmlns:p14="http://schemas.microsoft.com/office/powerpoint/2010/main" val="32745015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group of people flying in the air&#10;&#10;AI-generated content may be incorrect.">
            <a:extLst>
              <a:ext uri="{FF2B5EF4-FFF2-40B4-BE49-F238E27FC236}">
                <a16:creationId xmlns:a16="http://schemas.microsoft.com/office/drawing/2014/main" id="{BD524ED4-9DAD-4BFF-5F27-88EDDDAB1489}"/>
              </a:ext>
            </a:extLst>
          </p:cNvPr>
          <p:cNvPicPr>
            <a:picLocks noGrp="1" noChangeAspect="1"/>
          </p:cNvPicPr>
          <p:nvPr>
            <p:ph idx="1"/>
          </p:nvPr>
        </p:nvPicPr>
        <p:blipFill>
          <a:blip r:embed="rId2"/>
          <a:stretch>
            <a:fillRect/>
          </a:stretch>
        </p:blipFill>
        <p:spPr>
          <a:xfrm>
            <a:off x="840581" y="450850"/>
            <a:ext cx="4057649" cy="2850356"/>
          </a:xfrm>
        </p:spPr>
      </p:pic>
      <p:sp>
        <p:nvSpPr>
          <p:cNvPr id="5" name="TextBox 4">
            <a:extLst>
              <a:ext uri="{FF2B5EF4-FFF2-40B4-BE49-F238E27FC236}">
                <a16:creationId xmlns:a16="http://schemas.microsoft.com/office/drawing/2014/main" id="{8621288E-B513-DFAE-D381-A88CF38A7A0F}"/>
              </a:ext>
            </a:extLst>
          </p:cNvPr>
          <p:cNvSpPr txBox="1"/>
          <p:nvPr/>
        </p:nvSpPr>
        <p:spPr>
          <a:xfrm>
            <a:off x="5167312" y="738187"/>
            <a:ext cx="4143374"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u="sng">
                <a:solidFill>
                  <a:schemeClr val="accent4"/>
                </a:solidFill>
              </a:rPr>
              <a:t>Health &amp; Wellbeing</a:t>
            </a:r>
            <a:endParaRPr lang="en-US">
              <a:solidFill>
                <a:schemeClr val="accent4"/>
              </a:solidFill>
            </a:endParaRPr>
          </a:p>
        </p:txBody>
      </p:sp>
      <p:sp>
        <p:nvSpPr>
          <p:cNvPr id="6" name="TextBox 5">
            <a:extLst>
              <a:ext uri="{FF2B5EF4-FFF2-40B4-BE49-F238E27FC236}">
                <a16:creationId xmlns:a16="http://schemas.microsoft.com/office/drawing/2014/main" id="{E11EB089-E948-5628-642B-0265C275FCDF}"/>
              </a:ext>
            </a:extLst>
          </p:cNvPr>
          <p:cNvSpPr txBox="1"/>
          <p:nvPr/>
        </p:nvSpPr>
        <p:spPr>
          <a:xfrm>
            <a:off x="869156" y="3798094"/>
            <a:ext cx="6322218"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Healthy eating is incorporated with discussions on where our food comes from, if it is sustainably sourced and creating graphs and displays to demonstrate geographical location and number of food miles for dishes such as apple crumble (School, A, 2020).</a:t>
            </a:r>
          </a:p>
        </p:txBody>
      </p:sp>
    </p:spTree>
    <p:extLst>
      <p:ext uri="{BB962C8B-B14F-4D97-AF65-F5344CB8AC3E}">
        <p14:creationId xmlns:p14="http://schemas.microsoft.com/office/powerpoint/2010/main" val="31183528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D8EE9-B479-9862-53C2-65F4918ABEDE}"/>
              </a:ext>
            </a:extLst>
          </p:cNvPr>
          <p:cNvSpPr>
            <a:spLocks noGrp="1"/>
          </p:cNvSpPr>
          <p:nvPr>
            <p:ph type="title"/>
          </p:nvPr>
        </p:nvSpPr>
        <p:spPr>
          <a:xfrm>
            <a:off x="5743574" y="365125"/>
            <a:ext cx="5610226" cy="1349375"/>
          </a:xfrm>
        </p:spPr>
        <p:txBody>
          <a:bodyPr/>
          <a:lstStyle/>
          <a:p>
            <a:r>
              <a:rPr lang="en-GB" sz="3200" b="1" u="sng">
                <a:solidFill>
                  <a:schemeClr val="accent4"/>
                </a:solidFill>
                <a:latin typeface="Aptos"/>
              </a:rPr>
              <a:t>Humanities</a:t>
            </a:r>
            <a:endParaRPr lang="en-US">
              <a:solidFill>
                <a:schemeClr val="accent4"/>
              </a:solidFill>
            </a:endParaRPr>
          </a:p>
        </p:txBody>
      </p:sp>
      <p:pic>
        <p:nvPicPr>
          <p:cNvPr id="4" name="Content Placeholder 3" descr="A group of people jumping in the air&#10;&#10;AI-generated content may be incorrect.">
            <a:extLst>
              <a:ext uri="{FF2B5EF4-FFF2-40B4-BE49-F238E27FC236}">
                <a16:creationId xmlns:a16="http://schemas.microsoft.com/office/drawing/2014/main" id="{718DD794-0AB1-5C0C-CACC-55C96A1ED39F}"/>
              </a:ext>
            </a:extLst>
          </p:cNvPr>
          <p:cNvPicPr>
            <a:picLocks noGrp="1" noChangeAspect="1"/>
          </p:cNvPicPr>
          <p:nvPr>
            <p:ph idx="1"/>
          </p:nvPr>
        </p:nvPicPr>
        <p:blipFill>
          <a:blip r:embed="rId2"/>
          <a:stretch>
            <a:fillRect/>
          </a:stretch>
        </p:blipFill>
        <p:spPr>
          <a:xfrm>
            <a:off x="833437" y="453232"/>
            <a:ext cx="4452937" cy="3143249"/>
          </a:xfrm>
        </p:spPr>
      </p:pic>
      <p:sp>
        <p:nvSpPr>
          <p:cNvPr id="5" name="TextBox 4">
            <a:extLst>
              <a:ext uri="{FF2B5EF4-FFF2-40B4-BE49-F238E27FC236}">
                <a16:creationId xmlns:a16="http://schemas.microsoft.com/office/drawing/2014/main" id="{15D1A72E-827A-C423-2046-648E9FEF1969}"/>
              </a:ext>
            </a:extLst>
          </p:cNvPr>
          <p:cNvSpPr txBox="1"/>
          <p:nvPr/>
        </p:nvSpPr>
        <p:spPr>
          <a:xfrm>
            <a:off x="751267" y="4185633"/>
            <a:ext cx="708338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Pupils learn about Brazilian Favelas where the population live with limited prospects and amenities. Education, economics, social and ethical influences are analysed and discussed (School, A, 2021)</a:t>
            </a:r>
          </a:p>
        </p:txBody>
      </p:sp>
    </p:spTree>
    <p:extLst>
      <p:ext uri="{BB962C8B-B14F-4D97-AF65-F5344CB8AC3E}">
        <p14:creationId xmlns:p14="http://schemas.microsoft.com/office/powerpoint/2010/main" val="26847412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518F6-E64B-CE5E-0375-D263A64F9014}"/>
              </a:ext>
            </a:extLst>
          </p:cNvPr>
          <p:cNvSpPr>
            <a:spLocks noGrp="1"/>
          </p:cNvSpPr>
          <p:nvPr>
            <p:ph type="title"/>
          </p:nvPr>
        </p:nvSpPr>
        <p:spPr>
          <a:xfrm>
            <a:off x="6196012" y="400843"/>
            <a:ext cx="5157788" cy="1313657"/>
          </a:xfrm>
        </p:spPr>
        <p:txBody>
          <a:bodyPr/>
          <a:lstStyle/>
          <a:p>
            <a:r>
              <a:rPr lang="en-GB" sz="3200" b="1" u="sng">
                <a:solidFill>
                  <a:schemeClr val="accent4"/>
                </a:solidFill>
                <a:latin typeface="Aptos"/>
              </a:rPr>
              <a:t>Science &amp; Technology</a:t>
            </a:r>
            <a:endParaRPr lang="en-US">
              <a:solidFill>
                <a:schemeClr val="accent4"/>
              </a:solidFill>
            </a:endParaRPr>
          </a:p>
        </p:txBody>
      </p:sp>
      <p:pic>
        <p:nvPicPr>
          <p:cNvPr id="4" name="Content Placeholder 3" descr="A group of people jumping and jumping&#10;&#10;AI-generated content may be incorrect.">
            <a:extLst>
              <a:ext uri="{FF2B5EF4-FFF2-40B4-BE49-F238E27FC236}">
                <a16:creationId xmlns:a16="http://schemas.microsoft.com/office/drawing/2014/main" id="{551226F5-3EBC-6E7F-8A22-C416EE1DA82C}"/>
              </a:ext>
            </a:extLst>
          </p:cNvPr>
          <p:cNvPicPr>
            <a:picLocks noGrp="1" noChangeAspect="1"/>
          </p:cNvPicPr>
          <p:nvPr>
            <p:ph idx="1"/>
          </p:nvPr>
        </p:nvPicPr>
        <p:blipFill>
          <a:blip r:embed="rId2"/>
          <a:stretch>
            <a:fillRect/>
          </a:stretch>
        </p:blipFill>
        <p:spPr>
          <a:xfrm>
            <a:off x="929283" y="406140"/>
            <a:ext cx="4313350" cy="3235012"/>
          </a:xfrm>
        </p:spPr>
      </p:pic>
      <p:sp>
        <p:nvSpPr>
          <p:cNvPr id="5" name="TextBox 4">
            <a:extLst>
              <a:ext uri="{FF2B5EF4-FFF2-40B4-BE49-F238E27FC236}">
                <a16:creationId xmlns:a16="http://schemas.microsoft.com/office/drawing/2014/main" id="{EA122EF0-45CF-83EF-F285-E3C5C7C170B5}"/>
              </a:ext>
            </a:extLst>
          </p:cNvPr>
          <p:cNvSpPr txBox="1"/>
          <p:nvPr/>
        </p:nvSpPr>
        <p:spPr>
          <a:xfrm>
            <a:off x="6085267" y="1899633"/>
            <a:ext cx="4335887"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Design &amp; Technology</a:t>
            </a:r>
          </a:p>
          <a:p>
            <a:r>
              <a:rPr lang="en-GB"/>
              <a:t>Product analysis and development incorporates materials and consideration of sustainability including recycling and reusing items and reducing waste (Schools, A, 2020)</a:t>
            </a:r>
          </a:p>
        </p:txBody>
      </p:sp>
      <p:sp>
        <p:nvSpPr>
          <p:cNvPr id="6" name="TextBox 5">
            <a:extLst>
              <a:ext uri="{FF2B5EF4-FFF2-40B4-BE49-F238E27FC236}">
                <a16:creationId xmlns:a16="http://schemas.microsoft.com/office/drawing/2014/main" id="{A5E339E7-F526-5E38-A0AA-459D2FF804FC}"/>
              </a:ext>
            </a:extLst>
          </p:cNvPr>
          <p:cNvSpPr txBox="1"/>
          <p:nvPr/>
        </p:nvSpPr>
        <p:spPr>
          <a:xfrm>
            <a:off x="804929" y="4357352"/>
            <a:ext cx="4625661"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Science</a:t>
            </a:r>
          </a:p>
          <a:p>
            <a:r>
              <a:rPr lang="en-GB"/>
              <a:t>Learning types and methods of renewable energy and environmental impacts of them. Including Fossil fuels and global carbon emission impact (School, A, 2020).</a:t>
            </a:r>
          </a:p>
        </p:txBody>
      </p:sp>
    </p:spTree>
    <p:extLst>
      <p:ext uri="{BB962C8B-B14F-4D97-AF65-F5344CB8AC3E}">
        <p14:creationId xmlns:p14="http://schemas.microsoft.com/office/powerpoint/2010/main" val="4498744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1A6F0-CCCB-32FF-8E05-B3147894D66A}"/>
              </a:ext>
            </a:extLst>
          </p:cNvPr>
          <p:cNvSpPr>
            <a:spLocks noGrp="1"/>
          </p:cNvSpPr>
          <p:nvPr>
            <p:ph type="title"/>
          </p:nvPr>
        </p:nvSpPr>
        <p:spPr>
          <a:xfrm>
            <a:off x="4564856" y="365125"/>
            <a:ext cx="6788944" cy="1349375"/>
          </a:xfrm>
        </p:spPr>
        <p:txBody>
          <a:bodyPr/>
          <a:lstStyle/>
          <a:p>
            <a:r>
              <a:rPr lang="en-GB" sz="3200" b="1" u="sng">
                <a:solidFill>
                  <a:schemeClr val="accent4"/>
                </a:solidFill>
                <a:latin typeface="Aptos"/>
              </a:rPr>
              <a:t>Language &amp; Literacy</a:t>
            </a:r>
          </a:p>
        </p:txBody>
      </p:sp>
      <p:pic>
        <p:nvPicPr>
          <p:cNvPr id="4" name="Content Placeholder 3" descr="A group of people flying in different poses&#10;&#10;AI-generated content may be incorrect.">
            <a:extLst>
              <a:ext uri="{FF2B5EF4-FFF2-40B4-BE49-F238E27FC236}">
                <a16:creationId xmlns:a16="http://schemas.microsoft.com/office/drawing/2014/main" id="{CBCF114C-9405-DA19-6DCD-CC00A0344933}"/>
              </a:ext>
            </a:extLst>
          </p:cNvPr>
          <p:cNvPicPr>
            <a:picLocks noGrp="1" noChangeAspect="1"/>
          </p:cNvPicPr>
          <p:nvPr>
            <p:ph idx="1"/>
          </p:nvPr>
        </p:nvPicPr>
        <p:blipFill>
          <a:blip r:embed="rId2"/>
          <a:stretch>
            <a:fillRect/>
          </a:stretch>
        </p:blipFill>
        <p:spPr>
          <a:xfrm>
            <a:off x="661987" y="367507"/>
            <a:ext cx="3819524" cy="2707481"/>
          </a:xfrm>
        </p:spPr>
      </p:pic>
      <p:sp>
        <p:nvSpPr>
          <p:cNvPr id="5" name="TextBox 4">
            <a:extLst>
              <a:ext uri="{FF2B5EF4-FFF2-40B4-BE49-F238E27FC236}">
                <a16:creationId xmlns:a16="http://schemas.microsoft.com/office/drawing/2014/main" id="{5B794DB6-36F7-283D-EEF5-7D1D58C33494}"/>
              </a:ext>
            </a:extLst>
          </p:cNvPr>
          <p:cNvSpPr txBox="1"/>
          <p:nvPr/>
        </p:nvSpPr>
        <p:spPr>
          <a:xfrm>
            <a:off x="772732" y="3649014"/>
            <a:ext cx="6020873"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English Literature</a:t>
            </a:r>
          </a:p>
          <a:p>
            <a:r>
              <a:rPr lang="en-GB"/>
              <a:t>Of Mice and Men is studied exploring cultural differences including segregation in America and the emotional impacts of the treatment of mental health and social issues (School, A, 2020)</a:t>
            </a:r>
          </a:p>
        </p:txBody>
      </p:sp>
    </p:spTree>
    <p:extLst>
      <p:ext uri="{BB962C8B-B14F-4D97-AF65-F5344CB8AC3E}">
        <p14:creationId xmlns:p14="http://schemas.microsoft.com/office/powerpoint/2010/main" val="19026132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9A7D207-81AE-7631-590E-1492054E5275}"/>
              </a:ext>
            </a:extLst>
          </p:cNvPr>
          <p:cNvSpPr>
            <a:spLocks noGrp="1"/>
          </p:cNvSpPr>
          <p:nvPr>
            <p:ph idx="1"/>
          </p:nvPr>
        </p:nvSpPr>
        <p:spPr>
          <a:xfrm>
            <a:off x="256674" y="507571"/>
            <a:ext cx="11869152" cy="5811657"/>
          </a:xfrm>
        </p:spPr>
        <p:txBody>
          <a:bodyPr vert="horz" lIns="91440" tIns="45720" rIns="91440" bIns="45720" rtlCol="0" anchor="t">
            <a:normAutofit fontScale="92500" lnSpcReduction="10000"/>
          </a:bodyPr>
          <a:lstStyle/>
          <a:p>
            <a:pPr marL="0" indent="0" algn="ctr">
              <a:buNone/>
            </a:pPr>
            <a:r>
              <a:rPr lang="en-US" u="sng">
                <a:latin typeface="Arial"/>
                <a:cs typeface="Arial"/>
              </a:rPr>
              <a:t>References</a:t>
            </a:r>
            <a:endParaRPr lang="en-US">
              <a:latin typeface="Aptos" panose="020B0004020202020204"/>
              <a:cs typeface="Arial"/>
            </a:endParaRPr>
          </a:p>
          <a:p>
            <a:pPr marL="0" indent="0" algn="ctr">
              <a:buNone/>
            </a:pPr>
            <a:endParaRPr lang="en-US" u="sng">
              <a:latin typeface="Arial"/>
              <a:cs typeface="Arial"/>
            </a:endParaRPr>
          </a:p>
          <a:p>
            <a:pPr>
              <a:buNone/>
            </a:pPr>
            <a:endParaRPr lang="en-US" sz="1000">
              <a:latin typeface="Arial"/>
              <a:cs typeface="Arial"/>
            </a:endParaRPr>
          </a:p>
          <a:p>
            <a:pPr>
              <a:buNone/>
            </a:pPr>
            <a:r>
              <a:rPr lang="en-US" sz="1000" err="1">
                <a:latin typeface="Arial"/>
                <a:cs typeface="Arial"/>
              </a:rPr>
              <a:t>Criw</a:t>
            </a:r>
            <a:r>
              <a:rPr lang="en-US" sz="1000">
                <a:latin typeface="Arial"/>
                <a:cs typeface="Arial"/>
              </a:rPr>
              <a:t> </a:t>
            </a:r>
            <a:r>
              <a:rPr lang="en-US" sz="1000" err="1">
                <a:latin typeface="Arial"/>
                <a:ea typeface="+mn-lt"/>
                <a:cs typeface="+mn-lt"/>
              </a:rPr>
              <a:t>Cyfnod</a:t>
            </a:r>
            <a:r>
              <a:rPr lang="en-US" sz="1000">
                <a:latin typeface="Arial"/>
                <a:cs typeface="Arial"/>
              </a:rPr>
              <a:t>, (2022), </a:t>
            </a:r>
            <a:r>
              <a:rPr lang="en-US" sz="1000" i="1">
                <a:latin typeface="Arial"/>
                <a:ea typeface="+mn-lt"/>
                <a:cs typeface="+mn-lt"/>
              </a:rPr>
              <a:t>4 Core Purposes Stickers</a:t>
            </a:r>
            <a:r>
              <a:rPr lang="en-US" sz="1000">
                <a:latin typeface="Arial"/>
                <a:ea typeface="+mn-lt"/>
                <a:cs typeface="+mn-lt"/>
              </a:rPr>
              <a:t>, '</a:t>
            </a:r>
            <a:r>
              <a:rPr lang="en-US" sz="1000" err="1">
                <a:latin typeface="Arial"/>
                <a:cs typeface="Arial"/>
              </a:rPr>
              <a:t>Tes</a:t>
            </a:r>
            <a:r>
              <a:rPr lang="en-US" sz="1000">
                <a:latin typeface="Arial"/>
                <a:cs typeface="Arial"/>
              </a:rPr>
              <a:t>' [Image] Available at: </a:t>
            </a:r>
            <a:r>
              <a:rPr lang="en-US" sz="1000">
                <a:solidFill>
                  <a:srgbClr val="467886"/>
                </a:solidFill>
                <a:latin typeface="Arial"/>
                <a:cs typeface="Arial"/>
                <a:hlinkClick r:id="rId2"/>
              </a:rPr>
              <a:t>https://</a:t>
            </a:r>
            <a:r>
              <a:rPr lang="en-US" sz="1000">
                <a:solidFill>
                  <a:srgbClr val="467886"/>
                </a:solidFill>
                <a:latin typeface="Arial"/>
                <a:ea typeface="+mn-lt"/>
                <a:cs typeface="+mn-lt"/>
                <a:hlinkClick r:id="rId2"/>
              </a:rPr>
              <a:t>www.tes.com/teaching-resource/4-core-purposes-stickers-12679242</a:t>
            </a:r>
            <a:r>
              <a:rPr lang="en-US" sz="1000">
                <a:latin typeface="Arial"/>
                <a:ea typeface="+mn-lt"/>
                <a:cs typeface="+mn-lt"/>
              </a:rPr>
              <a:t> (</a:t>
            </a:r>
            <a:r>
              <a:rPr lang="en-US" sz="1000">
                <a:latin typeface="Arial"/>
                <a:cs typeface="Arial"/>
              </a:rPr>
              <a:t>Accessed: 25/02/2025) </a:t>
            </a:r>
          </a:p>
          <a:p>
            <a:pPr>
              <a:buNone/>
            </a:pPr>
            <a:r>
              <a:rPr lang="en-US" sz="1000">
                <a:latin typeface="Arial"/>
                <a:cs typeface="Arial"/>
              </a:rPr>
              <a:t>Dolen Cymru, (N.D) </a:t>
            </a:r>
            <a:r>
              <a:rPr lang="en-US" sz="1000" i="1">
                <a:latin typeface="Arial"/>
                <a:cs typeface="Arial"/>
              </a:rPr>
              <a:t>Being invited to take part in Walk the Global Walk</a:t>
            </a:r>
            <a:r>
              <a:rPr lang="en-US" sz="1000" i="1">
                <a:latin typeface="Arial"/>
                <a:ea typeface="+mn-lt"/>
                <a:cs typeface="Arial"/>
              </a:rPr>
              <a:t> was a great recognition  to us</a:t>
            </a:r>
            <a:r>
              <a:rPr lang="en-US" sz="1000" i="1">
                <a:latin typeface="Arial"/>
                <a:ea typeface="+mn-lt"/>
                <a:cs typeface="+mn-lt"/>
              </a:rPr>
              <a:t>, </a:t>
            </a:r>
            <a:r>
              <a:rPr lang="en-US" sz="1000">
                <a:latin typeface="Arial"/>
                <a:ea typeface="+mn-lt"/>
                <a:cs typeface="+mn-lt"/>
              </a:rPr>
              <a:t>'Dolen Cymru' [Image] Available at: </a:t>
            </a:r>
            <a:r>
              <a:rPr lang="en-US" sz="1000">
                <a:solidFill>
                  <a:srgbClr val="467886"/>
                </a:solidFill>
                <a:latin typeface="Arial"/>
                <a:ea typeface="+mn-lt"/>
                <a:cs typeface="+mn-lt"/>
                <a:hlinkClick r:id="rId3"/>
              </a:rPr>
              <a:t>https://www.dolencymru.org/wgw-summary/</a:t>
            </a:r>
            <a:r>
              <a:rPr lang="en-US" sz="1000">
                <a:latin typeface="Arial"/>
                <a:ea typeface="+mn-lt"/>
                <a:cs typeface="+mn-lt"/>
              </a:rPr>
              <a:t> (</a:t>
            </a:r>
            <a:r>
              <a:rPr lang="en-US" sz="1000">
                <a:latin typeface="Arial"/>
                <a:cs typeface="Arial"/>
              </a:rPr>
              <a:t>Accessed:27/02/2025) </a:t>
            </a:r>
          </a:p>
          <a:p>
            <a:pPr>
              <a:buNone/>
            </a:pPr>
            <a:r>
              <a:rPr lang="en-US" sz="1000">
                <a:latin typeface="Arial"/>
                <a:cs typeface="Arial"/>
              </a:rPr>
              <a:t>Dolen Cymru, (N.D) </a:t>
            </a:r>
            <a:r>
              <a:rPr lang="en-US" sz="1000" i="1">
                <a:latin typeface="Arial"/>
                <a:ea typeface="+mn-lt"/>
                <a:cs typeface="+mn-lt"/>
              </a:rPr>
              <a:t>Our Work,</a:t>
            </a:r>
            <a:r>
              <a:rPr lang="en-US" sz="1000">
                <a:latin typeface="Arial"/>
                <a:ea typeface="+mn-lt"/>
                <a:cs typeface="+mn-lt"/>
              </a:rPr>
              <a:t> 'Dolen Cymru' [Website] Available at</a:t>
            </a:r>
            <a:r>
              <a:rPr lang="en-US" sz="1000" i="1">
                <a:latin typeface="Arial"/>
                <a:ea typeface="+mn-lt"/>
                <a:cs typeface="+mn-lt"/>
              </a:rPr>
              <a:t>: </a:t>
            </a:r>
            <a:r>
              <a:rPr lang="en-US" sz="1000">
                <a:solidFill>
                  <a:srgbClr val="467886"/>
                </a:solidFill>
                <a:latin typeface="Arial"/>
                <a:cs typeface="Arial"/>
                <a:hlinkClick r:id="rId4"/>
              </a:rPr>
              <a:t>https://www.</a:t>
            </a:r>
            <a:r>
              <a:rPr lang="en-US" sz="1000">
                <a:solidFill>
                  <a:srgbClr val="467886"/>
                </a:solidFill>
                <a:latin typeface="Arial"/>
                <a:ea typeface="+mn-lt"/>
                <a:cs typeface="+mn-lt"/>
                <a:hlinkClick r:id="rId4"/>
              </a:rPr>
              <a:t>dolencymru.org/our-work/</a:t>
            </a:r>
            <a:r>
              <a:rPr lang="en-US" sz="1000">
                <a:latin typeface="Arial"/>
                <a:ea typeface="+mn-lt"/>
                <a:cs typeface="+mn-lt"/>
              </a:rPr>
              <a:t> (Accessed:27/02/2025)</a:t>
            </a:r>
            <a:r>
              <a:rPr lang="en-US" sz="1000">
                <a:latin typeface="Arial"/>
                <a:ea typeface="+mn-lt"/>
                <a:cs typeface="Arial"/>
              </a:rPr>
              <a:t> </a:t>
            </a:r>
            <a:endParaRPr lang="en-US" sz="1000">
              <a:latin typeface="Arial"/>
              <a:cs typeface="Arial"/>
            </a:endParaRPr>
          </a:p>
          <a:p>
            <a:pPr>
              <a:buNone/>
            </a:pPr>
            <a:r>
              <a:rPr lang="en-US" sz="1000">
                <a:latin typeface="Arial"/>
                <a:ea typeface="+mn-lt"/>
                <a:cs typeface="+mn-lt"/>
              </a:rPr>
              <a:t>Dolen Cymru, (N.D.) Dolen Cymru Logo, '</a:t>
            </a:r>
            <a:r>
              <a:rPr lang="en-US" sz="1000" err="1">
                <a:latin typeface="Arial"/>
                <a:ea typeface="+mn-lt"/>
                <a:cs typeface="+mn-lt"/>
              </a:rPr>
              <a:t>DolenCymru</a:t>
            </a:r>
            <a:r>
              <a:rPr lang="en-US" sz="1000">
                <a:latin typeface="Arial"/>
                <a:ea typeface="+mn-lt"/>
                <a:cs typeface="+mn-lt"/>
              </a:rPr>
              <a:t>' [Image] </a:t>
            </a:r>
            <a:r>
              <a:rPr lang="en-US" sz="1000">
                <a:latin typeface="Arial"/>
                <a:cs typeface="Arial"/>
              </a:rPr>
              <a:t>Available at: </a:t>
            </a:r>
            <a:r>
              <a:rPr lang="en-US" sz="1000">
                <a:solidFill>
                  <a:srgbClr val="467886"/>
                </a:solidFill>
                <a:latin typeface="Arial"/>
                <a:cs typeface="Arial"/>
                <a:hlinkClick r:id="rId5"/>
              </a:rPr>
              <a:t>https://www.dolencymru.org/</a:t>
            </a:r>
            <a:r>
              <a:rPr lang="en-US" sz="1000">
                <a:latin typeface="Arial"/>
                <a:cs typeface="Arial"/>
              </a:rPr>
              <a:t> (Accessed: 27/02/2025) </a:t>
            </a:r>
          </a:p>
          <a:p>
            <a:pPr>
              <a:buNone/>
            </a:pPr>
            <a:r>
              <a:rPr lang="en-US" sz="1000">
                <a:latin typeface="Arial"/>
                <a:cs typeface="Arial"/>
              </a:rPr>
              <a:t>Ed Can (2021) What is the Value of Outdoor Learning? Available at: </a:t>
            </a:r>
            <a:r>
              <a:rPr lang="en-US" sz="1000">
                <a:solidFill>
                  <a:srgbClr val="467886"/>
                </a:solidFill>
                <a:latin typeface="Arial"/>
                <a:cs typeface="Arial"/>
                <a:hlinkClick r:id="rId6">
                  <a:extLst>
                    <a:ext uri="{A12FA001-AC4F-418D-AE19-62706E023703}">
                      <ahyp:hlinkClr xmlns:ahyp="http://schemas.microsoft.com/office/drawing/2018/hyperlinkcolor" val="tx"/>
                    </a:ext>
                  </a:extLst>
                </a:hlinkClick>
              </a:rPr>
              <a:t>https://</a:t>
            </a:r>
            <a:r>
              <a:rPr lang="en-US" sz="1000">
                <a:solidFill>
                  <a:srgbClr val="467886"/>
                </a:solidFill>
                <a:latin typeface="Arial"/>
                <a:ea typeface="+mn-lt"/>
                <a:cs typeface="+mn-lt"/>
                <a:hlinkClick r:id="rId6">
                  <a:extLst>
                    <a:ext uri="{A12FA001-AC4F-418D-AE19-62706E023703}">
                      <ahyp:hlinkClr xmlns:ahyp="http://schemas.microsoft.com/office/drawing/2018/hyperlinkcolor" val="tx"/>
                    </a:ext>
                  </a:extLst>
                </a:hlinkClick>
              </a:rPr>
              <a:t>www.edcan.ca/articles/outdoor-education/</a:t>
            </a:r>
            <a:r>
              <a:rPr lang="en-US" sz="1000">
                <a:latin typeface="Arial"/>
                <a:ea typeface="+mn-lt"/>
                <a:cs typeface="+mn-lt"/>
              </a:rPr>
              <a:t> (Accessed: 26 February 2025) </a:t>
            </a:r>
            <a:r>
              <a:rPr lang="en-US" sz="1000">
                <a:latin typeface="Arial"/>
                <a:cs typeface="Arial"/>
              </a:rPr>
              <a:t> </a:t>
            </a:r>
          </a:p>
          <a:p>
            <a:pPr>
              <a:buNone/>
            </a:pPr>
            <a:r>
              <a:rPr lang="en-US" sz="1000">
                <a:latin typeface="Arial"/>
                <a:ea typeface="+mn-lt"/>
                <a:cs typeface="+mn-lt"/>
              </a:rPr>
              <a:t>Hwb (2024) Introduction to the Curriculum for Wales Guidance. Available at: </a:t>
            </a:r>
            <a:r>
              <a:rPr lang="en-US" sz="1000">
                <a:solidFill>
                  <a:srgbClr val="467886"/>
                </a:solidFill>
                <a:latin typeface="Arial"/>
                <a:cs typeface="Arial"/>
                <a:hlinkClick r:id="rId7">
                  <a:extLst>
                    <a:ext uri="{A12FA001-AC4F-418D-AE19-62706E023703}">
                      <ahyp:hlinkClr xmlns:ahyp="http://schemas.microsoft.com/office/drawing/2018/hyperlinkcolor" val="tx"/>
                    </a:ext>
                  </a:extLst>
                </a:hlinkClick>
              </a:rPr>
              <a:t>https://</a:t>
            </a:r>
            <a:r>
              <a:rPr lang="en-US" sz="1000">
                <a:solidFill>
                  <a:srgbClr val="467886"/>
                </a:solidFill>
                <a:latin typeface="Arial"/>
                <a:ea typeface="+mn-lt"/>
                <a:cs typeface="Arial"/>
                <a:hlinkClick r:id="rId7">
                  <a:extLst>
                    <a:ext uri="{A12FA001-AC4F-418D-AE19-62706E023703}">
                      <ahyp:hlinkClr xmlns:ahyp="http://schemas.microsoft.com/office/drawing/2018/hyperlinkcolor" val="tx"/>
                    </a:ext>
                  </a:extLst>
                </a:hlinkClick>
              </a:rPr>
              <a:t>hwb.gov.wales/curriculum-for-wales/introduction-to-curriculum-for-wales-guidance/</a:t>
            </a:r>
            <a:r>
              <a:rPr lang="en-US" sz="1000">
                <a:latin typeface="Arial"/>
                <a:ea typeface="+mn-lt"/>
                <a:cs typeface="Arial"/>
              </a:rPr>
              <a:t> (Accessed: 25 February 2025) </a:t>
            </a:r>
            <a:endParaRPr lang="en-US" sz="1000">
              <a:latin typeface="Arial"/>
              <a:cs typeface="Arial"/>
            </a:endParaRPr>
          </a:p>
          <a:p>
            <a:pPr>
              <a:buNone/>
            </a:pPr>
            <a:r>
              <a:rPr lang="en-US" sz="1000">
                <a:latin typeface="Arial"/>
                <a:ea typeface="+mn-lt"/>
                <a:cs typeface="Arial"/>
              </a:rPr>
              <a:t>Kalach. Sofia, (2021), </a:t>
            </a:r>
            <a:r>
              <a:rPr lang="en-US" sz="1000" i="1">
                <a:latin typeface="Arial"/>
                <a:ea typeface="+mn-lt"/>
                <a:cs typeface="Arial"/>
              </a:rPr>
              <a:t>Friendly kids take care of planet earth</a:t>
            </a:r>
            <a:r>
              <a:rPr lang="en-US" sz="1000">
                <a:latin typeface="Arial"/>
                <a:ea typeface="+mn-lt"/>
                <a:cs typeface="Arial"/>
              </a:rPr>
              <a:t>, 'iStock' [Image] Available at: </a:t>
            </a:r>
            <a:r>
              <a:rPr lang="en-US" sz="1000">
                <a:ea typeface="+mn-lt"/>
                <a:cs typeface="+mn-lt"/>
                <a:hlinkClick r:id="rId8"/>
              </a:rPr>
              <a:t>https://www.istockphoto.com/vector/friendly-kids-take-care-of-the-planet-earth-diverse-children-recycling-gardening-gm1353426662-428533202</a:t>
            </a:r>
            <a:r>
              <a:rPr lang="en-US" sz="1000">
                <a:ea typeface="+mn-lt"/>
                <a:cs typeface="+mn-lt"/>
              </a:rPr>
              <a:t> (Accessed: 02/03/2025)</a:t>
            </a:r>
          </a:p>
          <a:p>
            <a:pPr>
              <a:buNone/>
            </a:pPr>
            <a:r>
              <a:rPr lang="en-US" sz="1000">
                <a:latin typeface="Arial"/>
                <a:ea typeface="+mn-lt"/>
                <a:cs typeface="+mn-lt"/>
              </a:rPr>
              <a:t>Let's Think (2025) Professional learning during the pandemic: lessons from Wales. Available at: </a:t>
            </a:r>
            <a:r>
              <a:rPr lang="en-US" sz="1000">
                <a:solidFill>
                  <a:srgbClr val="467886"/>
                </a:solidFill>
                <a:latin typeface="Arial"/>
                <a:cs typeface="Arial"/>
                <a:hlinkClick r:id="rId9">
                  <a:extLst>
                    <a:ext uri="{A12FA001-AC4F-418D-AE19-62706E023703}">
                      <ahyp:hlinkClr xmlns:ahyp="http://schemas.microsoft.com/office/drawing/2018/hyperlinkcolor" val="tx"/>
                    </a:ext>
                  </a:extLst>
                </a:hlinkClick>
              </a:rPr>
              <a:t>https://</a:t>
            </a:r>
            <a:r>
              <a:rPr lang="en-US" sz="1000">
                <a:solidFill>
                  <a:srgbClr val="467886"/>
                </a:solidFill>
                <a:latin typeface="Arial"/>
                <a:ea typeface="+mn-lt"/>
                <a:cs typeface="Arial"/>
                <a:hlinkClick r:id="rId9">
                  <a:extLst>
                    <a:ext uri="{A12FA001-AC4F-418D-AE19-62706E023703}">
                      <ahyp:hlinkClr xmlns:ahyp="http://schemas.microsoft.com/office/drawing/2018/hyperlinkcolor" val="tx"/>
                    </a:ext>
                  </a:extLst>
                </a:hlinkClick>
              </a:rPr>
              <a:t>letsthink.org.uk/professional-learning-during-the-pandemic-lessons-from-wales/</a:t>
            </a:r>
            <a:r>
              <a:rPr lang="en-US" sz="1000">
                <a:latin typeface="Arial"/>
                <a:ea typeface="+mn-lt"/>
                <a:cs typeface="Arial"/>
              </a:rPr>
              <a:t> (Accessed: 25 February 2025)</a:t>
            </a:r>
            <a:r>
              <a:rPr lang="en-US" sz="1000">
                <a:latin typeface="Arial"/>
                <a:cs typeface="Arial"/>
              </a:rPr>
              <a:t> </a:t>
            </a:r>
          </a:p>
          <a:p>
            <a:pPr>
              <a:buNone/>
            </a:pPr>
            <a:r>
              <a:rPr lang="en-US" sz="1000">
                <a:latin typeface="Arial"/>
                <a:ea typeface="+mn-lt"/>
                <a:cs typeface="+mn-lt"/>
              </a:rPr>
              <a:t>MS State (2025) Science Starts Early at Cloverbud Camp. Available at: </a:t>
            </a:r>
            <a:r>
              <a:rPr lang="en-US" sz="1000">
                <a:solidFill>
                  <a:srgbClr val="467886"/>
                </a:solidFill>
                <a:latin typeface="Arial"/>
                <a:cs typeface="Arial"/>
                <a:hlinkClick r:id="rId10">
                  <a:extLst>
                    <a:ext uri="{A12FA001-AC4F-418D-AE19-62706E023703}">
                      <ahyp:hlinkClr xmlns:ahyp="http://schemas.microsoft.com/office/drawing/2018/hyperlinkcolor" val="tx"/>
                    </a:ext>
                  </a:extLst>
                </a:hlinkClick>
              </a:rPr>
              <a:t>https://</a:t>
            </a:r>
            <a:r>
              <a:rPr lang="en-US" sz="1000">
                <a:solidFill>
                  <a:srgbClr val="467886"/>
                </a:solidFill>
                <a:latin typeface="Arial"/>
                <a:ea typeface="+mn-lt"/>
                <a:cs typeface="+mn-lt"/>
                <a:hlinkClick r:id="rId10">
                  <a:extLst>
                    <a:ext uri="{A12FA001-AC4F-418D-AE19-62706E023703}">
                      <ahyp:hlinkClr xmlns:ahyp="http://schemas.microsoft.com/office/drawing/2018/hyperlinkcolor" val="tx"/>
                    </a:ext>
                  </a:extLst>
                </a:hlinkClick>
              </a:rPr>
              <a:t>extension.msstate.edu/news/feature-story/2012/science-starts-early-cloverbud-camp</a:t>
            </a:r>
            <a:r>
              <a:rPr lang="en-US" sz="1000">
                <a:latin typeface="Arial"/>
                <a:ea typeface="+mn-lt"/>
                <a:cs typeface="+mn-lt"/>
              </a:rPr>
              <a:t> (Accessed: 26 February 2025)</a:t>
            </a:r>
            <a:r>
              <a:rPr lang="en-US" sz="1000">
                <a:latin typeface="Arial"/>
                <a:ea typeface="+mn-lt"/>
                <a:cs typeface="Arial"/>
              </a:rPr>
              <a:t> </a:t>
            </a:r>
            <a:endParaRPr lang="en-US" sz="1000">
              <a:latin typeface="Arial"/>
              <a:cs typeface="Arial"/>
            </a:endParaRPr>
          </a:p>
          <a:p>
            <a:pPr>
              <a:buNone/>
            </a:pPr>
            <a:r>
              <a:rPr lang="en-US" sz="1000">
                <a:latin typeface="Arial"/>
                <a:ea typeface="+mn-lt"/>
                <a:cs typeface="Arial"/>
              </a:rPr>
              <a:t>National Geographic, (N.D) </a:t>
            </a:r>
            <a:r>
              <a:rPr lang="en-US" sz="1000" i="1">
                <a:latin typeface="Arial"/>
                <a:ea typeface="+mn-lt"/>
                <a:cs typeface="Arial"/>
              </a:rPr>
              <a:t>Sustainable Development Goals, 'National Geographic' [Image] Available at: </a:t>
            </a:r>
            <a:r>
              <a:rPr lang="en-US" sz="1000">
                <a:ea typeface="+mn-lt"/>
                <a:cs typeface="+mn-lt"/>
                <a:hlinkClick r:id="rId11"/>
              </a:rPr>
              <a:t>https://education.nationalgeographic.org/resource/sustainable-development-goals/</a:t>
            </a:r>
            <a:r>
              <a:rPr lang="en-US" sz="1000">
                <a:ea typeface="+mn-lt"/>
                <a:cs typeface="+mn-lt"/>
              </a:rPr>
              <a:t> (Accessed: 02/03/2025)</a:t>
            </a:r>
          </a:p>
          <a:p>
            <a:pPr>
              <a:buNone/>
            </a:pPr>
            <a:r>
              <a:rPr lang="en-US" sz="1000">
                <a:latin typeface="Arial"/>
                <a:ea typeface="+mn-lt"/>
                <a:cs typeface="+mn-lt"/>
              </a:rPr>
              <a:t>Pembrokeshire Coast, (N.D.)</a:t>
            </a:r>
            <a:r>
              <a:rPr lang="en-US" sz="1000" i="1">
                <a:latin typeface="Arial"/>
                <a:ea typeface="+mn-lt"/>
                <a:cs typeface="+mn-lt"/>
              </a:rPr>
              <a:t> Conservation</a:t>
            </a:r>
            <a:r>
              <a:rPr lang="en-US" sz="1000">
                <a:latin typeface="Arial"/>
                <a:ea typeface="+mn-lt"/>
                <a:cs typeface="+mn-lt"/>
              </a:rPr>
              <a:t>, '</a:t>
            </a:r>
            <a:r>
              <a:rPr lang="en-US" sz="1000" err="1">
                <a:latin typeface="Arial"/>
                <a:cs typeface="Arial"/>
              </a:rPr>
              <a:t>Arfordir</a:t>
            </a:r>
            <a:r>
              <a:rPr lang="en-US" sz="1000">
                <a:latin typeface="Arial"/>
                <a:cs typeface="Arial"/>
              </a:rPr>
              <a:t> </a:t>
            </a:r>
            <a:r>
              <a:rPr lang="en-US" sz="1000" err="1">
                <a:latin typeface="Arial"/>
                <a:ea typeface="+mn-lt"/>
                <a:cs typeface="+mn-lt"/>
              </a:rPr>
              <a:t>Penfro</a:t>
            </a:r>
            <a:r>
              <a:rPr lang="en-US" sz="1000">
                <a:latin typeface="Arial"/>
                <a:cs typeface="Arial"/>
              </a:rPr>
              <a:t>, Pembrokeshire Coast' [Website] Available at: </a:t>
            </a:r>
            <a:r>
              <a:rPr lang="en-US" sz="1000">
                <a:solidFill>
                  <a:srgbClr val="467886"/>
                </a:solidFill>
                <a:latin typeface="Arial"/>
                <a:cs typeface="Arial"/>
                <a:hlinkClick r:id="rId12"/>
              </a:rPr>
              <a:t>https://</a:t>
            </a:r>
            <a:r>
              <a:rPr lang="en-US" sz="1000">
                <a:solidFill>
                  <a:srgbClr val="467886"/>
                </a:solidFill>
                <a:latin typeface="Arial"/>
                <a:ea typeface="+mn-lt"/>
                <a:cs typeface="+mn-lt"/>
                <a:hlinkClick r:id="rId12"/>
              </a:rPr>
              <a:t>www.</a:t>
            </a:r>
            <a:r>
              <a:rPr lang="en-US" sz="1000">
                <a:solidFill>
                  <a:srgbClr val="467886"/>
                </a:solidFill>
                <a:latin typeface="Arial"/>
                <a:cs typeface="Arial"/>
                <a:hlinkClick r:id="rId12"/>
              </a:rPr>
              <a:t>pembrokeshirecoast</a:t>
            </a:r>
            <a:r>
              <a:rPr lang="en-US" sz="1000">
                <a:solidFill>
                  <a:srgbClr val="467886"/>
                </a:solidFill>
                <a:latin typeface="Arial"/>
                <a:ea typeface="+mn-lt"/>
                <a:cs typeface="+mn-lt"/>
                <a:hlinkClick r:id="rId12"/>
              </a:rPr>
              <a:t>.</a:t>
            </a:r>
            <a:r>
              <a:rPr lang="en-US" sz="1000">
                <a:solidFill>
                  <a:srgbClr val="467886"/>
                </a:solidFill>
                <a:latin typeface="Arial"/>
                <a:cs typeface="Arial"/>
                <a:hlinkClick r:id="rId12"/>
              </a:rPr>
              <a:t>wales</a:t>
            </a:r>
            <a:r>
              <a:rPr lang="en-US" sz="1000">
                <a:solidFill>
                  <a:srgbClr val="467886"/>
                </a:solidFill>
                <a:latin typeface="Arial"/>
                <a:ea typeface="+mn-lt"/>
                <a:cs typeface="+mn-lt"/>
                <a:hlinkClick r:id="rId12"/>
              </a:rPr>
              <a:t>/</a:t>
            </a:r>
            <a:r>
              <a:rPr lang="en-US" sz="1000">
                <a:solidFill>
                  <a:srgbClr val="467886"/>
                </a:solidFill>
                <a:latin typeface="Arial"/>
                <a:cs typeface="Arial"/>
                <a:hlinkClick r:id="rId12"/>
              </a:rPr>
              <a:t>conservation</a:t>
            </a:r>
            <a:r>
              <a:rPr lang="en-US" sz="1000">
                <a:solidFill>
                  <a:srgbClr val="467886"/>
                </a:solidFill>
                <a:latin typeface="Arial"/>
                <a:ea typeface="+mn-lt"/>
                <a:cs typeface="+mn-lt"/>
                <a:hlinkClick r:id="rId12"/>
              </a:rPr>
              <a:t>/</a:t>
            </a:r>
            <a:r>
              <a:rPr lang="en-US" sz="1000">
                <a:latin typeface="Arial"/>
                <a:ea typeface="+mn-lt"/>
                <a:cs typeface="+mn-lt"/>
              </a:rPr>
              <a:t> (Accessed: </a:t>
            </a:r>
            <a:r>
              <a:rPr lang="en-US" sz="1000">
                <a:latin typeface="Arial"/>
                <a:cs typeface="Arial"/>
              </a:rPr>
              <a:t>26/02/2025</a:t>
            </a:r>
            <a:r>
              <a:rPr lang="en-US" sz="1000">
                <a:latin typeface="Arial"/>
                <a:ea typeface="+mn-lt"/>
                <a:cs typeface="+mn-lt"/>
              </a:rPr>
              <a:t>)</a:t>
            </a:r>
            <a:r>
              <a:rPr lang="en-US" sz="1000">
                <a:latin typeface="Arial"/>
                <a:cs typeface="Arial"/>
              </a:rPr>
              <a:t> </a:t>
            </a:r>
          </a:p>
          <a:p>
            <a:pPr>
              <a:buNone/>
            </a:pPr>
            <a:r>
              <a:rPr lang="en-US" sz="1000">
                <a:latin typeface="Arial"/>
                <a:cs typeface="Arial"/>
              </a:rPr>
              <a:t>Twinkl, (N.D), </a:t>
            </a:r>
            <a:r>
              <a:rPr lang="en-US" sz="1000" i="1" err="1">
                <a:latin typeface="Arial"/>
                <a:cs typeface="Arial"/>
              </a:rPr>
              <a:t>Miliwn</a:t>
            </a:r>
            <a:r>
              <a:rPr lang="en-US" sz="1000" i="1">
                <a:latin typeface="Arial"/>
                <a:cs typeface="Arial"/>
              </a:rPr>
              <a:t> o </a:t>
            </a:r>
            <a:r>
              <a:rPr lang="en-US" sz="1000" i="1" err="1">
                <a:latin typeface="Arial"/>
                <a:cs typeface="Arial"/>
              </a:rPr>
              <a:t>Siaradwyr</a:t>
            </a:r>
            <a:r>
              <a:rPr lang="en-US" sz="1000" i="1">
                <a:latin typeface="Arial"/>
                <a:cs typeface="Arial"/>
              </a:rPr>
              <a:t>. A Million Welsh Speakers</a:t>
            </a:r>
            <a:r>
              <a:rPr lang="en-US" sz="1000">
                <a:latin typeface="Arial"/>
                <a:cs typeface="Arial"/>
              </a:rPr>
              <a:t>, 'Twinkl' [Image] Available at: </a:t>
            </a:r>
            <a:r>
              <a:rPr lang="en-US" sz="1000">
                <a:solidFill>
                  <a:srgbClr val="467886"/>
                </a:solidFill>
                <a:latin typeface="Arial"/>
                <a:cs typeface="Arial"/>
                <a:hlinkClick r:id="rId13"/>
              </a:rPr>
              <a:t>https://</a:t>
            </a:r>
            <a:r>
              <a:rPr lang="en-US" sz="1000">
                <a:solidFill>
                  <a:srgbClr val="467886"/>
                </a:solidFill>
                <a:latin typeface="Arial"/>
                <a:ea typeface="+mn-lt"/>
                <a:cs typeface="+mn-lt"/>
                <a:hlinkClick r:id="rId13"/>
              </a:rPr>
              <a:t>www.</a:t>
            </a:r>
            <a:r>
              <a:rPr lang="en-US" sz="1000">
                <a:solidFill>
                  <a:srgbClr val="467886"/>
                </a:solidFill>
                <a:latin typeface="Arial"/>
                <a:cs typeface="Arial"/>
                <a:hlinkClick r:id="rId13">
                  <a:extLst>
                    <a:ext uri="{A12FA001-AC4F-418D-AE19-62706E023703}">
                      <ahyp:hlinkClr xmlns:ahyp="http://schemas.microsoft.com/office/drawing/2018/hyperlinkcolor" val="tx"/>
                    </a:ext>
                  </a:extLst>
                </a:hlinkClick>
              </a:rPr>
              <a:t>twinkl.co</a:t>
            </a:r>
            <a:r>
              <a:rPr lang="en-US" sz="1000">
                <a:solidFill>
                  <a:srgbClr val="467886"/>
                </a:solidFill>
                <a:latin typeface="Arial"/>
                <a:ea typeface="+mn-lt"/>
                <a:cs typeface="+mn-lt"/>
                <a:hlinkClick r:id="rId13">
                  <a:extLst>
                    <a:ext uri="{A12FA001-AC4F-418D-AE19-62706E023703}">
                      <ahyp:hlinkClr xmlns:ahyp="http://schemas.microsoft.com/office/drawing/2018/hyperlinkcolor" val="tx"/>
                    </a:ext>
                  </a:extLst>
                </a:hlinkClick>
              </a:rPr>
              <a:t>.</a:t>
            </a:r>
            <a:r>
              <a:rPr lang="en-US" sz="1000">
                <a:solidFill>
                  <a:srgbClr val="467886"/>
                </a:solidFill>
                <a:latin typeface="Arial"/>
                <a:cs typeface="Arial"/>
                <a:hlinkClick r:id="rId13">
                  <a:extLst>
                    <a:ext uri="{A12FA001-AC4F-418D-AE19-62706E023703}">
                      <ahyp:hlinkClr xmlns:ahyp="http://schemas.microsoft.com/office/drawing/2018/hyperlinkcolor" val="tx"/>
                    </a:ext>
                  </a:extLst>
                </a:hlinkClick>
              </a:rPr>
              <a:t>uk</a:t>
            </a:r>
            <a:r>
              <a:rPr lang="en-US" sz="1000">
                <a:solidFill>
                  <a:srgbClr val="467886"/>
                </a:solidFill>
                <a:latin typeface="Arial"/>
                <a:ea typeface="+mn-lt"/>
                <a:cs typeface="+mn-lt"/>
                <a:hlinkClick r:id="rId13">
                  <a:extLst>
                    <a:ext uri="{A12FA001-AC4F-418D-AE19-62706E023703}">
                      <ahyp:hlinkClr xmlns:ahyp="http://schemas.microsoft.com/office/drawing/2018/hyperlinkcolor" val="tx"/>
                    </a:ext>
                  </a:extLst>
                </a:hlinkClick>
              </a:rPr>
              <a:t>/</a:t>
            </a:r>
            <a:r>
              <a:rPr lang="en-US" sz="1000">
                <a:solidFill>
                  <a:srgbClr val="467886"/>
                </a:solidFill>
                <a:latin typeface="Arial"/>
                <a:cs typeface="Arial"/>
                <a:hlinkClick r:id="rId13">
                  <a:extLst>
                    <a:ext uri="{A12FA001-AC4F-418D-AE19-62706E023703}">
                      <ahyp:hlinkClr xmlns:ahyp="http://schemas.microsoft.com/office/drawing/2018/hyperlinkcolor" val="tx"/>
                    </a:ext>
                  </a:extLst>
                </a:hlinkClick>
              </a:rPr>
              <a:t>resources</a:t>
            </a:r>
            <a:r>
              <a:rPr lang="en-US" sz="1000">
                <a:solidFill>
                  <a:srgbClr val="467886"/>
                </a:solidFill>
                <a:latin typeface="Arial"/>
                <a:ea typeface="+mn-lt"/>
                <a:cs typeface="+mn-lt"/>
                <a:hlinkClick r:id="rId13">
                  <a:extLst>
                    <a:ext uri="{A12FA001-AC4F-418D-AE19-62706E023703}">
                      <ahyp:hlinkClr xmlns:ahyp="http://schemas.microsoft.com/office/drawing/2018/hyperlinkcolor" val="tx"/>
                    </a:ext>
                  </a:extLst>
                </a:hlinkClick>
              </a:rPr>
              <a:t>/</a:t>
            </a:r>
            <a:r>
              <a:rPr lang="en-US" sz="1000">
                <a:solidFill>
                  <a:srgbClr val="467886"/>
                </a:solidFill>
                <a:latin typeface="Arial"/>
                <a:cs typeface="Arial"/>
                <a:hlinkClick r:id="rId13">
                  <a:extLst>
                    <a:ext uri="{A12FA001-AC4F-418D-AE19-62706E023703}">
                      <ahyp:hlinkClr xmlns:ahyp="http://schemas.microsoft.com/office/drawing/2018/hyperlinkcolor" val="tx"/>
                    </a:ext>
                  </a:extLst>
                </a:hlinkClick>
              </a:rPr>
              <a:t>adnoddau-cymraeg-welsh-resources</a:t>
            </a:r>
            <a:r>
              <a:rPr lang="en-US" sz="1000">
                <a:solidFill>
                  <a:srgbClr val="467886"/>
                </a:solidFill>
                <a:latin typeface="Arial"/>
                <a:ea typeface="+mn-lt"/>
                <a:cs typeface="+mn-lt"/>
                <a:hlinkClick r:id="rId13">
                  <a:extLst>
                    <a:ext uri="{A12FA001-AC4F-418D-AE19-62706E023703}">
                      <ahyp:hlinkClr xmlns:ahyp="http://schemas.microsoft.com/office/drawing/2018/hyperlinkcolor" val="tx"/>
                    </a:ext>
                  </a:extLst>
                </a:hlinkClick>
              </a:rPr>
              <a:t>/</a:t>
            </a:r>
            <a:r>
              <a:rPr lang="en-US" sz="1000">
                <a:solidFill>
                  <a:srgbClr val="467886"/>
                </a:solidFill>
                <a:latin typeface="Arial"/>
                <a:cs typeface="Arial"/>
                <a:hlinkClick r:id="rId13">
                  <a:extLst>
                    <a:ext uri="{A12FA001-AC4F-418D-AE19-62706E023703}">
                      <ahyp:hlinkClr xmlns:ahyp="http://schemas.microsoft.com/office/drawing/2018/hyperlinkcolor" val="tx"/>
                    </a:ext>
                  </a:extLst>
                </a:hlinkClick>
              </a:rPr>
              <a:t>curriculum-for-wales-english-medium</a:t>
            </a:r>
            <a:r>
              <a:rPr lang="en-US" sz="1000">
                <a:solidFill>
                  <a:srgbClr val="467886"/>
                </a:solidFill>
                <a:latin typeface="Arial"/>
                <a:ea typeface="+mn-lt"/>
                <a:cs typeface="+mn-lt"/>
                <a:hlinkClick r:id="rId13">
                  <a:extLst>
                    <a:ext uri="{A12FA001-AC4F-418D-AE19-62706E023703}">
                      <ahyp:hlinkClr xmlns:ahyp="http://schemas.microsoft.com/office/drawing/2018/hyperlinkcolor" val="tx"/>
                    </a:ext>
                  </a:extLst>
                </a:hlinkClick>
              </a:rPr>
              <a:t>/</a:t>
            </a:r>
            <a:r>
              <a:rPr lang="en-US" sz="1000">
                <a:solidFill>
                  <a:srgbClr val="467886"/>
                </a:solidFill>
                <a:latin typeface="Arial"/>
                <a:cs typeface="Arial"/>
                <a:hlinkClick r:id="rId13">
                  <a:extLst>
                    <a:ext uri="{A12FA001-AC4F-418D-AE19-62706E023703}">
                      <ahyp:hlinkClr xmlns:ahyp="http://schemas.microsoft.com/office/drawing/2018/hyperlinkcolor" val="tx"/>
                    </a:ext>
                  </a:extLst>
                </a:hlinkClick>
              </a:rPr>
              <a:t>welsh-learners</a:t>
            </a:r>
            <a:r>
              <a:rPr lang="en-US" sz="1000">
                <a:latin typeface="Arial"/>
                <a:cs typeface="Arial"/>
              </a:rPr>
              <a:t> </a:t>
            </a:r>
            <a:r>
              <a:rPr lang="en-US" sz="1000">
                <a:latin typeface="Arial"/>
                <a:ea typeface="+mn-lt"/>
                <a:cs typeface="+mn-lt"/>
              </a:rPr>
              <a:t>(Accessed: </a:t>
            </a:r>
            <a:r>
              <a:rPr lang="en-US" sz="1000">
                <a:latin typeface="Arial"/>
                <a:cs typeface="Arial"/>
              </a:rPr>
              <a:t>26/02/2025</a:t>
            </a:r>
            <a:r>
              <a:rPr lang="en-US" sz="1000">
                <a:latin typeface="Arial"/>
                <a:ea typeface="+mn-lt"/>
                <a:cs typeface="+mn-lt"/>
              </a:rPr>
              <a:t>)</a:t>
            </a:r>
            <a:r>
              <a:rPr lang="en-US" sz="1000">
                <a:latin typeface="Arial"/>
                <a:cs typeface="Arial"/>
              </a:rPr>
              <a:t> </a:t>
            </a:r>
          </a:p>
          <a:p>
            <a:pPr>
              <a:buNone/>
            </a:pPr>
            <a:r>
              <a:rPr lang="en-US" sz="1000">
                <a:latin typeface="Arial"/>
                <a:cs typeface="Arial"/>
              </a:rPr>
              <a:t>UNICEF (</a:t>
            </a:r>
            <a:r>
              <a:rPr lang="en-US" sz="1000" err="1">
                <a:latin typeface="Arial"/>
                <a:cs typeface="Arial"/>
              </a:rPr>
              <a:t>n.d</a:t>
            </a:r>
            <a:r>
              <a:rPr lang="en-US" sz="1000">
                <a:latin typeface="Arial"/>
                <a:cs typeface="Arial"/>
              </a:rPr>
              <a:t>) Child Rights. Available at: </a:t>
            </a:r>
            <a:r>
              <a:rPr lang="en-US" sz="1000">
                <a:solidFill>
                  <a:srgbClr val="467886"/>
                </a:solidFill>
                <a:latin typeface="Arial"/>
                <a:cs typeface="Arial"/>
                <a:hlinkClick r:id="rId14"/>
              </a:rPr>
              <a:t>https://www.unicef.ie/our-work/schools/global-issues/child-rights/</a:t>
            </a:r>
            <a:r>
              <a:rPr lang="en-US" sz="1000">
                <a:latin typeface="Arial"/>
                <a:cs typeface="Arial"/>
              </a:rPr>
              <a:t> (Accessed: 26 February 2025)  </a:t>
            </a:r>
          </a:p>
          <a:p>
            <a:pPr>
              <a:buNone/>
            </a:pPr>
            <a:r>
              <a:rPr lang="en-US" sz="1000">
                <a:latin typeface="Arial"/>
                <a:ea typeface="+mn-lt"/>
                <a:cs typeface="+mn-lt"/>
              </a:rPr>
              <a:t>United Nations (2015) Resources. Available at: </a:t>
            </a:r>
            <a:r>
              <a:rPr lang="en-US" sz="1000">
                <a:solidFill>
                  <a:srgbClr val="467886"/>
                </a:solidFill>
                <a:latin typeface="Arial"/>
                <a:cs typeface="Arial"/>
                <a:hlinkClick r:id="rId15"/>
              </a:rPr>
              <a:t>https://</a:t>
            </a:r>
            <a:r>
              <a:rPr lang="en-US" sz="1000">
                <a:solidFill>
                  <a:srgbClr val="467886"/>
                </a:solidFill>
                <a:latin typeface="Arial"/>
                <a:ea typeface="+mn-lt"/>
                <a:cs typeface="+mn-lt"/>
                <a:hlinkClick r:id="rId15"/>
              </a:rPr>
              <a:t>www.</a:t>
            </a:r>
            <a:r>
              <a:rPr lang="en-US" sz="1000">
                <a:solidFill>
                  <a:srgbClr val="467886"/>
                </a:solidFill>
                <a:latin typeface="Arial"/>
                <a:cs typeface="Arial"/>
                <a:hlinkClick r:id="rId15"/>
              </a:rPr>
              <a:t>unodc</a:t>
            </a:r>
            <a:r>
              <a:rPr lang="en-US" sz="1000">
                <a:solidFill>
                  <a:srgbClr val="467886"/>
                </a:solidFill>
                <a:latin typeface="Arial"/>
                <a:ea typeface="+mn-lt"/>
                <a:cs typeface="+mn-lt"/>
                <a:hlinkClick r:id="rId15"/>
              </a:rPr>
              <a:t>.</a:t>
            </a:r>
            <a:r>
              <a:rPr lang="en-US" sz="1000">
                <a:solidFill>
                  <a:srgbClr val="467886"/>
                </a:solidFill>
                <a:latin typeface="Arial"/>
                <a:cs typeface="Arial"/>
                <a:hlinkClick r:id="rId15"/>
              </a:rPr>
              <a:t>org</a:t>
            </a:r>
            <a:r>
              <a:rPr lang="en-US" sz="1000">
                <a:solidFill>
                  <a:srgbClr val="467886"/>
                </a:solidFill>
                <a:latin typeface="Arial"/>
                <a:ea typeface="+mn-lt"/>
                <a:cs typeface="+mn-lt"/>
                <a:hlinkClick r:id="rId15"/>
              </a:rPr>
              <a:t>/</a:t>
            </a:r>
            <a:r>
              <a:rPr lang="en-US" sz="1000">
                <a:solidFill>
                  <a:srgbClr val="467886"/>
                </a:solidFill>
                <a:latin typeface="Arial"/>
                <a:cs typeface="Arial"/>
                <a:hlinkClick r:id="rId15"/>
              </a:rPr>
              <a:t>unodc</a:t>
            </a:r>
            <a:r>
              <a:rPr lang="en-US" sz="1000">
                <a:solidFill>
                  <a:srgbClr val="467886"/>
                </a:solidFill>
                <a:latin typeface="Arial"/>
                <a:ea typeface="+mn-lt"/>
                <a:cs typeface="+mn-lt"/>
                <a:hlinkClick r:id="rId15"/>
              </a:rPr>
              <a:t>/</a:t>
            </a:r>
            <a:r>
              <a:rPr lang="en-US" sz="1000">
                <a:solidFill>
                  <a:srgbClr val="467886"/>
                </a:solidFill>
                <a:latin typeface="Arial"/>
                <a:cs typeface="Arial"/>
                <a:hlinkClick r:id="rId15"/>
              </a:rPr>
              <a:t>en</a:t>
            </a:r>
            <a:r>
              <a:rPr lang="en-US" sz="1000">
                <a:solidFill>
                  <a:srgbClr val="467886"/>
                </a:solidFill>
                <a:latin typeface="Arial"/>
                <a:ea typeface="+mn-lt"/>
                <a:cs typeface="+mn-lt"/>
                <a:hlinkClick r:id="rId15"/>
              </a:rPr>
              <a:t>/</a:t>
            </a:r>
            <a:r>
              <a:rPr lang="en-US" sz="1000">
                <a:solidFill>
                  <a:srgbClr val="467886"/>
                </a:solidFill>
                <a:latin typeface="Arial"/>
                <a:cs typeface="Arial"/>
                <a:hlinkClick r:id="rId15"/>
              </a:rPr>
              <a:t>sustainable-development-goals</a:t>
            </a:r>
            <a:r>
              <a:rPr lang="en-US" sz="1000">
                <a:solidFill>
                  <a:srgbClr val="467886"/>
                </a:solidFill>
                <a:latin typeface="Arial"/>
                <a:ea typeface="+mn-lt"/>
                <a:cs typeface="+mn-lt"/>
                <a:hlinkClick r:id="rId15"/>
              </a:rPr>
              <a:t>/</a:t>
            </a:r>
            <a:r>
              <a:rPr lang="en-US" sz="1000">
                <a:solidFill>
                  <a:srgbClr val="467886"/>
                </a:solidFill>
                <a:latin typeface="Arial"/>
                <a:cs typeface="Arial"/>
                <a:hlinkClick r:id="rId15"/>
              </a:rPr>
              <a:t>Resources</a:t>
            </a:r>
            <a:r>
              <a:rPr lang="en-US" sz="1000">
                <a:solidFill>
                  <a:srgbClr val="467886"/>
                </a:solidFill>
                <a:latin typeface="Arial"/>
                <a:ea typeface="+mn-lt"/>
                <a:cs typeface="+mn-lt"/>
                <a:hlinkClick r:id="rId15"/>
              </a:rPr>
              <a:t>.</a:t>
            </a:r>
            <a:r>
              <a:rPr lang="en-US" sz="1000">
                <a:solidFill>
                  <a:srgbClr val="467886"/>
                </a:solidFill>
                <a:latin typeface="Arial"/>
                <a:cs typeface="Arial"/>
                <a:hlinkClick r:id="rId15"/>
              </a:rPr>
              <a:t>html</a:t>
            </a:r>
            <a:r>
              <a:rPr lang="en-US" sz="1000">
                <a:latin typeface="Arial"/>
                <a:cs typeface="Arial"/>
              </a:rPr>
              <a:t> </a:t>
            </a:r>
            <a:r>
              <a:rPr lang="en-US" sz="1000">
                <a:latin typeface="Arial"/>
                <a:ea typeface="+mn-lt"/>
                <a:cs typeface="+mn-lt"/>
              </a:rPr>
              <a:t>(Accessed: </a:t>
            </a:r>
            <a:r>
              <a:rPr lang="en-US" sz="1000">
                <a:latin typeface="Arial"/>
                <a:cs typeface="Arial"/>
              </a:rPr>
              <a:t>26 </a:t>
            </a:r>
            <a:r>
              <a:rPr lang="en-US" sz="1000">
                <a:latin typeface="Arial"/>
                <a:ea typeface="+mn-lt"/>
                <a:cs typeface="+mn-lt"/>
              </a:rPr>
              <a:t>February 2025)</a:t>
            </a:r>
            <a:r>
              <a:rPr lang="en-US" sz="1000">
                <a:latin typeface="Arial"/>
                <a:cs typeface="Arial"/>
              </a:rPr>
              <a:t>  </a:t>
            </a:r>
          </a:p>
          <a:p>
            <a:pPr>
              <a:buNone/>
            </a:pPr>
            <a:r>
              <a:rPr lang="en-US" sz="1000">
                <a:latin typeface="Arial"/>
                <a:ea typeface="+mn-lt"/>
                <a:cs typeface="+mn-lt"/>
              </a:rPr>
              <a:t>United Nations, (2020), </a:t>
            </a:r>
            <a:r>
              <a:rPr lang="en-US" sz="1000" i="1">
                <a:latin typeface="Arial"/>
                <a:ea typeface="+mn-lt"/>
                <a:cs typeface="+mn-lt"/>
              </a:rPr>
              <a:t>Official CBD Website</a:t>
            </a:r>
            <a:r>
              <a:rPr lang="en-US" sz="1000">
                <a:latin typeface="Arial"/>
                <a:ea typeface="+mn-lt"/>
                <a:cs typeface="+mn-lt"/>
              </a:rPr>
              <a:t>, 'United Nations' [Image] Available at: </a:t>
            </a:r>
            <a:r>
              <a:rPr lang="en-US" sz="1000">
                <a:solidFill>
                  <a:srgbClr val="467886"/>
                </a:solidFill>
                <a:latin typeface="Arial"/>
                <a:cs typeface="Arial"/>
                <a:hlinkClick r:id="rId16">
                  <a:extLst>
                    <a:ext uri="{A12FA001-AC4F-418D-AE19-62706E023703}">
                      <ahyp:hlinkClr xmlns:ahyp="http://schemas.microsoft.com/office/drawing/2018/hyperlinkcolor" val="tx"/>
                    </a:ext>
                  </a:extLst>
                </a:hlinkClick>
              </a:rPr>
              <a:t>https://www.un.org/en/observances/biological-diversity-day/convention</a:t>
            </a:r>
            <a:r>
              <a:rPr lang="en-US" sz="1000">
                <a:latin typeface="Arial"/>
                <a:cs typeface="Arial"/>
              </a:rPr>
              <a:t> (Accessed: 26/02/2025) </a:t>
            </a:r>
          </a:p>
          <a:p>
            <a:pPr>
              <a:buNone/>
            </a:pPr>
            <a:r>
              <a:rPr lang="en-US" sz="1000">
                <a:latin typeface="Arial"/>
                <a:cs typeface="Arial"/>
              </a:rPr>
              <a:t>United Nations, (N.D), </a:t>
            </a:r>
            <a:r>
              <a:rPr lang="en-US" sz="1000" i="1">
                <a:latin typeface="Arial"/>
                <a:ea typeface="+mn-lt"/>
                <a:cs typeface="+mn-lt"/>
              </a:rPr>
              <a:t>4 Ensure inclusive and equitable quality </a:t>
            </a:r>
            <a:r>
              <a:rPr lang="en-US" sz="1000" i="1">
                <a:latin typeface="Arial"/>
                <a:cs typeface="Arial"/>
              </a:rPr>
              <a:t>education and promote lifelong learning opportunities for all, </a:t>
            </a:r>
            <a:r>
              <a:rPr lang="en-US" sz="1000">
                <a:latin typeface="Arial"/>
                <a:cs typeface="Arial"/>
              </a:rPr>
              <a:t>'United Nations' [Website] Available: </a:t>
            </a:r>
            <a:r>
              <a:rPr lang="en-US" sz="1000">
                <a:solidFill>
                  <a:srgbClr val="467886"/>
                </a:solidFill>
                <a:latin typeface="Arial"/>
                <a:cs typeface="Arial"/>
                <a:hlinkClick r:id="rId17">
                  <a:extLst>
                    <a:ext uri="{A12FA001-AC4F-418D-AE19-62706E023703}">
                      <ahyp:hlinkClr xmlns:ahyp="http://schemas.microsoft.com/office/drawing/2018/hyperlinkcolor" val="tx"/>
                    </a:ext>
                  </a:extLst>
                </a:hlinkClick>
              </a:rPr>
              <a:t>https://sdgs.un.org/goals/goal4#progress_and_info</a:t>
            </a:r>
            <a:r>
              <a:rPr lang="en-US" sz="1000">
                <a:latin typeface="Arial"/>
                <a:cs typeface="Arial"/>
              </a:rPr>
              <a:t> (Accessed: 26/02/2025) </a:t>
            </a:r>
          </a:p>
          <a:p>
            <a:pPr>
              <a:buNone/>
            </a:pPr>
            <a:r>
              <a:rPr lang="en-US" sz="1000">
                <a:latin typeface="Arial"/>
                <a:cs typeface="Arial"/>
              </a:rPr>
              <a:t>Volunteer World (</a:t>
            </a:r>
            <a:r>
              <a:rPr lang="en-US" sz="1000" err="1">
                <a:latin typeface="Arial"/>
                <a:cs typeface="Arial"/>
              </a:rPr>
              <a:t>n.d</a:t>
            </a:r>
            <a:r>
              <a:rPr lang="en-US" sz="1000">
                <a:latin typeface="Arial"/>
                <a:cs typeface="Arial"/>
              </a:rPr>
              <a:t>) Volunteering Abroad. Available at: </a:t>
            </a:r>
            <a:r>
              <a:rPr lang="en-US" sz="1000">
                <a:solidFill>
                  <a:srgbClr val="467886"/>
                </a:solidFill>
                <a:latin typeface="Arial"/>
                <a:cs typeface="Arial"/>
                <a:hlinkClick r:id="rId18"/>
              </a:rPr>
              <a:t>https://www.volunteerworld.com</a:t>
            </a:r>
            <a:r>
              <a:rPr lang="en-US" sz="1000">
                <a:latin typeface="Arial"/>
                <a:cs typeface="Arial"/>
              </a:rPr>
              <a:t> (Accessed: 26 February 2025) </a:t>
            </a:r>
          </a:p>
          <a:p>
            <a:pPr>
              <a:buNone/>
            </a:pPr>
            <a:r>
              <a:rPr lang="en-US" sz="1000">
                <a:latin typeface="Arial"/>
                <a:ea typeface="+mn-lt"/>
                <a:cs typeface="+mn-lt"/>
              </a:rPr>
              <a:t>Welsh </a:t>
            </a:r>
            <a:r>
              <a:rPr lang="en-US" sz="1000" err="1">
                <a:latin typeface="Arial"/>
                <a:cs typeface="Arial"/>
              </a:rPr>
              <a:t>Governmnet</a:t>
            </a:r>
            <a:r>
              <a:rPr lang="en-US" sz="1000">
                <a:latin typeface="Arial"/>
                <a:cs typeface="Arial"/>
              </a:rPr>
              <a:t> (2015) A Curriculum for Wales – A Curriculum for Life. Available at: </a:t>
            </a:r>
            <a:r>
              <a:rPr lang="en-US" sz="1000">
                <a:solidFill>
                  <a:srgbClr val="467886"/>
                </a:solidFill>
                <a:latin typeface="Arial"/>
                <a:cs typeface="Arial"/>
                <a:hlinkClick r:id="rId19"/>
              </a:rPr>
              <a:t>https://www.gov.wales/sites/default/files/publications/2018-02/a-curriculum-for-wales-a-curriculum-for-life.pdf</a:t>
            </a:r>
            <a:r>
              <a:rPr lang="en-US" sz="1000">
                <a:latin typeface="Arial"/>
                <a:cs typeface="Arial"/>
              </a:rPr>
              <a:t> (Accessed: 25 February 2025)</a:t>
            </a:r>
            <a:r>
              <a:rPr lang="en-US" sz="1500">
                <a:latin typeface="Arial"/>
                <a:cs typeface="Arial"/>
              </a:rPr>
              <a:t> </a:t>
            </a:r>
            <a:endParaRPr lang="en-US"/>
          </a:p>
          <a:p>
            <a:pPr marL="0" indent="0">
              <a:lnSpc>
                <a:spcPct val="120000"/>
              </a:lnSpc>
              <a:buNone/>
            </a:pPr>
            <a:endParaRPr lang="en-US" sz="1600"/>
          </a:p>
          <a:p>
            <a:pPr marL="0" indent="0">
              <a:buNone/>
            </a:pPr>
            <a:endParaRPr lang="en-US" sz="1600">
              <a:latin typeface="Arial"/>
              <a:cs typeface="Arial"/>
            </a:endParaRPr>
          </a:p>
          <a:p>
            <a:pPr marL="0" indent="0">
              <a:buNone/>
            </a:pPr>
            <a:endParaRPr lang="en-US" sz="1600">
              <a:latin typeface="Arial"/>
              <a:cs typeface="Arial"/>
            </a:endParaRPr>
          </a:p>
          <a:p>
            <a:pPr marL="0" indent="0">
              <a:buNone/>
            </a:pPr>
            <a:endParaRPr lang="en-US" sz="1600">
              <a:latin typeface="Arial"/>
              <a:cs typeface="Arial"/>
            </a:endParaRPr>
          </a:p>
          <a:p>
            <a:pPr marL="0" indent="0">
              <a:buNone/>
            </a:pPr>
            <a:endParaRPr lang="en-US" sz="1600">
              <a:latin typeface="Arial"/>
              <a:cs typeface="Arial"/>
            </a:endParaRPr>
          </a:p>
          <a:p>
            <a:pPr marL="0" indent="0">
              <a:buNone/>
            </a:pPr>
            <a:endParaRPr lang="en-US" sz="1600">
              <a:latin typeface="Arial"/>
              <a:cs typeface="Arial"/>
            </a:endParaRPr>
          </a:p>
        </p:txBody>
      </p:sp>
    </p:spTree>
    <p:extLst>
      <p:ext uri="{BB962C8B-B14F-4D97-AF65-F5344CB8AC3E}">
        <p14:creationId xmlns:p14="http://schemas.microsoft.com/office/powerpoint/2010/main" val="23232087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9C06378A6147648AB419B7A4165E63F" ma:contentTypeVersion="4" ma:contentTypeDescription="Create a new document." ma:contentTypeScope="" ma:versionID="2897b0afe63f91d376b3301fc8f2bc6c">
  <xsd:schema xmlns:xsd="http://www.w3.org/2001/XMLSchema" xmlns:xs="http://www.w3.org/2001/XMLSchema" xmlns:p="http://schemas.microsoft.com/office/2006/metadata/properties" xmlns:ns2="4d75f0bb-565a-4cec-92a2-5ef8c7e1bcee" targetNamespace="http://schemas.microsoft.com/office/2006/metadata/properties" ma:root="true" ma:fieldsID="a777aada7b08e283f8483a0956977a5b" ns2:_="">
    <xsd:import namespace="4d75f0bb-565a-4cec-92a2-5ef8c7e1bcee"/>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d75f0bb-565a-4cec-92a2-5ef8c7e1bce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CA98CB3-5DCD-4BC8-83D2-CDF211C04A56}">
  <ds:schemaRefs>
    <ds:schemaRef ds:uri="4d75f0bb-565a-4cec-92a2-5ef8c7e1bce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722FA94B-C223-4F36-B09A-B52D01624FFC}">
  <ds:schemaRefs>
    <ds:schemaRef ds:uri="http://schemas.microsoft.com/sharepoint/v3/contenttype/forms"/>
  </ds:schemaRefs>
</ds:datastoreItem>
</file>

<file path=customXml/itemProps3.xml><?xml version="1.0" encoding="utf-8"?>
<ds:datastoreItem xmlns:ds="http://schemas.openxmlformats.org/officeDocument/2006/customXml" ds:itemID="{AD24EA7F-29AB-4F99-B167-E0BAD5828190}">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office theme</Template>
  <TotalTime>45</TotalTime>
  <Words>1030</Words>
  <Application>Microsoft Office PowerPoint</Application>
  <PresentationFormat>Widescreen</PresentationFormat>
  <Paragraphs>56</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Aptos</vt:lpstr>
      <vt:lpstr>Aptos Display</vt:lpstr>
      <vt:lpstr>Arial</vt:lpstr>
      <vt:lpstr>office theme</vt:lpstr>
      <vt:lpstr>ESDGC In Action How is Sustainable Development and Global Citizenship used in lessons? </vt:lpstr>
      <vt:lpstr>PowerPoint Presentation</vt:lpstr>
      <vt:lpstr>PowerPoint Presentation</vt:lpstr>
      <vt:lpstr>Humanities</vt:lpstr>
      <vt:lpstr>Science &amp; Technology</vt:lpstr>
      <vt:lpstr>Language &amp; Literacy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James Williams</dc:creator>
  <cp:lastModifiedBy>Charlotte Teed (2109160)</cp:lastModifiedBy>
  <cp:revision>17</cp:revision>
  <dcterms:created xsi:type="dcterms:W3CDTF">2025-02-21T19:47:51Z</dcterms:created>
  <dcterms:modified xsi:type="dcterms:W3CDTF">2025-03-02T21:06:37Z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0x01010099C06378A6147648AB419B7A4165E63F</vt:lpwstr>
  </property>
</Properties>
</file>