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7"/>
  </p:notesMasterIdLst>
  <p:sldIdLst>
    <p:sldId id="256" r:id="rId2"/>
    <p:sldId id="283" r:id="rId3"/>
    <p:sldId id="285" r:id="rId4"/>
    <p:sldId id="282" r:id="rId5"/>
    <p:sldId id="258" r:id="rId6"/>
    <p:sldId id="263" r:id="rId7"/>
    <p:sldId id="269" r:id="rId8"/>
    <p:sldId id="295" r:id="rId9"/>
    <p:sldId id="296" r:id="rId10"/>
    <p:sldId id="273" r:id="rId11"/>
    <p:sldId id="297" r:id="rId12"/>
    <p:sldId id="278" r:id="rId13"/>
    <p:sldId id="286" r:id="rId14"/>
    <p:sldId id="290" r:id="rId15"/>
    <p:sldId id="288" r:id="rId16"/>
    <p:sldId id="289" r:id="rId17"/>
    <p:sldId id="279" r:id="rId18"/>
    <p:sldId id="292" r:id="rId19"/>
    <p:sldId id="293" r:id="rId20"/>
    <p:sldId id="294" r:id="rId21"/>
    <p:sldId id="287" r:id="rId22"/>
    <p:sldId id="298" r:id="rId23"/>
    <p:sldId id="299" r:id="rId24"/>
    <p:sldId id="300" r:id="rId25"/>
    <p:sldId id="284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F34162-7716-44F0-B6BF-CA7913EB9917}" v="22" dt="2024-11-26T19:42:02.2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61737" autoAdjust="0"/>
  </p:normalViewPr>
  <p:slideViewPr>
    <p:cSldViewPr snapToGrid="0">
      <p:cViewPr varScale="1">
        <p:scale>
          <a:sx n="64" d="100"/>
          <a:sy n="64" d="100"/>
        </p:scale>
        <p:origin x="12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D85CF0-BC96-4892-AEFC-0EC9655269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96B544-2B40-4167-9486-1EF630ABC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631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0781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4570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5353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i="0" baseline="0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0993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6450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6228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4337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0407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8800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8544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1218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6987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3704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5680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1E6DB3-8C5F-8A3D-A369-CFE8B1CCB6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7557B0-65DC-8E48-94E1-4C2F4A7EB0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10E895-30FF-47C8-C919-6232724E24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35EAEF-0766-790C-D7CE-B40505B98A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2260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168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681AD01D-409F-4A7A-956B-960503C5E0A0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9CE634B-21A9-4A0E-9D01-FF8D15BCD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3530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AD01D-409F-4A7A-956B-960503C5E0A0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E634B-21A9-4A0E-9D01-FF8D15BCD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45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81AD01D-409F-4A7A-956B-960503C5E0A0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49CE634B-21A9-4A0E-9D01-FF8D15BCD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0805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AD01D-409F-4A7A-956B-960503C5E0A0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E634B-21A9-4A0E-9D01-FF8D15BCD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182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AD01D-409F-4A7A-956B-960503C5E0A0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E634B-21A9-4A0E-9D01-FF8D15BCD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842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AD01D-409F-4A7A-956B-960503C5E0A0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E634B-21A9-4A0E-9D01-FF8D15BCD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343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AD01D-409F-4A7A-956B-960503C5E0A0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E634B-21A9-4A0E-9D01-FF8D15BCD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093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AD01D-409F-4A7A-956B-960503C5E0A0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49CE634B-21A9-4A0E-9D01-FF8D15BCDE6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37283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681AD01D-409F-4A7A-956B-960503C5E0A0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49CE634B-21A9-4A0E-9D01-FF8D15BCDE6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74273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AD01D-409F-4A7A-956B-960503C5E0A0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E634B-21A9-4A0E-9D01-FF8D15BCD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598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AD01D-409F-4A7A-956B-960503C5E0A0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E634B-21A9-4A0E-9D01-FF8D15BCD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59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81AD01D-409F-4A7A-956B-960503C5E0A0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9CE634B-21A9-4A0E-9D01-FF8D15BCDE6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00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Jean-Martin_Charcot#cite_note-Teive-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hyperlink" Target="https://en.wikipedia.org/wiki/Psychology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600" dirty="0"/>
              <a:t>The First Force in Psychotherapy:</a:t>
            </a:r>
            <a:br>
              <a:rPr lang="en-GB" sz="3600" dirty="0"/>
            </a:br>
            <a:r>
              <a:rPr lang="en-GB" sz="3600" dirty="0"/>
              <a:t>Psychoanalysis and Psychodynamic Theories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Module Lead – Andrea Williams</a:t>
            </a:r>
          </a:p>
        </p:txBody>
      </p:sp>
    </p:spTree>
    <p:extLst>
      <p:ext uri="{BB962C8B-B14F-4D97-AF65-F5344CB8AC3E}">
        <p14:creationId xmlns:p14="http://schemas.microsoft.com/office/powerpoint/2010/main" val="1147000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70A07-B29B-D7AF-EE50-55BA15D33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journey toward theory integration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9091C-9246-5FD9-9067-588C0DFB86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There is nothing so practical as a good Theory (Kurt Lewin)</a:t>
            </a:r>
          </a:p>
          <a:p>
            <a:r>
              <a:rPr lang="en-GB" sz="3200" dirty="0"/>
              <a:t>There are three truths: My truth, Your truth and The truth  (Chinese proverb)</a:t>
            </a:r>
          </a:p>
          <a:p>
            <a:r>
              <a:rPr lang="en-GB" sz="3200" dirty="0"/>
              <a:t>Theoretical orientation</a:t>
            </a:r>
          </a:p>
          <a:p>
            <a:r>
              <a:rPr lang="en-GB" sz="3200" dirty="0"/>
              <a:t>Consider for a moment the different theoretical viewpoints</a:t>
            </a:r>
          </a:p>
        </p:txBody>
      </p:sp>
    </p:spTree>
    <p:extLst>
      <p:ext uri="{BB962C8B-B14F-4D97-AF65-F5344CB8AC3E}">
        <p14:creationId xmlns:p14="http://schemas.microsoft.com/office/powerpoint/2010/main" val="2377417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0C3C2-6666-2116-8071-C0FDE0B1C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did psychology separate from philosophy? </a:t>
            </a:r>
            <a:endParaRPr lang="en-GB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E4B9C-6D1C-CAFA-5439-F3DF74EB1D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3200" dirty="0"/>
              <a:t>Philosophers discussed ‘the mind’ for thousands of years.</a:t>
            </a:r>
          </a:p>
          <a:p>
            <a:r>
              <a:rPr lang="en-GB" sz="3200" dirty="0"/>
              <a:t>Psychology – derived from the Greek ‘Psyche’(mind, soul, spirit)’Logos’ (</a:t>
            </a:r>
            <a:r>
              <a:rPr lang="en-GB" sz="3200" dirty="0" err="1"/>
              <a:t>knowledge,discourse</a:t>
            </a:r>
            <a:r>
              <a:rPr lang="en-GB" sz="3200" dirty="0"/>
              <a:t>, study)</a:t>
            </a:r>
          </a:p>
          <a:p>
            <a:r>
              <a:rPr lang="en-GB" sz="3200" dirty="0"/>
              <a:t>Psychology emerged as a scientific discipline with the founding of Wilhelm Wundt's Laboratory in Leipzig at the end of the nineteenth century (1879)</a:t>
            </a:r>
            <a:r>
              <a:rPr lang="en-GB" sz="3200" baseline="30000" dirty="0"/>
              <a:t>1</a:t>
            </a:r>
            <a:r>
              <a:rPr lang="en-GB" sz="3200" dirty="0"/>
              <a:t>. </a:t>
            </a:r>
          </a:p>
          <a:p>
            <a:r>
              <a:rPr lang="en-GB" sz="3200" dirty="0"/>
              <a:t>Wundt's method, both experimental and introspective, was directed to the study of an adult's mind and </a:t>
            </a:r>
            <a:r>
              <a:rPr lang="en-GB" sz="3200" dirty="0" err="1"/>
              <a:t>behavior</a:t>
            </a:r>
            <a:r>
              <a:rPr lang="en-GB" sz="3200" dirty="0"/>
              <a:t>, analysing the structure of conscious mental processes – thoughts, feelings and perceptions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96261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first force - Psychoanalysis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933731"/>
            <a:ext cx="10058400" cy="4101309"/>
          </a:xfrm>
        </p:spPr>
        <p:txBody>
          <a:bodyPr>
            <a:normAutofit/>
          </a:bodyPr>
          <a:lstStyle/>
          <a:p>
            <a:r>
              <a:rPr lang="en-GB" sz="3600" dirty="0"/>
              <a:t>Psychoanalysis was born towards the end of the 19</a:t>
            </a:r>
            <a:r>
              <a:rPr lang="en-GB" sz="3600" baseline="30000" dirty="0"/>
              <a:t>th</a:t>
            </a:r>
            <a:r>
              <a:rPr lang="en-GB" sz="3600" dirty="0"/>
              <a:t> century.</a:t>
            </a:r>
          </a:p>
          <a:p>
            <a:r>
              <a:rPr lang="en-GB" sz="3600" dirty="0"/>
              <a:t>It was a period of exploration and experimentation - Hysteria and nervousness were being examined by alienists, psychiatrists and other medical professionals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625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D82323D-089F-46BC-AD74-1EB31D0FD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526142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9B0CBAE-D42E-4319-A06B-98CB6EFE1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59558" y="239486"/>
            <a:ext cx="6703842" cy="634250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7873" y="892120"/>
            <a:ext cx="5696259" cy="1645920"/>
          </a:xfrm>
        </p:spPr>
        <p:txBody>
          <a:bodyPr>
            <a:normAutofit/>
          </a:bodyPr>
          <a:lstStyle/>
          <a:p>
            <a:r>
              <a:rPr lang="en-GB" dirty="0"/>
              <a:t> Jean-Martin Charcot</a:t>
            </a:r>
            <a:br>
              <a:rPr lang="en-GB" dirty="0"/>
            </a:br>
            <a:r>
              <a:rPr lang="en-GB" dirty="0"/>
              <a:t>1825 - 1893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5867873" y="2679192"/>
            <a:ext cx="5696259" cy="3291840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"the father of French neurology and one of the world's pioneers of neurology".</a:t>
            </a:r>
            <a:r>
              <a:rPr lang="en-GB" sz="2800" baseline="30000" dirty="0">
                <a:hlinkClick r:id="rId3"/>
              </a:rPr>
              <a:t>[5]</a:t>
            </a:r>
            <a:r>
              <a:rPr lang="en-GB" sz="2800" dirty="0"/>
              <a:t> His work greatly influenced the developing fields of neurology and </a:t>
            </a:r>
            <a:r>
              <a:rPr lang="en-GB" sz="2800" dirty="0">
                <a:hlinkClick r:id="rId4" tooltip="Psycholog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psychology </a:t>
            </a:r>
            <a:r>
              <a:rPr lang="en-GB" sz="2800" b="0" i="0" dirty="0">
                <a:solidFill>
                  <a:srgbClr val="4D5156"/>
                </a:solidFill>
                <a:effectLst/>
              </a:rPr>
              <a:t>. </a:t>
            </a:r>
          </a:p>
          <a:p>
            <a:r>
              <a:rPr lang="en-GB" sz="2800" dirty="0">
                <a:solidFill>
                  <a:srgbClr val="4D5156"/>
                </a:solidFill>
              </a:rPr>
              <a:t>G</a:t>
            </a:r>
            <a:r>
              <a:rPr lang="en-GB" sz="2800" b="0" i="0" dirty="0">
                <a:solidFill>
                  <a:srgbClr val="4D5156"/>
                </a:solidFill>
                <a:effectLst/>
              </a:rPr>
              <a:t>roundbreaking work about hypnosis and hysteria, </a:t>
            </a:r>
          </a:p>
          <a:p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.</a:t>
            </a:r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F0EDC2F-0D60-4D36-95AF-3C16CA0C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126" y="643464"/>
            <a:ext cx="3969458" cy="557107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Picture 4" descr="A person in a suit&#10;&#10;Description automatically generated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52" r="1" b="49908"/>
          <a:stretch/>
        </p:blipFill>
        <p:spPr>
          <a:xfrm>
            <a:off x="820198" y="809244"/>
            <a:ext cx="3639312" cy="2539322"/>
          </a:xfrm>
          <a:prstGeom prst="rect">
            <a:avLst/>
          </a:pr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Picture 5" descr="A drawing of a person bending over&#10;&#10;Description automatically generated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21" r="1" b="2934"/>
          <a:stretch/>
        </p:blipFill>
        <p:spPr>
          <a:xfrm>
            <a:off x="820198" y="3509431"/>
            <a:ext cx="3639312" cy="2539323"/>
          </a:xfrm>
          <a:prstGeom prst="rect">
            <a:avLst/>
          </a:pr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F3ED5D7-0493-4E27-9E05-F5F19041FB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4630" y="374904"/>
            <a:ext cx="6395514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889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9B5FF42-B17C-4F11-B93E-AF59A0B6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9D35415-1A65-4CA4-B8D6-E2A513C07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02" r="11558" b="-1"/>
          <a:stretch/>
        </p:blipFill>
        <p:spPr>
          <a:xfrm>
            <a:off x="727654" y="727628"/>
            <a:ext cx="5367165" cy="5415552"/>
          </a:xfrm>
          <a:prstGeom prst="rect">
            <a:avLst/>
          </a:pr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Hypnosis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31940" y="2103120"/>
            <a:ext cx="4905064" cy="449977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2400" dirty="0"/>
              <a:t>Charcot noticed the impact that hypnosis had on hysterics and the importance of the ‘unconscious’.</a:t>
            </a:r>
          </a:p>
          <a:p>
            <a:r>
              <a:rPr lang="en-US" sz="2400" dirty="0"/>
              <a:t>He used the hospital </a:t>
            </a:r>
            <a:r>
              <a:rPr lang="en-US" sz="2400" dirty="0" err="1"/>
              <a:t>amphitheatre</a:t>
            </a:r>
            <a:r>
              <a:rPr lang="en-US" sz="2400" dirty="0"/>
              <a:t> to use hypnosis to induce an hysterical episode.</a:t>
            </a:r>
          </a:p>
          <a:p>
            <a:r>
              <a:rPr lang="en-US" sz="2400" dirty="0"/>
              <a:t>Those patients who were to be shown to the audience that day were often poked, examined and hypnotized in front of a gleeful audience and were made the </a:t>
            </a:r>
            <a:r>
              <a:rPr lang="en-US" sz="2400" dirty="0" err="1"/>
              <a:t>centre</a:t>
            </a:r>
            <a:r>
              <a:rPr lang="en-US" sz="2400" dirty="0"/>
              <a:t> of entertainment. (Harris, 1991)</a:t>
            </a:r>
          </a:p>
          <a:p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457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3A5D58AF-E543-4B0B-BFFE-A9102FF9A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EA743AAF-817C-4C9A-9037-F80FCE4FA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EC23BFAB-D9E7-42FB-88CA-21BF19F39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505E2A44-1FE7-4163-BEAC-CC5AB4820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57945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5D7AE96-093D-45DC-8519-AD795CD80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02560" y="374904"/>
            <a:ext cx="5117584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4082" y="642594"/>
            <a:ext cx="4879171" cy="13716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400" dirty="0"/>
              <a:t>Charcot – </a:t>
            </a:r>
            <a:br>
              <a:rPr lang="en-US" sz="4400" dirty="0"/>
            </a:br>
            <a:r>
              <a:rPr lang="en-US" sz="4400" dirty="0"/>
              <a:t>Four stages of hysteria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44620D-BDC7-16BD-0D47-F156E0B4A5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501" b="20281"/>
          <a:stretch/>
        </p:blipFill>
        <p:spPr>
          <a:xfrm>
            <a:off x="233264" y="233264"/>
            <a:ext cx="3324388" cy="37556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D01D961-EFD0-2F44-DB57-BF76A6189A7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926" r="5" b="11256"/>
          <a:stretch/>
        </p:blipFill>
        <p:spPr>
          <a:xfrm>
            <a:off x="3719534" y="229026"/>
            <a:ext cx="2695380" cy="24849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0166A42-3292-FC68-43C8-D4427785248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4" b="11305"/>
          <a:stretch/>
        </p:blipFill>
        <p:spPr>
          <a:xfrm>
            <a:off x="232594" y="4154696"/>
            <a:ext cx="3325058" cy="247004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9E0F7EB-2D6D-5EBE-6D62-6091D371AA2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6153" r="2" b="12462"/>
          <a:stretch/>
        </p:blipFill>
        <p:spPr>
          <a:xfrm>
            <a:off x="3719534" y="2874856"/>
            <a:ext cx="2695380" cy="3749878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7064082" y="2619756"/>
            <a:ext cx="4472922" cy="393192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800" dirty="0"/>
              <a:t>1. </a:t>
            </a:r>
            <a:r>
              <a:rPr lang="en-US" sz="2800" i="1" dirty="0" err="1"/>
              <a:t>Epileptiode</a:t>
            </a:r>
            <a:r>
              <a:rPr lang="en-US" sz="2800" i="1" dirty="0"/>
              <a:t>: </a:t>
            </a:r>
            <a:r>
              <a:rPr lang="en-US" sz="2800" dirty="0"/>
              <a:t> Patient suffered fits</a:t>
            </a:r>
          </a:p>
          <a:p>
            <a:pPr marL="0" indent="0">
              <a:buNone/>
            </a:pPr>
            <a:r>
              <a:rPr lang="en-US" sz="2800" dirty="0"/>
              <a:t>2: </a:t>
            </a:r>
            <a:r>
              <a:rPr lang="en-US" sz="2800" i="1" dirty="0"/>
              <a:t>Grande </a:t>
            </a:r>
            <a:r>
              <a:rPr lang="en-US" sz="2800" i="1" dirty="0" err="1"/>
              <a:t>Mouvements</a:t>
            </a:r>
            <a:r>
              <a:rPr lang="en-US" sz="2800" dirty="0"/>
              <a:t>: period of contortions</a:t>
            </a:r>
          </a:p>
          <a:p>
            <a:pPr marL="0" indent="0">
              <a:buNone/>
            </a:pPr>
            <a:r>
              <a:rPr lang="en-US" sz="2800" dirty="0"/>
              <a:t>3: </a:t>
            </a:r>
            <a:r>
              <a:rPr lang="en-US" sz="2800" i="1" dirty="0"/>
              <a:t>Attitudes </a:t>
            </a:r>
            <a:r>
              <a:rPr lang="en-US" sz="2800" i="1" dirty="0" err="1"/>
              <a:t>Passionelles</a:t>
            </a:r>
            <a:r>
              <a:rPr lang="en-US" sz="2800" dirty="0"/>
              <a:t>: posing as if in ecstatic throes.</a:t>
            </a:r>
          </a:p>
          <a:p>
            <a:pPr marL="0" indent="0">
              <a:buNone/>
            </a:pPr>
            <a:r>
              <a:rPr lang="en-US" sz="2800" dirty="0"/>
              <a:t>4: Hallucinations or delusions</a:t>
            </a:r>
          </a:p>
        </p:txBody>
      </p:sp>
    </p:spTree>
    <p:extLst>
      <p:ext uri="{BB962C8B-B14F-4D97-AF65-F5344CB8AC3E}">
        <p14:creationId xmlns:p14="http://schemas.microsoft.com/office/powerpoint/2010/main" val="6061090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F29F844-713A-4FCF-AAE0-F600375E7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75EC574-A302-4180-8E31-8B5448B8A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4B39E2-214F-DD4D-D569-EFD81CCAE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The First female Psychologist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F3C259D-7A83-DA2C-C8FB-32F69D77529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694464" y="1206900"/>
            <a:ext cx="3436021" cy="44623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E42EF-C920-C382-C66C-8F5DBFAC28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b="1" dirty="0"/>
              <a:t>Margaret Floy Washburn</a:t>
            </a:r>
            <a:r>
              <a:rPr lang="en-US" sz="2000" dirty="0"/>
              <a:t> (1871 – 1939) was the first female in US to earn a PhD in 1894 .</a:t>
            </a:r>
          </a:p>
          <a:p>
            <a:r>
              <a:rPr lang="en-US" sz="2000" dirty="0"/>
              <a:t>She was a leading American psychologist in the early 20th century, was best known for her experimental work in animal behavior and motor theory development.</a:t>
            </a:r>
          </a:p>
          <a:p>
            <a:r>
              <a:rPr lang="en-US" sz="2000" dirty="0"/>
              <a:t>She was an advocate for female education and served as president for the American Psychological Association.</a:t>
            </a:r>
          </a:p>
        </p:txBody>
      </p:sp>
    </p:spTree>
    <p:extLst>
      <p:ext uri="{BB962C8B-B14F-4D97-AF65-F5344CB8AC3E}">
        <p14:creationId xmlns:p14="http://schemas.microsoft.com/office/powerpoint/2010/main" val="16304148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9B5FF42-B17C-4F11-B93E-AF59A0B6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9D35415-1A65-4CA4-B8D6-E2A513C07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6292418-D4D0-0C22-3A7E-4A841A92AC5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8701" r="33953" b="2"/>
          <a:stretch>
            <a:fillRect/>
          </a:stretch>
        </p:blipFill>
        <p:spPr>
          <a:xfrm>
            <a:off x="190846" y="237744"/>
            <a:ext cx="4040033" cy="6382512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DFE30F4-8284-432A-B7D0-0FAA2FDA8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0879" y="237744"/>
            <a:ext cx="7711563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3E6A9C-42C1-7C83-AEEF-7BD9E79EB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192" y="642593"/>
            <a:ext cx="6280826" cy="174650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Sigmund Freud</a:t>
            </a:r>
            <a:br>
              <a:rPr lang="en-US" dirty="0"/>
            </a:br>
            <a:r>
              <a:rPr lang="en-US" dirty="0"/>
              <a:t>1856 - 1939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8A08-4D32-4062-7AB1-96F3678226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65192" y="2386584"/>
            <a:ext cx="6280826" cy="364845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dirty="0"/>
              <a:t>Modern psychotherapy is commonly thought to have started with Sigmund Freud and his psychoanalytic techniques. </a:t>
            </a:r>
          </a:p>
          <a:p>
            <a:r>
              <a:rPr lang="en-US" sz="2800" dirty="0"/>
              <a:t>While mental health care  stretches back thousands of years, Freud's methods are some of the first to resemble modern approaches to psychotherapy.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5E3F933-FC69-4374-A35F-CF4036537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494" y="374904"/>
            <a:ext cx="7440649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5445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69B5FF42-B17C-4F11-B93E-AF59A0B6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9D35415-1A65-4CA4-B8D6-E2A513C07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0BBA5EC-D6FF-707C-6B8A-FD82C53D3DD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r="29847" b="1"/>
          <a:stretch>
            <a:fillRect/>
          </a:stretch>
        </p:blipFill>
        <p:spPr>
          <a:xfrm>
            <a:off x="727654" y="727628"/>
            <a:ext cx="5367165" cy="5415552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Sigmund Freud (1856 – 1939)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64082" y="2103120"/>
            <a:ext cx="4472922" cy="3931920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 b="0" i="0" dirty="0">
                <a:effectLst/>
              </a:rPr>
              <a:t>Sigmund </a:t>
            </a:r>
            <a:r>
              <a:rPr lang="en-US" sz="2800" b="1" i="0" dirty="0">
                <a:effectLst/>
              </a:rPr>
              <a:t>Freud</a:t>
            </a:r>
            <a:r>
              <a:rPr lang="en-US" sz="2800" b="0" i="0" dirty="0">
                <a:effectLst/>
              </a:rPr>
              <a:t> was an Austrian neurologist and the founder of psychoanalysis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Psychoanalysis was the first systematic form of psychotherapy, which was fundamentally a psychological approach to neurosis and psychosis.</a:t>
            </a:r>
            <a:endParaRPr lang="en-US" sz="2800" b="0" i="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800" dirty="0"/>
              <a:t>‘The Talking Cure’ 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0625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F3D7F37E-75C5-4A22-957D-ADA384417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18839409-176E-42CB-94BD-DF1A9432EA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DEEAB835-589F-4D5A-9846-118C91648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73B447D3-C7DD-4743-B75D-6D58A9542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57945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C9C5D2D2-E26E-4C94-8AA1-719902A86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1332" y="374904"/>
            <a:ext cx="5078811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29F4C2-C3F6-6C47-04EA-78873CA11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Psychoanalytic theories</a:t>
            </a:r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B69A27B6-CB45-8019-9F7A-90ADEE62494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8305"/>
          <a:stretch>
            <a:fillRect/>
          </a:stretch>
        </p:blipFill>
        <p:spPr bwMode="auto">
          <a:xfrm>
            <a:off x="233264" y="233264"/>
            <a:ext cx="3324388" cy="375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5" name="Rectangle 1044">
            <a:extLst>
              <a:ext uri="{FF2B5EF4-FFF2-40B4-BE49-F238E27FC236}">
                <a16:creationId xmlns:a16="http://schemas.microsoft.com/office/drawing/2014/main" id="{BB7F7B58-E99B-4C81-A716-361209FBD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9534" y="239052"/>
            <a:ext cx="2695380" cy="24749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519414C-82D6-61BE-0521-4ED87876D3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5" b="26082"/>
          <a:stretch>
            <a:fillRect/>
          </a:stretch>
        </p:blipFill>
        <p:spPr>
          <a:xfrm>
            <a:off x="232594" y="4154694"/>
            <a:ext cx="3325058" cy="247004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3DD503-DFB5-AE3F-735F-2D74127EE16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2511" r="6760" b="-1"/>
          <a:stretch>
            <a:fillRect/>
          </a:stretch>
        </p:blipFill>
        <p:spPr>
          <a:xfrm>
            <a:off x="3719534" y="2874858"/>
            <a:ext cx="2695380" cy="374987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8C0EE-F783-B8A4-4F5D-8C5383CAD1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64082" y="2103120"/>
            <a:ext cx="4472922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Some of the prominent theorists at that time were Carl Jung, Alfred Adler, Erik Erikson.</a:t>
            </a:r>
          </a:p>
          <a:p>
            <a:r>
              <a:rPr lang="en-US" sz="2400" dirty="0"/>
              <a:t>Psychoanalytic theories focus on unconscious processes, psychosexual stages of development and personality development – id, ego and superego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2305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Hysteria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Hysteria viewed as a condition the elite would experience, rather than the lower classes of society. </a:t>
            </a:r>
          </a:p>
          <a:p>
            <a:r>
              <a:rPr lang="en-GB" sz="2800" dirty="0"/>
              <a:t>Freud sought a treatment that would allow his patients to free up some of the strangled emotions that were stored as a result of past memories.</a:t>
            </a:r>
          </a:p>
          <a:p>
            <a:r>
              <a:rPr lang="en-GB" sz="2800" dirty="0"/>
              <a:t>One of his methods, which is still used today is to enable the patient to “free associate”.</a:t>
            </a:r>
          </a:p>
        </p:txBody>
      </p:sp>
    </p:spTree>
    <p:extLst>
      <p:ext uri="{BB962C8B-B14F-4D97-AF65-F5344CB8AC3E}">
        <p14:creationId xmlns:p14="http://schemas.microsoft.com/office/powerpoint/2010/main" val="7128804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9B5FF42-B17C-4F11-B93E-AF59A0B6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9D35415-1A65-4CA4-B8D6-E2A513C07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39AEFD2-3B4C-B803-9535-CE8E648E796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25577" r="37078" b="2"/>
          <a:stretch/>
        </p:blipFill>
        <p:spPr>
          <a:xfrm>
            <a:off x="190846" y="237744"/>
            <a:ext cx="4040033" cy="6382512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DFE30F4-8284-432A-B7D0-0FAA2FDA8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0879" y="237744"/>
            <a:ext cx="7711563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BFCE0A-C4EE-5A76-9079-D96DB0229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192" y="642593"/>
            <a:ext cx="6280826" cy="174650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Sigmund Freud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BDF91-AD4D-96C3-250F-FA42BAD5A5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65192" y="2386584"/>
            <a:ext cx="6280826" cy="3648456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800" dirty="0"/>
              <a:t>“The great question that has never been answered, and which I have not yet been able to answer, despite my thirty years of research into the feminine soul is “What do women want?”</a:t>
            </a:r>
          </a:p>
          <a:p>
            <a:endParaRPr lang="en-US" sz="2800" dirty="0"/>
          </a:p>
          <a:p>
            <a:r>
              <a:rPr lang="en-US" sz="2800" dirty="0"/>
              <a:t>“Love and work ….work and love – that’s all there is – Sigmund Freud (Smith, 2016)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5E3F933-FC69-4374-A35F-CF4036537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494" y="374904"/>
            <a:ext cx="7440649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8929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F9CEE-7B9B-F3CD-CA46-44E9454B4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Sigmund Freud and Joseph Breuer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B1922-6A3E-ABB1-65F0-DFC8B04475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9509" y="1798820"/>
            <a:ext cx="6569660" cy="4601980"/>
          </a:xfrm>
        </p:spPr>
        <p:txBody>
          <a:bodyPr>
            <a:noAutofit/>
          </a:bodyPr>
          <a:lstStyle/>
          <a:p>
            <a:r>
              <a:rPr lang="en-GB" sz="2400" dirty="0"/>
              <a:t>Hypnosis was used to treat patients with neuroses.</a:t>
            </a:r>
          </a:p>
          <a:p>
            <a:r>
              <a:rPr lang="en-GB" sz="2400" dirty="0"/>
              <a:t>‘Talking cure’ – the patient  expresses emotions through the process of ‘Free Association’</a:t>
            </a:r>
          </a:p>
          <a:p>
            <a:r>
              <a:rPr lang="en-GB" sz="2400" dirty="0"/>
              <a:t>In 1895 </a:t>
            </a:r>
            <a:r>
              <a:rPr lang="en-GB" sz="2400" dirty="0" err="1"/>
              <a:t>Freus</a:t>
            </a:r>
            <a:r>
              <a:rPr lang="en-GB" sz="2400" dirty="0"/>
              <a:t> and Breuer  publish ‘Studies on Hysteria’</a:t>
            </a:r>
          </a:p>
          <a:p>
            <a:r>
              <a:rPr lang="en-GB" sz="2400" dirty="0"/>
              <a:t>They  proposed that hysteria arose from a combination of painful memories and unexpressed emotions.</a:t>
            </a:r>
          </a:p>
          <a:p>
            <a:r>
              <a:rPr lang="en-GB" sz="2400" dirty="0"/>
              <a:t>Freud believed that hysteria was caused by sexual conflicts developed in childhood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E576434-E24B-B884-F66C-CDB886BC0F8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319169" y="2548731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7237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807C0-0973-30D6-5AD3-9C0C75A97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Freuds Model of the Mind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2272065-EFAF-66B7-5ECB-80F1AB6C613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687166" y="2103438"/>
            <a:ext cx="3513831" cy="3748087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24F59F8-0256-B83E-25A5-EF0750B4F83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/>
        </p:blipFill>
        <p:spPr>
          <a:xfrm>
            <a:off x="6549838" y="2103438"/>
            <a:ext cx="4396162" cy="3748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7022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B267C55-360F-D5A1-D9ED-F6BE620011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755" y="419725"/>
            <a:ext cx="11699822" cy="6168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4841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Freud’s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Freud believed that repressed memories of a traumatic event were the cause of female hysteria. </a:t>
            </a:r>
          </a:p>
          <a:p>
            <a:r>
              <a:rPr lang="en-GB" sz="2400" dirty="0"/>
              <a:t>Repressed “memories” were actual fantasies from childhood </a:t>
            </a:r>
          </a:p>
          <a:p>
            <a:r>
              <a:rPr lang="en-GB" sz="2400" dirty="0"/>
              <a:t>Childhood fantasies were the cause of neuroses.</a:t>
            </a:r>
          </a:p>
          <a:p>
            <a:r>
              <a:rPr lang="en-GB" sz="2400" dirty="0"/>
              <a:t>The central tenet was that the core of all humans was the libido, the energy that is supplied by “unconscious sexual drives”</a:t>
            </a:r>
          </a:p>
          <a:p>
            <a:r>
              <a:rPr lang="en-GB" sz="2400" dirty="0"/>
              <a:t>Hysteria and the study of hysterics was one of the reasons for the birth of psychoanalysis, a form of treatment that would dominate American psychiatry for at least a quarter of a century and is still being utilised today.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60714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54489-4269-0889-CC8C-E8208B16E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 of Human Nature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ED3F5-D26D-833F-9635-5B6EFF105E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Freud believed that human nature is deterministic</a:t>
            </a:r>
          </a:p>
          <a:p>
            <a:r>
              <a:rPr lang="en-GB" sz="3200" dirty="0"/>
              <a:t>Individual personality is determined by age 6.</a:t>
            </a:r>
          </a:p>
          <a:p>
            <a:r>
              <a:rPr lang="en-GB" sz="3200" dirty="0"/>
              <a:t>People do not have free will, rather  behaviour is determined by innate drives that have to do with sex and aggression, or love and death.</a:t>
            </a:r>
          </a:p>
          <a:p>
            <a:r>
              <a:rPr lang="en-GB" sz="3200" dirty="0"/>
              <a:t>Determined by how one is raised by parents (Jones-Smith, 2016)</a:t>
            </a:r>
          </a:p>
        </p:txBody>
      </p:sp>
    </p:spTree>
    <p:extLst>
      <p:ext uri="{BB962C8B-B14F-4D97-AF65-F5344CB8AC3E}">
        <p14:creationId xmlns:p14="http://schemas.microsoft.com/office/powerpoint/2010/main" val="14760647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5D6ED222-F6EA-9311-272A-06676350C639}"/>
              </a:ext>
            </a:extLst>
          </p:cNvPr>
          <p:cNvSpPr/>
          <p:nvPr/>
        </p:nvSpPr>
        <p:spPr>
          <a:xfrm>
            <a:off x="981857" y="936885"/>
            <a:ext cx="9631180" cy="5044190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Using Freuds theory of personality, which part of the structure has the strongest hold on your personality?</a:t>
            </a:r>
          </a:p>
          <a:p>
            <a:pPr algn="ctr"/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Id Ego or Superego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137284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8FA5E-8874-559D-2663-ABE35289B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of Maladaptive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A99F3-86BC-B9E5-91F6-FB0311F1FD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200" dirty="0"/>
              <a:t>Psychoanalytic thought suggests that we are all ‘a little neurotic’</a:t>
            </a:r>
          </a:p>
          <a:p>
            <a:r>
              <a:rPr lang="en-GB" sz="3200" dirty="0"/>
              <a:t>We all experience conflicts and fixations during our early years.</a:t>
            </a:r>
          </a:p>
          <a:p>
            <a:r>
              <a:rPr lang="en-GB" sz="3200" dirty="0"/>
              <a:t>Typically, childhood neurosis take the form of nightmares, tics, phobia is the most frequent example of childhood neurosis</a:t>
            </a:r>
          </a:p>
          <a:p>
            <a:r>
              <a:rPr lang="en-GB" sz="3200" dirty="0"/>
              <a:t>Freud maintains that anxiety develop into adulthood because of pressures between drives and the defensive force of the ego (Jones-Smith, 2016)</a:t>
            </a:r>
          </a:p>
        </p:txBody>
      </p:sp>
    </p:spTree>
    <p:extLst>
      <p:ext uri="{BB962C8B-B14F-4D97-AF65-F5344CB8AC3E}">
        <p14:creationId xmlns:p14="http://schemas.microsoft.com/office/powerpoint/2010/main" val="42706837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314D7-A857-CE47-FE1C-7BEC98E0B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191D34"/>
                </a:solidFill>
                <a:effectLst/>
                <a:latin typeface="Lato" panose="020F0502020204030203" pitchFamily="34" charset="0"/>
              </a:rPr>
              <a:t>Key Insights</a:t>
            </a:r>
            <a:br>
              <a:rPr lang="en-GB" b="1" i="0" dirty="0">
                <a:solidFill>
                  <a:srgbClr val="191D34"/>
                </a:solidFill>
                <a:effectLst/>
                <a:latin typeface="Lato" panose="020F050202020403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3B1E8-7E70-8A06-C503-AEE54C680F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endParaRPr lang="en-GB" b="0" i="0" dirty="0">
              <a:solidFill>
                <a:srgbClr val="191D34"/>
              </a:solidFill>
              <a:effectLst/>
              <a:latin typeface="Lato" panose="020F0502020204030203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191D34"/>
                </a:solidFill>
                <a:effectLst/>
                <a:latin typeface="Lora" pitchFamily="2" charset="0"/>
              </a:rPr>
              <a:t>Psychoanalysis explores mind interactions using techniques such as dream analysis.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191D34"/>
                </a:solidFill>
                <a:effectLst/>
                <a:latin typeface="Lora" pitchFamily="2" charset="0"/>
              </a:rPr>
              <a:t>Key methods include interpretation and transference analysis to address deep-rooted conflicts.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191D34"/>
                </a:solidFill>
                <a:effectLst/>
                <a:latin typeface="Lora" pitchFamily="2" charset="0"/>
              </a:rPr>
              <a:t>The theory faces criticism for being untestable, Eurocentric, and based on subjective, non-scientific methods.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6252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E38F0-F911-890E-5233-F17001338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Anna Freud 1895 - 1982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4D95FB-D5CB-5022-ACE8-4AB10BFFB0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sz="2000" dirty="0"/>
              <a:t>Daughter of Sigmund Freud and a well-known and influential psychologist in her own right.</a:t>
            </a:r>
          </a:p>
          <a:p>
            <a:pPr fontAlgn="base"/>
            <a:r>
              <a:rPr lang="en-GB" sz="2000" dirty="0"/>
              <a:t>Anna Freud not only expanded upon her father's ideas, but she also influenced other thinkers such as Erik Erikson.</a:t>
            </a:r>
          </a:p>
          <a:p>
            <a:pPr fontAlgn="base"/>
            <a:r>
              <a:rPr lang="en-GB" sz="2000" dirty="0"/>
              <a:t>Among her many accomplishments:</a:t>
            </a:r>
          </a:p>
          <a:p>
            <a:pPr fontAlgn="base"/>
            <a:r>
              <a:rPr lang="en-GB" sz="2000" dirty="0"/>
              <a:t>  Expanded child psychology field</a:t>
            </a:r>
          </a:p>
          <a:p>
            <a:pPr fontAlgn="base"/>
            <a:r>
              <a:rPr lang="en-GB" sz="2000" dirty="0"/>
              <a:t>Developed the concept of </a:t>
            </a:r>
            <a:r>
              <a:rPr lang="en-GB" sz="2000" dirty="0" err="1"/>
              <a:t>defense</a:t>
            </a:r>
            <a:r>
              <a:rPr lang="en-GB" sz="2000" dirty="0"/>
              <a:t> mechanisms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F3D2CCF-C57B-4A2D-FB89-36F71430E7D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343089" y="2103438"/>
            <a:ext cx="2809660" cy="3748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186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F29F844-713A-4FCF-AAE0-F600375E7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75EC574-A302-4180-8E31-8B5448B8A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A8AFA0-6AEF-91DC-FF63-14FFF9FC3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Mary Ainsworth 1913 - 1999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382938-2B62-46E4-FD98-473AFFE4425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205256" y="1236382"/>
            <a:ext cx="4414438" cy="44034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9E3CC-ACF3-7C21-4C03-AD01ECC7A0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fontAlgn="base"/>
            <a:r>
              <a:rPr lang="en-US" sz="2400" dirty="0"/>
              <a:t>An important developmental psychologist. </a:t>
            </a:r>
          </a:p>
          <a:p>
            <a:pPr fontAlgn="base"/>
            <a:r>
              <a:rPr lang="en-US" sz="2400" dirty="0"/>
              <a:t>Her work demonstrated the importance of healthy childhood attachments, and she pioneered the use of a technique known as the "Strange Situation" assessment.</a:t>
            </a:r>
          </a:p>
          <a:p>
            <a:pPr fontAlgn="base"/>
            <a:r>
              <a:rPr lang="en-US" sz="2400" dirty="0"/>
              <a:t>Famous for her ground-breaking theories around ‘Attachment Styles’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4799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DC309A-E731-8F70-CC61-4DD180FAF6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4FB70-A1F4-0488-810D-9EFCA619E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Karen Horney 1885- 1952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203CF-04D4-5E95-7BF2-398A4D4AE9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9549" y="1731363"/>
            <a:ext cx="6865494" cy="4384623"/>
          </a:xfrm>
        </p:spPr>
        <p:txBody>
          <a:bodyPr>
            <a:normAutofit fontScale="77500" lnSpcReduction="20000"/>
          </a:bodyPr>
          <a:lstStyle/>
          <a:p>
            <a:pPr fontAlgn="base"/>
            <a:r>
              <a:rPr lang="en-GB" b="1" dirty="0"/>
              <a:t> </a:t>
            </a:r>
            <a:r>
              <a:rPr lang="en-GB" sz="2900" b="1" dirty="0"/>
              <a:t>German psychoanalyst</a:t>
            </a:r>
            <a:r>
              <a:rPr lang="en-GB" sz="2900" dirty="0"/>
              <a:t> who practiced in the United States during her later career. Her theories questioned some traditional Freudian views. </a:t>
            </a:r>
          </a:p>
          <a:p>
            <a:pPr fontAlgn="base"/>
            <a:r>
              <a:rPr lang="en-GB" sz="2900" dirty="0"/>
              <a:t>Believed that anxieties result from a childhood of emotional neglect. </a:t>
            </a:r>
          </a:p>
          <a:p>
            <a:pPr fontAlgn="base"/>
            <a:r>
              <a:rPr lang="en-GB" sz="2900" dirty="0"/>
              <a:t>She believed that every person has basic needs for things like love, and reassurance. She thought an adult's behaviour became neurotic as a result of these basic needs not being met, leading to the development of neurotic needs.</a:t>
            </a:r>
          </a:p>
          <a:p>
            <a:pPr fontAlgn="base"/>
            <a:r>
              <a:rPr lang="en-GB" sz="2900" dirty="0"/>
              <a:t>Best Known For</a:t>
            </a:r>
          </a:p>
          <a:p>
            <a:pPr fontAlgn="base"/>
            <a:r>
              <a:rPr lang="en-GB" sz="2900" dirty="0"/>
              <a:t>Feminine psychology</a:t>
            </a:r>
          </a:p>
          <a:p>
            <a:pPr fontAlgn="base"/>
            <a:r>
              <a:rPr lang="en-GB" sz="2900" dirty="0"/>
              <a:t>Theory of neurotic needs</a:t>
            </a:r>
          </a:p>
          <a:p>
            <a:pPr fontAlgn="base"/>
            <a:r>
              <a:rPr lang="en-GB" sz="2900" dirty="0"/>
              <a:t>Neo-Freudian psychology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4CA66DA-D815-F716-C51B-6BA8F2ABAAC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772400" y="2427494"/>
            <a:ext cx="3352800" cy="309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1119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24059-BC04-54E6-AD7B-D628EF625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76502-F375-4AE0-056A-6B11F0DD03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Jones-Smith, E (2016) Theories of Counselling and Psychotherapy: An Integrative approach. 2nd Ed. Sage.  Chapter 1</a:t>
            </a:r>
          </a:p>
          <a:p>
            <a:r>
              <a:rPr lang="en-GB" sz="2800" dirty="0"/>
              <a:t>Gross, R (2020) Psychology: the Science of Mind and Behaviour 8th Edition.  Hodder Group</a:t>
            </a:r>
          </a:p>
          <a:p>
            <a:r>
              <a:rPr lang="en-GB" sz="2800" dirty="0"/>
              <a:t>Harris, R. (1991) “Introduction” to the reprint edition of J. M. Charcot, Clinical Lectures on Diseases of the Nervous System. London: Routledge,. p. xiv.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07605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736059"/>
      </a:dk2>
      <a:lt2>
        <a:srgbClr val="E7E0C7"/>
      </a:lt2>
      <a:accent1>
        <a:srgbClr val="92B0C8"/>
      </a:accent1>
      <a:accent2>
        <a:srgbClr val="E37C3D"/>
      </a:accent2>
      <a:accent3>
        <a:srgbClr val="A5AB81"/>
      </a:accent3>
      <a:accent4>
        <a:srgbClr val="E9B635"/>
      </a:accent4>
      <a:accent5>
        <a:srgbClr val="7BA79D"/>
      </a:accent5>
      <a:accent6>
        <a:srgbClr val="968C8C"/>
      </a:accent6>
      <a:hlink>
        <a:srgbClr val="F7A115"/>
      </a:hlink>
      <a:folHlink>
        <a:srgbClr val="969696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747</TotalTime>
  <Words>1345</Words>
  <Application>Microsoft Office PowerPoint</Application>
  <PresentationFormat>Widescreen</PresentationFormat>
  <Paragraphs>119</Paragraphs>
  <Slides>25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Garamond</vt:lpstr>
      <vt:lpstr>Lato</vt:lpstr>
      <vt:lpstr>Lora</vt:lpstr>
      <vt:lpstr>Savon</vt:lpstr>
      <vt:lpstr>The First Force in Psychotherapy: Psychoanalysis and Psychodynamic Theories</vt:lpstr>
      <vt:lpstr>A journey toward theory integration</vt:lpstr>
      <vt:lpstr>When did psychology separate from philosophy? </vt:lpstr>
      <vt:lpstr>The first force - Psychoanalysis</vt:lpstr>
      <vt:lpstr> Jean-Martin Charcot 1825 - 1893</vt:lpstr>
      <vt:lpstr>Hypnosis </vt:lpstr>
      <vt:lpstr>Charcot –  Four stages of hysteria</vt:lpstr>
      <vt:lpstr>The First female Psychologist</vt:lpstr>
      <vt:lpstr>Sigmund Freud 1856 - 1939</vt:lpstr>
      <vt:lpstr>Sigmund Freud (1856 – 1939)</vt:lpstr>
      <vt:lpstr>Psychoanalytic theories</vt:lpstr>
      <vt:lpstr>Hysteria</vt:lpstr>
      <vt:lpstr>Sigmund Freud</vt:lpstr>
      <vt:lpstr>Sigmund Freud and Joseph Breuer</vt:lpstr>
      <vt:lpstr>Freuds Model of the Mind</vt:lpstr>
      <vt:lpstr>PowerPoint Presentation</vt:lpstr>
      <vt:lpstr>Freud’s theories</vt:lpstr>
      <vt:lpstr>View of Human Nature</vt:lpstr>
      <vt:lpstr>PowerPoint Presentation</vt:lpstr>
      <vt:lpstr>Theory of Maladaptive Behaviour</vt:lpstr>
      <vt:lpstr>Key Insights </vt:lpstr>
      <vt:lpstr>Anna Freud 1895 - 1982</vt:lpstr>
      <vt:lpstr>Mary Ainsworth 1913 - 1999</vt:lpstr>
      <vt:lpstr>Karen Horney 1885- 1952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birth of psychoanalysis</dc:title>
  <dc:creator>Catherine Slade</dc:creator>
  <cp:lastModifiedBy>Andrea Williams</cp:lastModifiedBy>
  <cp:revision>7</cp:revision>
  <dcterms:created xsi:type="dcterms:W3CDTF">2017-03-20T12:10:42Z</dcterms:created>
  <dcterms:modified xsi:type="dcterms:W3CDTF">2025-11-24T11:36:21Z</dcterms:modified>
</cp:coreProperties>
</file>