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20EB9"/>
    <a:srgbClr val="FEF4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82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6CBB-C312-49AD-BE00-594908118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8433F1-206E-4D9B-B210-6240DC3079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A30EE-EDE8-4054-92DD-5AEE47C68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92FDE-E78D-416C-BF64-0DEBE23A2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47DF8-FE9B-4D2C-85C2-137DE09E8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169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41BBF-0A44-464D-9218-8361064B4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DF5CF-2C95-4EF1-91AC-76FA32D885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1F601-CEBF-4C80-8D86-F3BE0BC21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067DB-03FA-4B47-8188-4568CF3BC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D331E-A877-4B46-B295-9439FED57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330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56021-BBAE-4E13-BAD5-AAEA5137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AAA677-EFC3-4E74-9800-B823E05577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5323C-E358-4DA8-B1B3-A4507B7D4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0B9EF-7045-4118-92AA-5ECBE2EA4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0EA9C-329F-4F83-A3A1-2B405A1B3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754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114C7-F75B-4CD0-9F84-2A00A67AE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0A242-B02A-472F-92AD-B9C119294D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98FED-63E3-4590-A816-74E8148C20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E36331-AE04-4D06-91B0-FF9731653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EC0642-85B3-4DCB-BD48-7E63B68F0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6D6D63-7DC9-4A92-BB39-799B41F1F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618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10EE7-F14D-4B2F-8734-E6A1F5380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B9FFC1-AC94-4712-8E5B-35B88CA75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226EC5-52E0-4903-9087-249F498FF5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AC4C7A-CAF5-4F87-ABF4-9A91B90160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F05F1C-9A6C-4E40-B31F-F5721C53B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E1D81B-5BDD-4F30-99DC-F62DBA656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AD6566-FE90-4B25-937A-649752086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773B00-1505-4223-8197-516A4DA2E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716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AA429-5E89-4CB0-8B10-E09B63780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14DCEC-A4B1-4DF5-ADBB-E24D440F2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61AEE6-FA38-4887-8DFC-993BBF424B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CCE05-6761-488B-B2F7-9EAB4E994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533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C98812-B667-41F3-AD3E-ECAED034A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F9C1A5-11D7-465E-876C-A1026E721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4863FA-0D74-4D37-ABCE-57076D446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440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CE6EF-B010-4ECF-B1E2-AD8B69B79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D60B1-FFDD-49D5-A5D4-C7B1306AC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22D438-ECC7-4E8D-BDE3-789B12A1C7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DDE21F-821F-4E70-BD0A-F7D6B9E39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094C39-8470-4C0F-B196-EF836FA72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564A9C-5EE8-4651-A5D8-DAE5B1540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177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BA7D3-6B25-4F66-8D20-45ABFAD29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97B504-97B1-4F03-97C4-FC9DF0387D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5C01AC-30C3-4B6D-9CCE-4B7FABBB28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31AA1-2CFF-45BC-9481-6DB7C017F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87E44E-2263-4643-A046-91E1731E8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8FBED7-A82B-4FCB-9B1E-6EF590532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974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2DCE0-F4C9-4B81-B85C-F1760E327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50762D-FF1A-4F78-A343-8071940046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EDA30C-7081-4CA6-A40F-BC88F3ED1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F1FE8-9AD1-4CFF-A7EC-342D60B95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6E285-9631-47A7-815E-C41067496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982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4F6429-1061-4A78-8DF1-4FB48EC27F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7457C1-8A94-44CA-8089-1CA6847EEC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0CCC14-5DFB-4BB3-BEAF-D99B7C9E9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AC185-E360-46AE-A1D6-5246B0A3B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133A1B-4890-4940-9466-C18369DA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3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20EB9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6678D0-17A1-4A05-960F-D29907169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79EE2F-8288-478F-B38F-E0570A0355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A5B04-1B13-4749-B7B0-232D3D3FDF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0135A-32D2-4EE9-A0E1-B79E2036FF9D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51C1E9-828E-4D47-90AF-D1D535E2A8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EBDD16-4B9D-4979-90ED-99C6302FCF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D49244-AA55-4A92-9D33-5D9230D60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031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video" Target="https://www.youtube.com/embed/uem7QFp0uKY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video" Target="https://www.youtube.com/embed/tHaF2RAcYZg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2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4.m4a"/><Relationship Id="rId7" Type="http://schemas.openxmlformats.org/officeDocument/2006/relationships/image" Target="../media/image9.png"/><Relationship Id="rId2" Type="http://schemas.microsoft.com/office/2007/relationships/media" Target="../media/media4.m4a"/><Relationship Id="rId1" Type="http://schemas.openxmlformats.org/officeDocument/2006/relationships/video" Target="https://www.youtube.com/embed/Vi_tGaGyyM8" TargetMode="Externa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prideinlondon.org/sponsors/" TargetMode="External"/><Relationship Id="rId3" Type="http://schemas.openxmlformats.org/officeDocument/2006/relationships/hyperlink" Target="https://www.buzzfeed.com/saeedjones/76-countries-where-anti-gay-laws-are-as-bad-as-or-worse-than" TargetMode="External"/><Relationship Id="rId7" Type="http://schemas.openxmlformats.org/officeDocument/2006/relationships/hyperlink" Target="https://theconversation.com/theres-a-problem-with-the-lgbt-rights-movement-its-limiting-freedom-101999" TargetMode="External"/><Relationship Id="rId2" Type="http://schemas.openxmlformats.org/officeDocument/2006/relationships/hyperlink" Target="https://nazariyalgbt.org/2018/09/12/why-it-is-difficult-to-accept-pink-capitalis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J4LP0z493oY" TargetMode="External"/><Relationship Id="rId11" Type="http://schemas.openxmlformats.org/officeDocument/2006/relationships/hyperlink" Target="https://www.gov.uk/government/publications/national-lgbt-survey-summary-report/national-lgbt-survey-summary-report#the-results" TargetMode="External"/><Relationship Id="rId5" Type="http://schemas.openxmlformats.org/officeDocument/2006/relationships/hyperlink" Target="https://www.telegraph.co.uk/news/2018/07/07/dont-care-pride-pinkwashing-big-corporations-back-lgbt-rights/" TargetMode="External"/><Relationship Id="rId10" Type="http://schemas.openxmlformats.org/officeDocument/2006/relationships/hyperlink" Target="https://www.vox.com/identities/2017/6/14/15768274/police-lgbtq-pride-stonewall" TargetMode="External"/><Relationship Id="rId4" Type="http://schemas.openxmlformats.org/officeDocument/2006/relationships/hyperlink" Target="https://www.cbc.ca/news/canada/edmonton/lgbtq2s-edmonton-pride-1.4711732" TargetMode="External"/><Relationship Id="rId9" Type="http://schemas.openxmlformats.org/officeDocument/2006/relationships/hyperlink" Target="https://www.vox.com/2014/6/8/5786368/lgbt-gay-pride-month-2018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uffingtonpost.com/george-weinberg/the-end-goal-of-the-lgbt-movement_b_3547869.html" TargetMode="External"/><Relationship Id="rId3" Type="http://schemas.openxmlformats.org/officeDocument/2006/relationships/hyperlink" Target="https://twitter.com/schock/status/1004713716070387718" TargetMode="External"/><Relationship Id="rId7" Type="http://schemas.openxmlformats.org/officeDocument/2006/relationships/hyperlink" Target="https://www.youtube.com/watch?v=Vi_tGaGyyM8" TargetMode="External"/><Relationship Id="rId2" Type="http://schemas.openxmlformats.org/officeDocument/2006/relationships/hyperlink" Target="https://peopleandplanet.org/get-involved/campaigns/fossil-free/no-pride-bp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heconversation.com/the-rise-of-pride-marketing-and-the-curse-of-pink-washing-30925" TargetMode="External"/><Relationship Id="rId11" Type="http://schemas.openxmlformats.org/officeDocument/2006/relationships/hyperlink" Target="https://www.youtube.com/watch?v=uem7QFp0uKY" TargetMode="External"/><Relationship Id="rId5" Type="http://schemas.openxmlformats.org/officeDocument/2006/relationships/hyperlink" Target="https://www.theguardian.com/commentisfree/2010/oct/12/gay-liberation-front-social-revolution" TargetMode="External"/><Relationship Id="rId10" Type="http://schemas.openxmlformats.org/officeDocument/2006/relationships/hyperlink" Target="https://www.youtube.com/watch?v=tHaF2RAcYZg" TargetMode="External"/><Relationship Id="rId4" Type="http://schemas.openxmlformats.org/officeDocument/2006/relationships/hyperlink" Target="https://www.independent.co.uk/news/uk/home-news/pride-month-2018-calendar-lgbtq-celebrations-june-when-where-meaning-a8382351.html" TargetMode="External"/><Relationship Id="rId9" Type="http://schemas.openxmlformats.org/officeDocument/2006/relationships/hyperlink" Target="https://www.wsm.ie/c/dublin-pride-queer-liberation-rainbow-capitalis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C22F5-2BA9-426A-932C-F24DE359C4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3278" y="5617922"/>
            <a:ext cx="10565460" cy="988705"/>
          </a:xfrm>
        </p:spPr>
        <p:txBody>
          <a:bodyPr>
            <a:normAutofit/>
          </a:bodyPr>
          <a:lstStyle/>
          <a:p>
            <a:r>
              <a:rPr lang="en-GB" sz="4000" dirty="0"/>
              <a:t>PRIDE: Assimilated or still fighting for Liberation?</a:t>
            </a:r>
          </a:p>
        </p:txBody>
      </p:sp>
      <p:pic>
        <p:nvPicPr>
          <p:cNvPr id="3" name="Online Media 2" title="#ProudToBe: Celebrate Brave Voices this Pride">
            <a:hlinkClick r:id="" action="ppaction://media"/>
            <a:extLst>
              <a:ext uri="{FF2B5EF4-FFF2-40B4-BE49-F238E27FC236}">
                <a16:creationId xmlns:a16="http://schemas.microsoft.com/office/drawing/2014/main" id="{CD249AB9-2CCF-4B9A-A4EB-24DFCE093DA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970843" y="745725"/>
            <a:ext cx="7892248" cy="44393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199657-C988-4787-AD7D-8B965F08D76A}"/>
              </a:ext>
            </a:extLst>
          </p:cNvPr>
          <p:cNvSpPr txBox="1"/>
          <p:nvPr/>
        </p:nvSpPr>
        <p:spPr>
          <a:xfrm>
            <a:off x="9314155" y="241896"/>
            <a:ext cx="2707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Shelley Arthur - 1042633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3498293F-B364-433E-9C7F-67E8A0560C2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466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118"/>
    </mc:Choice>
    <mc:Fallback>
      <p:transition spd="slow" advTm="188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DFA7E-FA44-4B33-8BD6-D2467F766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296" y="756185"/>
            <a:ext cx="8397142" cy="683072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Police at PRIDE is this an assimilation that is needed?</a:t>
            </a:r>
          </a:p>
        </p:txBody>
      </p:sp>
      <p:pic>
        <p:nvPicPr>
          <p:cNvPr id="3" name="Online Media 2">
            <a:hlinkClick r:id="" action="ppaction://media"/>
            <a:extLst>
              <a:ext uri="{FF2B5EF4-FFF2-40B4-BE49-F238E27FC236}">
                <a16:creationId xmlns:a16="http://schemas.microsoft.com/office/drawing/2014/main" id="{B5F2EE9E-FBE0-45FD-A1AB-5717109DB51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909961" y="1762637"/>
            <a:ext cx="10372077" cy="49616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664971-932D-48BF-92B8-65AB834AED53}"/>
              </a:ext>
            </a:extLst>
          </p:cNvPr>
          <p:cNvSpPr txBox="1"/>
          <p:nvPr/>
        </p:nvSpPr>
        <p:spPr>
          <a:xfrm>
            <a:off x="9314155" y="241896"/>
            <a:ext cx="2707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Shelley Arthur - 1042633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6ED17C8C-24FE-4B61-B43B-D11D94527A9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285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3048"/>
    </mc:Choice>
    <mc:Fallback>
      <p:transition spd="slow" advTm="193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A18CD-7E2B-47A3-AB10-C81D5A537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301480" cy="1325563"/>
          </a:xfrm>
        </p:spPr>
        <p:txBody>
          <a:bodyPr/>
          <a:lstStyle/>
          <a:p>
            <a:r>
              <a:rPr lang="en-GB" dirty="0"/>
              <a:t>Sponsors of Pride London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ECE155-4FE9-4B30-83C8-F038215A26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81979" y="1342172"/>
            <a:ext cx="2203982" cy="22039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6BCDD9-358A-4EC3-B442-90C3334899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979" y="3981062"/>
            <a:ext cx="2236934" cy="22369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086ABD-477E-4F1F-B5CC-DBE9D351F3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1738" y="1342172"/>
            <a:ext cx="2273237" cy="22732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8CC2EAF-49F1-4383-9F18-45169269D0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61738" y="3952952"/>
            <a:ext cx="2273236" cy="22732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DD5379C-F3CC-45E3-9DDB-1C960EF0B4D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0375" y="1304784"/>
            <a:ext cx="4762500" cy="50936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F692536-033A-4CA8-8FE3-74D238A908D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51625" y="261817"/>
            <a:ext cx="2761727" cy="499915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BC38991C-0799-4D10-AE76-E550546FE7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331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8965"/>
    </mc:Choice>
    <mc:Fallback>
      <p:transition spd="slow" advTm="218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0621A637-F537-4188-BB9F-AF96CD49F4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78162" y="2105497"/>
            <a:ext cx="4384870" cy="3864950"/>
          </a:xfrm>
          <a:prstGeom prst="rect">
            <a:avLst/>
          </a:prstGeom>
        </p:spPr>
      </p:pic>
      <p:pic>
        <p:nvPicPr>
          <p:cNvPr id="15" name="Online Media 14" title="UN Free &amp; Equal: Why We Fight">
            <a:hlinkClick r:id="" action="ppaction://media"/>
            <a:extLst>
              <a:ext uri="{FF2B5EF4-FFF2-40B4-BE49-F238E27FC236}">
                <a16:creationId xmlns:a16="http://schemas.microsoft.com/office/drawing/2014/main" id="{9D0E1462-6167-4633-A525-50BCF70D51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5048295" y="2105497"/>
            <a:ext cx="6871023" cy="38649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1623623-3D1A-4156-91F3-D7C8C09AB1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53971" y="243309"/>
            <a:ext cx="2761727" cy="49991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BB2DEA0-6A6F-4DEC-ACD8-8A0A522DA90F}"/>
              </a:ext>
            </a:extLst>
          </p:cNvPr>
          <p:cNvSpPr txBox="1"/>
          <p:nvPr/>
        </p:nvSpPr>
        <p:spPr>
          <a:xfrm>
            <a:off x="378162" y="887553"/>
            <a:ext cx="11537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LGBT rights globally today and the goals that social movements including PRIDE are still fighting for.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73D503B-433A-475C-8DBE-D4ADA9B5B59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711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5528"/>
    </mc:Choice>
    <mc:Fallback>
      <p:transition spd="slow" advTm="225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6B22FDD-5D16-40B9-8195-D9A27ED9BD18}"/>
              </a:ext>
            </a:extLst>
          </p:cNvPr>
          <p:cNvSpPr/>
          <p:nvPr/>
        </p:nvSpPr>
        <p:spPr>
          <a:xfrm>
            <a:off x="461637" y="473098"/>
            <a:ext cx="10990555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/>
              <a:t>Bhaskar, V. (2018) </a:t>
            </a:r>
            <a:r>
              <a:rPr lang="en-GB" sz="1400" i="1" dirty="0"/>
              <a:t> why it is difficult to accept pink capitalism. </a:t>
            </a:r>
            <a:r>
              <a:rPr lang="en-GB" sz="1400" dirty="0">
                <a:hlinkClick r:id="rId2"/>
              </a:rPr>
              <a:t>https://nazariyalgbt.org/2018/09/12/why-it-is-difficult-to-accept-pink-capitalism/</a:t>
            </a:r>
            <a:r>
              <a:rPr lang="en-GB" sz="1400" dirty="0"/>
              <a:t> (Accessed: 21/01/19)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Buzzfeed. (2013) 76 Countries Where Anti-Gay Laws Are As Bad As Or Worse Than Russia’s.[image] Available at: </a:t>
            </a:r>
            <a:r>
              <a:rPr lang="en-GB" sz="1400" dirty="0">
                <a:hlinkClick r:id="rId3"/>
              </a:rPr>
              <a:t>https://www.buzzfeed.com/saeedjones/76-countries-where-anti-gay-laws-are-as-bad-as-or-worse-than</a:t>
            </a:r>
            <a:r>
              <a:rPr lang="en-GB" sz="1400" dirty="0"/>
              <a:t> (Accessed:15.01.19)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CBC News (2018) ‘Time to celebrate or act of protest? Pride means different things to different people.’ </a:t>
            </a:r>
            <a:r>
              <a:rPr lang="en-GB" sz="1400" i="1" dirty="0" err="1"/>
              <a:t>Cbc</a:t>
            </a:r>
            <a:r>
              <a:rPr lang="en-GB" sz="1400" i="1" dirty="0"/>
              <a:t> News </a:t>
            </a: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https://www.cbc.ca/news/canada/edmonton/lgbtq2s-edmonton-pride-1.4711732</a:t>
            </a:r>
            <a:r>
              <a:rPr lang="en-GB" sz="1400" dirty="0"/>
              <a:t> (Accessed: 16.01.19)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Cunliffe, R. (2018) ‘I don't care about Pride '</a:t>
            </a:r>
            <a:r>
              <a:rPr lang="en-GB" sz="1400" dirty="0" err="1"/>
              <a:t>pinkwashing</a:t>
            </a:r>
            <a:r>
              <a:rPr lang="en-GB" sz="1400" dirty="0"/>
              <a:t>' – when big corporations back LGBT rights, that's progress’ </a:t>
            </a:r>
            <a:r>
              <a:rPr lang="en-GB" sz="1400" i="1" dirty="0"/>
              <a:t>The Telegraph </a:t>
            </a: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https://www.telegraph.co.uk/news/2018/07/07/dont-care-pride-pinkwashing-big-corporations-back-lgbt-rights/</a:t>
            </a:r>
            <a:r>
              <a:rPr lang="en-GB" sz="1400" dirty="0"/>
              <a:t> (Accessed: 19.01.19)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Faye, S. (2016) </a:t>
            </a:r>
            <a:r>
              <a:rPr lang="en-GB" sz="1400" i="1" dirty="0"/>
              <a:t>Gay Pride &amp; Capitalism: What Is </a:t>
            </a:r>
            <a:r>
              <a:rPr lang="en-GB" sz="1400" i="1" dirty="0" err="1"/>
              <a:t>Pinkwashing</a:t>
            </a:r>
            <a:r>
              <a:rPr lang="en-GB" sz="1400" i="1" dirty="0"/>
              <a:t>? </a:t>
            </a:r>
            <a:r>
              <a:rPr lang="en-GB" sz="1400" dirty="0"/>
              <a:t>[video]. Available at: </a:t>
            </a:r>
            <a:r>
              <a:rPr lang="en-GB" sz="1400" dirty="0">
                <a:hlinkClick r:id="rId6"/>
              </a:rPr>
              <a:t>https://www.youtube.com/watch?v=J4LP0z493oY</a:t>
            </a:r>
            <a:r>
              <a:rPr lang="en-GB" sz="1400" dirty="0"/>
              <a:t> (Accessed: 19.01.19)</a:t>
            </a:r>
          </a:p>
          <a:p>
            <a:pPr>
              <a:lnSpc>
                <a:spcPct val="150000"/>
              </a:lnSpc>
            </a:pPr>
            <a:r>
              <a:rPr lang="en-GB" sz="1400" dirty="0" err="1"/>
              <a:t>Kapur</a:t>
            </a:r>
            <a:r>
              <a:rPr lang="en-GB" sz="1400" dirty="0"/>
              <a:t>, R. (2018) </a:t>
            </a:r>
            <a:r>
              <a:rPr lang="en-GB" sz="1400" i="1" dirty="0"/>
              <a:t>There’s a problem with the LGBT rights movement – it’s limiting freedom </a:t>
            </a:r>
            <a:r>
              <a:rPr lang="en-GB" sz="1400" dirty="0">
                <a:hlinkClick r:id="rId7"/>
              </a:rPr>
              <a:t>https://theconversation.com/theres-a-problem-with-the-lgbt-rights-movement-its-limiting-freedom-101999</a:t>
            </a:r>
            <a:r>
              <a:rPr lang="en-GB" sz="1400" dirty="0"/>
              <a:t> (Accessed: 21.01.19)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London LGBT+ Community Pride (2018) </a:t>
            </a:r>
            <a:r>
              <a:rPr lang="en-GB" sz="1400" i="1" dirty="0"/>
              <a:t>Sponsor Us. </a:t>
            </a:r>
            <a:r>
              <a:rPr lang="en-GB" sz="1400" dirty="0"/>
              <a:t>[Images] Available at: </a:t>
            </a:r>
            <a:r>
              <a:rPr lang="en-GB" sz="1400" dirty="0">
                <a:hlinkClick r:id="rId8"/>
              </a:rPr>
              <a:t>https://prideinlondon.org/sponsors/</a:t>
            </a:r>
            <a:r>
              <a:rPr lang="en-GB" sz="1400" dirty="0"/>
              <a:t> (Accessed:15.01.19)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Lopez, G. (2018) LGBTQ Pride Month, explained. </a:t>
            </a:r>
            <a:r>
              <a:rPr lang="en-GB" sz="1400" dirty="0">
                <a:hlinkClick r:id="rId9"/>
              </a:rPr>
              <a:t>https://www.vox.com/2014/6/8/5786368/lgbt-gay-pride-month-2018</a:t>
            </a:r>
            <a:r>
              <a:rPr lang="en-GB" sz="1400" dirty="0"/>
              <a:t> (Accessed: 19.01.19)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Lopez, G. (2017) </a:t>
            </a:r>
            <a:r>
              <a:rPr lang="en-GB" sz="1400" i="1" dirty="0"/>
              <a:t>Police used to raid gay bars. Now they march in Pride parades. </a:t>
            </a:r>
            <a:r>
              <a:rPr lang="en-GB" sz="1400" dirty="0">
                <a:hlinkClick r:id="rId10"/>
              </a:rPr>
              <a:t>https://www.vox.com/identities/2017/6/14/15768274/police-lgbtq-pride-stonewall</a:t>
            </a:r>
            <a:r>
              <a:rPr lang="en-GB" sz="1400" dirty="0"/>
              <a:t> (Accessed:21/01/19)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National LGBT Survey: Summary report (2018)  </a:t>
            </a:r>
            <a:r>
              <a:rPr lang="en-GB" sz="1400" i="1" dirty="0"/>
              <a:t>HM Government</a:t>
            </a:r>
            <a:r>
              <a:rPr lang="en-GB" sz="1400" dirty="0"/>
              <a:t>. Available at: </a:t>
            </a:r>
            <a:r>
              <a:rPr lang="en-GB" sz="1400" dirty="0">
                <a:hlinkClick r:id="rId11"/>
              </a:rPr>
              <a:t>https://www.gov.uk/government/publications/national-lgbt-survey-summary-report/national-lgbt-survey-summary-report#the-results</a:t>
            </a:r>
            <a:r>
              <a:rPr lang="en-GB" sz="1400" dirty="0"/>
              <a:t> (Accessed: 21.01.19)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B951F5-4AD3-4F7F-8DE0-BE594DF1F465}"/>
              </a:ext>
            </a:extLst>
          </p:cNvPr>
          <p:cNvSpPr txBox="1"/>
          <p:nvPr/>
        </p:nvSpPr>
        <p:spPr>
          <a:xfrm>
            <a:off x="461637" y="0"/>
            <a:ext cx="12961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767078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19F61B-631E-4EFF-9D14-B8159AB1056E}"/>
              </a:ext>
            </a:extLst>
          </p:cNvPr>
          <p:cNvSpPr txBox="1"/>
          <p:nvPr/>
        </p:nvSpPr>
        <p:spPr>
          <a:xfrm>
            <a:off x="310718" y="150920"/>
            <a:ext cx="427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 Continued.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684B01-305A-4345-8069-DAF5890F3C22}"/>
              </a:ext>
            </a:extLst>
          </p:cNvPr>
          <p:cNvSpPr/>
          <p:nvPr/>
        </p:nvSpPr>
        <p:spPr>
          <a:xfrm>
            <a:off x="310718" y="335765"/>
            <a:ext cx="11319030" cy="65222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/>
              <a:t>People and Planet (2019) </a:t>
            </a:r>
            <a:r>
              <a:rPr lang="en-GB" sz="1400" i="1" dirty="0"/>
              <a:t>Fight BP’s Pink washing </a:t>
            </a:r>
            <a:r>
              <a:rPr lang="en-GB" sz="1400" dirty="0">
                <a:hlinkClick r:id="rId2"/>
              </a:rPr>
              <a:t>https://peopleandplanet.org/get-involved/campaigns/fossil-free/no-pride-bp</a:t>
            </a:r>
            <a:r>
              <a:rPr lang="en-GB" sz="1400" dirty="0"/>
              <a:t> (</a:t>
            </a:r>
            <a:r>
              <a:rPr lang="en-GB" sz="1400" dirty="0" err="1"/>
              <a:t>ACccessed</a:t>
            </a:r>
            <a:r>
              <a:rPr lang="en-GB" sz="1400" dirty="0"/>
              <a:t>: 19.01.19)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Sasha #</a:t>
            </a:r>
            <a:r>
              <a:rPr lang="en-GB" sz="1400" dirty="0" err="1"/>
              <a:t>WontBeErased</a:t>
            </a:r>
            <a:r>
              <a:rPr lang="en-GB" sz="1400" dirty="0"/>
              <a:t> Costanza-Chock. (2018) [Twitter] 7</a:t>
            </a:r>
            <a:r>
              <a:rPr lang="en-GB" sz="1400" baseline="30000" dirty="0"/>
              <a:t>th</a:t>
            </a:r>
            <a:r>
              <a:rPr lang="en-GB" sz="1400" dirty="0"/>
              <a:t> June. Available at: </a:t>
            </a:r>
            <a:r>
              <a:rPr lang="en-GB" sz="1400" dirty="0">
                <a:hlinkClick r:id="rId3"/>
              </a:rPr>
              <a:t>https://twitter.com/schock/status/1004713716070387718</a:t>
            </a:r>
            <a:r>
              <a:rPr lang="en-GB" sz="1400" dirty="0"/>
              <a:t> (Accessed:15.01.19)</a:t>
            </a:r>
          </a:p>
          <a:p>
            <a:pPr>
              <a:lnSpc>
                <a:spcPct val="150000"/>
              </a:lnSpc>
            </a:pPr>
            <a:r>
              <a:rPr lang="en-GB" sz="1400" dirty="0" err="1"/>
              <a:t>Sommerlad</a:t>
            </a:r>
            <a:r>
              <a:rPr lang="en-GB" sz="1400" dirty="0"/>
              <a:t>, J. (2018) ‘Pride Month: How was the annual LGBT+ celebration founded and when and where are events taking place?’ </a:t>
            </a:r>
            <a:r>
              <a:rPr lang="en-GB" sz="1400" i="1" dirty="0"/>
              <a:t> The Independent. </a:t>
            </a:r>
            <a:r>
              <a:rPr lang="en-GB" sz="1400" dirty="0"/>
              <a:t>Available at: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hlinkClick r:id="rId4"/>
              </a:rPr>
              <a:t>https://www.independent.co.uk/news/uk/home-news/pride-month-2018-calendar-lgbtq-celebrations-june-when-where-meaning-a8382351.html</a:t>
            </a:r>
            <a:r>
              <a:rPr lang="en-GB" sz="1400" dirty="0"/>
              <a:t> (Accessed: 21.01.19)</a:t>
            </a:r>
          </a:p>
          <a:p>
            <a:pPr>
              <a:lnSpc>
                <a:spcPct val="150000"/>
              </a:lnSpc>
            </a:pPr>
            <a:r>
              <a:rPr lang="en-GB" sz="1400" dirty="0" err="1"/>
              <a:t>Tatchall</a:t>
            </a:r>
            <a:r>
              <a:rPr lang="en-GB" sz="1400" dirty="0"/>
              <a:t>, P. (2010) ‘The Gay Liberation Front’s social revolution’ </a:t>
            </a:r>
            <a:r>
              <a:rPr lang="en-GB" sz="1400" i="1" dirty="0"/>
              <a:t>The Guardian. </a:t>
            </a: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https://www.theguardian.com/commentisfree/2010/oct/12/gay-liberation-front-social-revolution</a:t>
            </a:r>
            <a:r>
              <a:rPr lang="en-GB" sz="1400" dirty="0"/>
              <a:t> (Accessed: 19.01.19)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The Conversation (2014) </a:t>
            </a:r>
            <a:r>
              <a:rPr lang="en-GB" sz="1400" i="1" dirty="0"/>
              <a:t>The rise of pride marketing and the curse of ‘pink washing’</a:t>
            </a:r>
            <a:r>
              <a:rPr lang="en-GB" sz="1400" dirty="0"/>
              <a:t> </a:t>
            </a:r>
            <a:r>
              <a:rPr lang="en-GB" sz="1400" dirty="0">
                <a:hlinkClick r:id="rId6"/>
              </a:rPr>
              <a:t>http://theconversation.com/the-rise-of-pride-marketing-and-the-curse-of-pink-washing-30925</a:t>
            </a:r>
            <a:r>
              <a:rPr lang="en-GB" sz="1400" dirty="0"/>
              <a:t> (Accessed: 16.01.19)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United Nations. (2016) </a:t>
            </a:r>
            <a:r>
              <a:rPr lang="en-GB" sz="1400" i="1" dirty="0"/>
              <a:t>UN Free &amp; Equal: Why We Fight </a:t>
            </a:r>
            <a:r>
              <a:rPr lang="en-GB" sz="1400" dirty="0"/>
              <a:t>[video]. </a:t>
            </a:r>
            <a:r>
              <a:rPr lang="en-GB" sz="1400" dirty="0">
                <a:hlinkClick r:id="rId7"/>
              </a:rPr>
              <a:t>https://www.youtube.com/watch?v=Vi_tGaGyyM8</a:t>
            </a:r>
            <a:r>
              <a:rPr lang="en-GB" sz="1400" dirty="0"/>
              <a:t> (Accessed: 19.01.19)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Weinberg, G. (2016) </a:t>
            </a:r>
            <a:r>
              <a:rPr lang="en-GB" sz="1400" i="1" dirty="0"/>
              <a:t>The end goal of the LGBT movement.  </a:t>
            </a:r>
            <a:r>
              <a:rPr lang="en-GB" sz="1400" dirty="0">
                <a:hlinkClick r:id="rId8"/>
              </a:rPr>
              <a:t>https://www.huffingtonpost.com/george-weinberg/the-end-goal-of-the-lgbt-movement_b_3547869.html</a:t>
            </a: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Workers Solidarity Movement. (2016) </a:t>
            </a:r>
            <a:r>
              <a:rPr lang="en-GB" sz="1400" i="1" dirty="0"/>
              <a:t>Dublin Pride 2016 Reflections - Queer liberation, not rainbow capitalism</a:t>
            </a:r>
            <a:r>
              <a:rPr lang="en-GB" sz="1400" dirty="0"/>
              <a:t>. </a:t>
            </a:r>
            <a:r>
              <a:rPr lang="en-GB" sz="1400" dirty="0">
                <a:hlinkClick r:id="rId9"/>
              </a:rPr>
              <a:t>https://www.wsm.ie/c/dublin-pride-queer-liberation-rainbow-capitalism</a:t>
            </a:r>
            <a:r>
              <a:rPr lang="en-GB" sz="1400" dirty="0"/>
              <a:t> (21.01.19)</a:t>
            </a:r>
          </a:p>
          <a:p>
            <a:pPr>
              <a:lnSpc>
                <a:spcPct val="150000"/>
              </a:lnSpc>
            </a:pPr>
            <a:r>
              <a:rPr lang="en-GB" sz="1400" dirty="0" err="1"/>
              <a:t>Xtra</a:t>
            </a:r>
            <a:r>
              <a:rPr lang="en-GB" sz="1400" dirty="0"/>
              <a:t>. (2017) Should Toronto police be allowed to march in the Pride parade? [video]. Available at: </a:t>
            </a:r>
            <a:r>
              <a:rPr lang="en-GB" sz="1400" dirty="0">
                <a:hlinkClick r:id="rId10"/>
              </a:rPr>
              <a:t>https://www.youtube.com/watch?v=tHaF2RAcYZg</a:t>
            </a:r>
            <a:r>
              <a:rPr lang="en-GB" sz="1400" dirty="0"/>
              <a:t> (Accessed: 22/12/18)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YouTube Spotlight. (2017) </a:t>
            </a:r>
            <a:r>
              <a:rPr lang="en-GB" sz="1400" i="1" dirty="0"/>
              <a:t>#</a:t>
            </a:r>
            <a:r>
              <a:rPr lang="en-GB" sz="1400" i="1" dirty="0" err="1"/>
              <a:t>ProudToBe</a:t>
            </a:r>
            <a:r>
              <a:rPr lang="en-GB" sz="1400" i="1" dirty="0"/>
              <a:t>: Celebrate Brave Voices this Pride </a:t>
            </a:r>
            <a:r>
              <a:rPr lang="en-GB" sz="1400" dirty="0"/>
              <a:t>[video]. Available at: </a:t>
            </a:r>
            <a:r>
              <a:rPr lang="en-GB" sz="1400" dirty="0">
                <a:hlinkClick r:id="rId11"/>
              </a:rPr>
              <a:t>https://www.youtube.com/watch?v=uem7QFp0uKY</a:t>
            </a:r>
            <a:r>
              <a:rPr lang="en-GB" sz="1400" dirty="0"/>
              <a:t> (Accessed: 12/01/19) </a:t>
            </a:r>
          </a:p>
        </p:txBody>
      </p:sp>
    </p:spTree>
    <p:extLst>
      <p:ext uri="{BB962C8B-B14F-4D97-AF65-F5344CB8AC3E}">
        <p14:creationId xmlns:p14="http://schemas.microsoft.com/office/powerpoint/2010/main" val="28298651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26780</TotalTime>
  <Words>802</Words>
  <Application>Microsoft Office PowerPoint</Application>
  <PresentationFormat>Widescreen</PresentationFormat>
  <Paragraphs>29</Paragraphs>
  <Slides>6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PRIDE: Assimilated or still fighting for Liberation?</vt:lpstr>
      <vt:lpstr>Police at PRIDE is this an assimilation that is needed?</vt:lpstr>
      <vt:lpstr>Sponsors of Pride London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Shelley Arthur</dc:creator>
  <cp:lastModifiedBy>Shelley Arthur</cp:lastModifiedBy>
  <cp:revision>51</cp:revision>
  <dcterms:created xsi:type="dcterms:W3CDTF">2018-12-15T10:47:04Z</dcterms:created>
  <dcterms:modified xsi:type="dcterms:W3CDTF">2019-01-21T23:22:19Z</dcterms:modified>
</cp:coreProperties>
</file>