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09E1AC3-82E1-472E-AC15-4F62FF28279B}" v="1110" dt="2022-11-28T21:25:46.85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12C8C85-51F0-491E-9774-3900AFEF0FD7}" styleName="Light Style 2 - Accent 6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</a:tcStyle>
    </a:band1H>
    <a:band1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1V>
    <a:band2V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6"/>
        </a:fillRef>
      </a:tcStyle>
    </a:firstRow>
  </a:tblStyle>
  <a:tblStyle styleId="{08FB837D-C827-4EFA-A057-4D05807E0F7C}" styleName="Themed Style 1 - Accent 6">
    <a:tblBg>
      <a:fillRef idx="2">
        <a:schemeClr val="accent6"/>
      </a:fillRef>
      <a:effectRef idx="1">
        <a:schemeClr val="accent6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Ref idx="1">
              <a:schemeClr val="accent6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6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</a:tcBdr>
        <a:fill>
          <a:solidFill>
            <a:schemeClr val="accent6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6"/>
            </a:lnRef>
          </a:left>
          <a:right>
            <a:lnRef idx="2">
              <a:schemeClr val="accent6"/>
            </a:lnRef>
          </a:right>
          <a:top>
            <a:lnRef idx="1">
              <a:schemeClr val="accent6"/>
            </a:lnRef>
          </a:top>
          <a:bottom>
            <a:lnRef idx="1">
              <a:schemeClr val="accent6"/>
            </a:lnRef>
          </a:bottom>
          <a:insideH>
            <a:lnRef idx="1">
              <a:schemeClr val="accent6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2">
              <a:schemeClr val="accent6"/>
            </a:lnRef>
          </a:top>
          <a:bottom>
            <a:lnRef idx="2">
              <a:schemeClr val="accent6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6"/>
            </a:lnRef>
          </a:left>
          <a:right>
            <a:lnRef idx="1">
              <a:schemeClr val="accent6"/>
            </a:lnRef>
          </a:right>
          <a:top>
            <a:lnRef idx="1">
              <a:schemeClr val="accent6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6"/>
          </a:solidFill>
        </a:fill>
      </a:tcStyle>
    </a:firstRow>
  </a:tblStyle>
  <a:tblStyle styleId="{2A488322-F2BA-4B5B-9748-0D474271808F}" styleName="Medium Style 3 - Accent 6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400320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647F38-B617-4D2F-AE0A-013F0C4D2C57}" type="datetimeFigureOut">
              <a:rPr lang="en-US" dirty="0"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97799C9-84D9-46D2-A11E-BCF8A720529D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228897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4503049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BFA754-D5C3-4E66-96A6-867B257F58DC}" type="datetimeFigureOut">
              <a:rPr lang="en-US" dirty="0"/>
              <a:t>11/30/2022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D84065D-F351-4B03-BD91-D8A6B8D4B362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5965619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924310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144051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016594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307541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781439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276612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403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2406489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7324895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749167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dirty="0"/>
              <a:t>Click to edit Master title style</a:t>
            </a:r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01230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9758490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238653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B61BEF0D-F0BB-DE4B-95CE-6DB70DBA9567}" type="datetimeFigureOut">
              <a:rPr lang="en-US" dirty="0"/>
              <a:pPr/>
              <a:t>11/30/2022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4145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  <p:sldLayoutId id="2147483686" r:id="rId14"/>
    <p:sldLayoutId id="2147483687" r:id="rId15"/>
    <p:sldLayoutId id="2147483688" r:id="rId16"/>
    <p:sldLayoutId id="2147483689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427409" y="521349"/>
            <a:ext cx="9144000" cy="2387600"/>
          </a:xfrm>
        </p:spPr>
        <p:txBody>
          <a:bodyPr/>
          <a:lstStyle/>
          <a:p>
            <a:r>
              <a:rPr lang="en-US" dirty="0" err="1">
                <a:cs typeface="Calibri Light"/>
              </a:rPr>
              <a:t>Tablero</a:t>
            </a:r>
            <a:r>
              <a:rPr lang="en-US" dirty="0">
                <a:cs typeface="Calibri Light"/>
              </a:rPr>
              <a:t> de </a:t>
            </a:r>
            <a:r>
              <a:rPr lang="en-US" dirty="0" err="1">
                <a:cs typeface="Calibri Light"/>
              </a:rPr>
              <a:t>Desayuno</a:t>
            </a:r>
            <a:endParaRPr lang="en-US" dirty="0" err="1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75775" y="3838150"/>
            <a:ext cx="9144000" cy="1655762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400" dirty="0">
                <a:cs typeface="Calibri"/>
              </a:rPr>
              <a:t>Student: Cornel </a:t>
            </a:r>
            <a:r>
              <a:rPr lang="en-US" sz="2400" dirty="0" err="1">
                <a:cs typeface="Calibri"/>
              </a:rPr>
              <a:t>Iurea</a:t>
            </a:r>
            <a:r>
              <a:rPr lang="en-US" sz="2400" dirty="0">
                <a:cs typeface="Calibri"/>
              </a:rPr>
              <a:t> (1817181)</a:t>
            </a:r>
            <a:endParaRPr lang="en-US" sz="2400"/>
          </a:p>
          <a:p>
            <a:pPr algn="l"/>
            <a:r>
              <a:rPr lang="en-US" sz="2400" dirty="0">
                <a:cs typeface="Calibri"/>
              </a:rPr>
              <a:t>Module: Foreign Languages and Cultural Awareness</a:t>
            </a:r>
          </a:p>
          <a:p>
            <a:pPr algn="l"/>
            <a:r>
              <a:rPr lang="en-US" sz="2400" dirty="0">
                <a:cs typeface="Calibri"/>
              </a:rPr>
              <a:t>Lecturer: Rodrigo Aguilera</a:t>
            </a:r>
          </a:p>
          <a:p>
            <a:endParaRPr lang="en-US" dirty="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Logo&#10;&#10;Description automatically generated">
            <a:extLst>
              <a:ext uri="{FF2B5EF4-FFF2-40B4-BE49-F238E27FC236}">
                <a16:creationId xmlns:a16="http://schemas.microsoft.com/office/drawing/2014/main" id="{267B783E-626B-653E-75B0-3D9DA9F319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48739" y="660914"/>
            <a:ext cx="1399506" cy="143639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BEDBAEF-AC91-86BF-2ED2-78E246261737}"/>
              </a:ext>
            </a:extLst>
          </p:cNvPr>
          <p:cNvSpPr txBox="1"/>
          <p:nvPr/>
        </p:nvSpPr>
        <p:spPr>
          <a:xfrm>
            <a:off x="737852" y="914937"/>
            <a:ext cx="340485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 dirty="0"/>
              <a:t>Hotel La Gaviota Azul</a:t>
            </a:r>
          </a:p>
          <a:p>
            <a:r>
              <a:rPr lang="en-US" dirty="0" err="1"/>
              <a:t>Orario</a:t>
            </a:r>
            <a:r>
              <a:rPr lang="en-US" dirty="0"/>
              <a:t> de </a:t>
            </a:r>
            <a:r>
              <a:rPr lang="en-US" dirty="0" err="1"/>
              <a:t>Desayuno</a:t>
            </a:r>
            <a:r>
              <a:rPr lang="en-US" dirty="0"/>
              <a:t>: </a:t>
            </a:r>
            <a:r>
              <a:rPr lang="en-US" b="1" dirty="0">
                <a:solidFill>
                  <a:srgbClr val="A3591C"/>
                </a:solidFill>
                <a:ea typeface="+mn-lt"/>
                <a:cs typeface="+mn-lt"/>
              </a:rPr>
              <a:t>07:30-09:00</a:t>
            </a:r>
            <a:endParaRPr lang="en-US" dirty="0">
              <a:ea typeface="+mn-lt"/>
              <a:cs typeface="+mn-lt"/>
            </a:endParaRPr>
          </a:p>
          <a:p>
            <a:endParaRPr lang="en-US" sz="240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C4F1F05-60F0-CB07-564E-967DD50B9B84}"/>
              </a:ext>
            </a:extLst>
          </p:cNvPr>
          <p:cNvSpPr txBox="1"/>
          <p:nvPr/>
        </p:nvSpPr>
        <p:spPr>
          <a:xfrm>
            <a:off x="4555900" y="914936"/>
            <a:ext cx="3725360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2400" b="1" dirty="0" err="1">
                <a:solidFill>
                  <a:srgbClr val="A3591C"/>
                </a:solidFill>
              </a:rPr>
              <a:t>Tablero</a:t>
            </a:r>
            <a:r>
              <a:rPr lang="en-US" sz="2400" b="1" dirty="0">
                <a:solidFill>
                  <a:srgbClr val="A3591C"/>
                </a:solidFill>
              </a:rPr>
              <a:t> de </a:t>
            </a:r>
            <a:r>
              <a:rPr lang="en-US" sz="2400" b="1" dirty="0" err="1">
                <a:solidFill>
                  <a:srgbClr val="A3591C"/>
                </a:solidFill>
              </a:rPr>
              <a:t>Desayuno</a:t>
            </a:r>
          </a:p>
          <a:p>
            <a:pPr algn="ctr"/>
            <a:r>
              <a:rPr lang="en-US" sz="2400" b="1" dirty="0">
                <a:solidFill>
                  <a:srgbClr val="A3591C"/>
                </a:solidFill>
              </a:rPr>
              <a:t>(Breakfast Board)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57B0BB54-FFA4-6598-8DD5-A853115A911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14788642"/>
              </p:ext>
            </p:extLst>
          </p:nvPr>
        </p:nvGraphicFramePr>
        <p:xfrm>
          <a:off x="1157844" y="1989116"/>
          <a:ext cx="9281972" cy="4183507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7180553">
                  <a:extLst>
                    <a:ext uri="{9D8B030D-6E8A-4147-A177-3AD203B41FA5}">
                      <a16:colId xmlns:a16="http://schemas.microsoft.com/office/drawing/2014/main" val="3673868739"/>
                    </a:ext>
                  </a:extLst>
                </a:gridCol>
                <a:gridCol w="2101419">
                  <a:extLst>
                    <a:ext uri="{9D8B030D-6E8A-4147-A177-3AD203B41FA5}">
                      <a16:colId xmlns:a16="http://schemas.microsoft.com/office/drawing/2014/main" val="2766202735"/>
                    </a:ext>
                  </a:extLst>
                </a:gridCol>
              </a:tblGrid>
              <a:tr h="489448">
                <a:tc>
                  <a:txBody>
                    <a:bodyPr/>
                    <a:lstStyle/>
                    <a:p>
                      <a:r>
                        <a:rPr lang="en-US" sz="2400" dirty="0" err="1"/>
                        <a:t>Desayuno</a:t>
                      </a:r>
                      <a:r>
                        <a:rPr lang="en-US" sz="2400" dirty="0"/>
                        <a:t>/Breakfast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err="1"/>
                        <a:t>Precio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48814614"/>
                  </a:ext>
                </a:extLst>
              </a:tr>
              <a:tr h="806929">
                <a:tc>
                  <a:txBody>
                    <a:bodyPr/>
                    <a:lstStyle/>
                    <a:p>
                      <a:r>
                        <a:rPr lang="en-US" sz="1800" dirty="0" err="1"/>
                        <a:t>Desayuno</a:t>
                      </a:r>
                      <a:r>
                        <a:rPr lang="en-US" sz="1800" dirty="0"/>
                        <a:t> Gaviota: sandwich, </a:t>
                      </a:r>
                      <a:r>
                        <a:rPr lang="en-US" sz="1800" dirty="0" err="1"/>
                        <a:t>bolleria</a:t>
                      </a:r>
                      <a:r>
                        <a:rPr lang="en-US" sz="1800" dirty="0"/>
                        <a:t> con </a:t>
                      </a:r>
                      <a:r>
                        <a:rPr lang="en-US" sz="1800" dirty="0" err="1"/>
                        <a:t>mermelada</a:t>
                      </a:r>
                      <a:r>
                        <a:rPr lang="en-US" sz="1800" dirty="0"/>
                        <a:t>, </a:t>
                      </a:r>
                      <a:r>
                        <a:rPr lang="en-US" sz="1800" dirty="0" err="1"/>
                        <a:t>t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é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verde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 o </a:t>
                      </a:r>
                      <a:r>
                        <a:rPr lang="en-US" sz="1800" b="0" i="0" u="none" strike="noStrike" noProof="0" dirty="0"/>
                        <a:t>café</a:t>
                      </a:r>
                      <a:endParaRPr lang="en-US" sz="1800" dirty="0" err="1"/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 dirty="0"/>
                        <a:t>(Gaviota Breakfast: sandwich, jam croissant, green tea or coffee)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£7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7428147"/>
                  </a:ext>
                </a:extLst>
              </a:tr>
              <a:tr h="767244">
                <a:tc>
                  <a:txBody>
                    <a:bodyPr/>
                    <a:lstStyle/>
                    <a:p>
                      <a:r>
                        <a:rPr lang="en-US" dirty="0" err="1"/>
                        <a:t>Desayuno</a:t>
                      </a:r>
                      <a:r>
                        <a:rPr lang="en-US" dirty="0"/>
                        <a:t> Eden: 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cereales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, leche, tostada con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mantequilla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,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yogur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 de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frutas</a:t>
                      </a:r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Garamond"/>
                        </a:rPr>
                        <a:t>(Eden Breakfast: cereals, milk, toast with butter, fruit yogurt)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£9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08486226"/>
                  </a:ext>
                </a:extLst>
              </a:tr>
              <a:tr h="992126">
                <a:tc>
                  <a:txBody>
                    <a:bodyPr/>
                    <a:lstStyle/>
                    <a:p>
                      <a:r>
                        <a:rPr lang="en-US" dirty="0" err="1"/>
                        <a:t>Desayuno</a:t>
                      </a:r>
                      <a:r>
                        <a:rPr lang="en-US" dirty="0"/>
                        <a:t> Superior: 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tortilla, bacon,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requesón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, tostada, café, jugo de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naranja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,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mermelada</a:t>
                      </a:r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 dirty="0">
                          <a:latin typeface="Garamond"/>
                        </a:rPr>
                        <a:t>(Superior Breakfast: </a:t>
                      </a:r>
                      <a:r>
                        <a:rPr lang="en-US" sz="1600" b="0" i="0" u="none" strike="noStrike" noProof="0" dirty="0" err="1">
                          <a:latin typeface="Garamond"/>
                        </a:rPr>
                        <a:t>omlette</a:t>
                      </a:r>
                      <a:r>
                        <a:rPr lang="en-US" sz="1600" b="0" i="0" u="none" strike="noStrike" noProof="0" dirty="0">
                          <a:latin typeface="Garamond"/>
                        </a:rPr>
                        <a:t>, bacon, cottage cheese, toast, coffee, orange juice, jam)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£14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91988633"/>
                  </a:ext>
                </a:extLst>
              </a:tr>
              <a:tr h="939213">
                <a:tc>
                  <a:txBody>
                    <a:bodyPr/>
                    <a:lstStyle/>
                    <a:p>
                      <a:r>
                        <a:rPr lang="en-US" dirty="0" err="1"/>
                        <a:t>Desayuno</a:t>
                      </a:r>
                      <a:r>
                        <a:rPr lang="en-US" dirty="0"/>
                        <a:t> Europa: sandwich, 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barra de cereal,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bolleria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,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yogur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,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plato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 de 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frutas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, </a:t>
                      </a:r>
                      <a:r>
                        <a:rPr lang="en-US" sz="1800" b="0" i="0" u="none" strike="noStrike" noProof="0" dirty="0" err="1"/>
                        <a:t>t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é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 </a:t>
                      </a:r>
                      <a:r>
                        <a:rPr lang="en-US" sz="1800" b="0" i="0" u="none" strike="noStrike" noProof="0" dirty="0" err="1">
                          <a:latin typeface="Garamond"/>
                        </a:rPr>
                        <a:t>verde</a:t>
                      </a:r>
                      <a:r>
                        <a:rPr lang="en-US" sz="1800" b="0" i="0" u="none" strike="noStrike" noProof="0" dirty="0">
                          <a:latin typeface="Garamond"/>
                        </a:rPr>
                        <a:t> o </a:t>
                      </a:r>
                      <a:r>
                        <a:rPr lang="en-US" sz="1800" b="0" i="0" u="none" strike="noStrike" noProof="0" dirty="0"/>
                        <a:t>café, jugo de </a:t>
                      </a:r>
                      <a:r>
                        <a:rPr lang="en-US" sz="1800" b="0" i="0" u="none" strike="noStrike" noProof="0" dirty="0" err="1"/>
                        <a:t>naranja</a:t>
                      </a:r>
                      <a:r>
                        <a:rPr lang="en-US" sz="1800" b="0" i="0" u="none" strike="noStrike" noProof="0" dirty="0"/>
                        <a:t>, </a:t>
                      </a:r>
                    </a:p>
                    <a:p>
                      <a:pPr lvl="0">
                        <a:buNone/>
                      </a:pPr>
                      <a:r>
                        <a:rPr lang="en-US" sz="1600" b="0" i="0" u="none" strike="noStrike" noProof="0" dirty="0"/>
                        <a:t>(Europe Breakfast: sandwich, cereal bar, croissant, yogurt, fruits plate, green tea or coffee, orange juice)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lvl="0">
                        <a:buNone/>
                      </a:pPr>
                      <a:r>
                        <a:rPr lang="en-US" sz="1800" b="0" i="0" u="none" strike="noStrike" noProof="0" dirty="0">
                          <a:latin typeface="Garamond"/>
                        </a:rPr>
                        <a:t>£15</a:t>
                      </a:r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05741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836127858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Organic</vt:lpstr>
      <vt:lpstr>Tablero de Desayuno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/>
  <cp:revision>196</cp:revision>
  <dcterms:created xsi:type="dcterms:W3CDTF">2022-11-28T20:06:21Z</dcterms:created>
  <dcterms:modified xsi:type="dcterms:W3CDTF">2022-12-01T03:35:12Z</dcterms:modified>
</cp:coreProperties>
</file>