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9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8/10/2026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8/10/2026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8/10/2026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8/10/2026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8/10/2026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8/10/2026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8/10/2026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8/10/2026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8/10/2026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8/10/2026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8/10/2026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8/10/2026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8/10/2026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8/10/2026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8/10/2026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8/10/2026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8/10/2026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8/10/2026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880533"/>
            <a:ext cx="8825658" cy="1819124"/>
          </a:xfrm>
        </p:spPr>
        <p:txBody>
          <a:bodyPr/>
          <a:lstStyle/>
          <a:p>
            <a:pPr algn="ctr">
              <a:spcAft>
                <a:spcPts val="800"/>
              </a:spcAft>
              <a:defRPr sz="2800" b="1"/>
            </a:pPr>
            <a:r>
              <a:rPr lang="en-GB" dirty="0">
                <a:latin typeface="Times New Roman" panose="02020603050405020304" pitchFamily="18" charset="0"/>
                <a:cs typeface="Times New Roman" panose="02020603050405020304" pitchFamily="18" charset="0"/>
              </a:rPr>
              <a:t>Cybersecurity Strategies for Protecting Smart Grids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from Targeted </a:t>
            </a:r>
            <a:r>
              <a:rPr lang="en-GB" dirty="0" smtClean="0">
                <a:latin typeface="Times New Roman" panose="02020603050405020304" pitchFamily="18" charset="0"/>
                <a:cs typeface="Times New Roman" panose="02020603050405020304" pitchFamily="18" charset="0"/>
              </a:rPr>
              <a:t>Attacks</a:t>
            </a:r>
            <a:br>
              <a:rPr lang="en-GB" dirty="0" smtClean="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Physics-Informed Machine Learning Approach</a:t>
            </a:r>
            <a:r>
              <a:rPr lang="en-GB" dirty="0">
                <a:latin typeface="Times New Roman" panose="02020603050405020304" pitchFamily="18" charset="0"/>
                <a:cs typeface="Times New Roman" panose="02020603050405020304" pitchFamily="18" charset="0"/>
              </a:rPr>
              <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154955" y="4310742"/>
            <a:ext cx="8825658" cy="1328057"/>
          </a:xfrm>
        </p:spPr>
        <p:txBody>
          <a:bodyPr>
            <a:normAutofit fontScale="92500" lnSpcReduction="20000"/>
          </a:bodyPr>
          <a:lstStyle/>
          <a:p>
            <a:pPr>
              <a:spcAft>
                <a:spcPts val="800"/>
              </a:spcAft>
              <a:defRPr sz="1800" b="0"/>
            </a:pPr>
            <a:r>
              <a:rPr lang="en-GB" dirty="0" smtClean="0">
                <a:solidFill>
                  <a:schemeClr val="bg2"/>
                </a:solidFill>
                <a:latin typeface="Times New Roman" panose="02020603050405020304" pitchFamily="18" charset="0"/>
                <a:cs typeface="Times New Roman" panose="02020603050405020304" pitchFamily="18" charset="0"/>
              </a:rPr>
              <a:t>Module</a:t>
            </a:r>
            <a:r>
              <a:rPr lang="en-GB" dirty="0">
                <a:solidFill>
                  <a:schemeClr val="bg2"/>
                </a:solidFill>
                <a:latin typeface="Times New Roman" panose="02020603050405020304" pitchFamily="18" charset="0"/>
                <a:cs typeface="Times New Roman" panose="02020603050405020304" pitchFamily="18" charset="0"/>
              </a:rPr>
              <a:t>: Research Methods and Professional Development</a:t>
            </a:r>
          </a:p>
          <a:p>
            <a:pPr>
              <a:spcAft>
                <a:spcPts val="800"/>
              </a:spcAft>
              <a:defRPr sz="1800" b="0"/>
            </a:pPr>
            <a:r>
              <a:rPr lang="en-GB" dirty="0">
                <a:solidFill>
                  <a:schemeClr val="bg2"/>
                </a:solidFill>
                <a:latin typeface="Times New Roman" panose="02020603050405020304" pitchFamily="18" charset="0"/>
                <a:cs typeface="Times New Roman" panose="02020603050405020304" pitchFamily="18" charset="0"/>
              </a:rPr>
              <a:t>Presentation Date: </a:t>
            </a:r>
            <a:r>
              <a:rPr lang="en-GB" dirty="0" smtClean="0">
                <a:solidFill>
                  <a:schemeClr val="bg2"/>
                </a:solidFill>
                <a:latin typeface="Times New Roman" panose="02020603050405020304" pitchFamily="18" charset="0"/>
                <a:cs typeface="Times New Roman" panose="02020603050405020304" pitchFamily="18" charset="0"/>
              </a:rPr>
              <a:t>10 </a:t>
            </a:r>
            <a:r>
              <a:rPr lang="en-GB" dirty="0" err="1" smtClean="0">
                <a:solidFill>
                  <a:schemeClr val="bg2"/>
                </a:solidFill>
                <a:latin typeface="Times New Roman" panose="02020603050405020304" pitchFamily="18" charset="0"/>
                <a:cs typeface="Times New Roman" panose="02020603050405020304" pitchFamily="18" charset="0"/>
              </a:rPr>
              <a:t>th</a:t>
            </a:r>
            <a:r>
              <a:rPr lang="en-GB" dirty="0" smtClean="0">
                <a:solidFill>
                  <a:schemeClr val="bg2"/>
                </a:solidFill>
                <a:latin typeface="Times New Roman" panose="02020603050405020304" pitchFamily="18" charset="0"/>
                <a:cs typeface="Times New Roman" panose="02020603050405020304" pitchFamily="18" charset="0"/>
              </a:rPr>
              <a:t> </a:t>
            </a:r>
            <a:r>
              <a:rPr lang="en-GB" dirty="0">
                <a:solidFill>
                  <a:schemeClr val="bg2"/>
                </a:solidFill>
                <a:latin typeface="Times New Roman" panose="02020603050405020304" pitchFamily="18" charset="0"/>
                <a:cs typeface="Times New Roman" panose="02020603050405020304" pitchFamily="18" charset="0"/>
              </a:rPr>
              <a:t>August </a:t>
            </a:r>
            <a:r>
              <a:rPr lang="en-GB" dirty="0" smtClean="0">
                <a:solidFill>
                  <a:schemeClr val="bg2"/>
                </a:solidFill>
                <a:latin typeface="Times New Roman" panose="02020603050405020304" pitchFamily="18" charset="0"/>
                <a:cs typeface="Times New Roman" panose="02020603050405020304" pitchFamily="18" charset="0"/>
              </a:rPr>
              <a:t>2026</a:t>
            </a:r>
          </a:p>
          <a:p>
            <a:pPr>
              <a:spcAft>
                <a:spcPts val="800"/>
              </a:spcAft>
              <a:defRPr sz="1800" b="0"/>
            </a:pPr>
            <a:r>
              <a:rPr lang="en-GB" dirty="0" smtClean="0">
                <a:solidFill>
                  <a:schemeClr val="bg2"/>
                </a:solidFill>
                <a:latin typeface="Times New Roman" panose="02020603050405020304" pitchFamily="18" charset="0"/>
                <a:cs typeface="Times New Roman" panose="02020603050405020304" pitchFamily="18" charset="0"/>
              </a:rPr>
              <a:t>Name: Abdullah al </a:t>
            </a:r>
            <a:r>
              <a:rPr lang="en-GB" dirty="0" err="1" smtClean="0">
                <a:solidFill>
                  <a:schemeClr val="bg2"/>
                </a:solidFill>
                <a:latin typeface="Times New Roman" panose="02020603050405020304" pitchFamily="18" charset="0"/>
                <a:cs typeface="Times New Roman" panose="02020603050405020304" pitchFamily="18" charset="0"/>
              </a:rPr>
              <a:t>maruf</a:t>
            </a:r>
            <a:endParaRPr lang="en-GB" dirty="0">
              <a:solidFill>
                <a:schemeClr val="bg2"/>
              </a:solidFill>
              <a:latin typeface="Times New Roman" panose="02020603050405020304" pitchFamily="18" charset="0"/>
              <a:cs typeface="Times New Roman" panose="02020603050405020304" pitchFamily="18" charset="0"/>
            </a:endParaRPr>
          </a:p>
          <a:p>
            <a:endParaRPr lang="en-GB" dirty="0">
              <a:solidFill>
                <a:schemeClr val="bg2"/>
              </a:solidFill>
            </a:endParaRPr>
          </a:p>
        </p:txBody>
      </p:sp>
    </p:spTree>
    <p:extLst>
      <p:ext uri="{BB962C8B-B14F-4D97-AF65-F5344CB8AC3E}">
        <p14:creationId xmlns:p14="http://schemas.microsoft.com/office/powerpoint/2010/main" val="4294942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2480" y="1792656"/>
            <a:ext cx="8351520" cy="3272691"/>
          </a:xfrm>
          <a:prstGeom prst="rect">
            <a:avLst/>
          </a:prstGeom>
        </p:spPr>
        <p:txBody>
          <a:bodyPr wrap="square">
            <a:spAutoFit/>
          </a:bodyPr>
          <a:lstStyle/>
          <a:p>
            <a:pPr>
              <a:spcAft>
                <a:spcPts val="800"/>
              </a:spcAft>
              <a:defRPr sz="2000" b="0"/>
            </a:pPr>
            <a:r>
              <a:rPr lang="en-GB" dirty="0">
                <a:latin typeface="Times New Roman" panose="02020603050405020304" pitchFamily="18" charset="0"/>
                <a:cs typeface="Times New Roman" panose="02020603050405020304" pitchFamily="18" charset="0"/>
              </a:rPr>
              <a:t>• Research Context / Background</a:t>
            </a:r>
          </a:p>
          <a:p>
            <a:pPr>
              <a:spcAft>
                <a:spcPts val="800"/>
              </a:spcAft>
              <a:defRPr sz="2000" b="0"/>
            </a:pPr>
            <a:r>
              <a:rPr lang="en-GB" dirty="0">
                <a:latin typeface="Times New Roman" panose="02020603050405020304" pitchFamily="18" charset="0"/>
                <a:cs typeface="Times New Roman" panose="02020603050405020304" pitchFamily="18" charset="0"/>
              </a:rPr>
              <a:t>• Research Problem</a:t>
            </a:r>
          </a:p>
          <a:p>
            <a:pPr>
              <a:spcAft>
                <a:spcPts val="800"/>
              </a:spcAft>
              <a:defRPr sz="2000" b="0"/>
            </a:pPr>
            <a:r>
              <a:rPr lang="en-GB" dirty="0">
                <a:latin typeface="Times New Roman" panose="02020603050405020304" pitchFamily="18" charset="0"/>
                <a:cs typeface="Times New Roman" panose="02020603050405020304" pitchFamily="18" charset="0"/>
              </a:rPr>
              <a:t>• Research Aim and Objectives</a:t>
            </a:r>
          </a:p>
          <a:p>
            <a:pPr>
              <a:spcAft>
                <a:spcPts val="800"/>
              </a:spcAft>
              <a:defRPr sz="2000" b="0"/>
            </a:pPr>
            <a:r>
              <a:rPr lang="en-GB" dirty="0">
                <a:latin typeface="Times New Roman" panose="02020603050405020304" pitchFamily="18" charset="0"/>
                <a:cs typeface="Times New Roman" panose="02020603050405020304" pitchFamily="18" charset="0"/>
              </a:rPr>
              <a:t>• Literature Review Summary</a:t>
            </a:r>
          </a:p>
          <a:p>
            <a:pPr>
              <a:spcAft>
                <a:spcPts val="800"/>
              </a:spcAft>
              <a:defRPr sz="2000" b="0"/>
            </a:pPr>
            <a:r>
              <a:rPr lang="en-GB" dirty="0">
                <a:latin typeface="Times New Roman" panose="02020603050405020304" pitchFamily="18" charset="0"/>
                <a:cs typeface="Times New Roman" panose="02020603050405020304" pitchFamily="18" charset="0"/>
              </a:rPr>
              <a:t>• Research Methodology</a:t>
            </a:r>
          </a:p>
          <a:p>
            <a:pPr>
              <a:spcAft>
                <a:spcPts val="800"/>
              </a:spcAft>
              <a:defRPr sz="2000" b="0"/>
            </a:pPr>
            <a:r>
              <a:rPr lang="en-GB" dirty="0">
                <a:latin typeface="Times New Roman" panose="02020603050405020304" pitchFamily="18" charset="0"/>
                <a:cs typeface="Times New Roman" panose="02020603050405020304" pitchFamily="18" charset="0"/>
              </a:rPr>
              <a:t>• Project Planning and Resources</a:t>
            </a:r>
          </a:p>
          <a:p>
            <a:pPr>
              <a:spcAft>
                <a:spcPts val="800"/>
              </a:spcAft>
              <a:defRPr sz="2000" b="0"/>
            </a:pPr>
            <a:r>
              <a:rPr lang="en-GB" dirty="0">
                <a:latin typeface="Times New Roman" panose="02020603050405020304" pitchFamily="18" charset="0"/>
                <a:cs typeface="Times New Roman" panose="02020603050405020304" pitchFamily="18" charset="0"/>
              </a:rPr>
              <a:t>• Project Impact and Limitations</a:t>
            </a:r>
          </a:p>
          <a:p>
            <a:pPr>
              <a:spcAft>
                <a:spcPts val="800"/>
              </a:spcAft>
              <a:defRPr sz="2000" b="0"/>
            </a:pPr>
            <a:r>
              <a:rPr lang="en-GB" dirty="0">
                <a:latin typeface="Times New Roman" panose="02020603050405020304" pitchFamily="18" charset="0"/>
                <a:cs typeface="Times New Roman" panose="02020603050405020304" pitchFamily="18" charset="0"/>
              </a:rPr>
              <a:t>• References</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2984574" y="805934"/>
            <a:ext cx="2704587" cy="369332"/>
          </a:xfrm>
          <a:prstGeom prst="rect">
            <a:avLst/>
          </a:prstGeom>
        </p:spPr>
        <p:txBody>
          <a:bodyPr wrap="square">
            <a:spAutoFit/>
          </a:bodyPr>
          <a:lstStyle/>
          <a:p>
            <a:r>
              <a:rPr lang="en-GB" b="1" dirty="0">
                <a:latin typeface="Times New Roman" panose="02020603050405020304" pitchFamily="18" charset="0"/>
                <a:cs typeface="Times New Roman" panose="02020603050405020304" pitchFamily="18" charset="0"/>
              </a:rPr>
              <a:t>Presentation Overview</a:t>
            </a:r>
          </a:p>
        </p:txBody>
      </p:sp>
    </p:spTree>
    <p:extLst>
      <p:ext uri="{BB962C8B-B14F-4D97-AF65-F5344CB8AC3E}">
        <p14:creationId xmlns:p14="http://schemas.microsoft.com/office/powerpoint/2010/main" val="299367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23194" y="527260"/>
            <a:ext cx="3324629"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Research Context / Background</a:t>
            </a:r>
          </a:p>
        </p:txBody>
      </p:sp>
      <p:sp>
        <p:nvSpPr>
          <p:cNvPr id="3" name="Rectangle 2"/>
          <p:cNvSpPr/>
          <p:nvPr/>
        </p:nvSpPr>
        <p:spPr>
          <a:xfrm>
            <a:off x="957943" y="1328860"/>
            <a:ext cx="8917577" cy="4370427"/>
          </a:xfrm>
          <a:prstGeom prst="rect">
            <a:avLst/>
          </a:prstGeom>
        </p:spPr>
        <p:txBody>
          <a:bodyPr wrap="square">
            <a:spAutoFit/>
          </a:bodyPr>
          <a:lstStyle/>
          <a:p>
            <a:pPr algn="ctr">
              <a:spcAft>
                <a:spcPts val="800"/>
              </a:spcAft>
              <a:defRPr sz="1700" b="0"/>
            </a:pPr>
            <a:r>
              <a:rPr lang="en-US" altLang="en-US" b="1" dirty="0">
                <a:latin typeface="Times New Roman" panose="02020603050405020304" pitchFamily="18" charset="0"/>
                <a:cs typeface="Times New Roman" panose="02020603050405020304" pitchFamily="18" charset="0"/>
              </a:rPr>
              <a:t>Context and Motivation of the </a:t>
            </a:r>
            <a:r>
              <a:rPr lang="en-US" altLang="en-US" b="1" dirty="0" smtClean="0">
                <a:latin typeface="Times New Roman" panose="02020603050405020304" pitchFamily="18" charset="0"/>
                <a:cs typeface="Times New Roman" panose="02020603050405020304" pitchFamily="18" charset="0"/>
              </a:rPr>
              <a:t>Research Cyber-Physical Convergence</a:t>
            </a:r>
            <a:endParaRPr lang="en-US" altLang="en-US" b="1" dirty="0">
              <a:latin typeface="Times New Roman" panose="02020603050405020304" pitchFamily="18" charset="0"/>
              <a:cs typeface="Times New Roman" panose="02020603050405020304" pitchFamily="18" charset="0"/>
            </a:endParaRPr>
          </a:p>
          <a:p>
            <a:pPr algn="ctr">
              <a:spcAft>
                <a:spcPts val="800"/>
              </a:spcAft>
              <a:defRPr sz="1700" b="0"/>
            </a:pPr>
            <a:endParaRPr lang="en-US" altLang="en-US" b="1" dirty="0">
              <a:latin typeface="Times New Roman" panose="02020603050405020304" pitchFamily="18" charset="0"/>
              <a:cs typeface="Times New Roman" panose="02020603050405020304" pitchFamily="18" charset="0"/>
            </a:endParaRPr>
          </a:p>
          <a:p>
            <a:pPr marL="285750" indent="-285750">
              <a:spcAft>
                <a:spcPts val="800"/>
              </a:spcAft>
              <a:buFont typeface="Wingdings" panose="05000000000000000000" pitchFamily="2" charset="2"/>
              <a:buChar char="Ø"/>
              <a:defRPr sz="1700" b="0"/>
            </a:pPr>
            <a:r>
              <a:rPr lang="en-GB" b="1" dirty="0">
                <a:latin typeface="Times New Roman" panose="02020603050405020304" pitchFamily="18" charset="0"/>
                <a:cs typeface="Times New Roman" panose="02020603050405020304" pitchFamily="18" charset="0"/>
              </a:rPr>
              <a:t>Cyber-Physical Convergence:</a:t>
            </a:r>
            <a:r>
              <a:rPr lang="en-US" altLang="en-US" dirty="0" smtClean="0">
                <a:latin typeface="Times New Roman" panose="02020603050405020304" pitchFamily="18" charset="0"/>
                <a:cs typeface="Times New Roman" panose="02020603050405020304" pitchFamily="18" charset="0"/>
              </a:rPr>
              <a:t>Modern </a:t>
            </a:r>
            <a:r>
              <a:rPr lang="en-US" altLang="en-US" dirty="0">
                <a:latin typeface="Times New Roman" panose="02020603050405020304" pitchFamily="18" charset="0"/>
                <a:cs typeface="Times New Roman" panose="02020603050405020304" pitchFamily="18" charset="0"/>
              </a:rPr>
              <a:t>distribution networks are transitioning into Smart Grids by integrating physical electrical assets with ICT, industrial data analytics, and </a:t>
            </a:r>
            <a:r>
              <a:rPr lang="en-US" altLang="en-US" dirty="0" smtClean="0">
                <a:latin typeface="Times New Roman" panose="02020603050405020304" pitchFamily="18" charset="0"/>
                <a:cs typeface="Times New Roman" panose="02020603050405020304" pitchFamily="18" charset="0"/>
              </a:rPr>
              <a:t>AI [1]. </a:t>
            </a:r>
            <a:endParaRPr lang="en-US" altLang="en-US" dirty="0">
              <a:latin typeface="Times New Roman" panose="02020603050405020304" pitchFamily="18" charset="0"/>
              <a:cs typeface="Times New Roman" panose="02020603050405020304" pitchFamily="18" charset="0"/>
            </a:endParaRPr>
          </a:p>
          <a:p>
            <a:pPr marL="285750" indent="-285750">
              <a:spcAft>
                <a:spcPts val="800"/>
              </a:spcAft>
              <a:buFont typeface="Wingdings" panose="05000000000000000000" pitchFamily="2" charset="2"/>
              <a:buChar char="Ø"/>
              <a:defRPr sz="1700" b="0"/>
            </a:pPr>
            <a:r>
              <a:rPr lang="en-US" altLang="en-US" dirty="0" smtClean="0">
                <a:latin typeface="Times New Roman" panose="02020603050405020304" pitchFamily="18" charset="0"/>
                <a:cs typeface="Times New Roman" panose="02020603050405020304" pitchFamily="18" charset="0"/>
              </a:rPr>
              <a:t> </a:t>
            </a:r>
            <a:r>
              <a:rPr lang="en-US" altLang="en-US" b="1" dirty="0">
                <a:latin typeface="Times New Roman" panose="02020603050405020304" pitchFamily="18" charset="0"/>
                <a:cs typeface="Times New Roman" panose="02020603050405020304" pitchFamily="18" charset="0"/>
              </a:rPr>
              <a:t>Advanced Monitoring Infrastructure: </a:t>
            </a:r>
            <a:r>
              <a:rPr lang="en-US" altLang="en-US" dirty="0">
                <a:latin typeface="Times New Roman" panose="02020603050405020304" pitchFamily="18" charset="0"/>
                <a:cs typeface="Times New Roman" panose="02020603050405020304" pitchFamily="18" charset="0"/>
              </a:rPr>
              <a:t>Grids rely on widespread deployment of AMI, PMUs, IEDs, and SCADA systems operating over OT protocols like DNP3, IEC 61850, and Modbus </a:t>
            </a:r>
            <a:r>
              <a:rPr lang="en-US" altLang="en-US" dirty="0" smtClean="0">
                <a:latin typeface="Times New Roman" panose="02020603050405020304" pitchFamily="18" charset="0"/>
                <a:cs typeface="Times New Roman" panose="02020603050405020304" pitchFamily="18" charset="0"/>
              </a:rPr>
              <a:t>TCP [1,2].  </a:t>
            </a:r>
            <a:endParaRPr lang="en-US" altLang="en-US" dirty="0">
              <a:latin typeface="Times New Roman" panose="02020603050405020304" pitchFamily="18" charset="0"/>
              <a:cs typeface="Times New Roman" panose="02020603050405020304" pitchFamily="18" charset="0"/>
            </a:endParaRPr>
          </a:p>
          <a:p>
            <a:pPr marL="285750" indent="-285750">
              <a:spcAft>
                <a:spcPts val="800"/>
              </a:spcAft>
              <a:buFont typeface="Wingdings" panose="05000000000000000000" pitchFamily="2" charset="2"/>
              <a:buChar char="Ø"/>
              <a:defRPr sz="1700" b="0"/>
            </a:pPr>
            <a:r>
              <a:rPr lang="en-US" altLang="en-US" b="1" dirty="0">
                <a:latin typeface="Times New Roman" panose="02020603050405020304" pitchFamily="18" charset="0"/>
                <a:cs typeface="Times New Roman" panose="02020603050405020304" pitchFamily="18" charset="0"/>
              </a:rPr>
              <a:t>Expanding Attack Surface: </a:t>
            </a:r>
            <a:r>
              <a:rPr lang="en-US" altLang="en-US" dirty="0">
                <a:latin typeface="Times New Roman" panose="02020603050405020304" pitchFamily="18" charset="0"/>
                <a:cs typeface="Times New Roman" panose="02020603050405020304" pitchFamily="18" charset="0"/>
              </a:rPr>
              <a:t>Deep digital integration and wide-area communications dramatically increase the threat vector across critical energy </a:t>
            </a:r>
            <a:r>
              <a:rPr lang="en-US" altLang="en-US" dirty="0" smtClean="0">
                <a:latin typeface="Times New Roman" panose="02020603050405020304" pitchFamily="18" charset="0"/>
                <a:cs typeface="Times New Roman" panose="02020603050405020304" pitchFamily="18" charset="0"/>
              </a:rPr>
              <a:t>infrastructure </a:t>
            </a:r>
            <a:r>
              <a:rPr lang="en-US" altLang="en-US" dirty="0">
                <a:latin typeface="Times New Roman" panose="02020603050405020304" pitchFamily="18" charset="0"/>
                <a:cs typeface="Times New Roman" panose="02020603050405020304" pitchFamily="18" charset="0"/>
              </a:rPr>
              <a:t>[</a:t>
            </a:r>
            <a:r>
              <a:rPr lang="en-US" altLang="en-US" dirty="0" smtClean="0">
                <a:latin typeface="Times New Roman" panose="02020603050405020304" pitchFamily="18" charset="0"/>
                <a:cs typeface="Times New Roman" panose="02020603050405020304" pitchFamily="18" charset="0"/>
              </a:rPr>
              <a:t>1,3].  </a:t>
            </a:r>
            <a:endParaRPr lang="en-US" altLang="en-US" dirty="0">
              <a:latin typeface="Times New Roman" panose="02020603050405020304" pitchFamily="18" charset="0"/>
              <a:cs typeface="Times New Roman" panose="02020603050405020304" pitchFamily="18" charset="0"/>
            </a:endParaRPr>
          </a:p>
          <a:p>
            <a:pPr marL="285750" indent="-285750">
              <a:spcAft>
                <a:spcPts val="800"/>
              </a:spcAft>
              <a:buFont typeface="Wingdings" panose="05000000000000000000" pitchFamily="2" charset="2"/>
              <a:buChar char="Ø"/>
              <a:defRPr sz="1700" b="0"/>
            </a:pPr>
            <a:r>
              <a:rPr lang="en-US" altLang="en-US" b="1" dirty="0">
                <a:latin typeface="Times New Roman" panose="02020603050405020304" pitchFamily="18" charset="0"/>
                <a:cs typeface="Times New Roman" panose="02020603050405020304" pitchFamily="18" charset="0"/>
              </a:rPr>
              <a:t>Emergence of Stealthy Attacks</a:t>
            </a:r>
            <a:r>
              <a:rPr lang="en-US" altLang="en-US" dirty="0">
                <a:latin typeface="Times New Roman" panose="02020603050405020304" pitchFamily="18" charset="0"/>
                <a:cs typeface="Times New Roman" panose="02020603050405020304" pitchFamily="18" charset="0"/>
              </a:rPr>
              <a:t>: Malicious intrusions—such as unobservable FDIAs, DDoS campaigns, replay attacks, and malware—target state estimation </a:t>
            </a:r>
            <a:r>
              <a:rPr lang="en-US" altLang="en-US" dirty="0" smtClean="0">
                <a:latin typeface="Times New Roman" panose="02020603050405020304" pitchFamily="18" charset="0"/>
                <a:cs typeface="Times New Roman" panose="02020603050405020304" pitchFamily="18" charset="0"/>
              </a:rPr>
              <a:t>algorithms [3].</a:t>
            </a:r>
            <a:endParaRPr lang="en-US" altLang="en-US" dirty="0">
              <a:latin typeface="Times New Roman" panose="02020603050405020304" pitchFamily="18" charset="0"/>
              <a:cs typeface="Times New Roman" panose="02020603050405020304" pitchFamily="18" charset="0"/>
            </a:endParaRPr>
          </a:p>
          <a:p>
            <a:pPr marL="285750" indent="-285750">
              <a:spcAft>
                <a:spcPts val="800"/>
              </a:spcAft>
              <a:buFont typeface="Wingdings" panose="05000000000000000000" pitchFamily="2" charset="2"/>
              <a:buChar char="Ø"/>
              <a:defRPr sz="1700" b="0"/>
            </a:pPr>
            <a:r>
              <a:rPr lang="en-US" altLang="en-US" b="1" dirty="0">
                <a:latin typeface="Times New Roman" panose="02020603050405020304" pitchFamily="18" charset="0"/>
                <a:cs typeface="Times New Roman" panose="02020603050405020304" pitchFamily="18" charset="0"/>
              </a:rPr>
              <a:t>Catastrophic Physical Impacts: </a:t>
            </a:r>
            <a:r>
              <a:rPr lang="en-US" altLang="en-US" dirty="0">
                <a:latin typeface="Times New Roman" panose="02020603050405020304" pitchFamily="18" charset="0"/>
                <a:cs typeface="Times New Roman" panose="02020603050405020304" pitchFamily="18" charset="0"/>
              </a:rPr>
              <a:t>Coordinated cyberattacks can deceive control centers, destabilize grid frequency and voltage, trip circuit breakers, and cause regional cascading </a:t>
            </a:r>
            <a:r>
              <a:rPr lang="en-US" altLang="en-US" dirty="0" smtClean="0">
                <a:latin typeface="Times New Roman" panose="02020603050405020304" pitchFamily="18" charset="0"/>
                <a:cs typeface="Times New Roman" panose="02020603050405020304" pitchFamily="18" charset="0"/>
              </a:rPr>
              <a:t>blackouts [2,4].</a:t>
            </a: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57849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409303" y="1266903"/>
            <a:ext cx="9884228" cy="3724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Why This Topic is Important in Cybersecurity and Digital Forensics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342900" lvl="0" indent="-34290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Unique Operational Priorities: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Unlike traditional IT systems prioritizing confidentiality, smart grid security demands strict real-time data integrity, deterministic delivery, and ultra-high availability under millisecond operational constraints </a:t>
            </a:r>
            <a:r>
              <a:rPr lang="en-US" altLang="en-US" sz="1600" dirty="0">
                <a:latin typeface="Times New Roman" panose="02020603050405020304" pitchFamily="18" charset="0"/>
                <a:cs typeface="Times New Roman" panose="02020603050405020304" pitchFamily="18" charset="0"/>
              </a:rPr>
              <a:t>[</a:t>
            </a:r>
            <a:r>
              <a:rPr lang="en-US" altLang="en-US" sz="1600" dirty="0" smtClean="0">
                <a:latin typeface="Times New Roman" panose="02020603050405020304" pitchFamily="18" charset="0"/>
                <a:cs typeface="Times New Roman" panose="02020603050405020304" pitchFamily="18" charset="0"/>
              </a:rPr>
              <a:t>1,3]</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342900" lvl="0" indent="-34290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Protection of Critical Infrastructure: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Power grids form the foundational backbone for societal infrastructure, making them high-priority targets for Advanced Persistent Threats (APTs) and ransomware</a:t>
            </a:r>
            <a:r>
              <a:rPr lang="en-US" altLang="en-US" sz="1600" dirty="0" smtClean="0">
                <a:latin typeface="Times New Roman" panose="02020603050405020304" pitchFamily="18" charset="0"/>
                <a:cs typeface="Times New Roman" panose="02020603050405020304" pitchFamily="18" charset="0"/>
              </a:rPr>
              <a:t>[2,3]</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342900" lvl="0" indent="-34290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Forensic Attribution &amp; State Integrity:</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Digital forensics is essential for isolating corrupted telemetry registers, reconstructing attack vectors across industrial protocols, and attributing process-aware manipulations </a:t>
            </a:r>
            <a:r>
              <a:rPr lang="en-US" altLang="en-US" sz="1600" dirty="0" smtClean="0">
                <a:latin typeface="Times New Roman" panose="02020603050405020304" pitchFamily="18" charset="0"/>
                <a:cs typeface="Times New Roman" panose="02020603050405020304" pitchFamily="18" charset="0"/>
              </a:rPr>
              <a:t>[3,4]</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342900" marR="0" lvl="0" indent="-34290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Mitigation of Wide-Scale Economic &amp; Physical Harm:</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Securing real-time state estimation prevents catastrophic hardware damage, multi-million-dollar economic losses, and risks to public safety.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3040315" y="623054"/>
            <a:ext cx="3324628"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Research Context / Background</a:t>
            </a:r>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65177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86729" y="866894"/>
            <a:ext cx="1990931"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Research Problem</a:t>
            </a:r>
          </a:p>
        </p:txBody>
      </p:sp>
      <p:sp>
        <p:nvSpPr>
          <p:cNvPr id="3" name="Rectangle 1"/>
          <p:cNvSpPr>
            <a:spLocks noChangeArrowheads="1"/>
          </p:cNvSpPr>
          <p:nvPr/>
        </p:nvSpPr>
        <p:spPr bwMode="auto">
          <a:xfrm>
            <a:off x="418011" y="1696346"/>
            <a:ext cx="10772503" cy="2939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Specific Problem Addressed</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Vulnerability to Unobservable FDIAs: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Conventional perimeter defenses (Firewalls/VPNs) and statistical State Estimation schemes—specifically Weighted Least Squares Bad Data Detection (BDD)—fail against coordinated False Data Injection Attacks (FDIAs) </a:t>
            </a:r>
            <a:r>
              <a:rPr lang="en-US" altLang="en-US" sz="1600" dirty="0" smtClean="0">
                <a:latin typeface="Times New Roman" panose="02020603050405020304" pitchFamily="18" charset="0"/>
                <a:cs typeface="Times New Roman" panose="02020603050405020304" pitchFamily="18" charset="0"/>
              </a:rPr>
              <a:t>[2</a:t>
            </a:r>
            <a:r>
              <a:rPr lang="en-US" altLang="en-US" sz="1600" dirty="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Manipulation of State Estimation: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Adversaries use knowledge of grid topology and line parameters to craft malicious readings that mimic legitimate physical perturbations, bypassing anomaly sensors undetected </a:t>
            </a:r>
            <a:r>
              <a:rPr lang="en-US" altLang="en-US" sz="1600" dirty="0" smtClean="0">
                <a:latin typeface="Times New Roman" panose="02020603050405020304" pitchFamily="18" charset="0"/>
                <a:cs typeface="Times New Roman" panose="02020603050405020304" pitchFamily="18" charset="0"/>
              </a:rPr>
              <a:t>[</a:t>
            </a:r>
            <a:r>
              <a:rPr lang="en-US" altLang="en-US" sz="1600" dirty="0">
                <a:latin typeface="Times New Roman" panose="02020603050405020304" pitchFamily="18" charset="0"/>
                <a:cs typeface="Times New Roman" panose="02020603050405020304" pitchFamily="18" charset="0"/>
              </a:rPr>
              <a:t>3</a:t>
            </a:r>
            <a:r>
              <a:rPr lang="en-US" altLang="en-US" sz="16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Severe Physical &amp; Economic Consequences: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Undetected attacks manipulate Automatic Generation Control, generate fake transmission line loading, and trip power lines, risking multi-billion-dollar operational losses and cascading regional blackouts </a:t>
            </a:r>
            <a:r>
              <a:rPr lang="en-US" altLang="en-US" sz="1600" dirty="0" smtClean="0">
                <a:latin typeface="Times New Roman" panose="02020603050405020304" pitchFamily="18" charset="0"/>
                <a:cs typeface="Times New Roman" panose="02020603050405020304" pitchFamily="18" charset="0"/>
              </a:rPr>
              <a:t>[</a:t>
            </a:r>
            <a:r>
              <a:rPr lang="en-US" altLang="en-US" sz="1600" dirty="0">
                <a:latin typeface="Times New Roman" panose="02020603050405020304" pitchFamily="18" charset="0"/>
                <a:cs typeface="Times New Roman" panose="02020603050405020304" pitchFamily="18" charset="0"/>
              </a:rPr>
              <a:t>3</a:t>
            </a:r>
            <a:r>
              <a:rPr lang="en-US" altLang="en-US" sz="16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548789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77129" y="504175"/>
            <a:ext cx="1990930"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Research Problem</a:t>
            </a:r>
            <a:endParaRPr lang="en-GB" b="1" dirty="0">
              <a:latin typeface="Times New Roman" panose="02020603050405020304" pitchFamily="18" charset="0"/>
              <a:cs typeface="Times New Roman" panose="02020603050405020304" pitchFamily="18" charset="0"/>
            </a:endParaRPr>
          </a:p>
        </p:txBody>
      </p:sp>
      <p:sp>
        <p:nvSpPr>
          <p:cNvPr id="3" name="Rectangle 1"/>
          <p:cNvSpPr>
            <a:spLocks noChangeArrowheads="1"/>
          </p:cNvSpPr>
          <p:nvPr/>
        </p:nvSpPr>
        <p:spPr bwMode="auto">
          <a:xfrm>
            <a:off x="290028" y="1204432"/>
            <a:ext cx="10520039"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Relation to Gaps in Existing Research</a:t>
            </a:r>
          </a:p>
          <a:p>
            <a:pPr marR="0" lvl="0" algn="ctr" defTabSz="914400" rtl="0" eaLnBrk="0" fontAlgn="base" latinLnBrk="0" hangingPunct="0">
              <a:lnSpc>
                <a:spcPct val="100000"/>
              </a:lnSpc>
              <a:spcBef>
                <a:spcPct val="0"/>
              </a:spcBef>
              <a:spcAft>
                <a:spcPct val="0"/>
              </a:spcAft>
              <a:buClrTx/>
              <a:buSzTx/>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Physical Unawareness in Current ML:</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Standard data-driven models focus on IT packet headers or statistical distributions while ignoring domain physics (Kirchhoff's laws), misclassifying physically impossible telemetry as valid power flows </a:t>
            </a:r>
            <a:r>
              <a:rPr lang="en-US" altLang="en-US" sz="1600" dirty="0" smtClean="0">
                <a:latin typeface="Times New Roman" panose="02020603050405020304" pitchFamily="18" charset="0"/>
                <a:cs typeface="Times New Roman" panose="02020603050405020304" pitchFamily="18" charset="0"/>
              </a:rPr>
              <a:t>[</a:t>
            </a:r>
            <a:r>
              <a:rPr lang="en-US" altLang="en-US" sz="1600" dirty="0">
                <a:latin typeface="Times New Roman" panose="02020603050405020304" pitchFamily="18" charset="0"/>
                <a:cs typeface="Times New Roman" panose="02020603050405020304" pitchFamily="18" charset="0"/>
              </a:rPr>
              <a:t>4</a:t>
            </a:r>
            <a:r>
              <a:rPr lang="en-US" altLang="en-US" sz="16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High False Alarm Rates &amp; Alert Fatigue: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Traditional machine learning classifiers (SVM, Decision Trees) cannot distinguish between true cyber-physical attacks and normal high-frequency operational dynamics, such as rapid renewable energy shifts or load switching </a:t>
            </a:r>
            <a:r>
              <a:rPr lang="en-US" altLang="en-US" sz="1600" dirty="0" smtClean="0">
                <a:latin typeface="Times New Roman" panose="02020603050405020304" pitchFamily="18" charset="0"/>
                <a:cs typeface="Times New Roman" panose="02020603050405020304" pitchFamily="18" charset="0"/>
              </a:rPr>
              <a:t>[5]</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Lack of </a:t>
            </a:r>
            <a:r>
              <a:rPr kumimoji="0" lang="en-US" altLang="en-US" sz="1700" b="1"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Explainability</a:t>
            </a: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&amp; Strict Latency Limits: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Opaque "black-box" deep learning models provide simple binary outputs without pinpointing corrupted substation registers, while failing to meet the sub-15ms execution latency required for SCADA state estimation cycles </a:t>
            </a:r>
            <a:r>
              <a:rPr lang="en-US" altLang="en-US" sz="1600" dirty="0" smtClean="0">
                <a:latin typeface="Times New Roman" panose="02020603050405020304" pitchFamily="18" charset="0"/>
                <a:cs typeface="Times New Roman" panose="02020603050405020304" pitchFamily="18" charset="0"/>
              </a:rPr>
              <a:t>[</a:t>
            </a:r>
            <a:r>
              <a:rPr lang="en-US" altLang="en-US" sz="1600" dirty="0">
                <a:latin typeface="Times New Roman" panose="02020603050405020304" pitchFamily="18" charset="0"/>
                <a:cs typeface="Times New Roman" panose="02020603050405020304" pitchFamily="18" charset="0"/>
              </a:rPr>
              <a:t>6</a:t>
            </a:r>
            <a:r>
              <a:rPr lang="en-US" altLang="en-US" sz="16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Brittleness Under Dynamic Topologies: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Existing data-driven defenses assume static grid structures and suffer high error rates during real-time topological reconfigurations, such as line switching, maintenance outages, or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microgrid</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islanding </a:t>
            </a:r>
            <a:r>
              <a:rPr lang="en-US" altLang="en-US" sz="1600" dirty="0" smtClean="0">
                <a:latin typeface="Times New Roman" panose="02020603050405020304" pitchFamily="18" charset="0"/>
                <a:cs typeface="Times New Roman" panose="02020603050405020304" pitchFamily="18" charset="0"/>
              </a:rPr>
              <a:t>[</a:t>
            </a:r>
            <a:r>
              <a:rPr lang="en-US" altLang="en-US" sz="1600" dirty="0">
                <a:latin typeface="Times New Roman" panose="02020603050405020304" pitchFamily="18" charset="0"/>
                <a:cs typeface="Times New Roman" panose="02020603050405020304" pitchFamily="18" charset="0"/>
              </a:rPr>
              <a:t>7</a:t>
            </a:r>
            <a:r>
              <a:rPr lang="en-US" altLang="en-US" sz="16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71383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9269" y="1863528"/>
            <a:ext cx="9535886" cy="2708434"/>
          </a:xfrm>
          <a:prstGeom prst="rect">
            <a:avLst/>
          </a:prstGeom>
        </p:spPr>
        <p:txBody>
          <a:bodyPr wrap="square">
            <a:spAutoFit/>
          </a:bodyPr>
          <a:lstStyle/>
          <a:p>
            <a:pPr algn="ctr"/>
            <a:r>
              <a:rPr lang="en-GB" sz="1700" b="1" dirty="0">
                <a:latin typeface="Times New Roman" panose="02020603050405020304" pitchFamily="18" charset="0"/>
                <a:cs typeface="Times New Roman" panose="02020603050405020304" pitchFamily="18" charset="0"/>
              </a:rPr>
              <a:t>Main Research </a:t>
            </a:r>
            <a:r>
              <a:rPr lang="en-GB" sz="1700" b="1" dirty="0" smtClean="0">
                <a:latin typeface="Times New Roman" panose="02020603050405020304" pitchFamily="18" charset="0"/>
                <a:cs typeface="Times New Roman" panose="02020603050405020304" pitchFamily="18" charset="0"/>
              </a:rPr>
              <a:t>Aim</a:t>
            </a:r>
          </a:p>
          <a:p>
            <a:endParaRPr lang="en-GB" sz="17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1700" b="1" dirty="0">
                <a:latin typeface="Times New Roman" panose="02020603050405020304" pitchFamily="18" charset="0"/>
                <a:cs typeface="Times New Roman" panose="02020603050405020304" pitchFamily="18" charset="0"/>
              </a:rPr>
              <a:t>Integrated PINN-GCN </a:t>
            </a:r>
            <a:r>
              <a:rPr lang="en-GB" sz="1700" b="1" dirty="0" err="1">
                <a:latin typeface="Times New Roman" panose="02020603050405020304" pitchFamily="18" charset="0"/>
                <a:cs typeface="Times New Roman" panose="02020603050405020304" pitchFamily="18" charset="0"/>
              </a:rPr>
              <a:t>Defense</a:t>
            </a:r>
            <a:r>
              <a:rPr lang="en-GB" sz="1700" b="1" dirty="0">
                <a:latin typeface="Times New Roman" panose="02020603050405020304" pitchFamily="18" charset="0"/>
                <a:cs typeface="Times New Roman" panose="02020603050405020304" pitchFamily="18" charset="0"/>
              </a:rPr>
              <a:t> System:</a:t>
            </a:r>
            <a:r>
              <a:rPr lang="en-GB" sz="1700" dirty="0">
                <a:latin typeface="Times New Roman" panose="02020603050405020304" pitchFamily="18" charset="0"/>
                <a:cs typeface="Times New Roman" panose="02020603050405020304" pitchFamily="18" charset="0"/>
              </a:rPr>
              <a:t> Design, implement, and validate a novel Physics-Informed Neural Network (PINN) combined with Graph Convolutional Networks (GCN) to provide real-time detection, suppression, and spatial localization of stealthy False Data Injection Attacks (FDIAs) and industrial protocol </a:t>
            </a:r>
            <a:r>
              <a:rPr lang="en-GB" sz="1700" dirty="0" err="1">
                <a:latin typeface="Times New Roman" panose="02020603050405020304" pitchFamily="18" charset="0"/>
                <a:cs typeface="Times New Roman" panose="02020603050405020304" pitchFamily="18" charset="0"/>
              </a:rPr>
              <a:t>tamperings</a:t>
            </a:r>
            <a:r>
              <a:rPr lang="en-GB" sz="1700" dirty="0">
                <a:latin typeface="Times New Roman" panose="02020603050405020304" pitchFamily="18" charset="0"/>
                <a:cs typeface="Times New Roman" panose="02020603050405020304" pitchFamily="18" charset="0"/>
              </a:rPr>
              <a:t> in smart grid operational </a:t>
            </a:r>
            <a:r>
              <a:rPr lang="en-GB" sz="1700" dirty="0" smtClean="0">
                <a:latin typeface="Times New Roman" panose="02020603050405020304" pitchFamily="18" charset="0"/>
                <a:cs typeface="Times New Roman" panose="02020603050405020304" pitchFamily="18" charset="0"/>
              </a:rPr>
              <a:t>networks </a:t>
            </a:r>
            <a:r>
              <a:rPr lang="en-US" altLang="en-US" sz="1600" dirty="0" smtClean="0">
                <a:latin typeface="Times New Roman" panose="02020603050405020304" pitchFamily="18" charset="0"/>
                <a:cs typeface="Times New Roman" panose="02020603050405020304" pitchFamily="18" charset="0"/>
              </a:rPr>
              <a:t>[</a:t>
            </a:r>
            <a:r>
              <a:rPr lang="en-US" altLang="en-US" sz="1600" dirty="0">
                <a:latin typeface="Times New Roman" panose="02020603050405020304" pitchFamily="18" charset="0"/>
                <a:cs typeface="Times New Roman" panose="02020603050405020304" pitchFamily="18" charset="0"/>
              </a:rPr>
              <a:t>7</a:t>
            </a:r>
            <a:r>
              <a:rPr lang="en-US" altLang="en-US" sz="1600" dirty="0" smtClean="0">
                <a:latin typeface="Times New Roman" panose="02020603050405020304" pitchFamily="18" charset="0"/>
                <a:cs typeface="Times New Roman" panose="02020603050405020304" pitchFamily="18" charset="0"/>
              </a:rPr>
              <a:t>]</a:t>
            </a:r>
            <a:r>
              <a:rPr lang="en-GB" sz="1700" dirty="0" smtClean="0">
                <a:latin typeface="Times New Roman" panose="02020603050405020304" pitchFamily="18" charset="0"/>
                <a:cs typeface="Times New Roman" panose="02020603050405020304" pitchFamily="18" charset="0"/>
              </a:rPr>
              <a:t>.</a:t>
            </a:r>
            <a:endParaRPr lang="en-GB" sz="17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1700" b="1" dirty="0">
                <a:latin typeface="Times New Roman" panose="02020603050405020304" pitchFamily="18" charset="0"/>
                <a:cs typeface="Times New Roman" panose="02020603050405020304" pitchFamily="18" charset="0"/>
              </a:rPr>
              <a:t>Physics-Informed &amp; Topology-Aware Solution:</a:t>
            </a:r>
            <a:r>
              <a:rPr lang="en-GB" sz="1700" dirty="0">
                <a:latin typeface="Times New Roman" panose="02020603050405020304" pitchFamily="18" charset="0"/>
                <a:cs typeface="Times New Roman" panose="02020603050405020304" pitchFamily="18" charset="0"/>
              </a:rPr>
              <a:t> Embed non-linear AC power flow laws (Kirchhoff’s laws) into the loss function to overcome statistical Bad Data Detection limits, while leveraging spatial graph representations to handle dynamic grid topology shifts across substations within a sub-15ms execution </a:t>
            </a:r>
            <a:r>
              <a:rPr lang="en-GB" sz="1700" dirty="0" smtClean="0">
                <a:latin typeface="Times New Roman" panose="02020603050405020304" pitchFamily="18" charset="0"/>
                <a:cs typeface="Times New Roman" panose="02020603050405020304" pitchFamily="18" charset="0"/>
              </a:rPr>
              <a:t>window </a:t>
            </a:r>
            <a:r>
              <a:rPr lang="en-US" altLang="en-US" sz="1600" dirty="0" smtClean="0">
                <a:latin typeface="Times New Roman" panose="02020603050405020304" pitchFamily="18" charset="0"/>
                <a:cs typeface="Times New Roman" panose="02020603050405020304" pitchFamily="18" charset="0"/>
              </a:rPr>
              <a:t>[</a:t>
            </a:r>
            <a:r>
              <a:rPr lang="en-US" altLang="en-US" sz="1600" dirty="0">
                <a:latin typeface="Times New Roman" panose="02020603050405020304" pitchFamily="18" charset="0"/>
                <a:cs typeface="Times New Roman" panose="02020603050405020304" pitchFamily="18" charset="0"/>
              </a:rPr>
              <a:t>8</a:t>
            </a:r>
            <a:r>
              <a:rPr lang="en-US" altLang="en-US" sz="1600" dirty="0" smtClean="0">
                <a:latin typeface="Times New Roman" panose="02020603050405020304" pitchFamily="18" charset="0"/>
                <a:cs typeface="Times New Roman" panose="02020603050405020304" pitchFamily="18" charset="0"/>
              </a:rPr>
              <a:t>]</a:t>
            </a:r>
            <a:r>
              <a:rPr lang="en-GB" sz="1700" dirty="0" smtClean="0">
                <a:latin typeface="Times New Roman" panose="02020603050405020304" pitchFamily="18" charset="0"/>
                <a:cs typeface="Times New Roman" panose="02020603050405020304" pitchFamily="18" charset="0"/>
              </a:rPr>
              <a:t>.</a:t>
            </a:r>
            <a:endParaRPr lang="en-GB" sz="1700" dirty="0">
              <a:latin typeface="Times New Roman" panose="02020603050405020304" pitchFamily="18" charset="0"/>
              <a:cs typeface="Times New Roman" panose="02020603050405020304" pitchFamily="18" charset="0"/>
            </a:endParaRPr>
          </a:p>
        </p:txBody>
      </p:sp>
      <p:sp>
        <p:nvSpPr>
          <p:cNvPr id="3" name="Rectangle 2"/>
          <p:cNvSpPr/>
          <p:nvPr/>
        </p:nvSpPr>
        <p:spPr>
          <a:xfrm>
            <a:off x="3769627" y="849476"/>
            <a:ext cx="3085205"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Research Aim and Objectives</a:t>
            </a:r>
          </a:p>
        </p:txBody>
      </p:sp>
    </p:spTree>
    <p:extLst>
      <p:ext uri="{BB962C8B-B14F-4D97-AF65-F5344CB8AC3E}">
        <p14:creationId xmlns:p14="http://schemas.microsoft.com/office/powerpoint/2010/main" val="3444138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56754" y="1386882"/>
            <a:ext cx="9774315"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Key Supporting Research Objectives</a:t>
            </a:r>
          </a:p>
          <a:p>
            <a:pPr marR="0" lvl="0" algn="ctr" defTabSz="914400" rtl="0" eaLnBrk="0" fontAlgn="base" latinLnBrk="0" hangingPunct="0">
              <a:lnSpc>
                <a:spcPct val="100000"/>
              </a:lnSpc>
              <a:spcBef>
                <a:spcPct val="0"/>
              </a:spcBef>
              <a:spcAft>
                <a:spcPct val="0"/>
              </a:spcAft>
              <a:buClrTx/>
              <a:buSzTx/>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Obj</a:t>
            </a: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1 — Architecture Design &amp; Loss Formulation: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Formulate the hybrid PINN-GCN architecture by representing the grid as a spatial graph (buses as nodes, lines as edges) and embedding AC power flow equations directly into a custom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PyTorch</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Geometric optimization loss function </a:t>
            </a:r>
            <a:r>
              <a:rPr lang="en-US" altLang="en-US" sz="1600" dirty="0" smtClean="0">
                <a:latin typeface="Times New Roman" panose="02020603050405020304" pitchFamily="18" charset="0"/>
                <a:cs typeface="Times New Roman" panose="02020603050405020304" pitchFamily="18" charset="0"/>
              </a:rPr>
              <a:t>[</a:t>
            </a:r>
            <a:r>
              <a:rPr lang="en-US" altLang="en-US" sz="1600" dirty="0">
                <a:latin typeface="Times New Roman" panose="02020603050405020304" pitchFamily="18" charset="0"/>
                <a:cs typeface="Times New Roman" panose="02020603050405020304" pitchFamily="18" charset="0"/>
              </a:rPr>
              <a:t>8</a:t>
            </a:r>
            <a:r>
              <a:rPr lang="en-US" altLang="en-US" sz="16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Obj</a:t>
            </a: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2 — Data Generation &amp; Co-Simulation: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Build a MATPOWER/</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pandapower</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and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Mininet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/NS-3 co-simulation framework across standard benchmark systems (IEEE 14-, 39-, and 118-bus) to generate preprocessed datasets containing SCADA telemetry and synthetic unobservable FDIA/DDoS attack vectors </a:t>
            </a:r>
            <a:r>
              <a:rPr lang="en-US" altLang="en-US" sz="1600" dirty="0" smtClean="0">
                <a:latin typeface="Times New Roman" panose="02020603050405020304" pitchFamily="18" charset="0"/>
                <a:cs typeface="Times New Roman" panose="02020603050405020304" pitchFamily="18" charset="0"/>
              </a:rPr>
              <a:t>[10]</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Obj</a:t>
            </a: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3 — Quantitative Evaluation &amp; Benchmarking:</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Train and empirically evaluate the PINN-GCN model against conventional ML baselines (SVM,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XGBoost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Autoencoders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targeting Detection Accuracy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ge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98.8\%$, F1-Score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ge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0.97$, False Positive Rate $&lt; 0.4\%$, and Execution Latency $&lt; 15\text{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600" dirty="0" smtClean="0">
                <a:latin typeface="Times New Roman" panose="02020603050405020304" pitchFamily="18" charset="0"/>
                <a:cs typeface="Times New Roman" panose="02020603050405020304" pitchFamily="18" charset="0"/>
              </a:rPr>
              <a:t>[11]</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Obj</a:t>
            </a: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4 — Operational Deployment &amp; Mitigation Synthesis: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Synthesize experimental findings into practical deployment guidelines for commercial SCADA/EMS systems, defining real-time sensor register localization workflows and human-in-the-loop alert visualizations </a:t>
            </a:r>
            <a:r>
              <a:rPr lang="en-US" altLang="en-US" sz="1600" dirty="0" smtClean="0">
                <a:latin typeface="Times New Roman" panose="02020603050405020304" pitchFamily="18" charset="0"/>
                <a:cs typeface="Times New Roman" panose="02020603050405020304" pitchFamily="18" charset="0"/>
              </a:rPr>
              <a:t>[9,12</a:t>
            </a:r>
            <a:r>
              <a:rPr lang="en-US" altLang="en-US" sz="1600" dirty="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3334198" y="588219"/>
            <a:ext cx="3085205"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Research Aim and Objectives</a:t>
            </a:r>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2723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09006" y="1256122"/>
            <a:ext cx="9840685"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GB" sz="1600" b="1" dirty="0">
                <a:latin typeface="Times New Roman" panose="02020603050405020304" pitchFamily="18" charset="0"/>
                <a:cs typeface="Times New Roman" panose="02020603050405020304" pitchFamily="18" charset="0"/>
              </a:rPr>
              <a:t>Brief summary of key studies.</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ICS &amp; SCADA Protocol Analysis: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Research identifies critical design flaws, showing unencrypted links in DNP3/Modbus TCP and unauthenticated GOOSE/SV messaging in IEC 61850 enable Man-in-the-Middle and packet injection attacks [6, 9].</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Statistical Bad Data Detection (BDD):</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Traditional defenses rely on Weighted Least Squares (WLS) state estimation, which fails against process-aware FDIAs ($a = H c$) designed using grid topology matrices </a:t>
            </a:r>
            <a:r>
              <a:rPr lang="en-US" altLang="en-US" sz="1700" dirty="0" smtClean="0">
                <a:latin typeface="Times New Roman" panose="02020603050405020304" pitchFamily="18" charset="0"/>
                <a:cs typeface="Times New Roman" panose="02020603050405020304" pitchFamily="18" charset="0"/>
              </a:rPr>
              <a:t>[2, 3]</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Evolution of Machine Learning (ML):</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Studies transitioned from classical classifiers (SVM, Random Forests) and temporal models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Autoencoders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LSTMs) to Graph Convolutional Networks (GCNs) that model buses as nodes and lines as edges to capture spatial topological dependencies </a:t>
            </a:r>
            <a:r>
              <a:rPr lang="en-US" altLang="en-US" sz="1700" dirty="0" smtClean="0">
                <a:latin typeface="Times New Roman" panose="02020603050405020304" pitchFamily="18" charset="0"/>
                <a:cs typeface="Times New Roman" panose="02020603050405020304" pitchFamily="18" charset="0"/>
              </a:rPr>
              <a:t>[5, 8]</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3503094" y="231169"/>
            <a:ext cx="3014608" cy="646331"/>
          </a:xfrm>
          <a:prstGeom prst="rect">
            <a:avLst/>
          </a:prstGeom>
        </p:spPr>
        <p:txBody>
          <a:bodyPr wrap="none">
            <a:spAutoFit/>
          </a:bodyPr>
          <a:lstStyle/>
          <a:p>
            <a:endParaRPr lang="en-GB" b="1" dirty="0" smtClean="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Literature Review </a:t>
            </a:r>
            <a:r>
              <a:rPr lang="en-GB" b="1" dirty="0" smtClean="0">
                <a:latin typeface="Times New Roman" panose="02020603050405020304" pitchFamily="18" charset="0"/>
                <a:cs typeface="Times New Roman" panose="02020603050405020304" pitchFamily="18" charset="0"/>
              </a:rPr>
              <a:t>Summary</a:t>
            </a:r>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7120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4101" y="1378030"/>
            <a:ext cx="10493829" cy="4262705"/>
          </a:xfrm>
          <a:prstGeom prst="rect">
            <a:avLst/>
          </a:prstGeom>
        </p:spPr>
        <p:txBody>
          <a:bodyPr wrap="square">
            <a:spAutoFit/>
          </a:bodyPr>
          <a:lstStyle/>
          <a:p>
            <a:pPr algn="ctr"/>
            <a:r>
              <a:rPr lang="en-GB" sz="1600" b="1" dirty="0">
                <a:latin typeface="Times New Roman" panose="02020603050405020304" pitchFamily="18" charset="0"/>
                <a:cs typeface="Times New Roman" panose="02020603050405020304" pitchFamily="18" charset="0"/>
              </a:rPr>
              <a:t>What Has Been Done &amp; What Remains Unexplored (The Gap)</a:t>
            </a:r>
            <a:endParaRPr lang="en-GB" sz="16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endParaRPr lang="en-GB" sz="1700" b="1" dirty="0" smtClean="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GB" sz="1700" b="1" dirty="0" smtClean="0">
                <a:latin typeface="Times New Roman" panose="02020603050405020304" pitchFamily="18" charset="0"/>
                <a:cs typeface="Times New Roman" panose="02020603050405020304" pitchFamily="18" charset="0"/>
              </a:rPr>
              <a:t>What </a:t>
            </a:r>
            <a:r>
              <a:rPr lang="en-GB" sz="1700" b="1" dirty="0">
                <a:latin typeface="Times New Roman" panose="02020603050405020304" pitchFamily="18" charset="0"/>
                <a:cs typeface="Times New Roman" panose="02020603050405020304" pitchFamily="18" charset="0"/>
              </a:rPr>
              <a:t>Has Been Done:</a:t>
            </a:r>
            <a:r>
              <a:rPr lang="en-GB" sz="1700" dirty="0">
                <a:latin typeface="Times New Roman" panose="02020603050405020304" pitchFamily="18" charset="0"/>
                <a:cs typeface="Times New Roman" panose="02020603050405020304" pitchFamily="18" charset="0"/>
              </a:rPr>
              <a:t> Existing literature effectively established spatial graph </a:t>
            </a:r>
            <a:r>
              <a:rPr lang="en-GB" sz="1700" dirty="0" err="1">
                <a:latin typeface="Times New Roman" panose="02020603050405020304" pitchFamily="18" charset="0"/>
                <a:cs typeface="Times New Roman" panose="02020603050405020304" pitchFamily="18" charset="0"/>
              </a:rPr>
              <a:t>modeling</a:t>
            </a:r>
            <a:r>
              <a:rPr lang="en-GB" sz="1700" dirty="0">
                <a:latin typeface="Times New Roman" panose="02020603050405020304" pitchFamily="18" charset="0"/>
                <a:cs typeface="Times New Roman" panose="02020603050405020304" pitchFamily="18" charset="0"/>
              </a:rPr>
              <a:t> (GCNs) for topological feature </a:t>
            </a:r>
            <a:r>
              <a:rPr lang="en-GB" sz="1700" dirty="0" smtClean="0">
                <a:latin typeface="Times New Roman" panose="02020603050405020304" pitchFamily="18" charset="0"/>
                <a:cs typeface="Times New Roman" panose="02020603050405020304" pitchFamily="18" charset="0"/>
              </a:rPr>
              <a:t>extraction [5] </a:t>
            </a:r>
            <a:r>
              <a:rPr lang="en-GB" sz="1700" dirty="0">
                <a:latin typeface="Times New Roman" panose="02020603050405020304" pitchFamily="18" charset="0"/>
                <a:cs typeface="Times New Roman" panose="02020603050405020304" pitchFamily="18" charset="0"/>
              </a:rPr>
              <a:t>and demonstrated PINN capabilities in embedding physical laws (AC power flow/Kirchhoff's laws) into neural network loss </a:t>
            </a:r>
            <a:r>
              <a:rPr lang="en-GB" sz="1700" dirty="0" smtClean="0">
                <a:latin typeface="Times New Roman" panose="02020603050405020304" pitchFamily="18" charset="0"/>
                <a:cs typeface="Times New Roman" panose="02020603050405020304" pitchFamily="18" charset="0"/>
              </a:rPr>
              <a:t>functions </a:t>
            </a:r>
            <a:r>
              <a:rPr lang="en-US" altLang="en-US" sz="1700" dirty="0" smtClean="0">
                <a:latin typeface="Times New Roman" panose="02020603050405020304" pitchFamily="18" charset="0"/>
                <a:cs typeface="Times New Roman" panose="02020603050405020304" pitchFamily="18" charset="0"/>
              </a:rPr>
              <a:t>[11]</a:t>
            </a:r>
            <a:r>
              <a:rPr lang="en-GB" sz="1700" dirty="0" smtClean="0">
                <a:latin typeface="Times New Roman" panose="02020603050405020304" pitchFamily="18" charset="0"/>
                <a:cs typeface="Times New Roman" panose="02020603050405020304" pitchFamily="18" charset="0"/>
              </a:rPr>
              <a:t>.</a:t>
            </a:r>
          </a:p>
          <a:p>
            <a:pPr algn="just"/>
            <a:endParaRPr lang="en-GB" sz="17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GB" sz="1700" b="1" dirty="0">
                <a:latin typeface="Times New Roman" panose="02020603050405020304" pitchFamily="18" charset="0"/>
                <a:cs typeface="Times New Roman" panose="02020603050405020304" pitchFamily="18" charset="0"/>
              </a:rPr>
              <a:t>Unexplored Research Gaps:</a:t>
            </a:r>
            <a:endParaRPr lang="en-GB" sz="1700" dirty="0">
              <a:latin typeface="Times New Roman" panose="02020603050405020304" pitchFamily="18" charset="0"/>
              <a:cs typeface="Times New Roman" panose="02020603050405020304" pitchFamily="18" charset="0"/>
            </a:endParaRPr>
          </a:p>
          <a:p>
            <a:pPr marL="742950" lvl="1" indent="-285750" algn="just">
              <a:buFont typeface="Wingdings" panose="05000000000000000000" pitchFamily="2" charset="2"/>
              <a:buChar char="§"/>
            </a:pPr>
            <a:r>
              <a:rPr lang="en-GB" sz="1700" b="1" dirty="0">
                <a:latin typeface="Times New Roman" panose="02020603050405020304" pitchFamily="18" charset="0"/>
                <a:cs typeface="Times New Roman" panose="02020603050405020304" pitchFamily="18" charset="0"/>
              </a:rPr>
              <a:t>Physical Unawareness &amp; Overfitting:</a:t>
            </a:r>
            <a:r>
              <a:rPr lang="en-GB" sz="1700" dirty="0">
                <a:latin typeface="Times New Roman" panose="02020603050405020304" pitchFamily="18" charset="0"/>
                <a:cs typeface="Times New Roman" panose="02020603050405020304" pitchFamily="18" charset="0"/>
              </a:rPr>
              <a:t> Purely data-driven GCNs ignore physical laws, leading to model degradation and failure during dynamic topology reconfigurations (e.g., line switching, </a:t>
            </a:r>
            <a:r>
              <a:rPr lang="en-GB" sz="1700" dirty="0" err="1">
                <a:latin typeface="Times New Roman" panose="02020603050405020304" pitchFamily="18" charset="0"/>
                <a:cs typeface="Times New Roman" panose="02020603050405020304" pitchFamily="18" charset="0"/>
              </a:rPr>
              <a:t>microgrid</a:t>
            </a:r>
            <a:r>
              <a:rPr lang="en-GB" sz="1700" dirty="0">
                <a:latin typeface="Times New Roman" panose="02020603050405020304" pitchFamily="18" charset="0"/>
                <a:cs typeface="Times New Roman" panose="02020603050405020304" pitchFamily="18" charset="0"/>
              </a:rPr>
              <a:t> islanding).</a:t>
            </a:r>
          </a:p>
          <a:p>
            <a:pPr marL="742950" lvl="1" indent="-285750" algn="just">
              <a:buFont typeface="Wingdings" panose="05000000000000000000" pitchFamily="2" charset="2"/>
              <a:buChar char="§"/>
            </a:pPr>
            <a:r>
              <a:rPr lang="en-GB" sz="1700" b="1" dirty="0">
                <a:latin typeface="Times New Roman" panose="02020603050405020304" pitchFamily="18" charset="0"/>
                <a:cs typeface="Times New Roman" panose="02020603050405020304" pitchFamily="18" charset="0"/>
              </a:rPr>
              <a:t>High False Positive Rates:</a:t>
            </a:r>
            <a:r>
              <a:rPr lang="en-GB" sz="1700" dirty="0">
                <a:latin typeface="Times New Roman" panose="02020603050405020304" pitchFamily="18" charset="0"/>
                <a:cs typeface="Times New Roman" panose="02020603050405020304" pitchFamily="18" charset="0"/>
              </a:rPr>
              <a:t> Current ML models fail to separate cyberattacks from benign high-frequency grid dynamics (renewable generation shifts), inducing operator alert </a:t>
            </a:r>
            <a:r>
              <a:rPr lang="en-GB" sz="1700" dirty="0" smtClean="0">
                <a:latin typeface="Times New Roman" panose="02020603050405020304" pitchFamily="18" charset="0"/>
                <a:cs typeface="Times New Roman" panose="02020603050405020304" pitchFamily="18" charset="0"/>
              </a:rPr>
              <a:t>fatigue [12].</a:t>
            </a:r>
            <a:endParaRPr lang="en-GB" sz="1700" dirty="0">
              <a:latin typeface="Times New Roman" panose="02020603050405020304" pitchFamily="18" charset="0"/>
              <a:cs typeface="Times New Roman" panose="02020603050405020304" pitchFamily="18" charset="0"/>
            </a:endParaRPr>
          </a:p>
          <a:p>
            <a:pPr marL="742950" lvl="1" indent="-285750" algn="just">
              <a:buFont typeface="Wingdings" panose="05000000000000000000" pitchFamily="2" charset="2"/>
              <a:buChar char="§"/>
            </a:pPr>
            <a:r>
              <a:rPr lang="en-GB" sz="1700" b="1" dirty="0">
                <a:latin typeface="Times New Roman" panose="02020603050405020304" pitchFamily="18" charset="0"/>
                <a:cs typeface="Times New Roman" panose="02020603050405020304" pitchFamily="18" charset="0"/>
              </a:rPr>
              <a:t>Black-Box Opacity &amp; Latency Constraints:</a:t>
            </a:r>
            <a:r>
              <a:rPr lang="en-GB" sz="1700" dirty="0">
                <a:latin typeface="Times New Roman" panose="02020603050405020304" pitchFamily="18" charset="0"/>
                <a:cs typeface="Times New Roman" panose="02020603050405020304" pitchFamily="18" charset="0"/>
              </a:rPr>
              <a:t> Deep learning architectures lack register-level spatial </a:t>
            </a:r>
            <a:r>
              <a:rPr lang="en-GB" sz="1700" dirty="0" err="1">
                <a:latin typeface="Times New Roman" panose="02020603050405020304" pitchFamily="18" charset="0"/>
                <a:cs typeface="Times New Roman" panose="02020603050405020304" pitchFamily="18" charset="0"/>
              </a:rPr>
              <a:t>explainability</a:t>
            </a:r>
            <a:r>
              <a:rPr lang="en-GB" sz="1700" dirty="0">
                <a:latin typeface="Times New Roman" panose="02020603050405020304" pitchFamily="18" charset="0"/>
                <a:cs typeface="Times New Roman" panose="02020603050405020304" pitchFamily="18" charset="0"/>
              </a:rPr>
              <a:t> and fail to satisfy real-time sub-15ms processing requirements for EMS state estimation </a:t>
            </a:r>
            <a:r>
              <a:rPr lang="en-GB" sz="1700" dirty="0" smtClean="0">
                <a:latin typeface="Times New Roman" panose="02020603050405020304" pitchFamily="18" charset="0"/>
                <a:cs typeface="Times New Roman" panose="02020603050405020304" pitchFamily="18" charset="0"/>
              </a:rPr>
              <a:t>cycles [13].</a:t>
            </a:r>
            <a:endParaRPr lang="en-GB" sz="1700" dirty="0">
              <a:latin typeface="Times New Roman" panose="02020603050405020304" pitchFamily="18" charset="0"/>
              <a:cs typeface="Times New Roman" panose="02020603050405020304" pitchFamily="18" charset="0"/>
            </a:endParaRPr>
          </a:p>
          <a:p>
            <a:pPr marL="742950" lvl="1" indent="-285750" algn="just">
              <a:buFont typeface="Wingdings" panose="05000000000000000000" pitchFamily="2" charset="2"/>
              <a:buChar char="§"/>
            </a:pPr>
            <a:r>
              <a:rPr lang="en-GB" sz="1700" b="1" dirty="0">
                <a:latin typeface="Times New Roman" panose="02020603050405020304" pitchFamily="18" charset="0"/>
                <a:cs typeface="Times New Roman" panose="02020603050405020304" pitchFamily="18" charset="0"/>
              </a:rPr>
              <a:t>Unified PINN-GCN </a:t>
            </a:r>
            <a:r>
              <a:rPr lang="en-GB" sz="1700" b="1" dirty="0" err="1">
                <a:latin typeface="Times New Roman" panose="02020603050405020304" pitchFamily="18" charset="0"/>
                <a:cs typeface="Times New Roman" panose="02020603050405020304" pitchFamily="18" charset="0"/>
              </a:rPr>
              <a:t>Defense</a:t>
            </a:r>
            <a:r>
              <a:rPr lang="en-GB" sz="1700" b="1" dirty="0">
                <a:latin typeface="Times New Roman" panose="02020603050405020304" pitchFamily="18" charset="0"/>
                <a:cs typeface="Times New Roman" panose="02020603050405020304" pitchFamily="18" charset="0"/>
              </a:rPr>
              <a:t>:</a:t>
            </a:r>
            <a:r>
              <a:rPr lang="en-GB" sz="1700" dirty="0">
                <a:latin typeface="Times New Roman" panose="02020603050405020304" pitchFamily="18" charset="0"/>
                <a:cs typeface="Times New Roman" panose="02020603050405020304" pitchFamily="18" charset="0"/>
              </a:rPr>
              <a:t> Integrating non-linear AC power flow loss constraints directly into spatial GCN layers to deliver a real-time, explainable, and physically validated </a:t>
            </a:r>
            <a:r>
              <a:rPr lang="en-GB" sz="1700" dirty="0" err="1">
                <a:latin typeface="Times New Roman" panose="02020603050405020304" pitchFamily="18" charset="0"/>
                <a:cs typeface="Times New Roman" panose="02020603050405020304" pitchFamily="18" charset="0"/>
              </a:rPr>
              <a:t>defense</a:t>
            </a:r>
            <a:r>
              <a:rPr lang="en-GB" sz="1700" dirty="0">
                <a:latin typeface="Times New Roman" panose="02020603050405020304" pitchFamily="18" charset="0"/>
                <a:cs typeface="Times New Roman" panose="02020603050405020304" pitchFamily="18" charset="0"/>
              </a:rPr>
              <a:t> remains </a:t>
            </a:r>
            <a:r>
              <a:rPr lang="en-GB" sz="1700" dirty="0" smtClean="0">
                <a:latin typeface="Times New Roman" panose="02020603050405020304" pitchFamily="18" charset="0"/>
                <a:cs typeface="Times New Roman" panose="02020603050405020304" pitchFamily="18" charset="0"/>
              </a:rPr>
              <a:t>unaddressed [8].</a:t>
            </a:r>
            <a:endParaRPr lang="en-GB" sz="1700" dirty="0">
              <a:latin typeface="Times New Roman" panose="02020603050405020304" pitchFamily="18" charset="0"/>
              <a:cs typeface="Times New Roman" panose="02020603050405020304" pitchFamily="18" charset="0"/>
            </a:endParaRPr>
          </a:p>
        </p:txBody>
      </p:sp>
      <p:sp>
        <p:nvSpPr>
          <p:cNvPr id="3" name="Rectangle 2"/>
          <p:cNvSpPr/>
          <p:nvPr/>
        </p:nvSpPr>
        <p:spPr>
          <a:xfrm>
            <a:off x="4214948" y="528097"/>
            <a:ext cx="6096000" cy="923330"/>
          </a:xfrm>
          <a:prstGeom prst="rect">
            <a:avLst/>
          </a:prstGeom>
        </p:spPr>
        <p:txBody>
          <a:bodyPr>
            <a:spAutoFit/>
          </a:bodyPr>
          <a:lstStyle/>
          <a:p>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Literature Review Summary</a:t>
            </a:r>
          </a:p>
          <a:p>
            <a:r>
              <a:rPr lang="en-GB" b="1" dirty="0" smtClean="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5826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09005" y="1604773"/>
            <a:ext cx="11146971" cy="42319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Research Design and Methods</a:t>
            </a:r>
          </a:p>
          <a:p>
            <a:pPr marR="0" lvl="0" algn="ctr" defTabSz="914400" rtl="0" eaLnBrk="0" fontAlgn="base" latinLnBrk="0" hangingPunct="0">
              <a:lnSpc>
                <a:spcPct val="100000"/>
              </a:lnSpc>
              <a:spcBef>
                <a:spcPct val="0"/>
              </a:spcBef>
              <a:spcAft>
                <a:spcPct val="0"/>
              </a:spcAft>
              <a:buClrTx/>
              <a:buSzTx/>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Design Science Research (DSR):</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Adopts DSR combined with quantitative empirical simulation to design, construct, and evaluate a novel software artifact—a Physics-Informed Neural Network augmented by Graph Convolutional Networks (PINN-GCN) [5].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Quantitative Experimental Paradigm:</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Combines software artifact development with controlled computational experimentation to evaluate continuous power flow dynamics and benchmark execution latency without risking real-world power blackouts [10].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Three-Stage Cyber-Defense Architecture:</a:t>
            </a: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742950" marR="0" lvl="1"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Topological Graph Construction (GCN):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Represents the grid as a spatial graph $G = (V, E)$ to capture localized topological dependencies across substations [11]. </a:t>
            </a:r>
          </a:p>
          <a:p>
            <a:pPr marL="742950" marR="0" lvl="1"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Physics-Informed Optimization (PINN):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Evaluates spatial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embeddings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against non-linear AC power flow equations (Kirchhoff's laws) embedded directly into the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PyTorch</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Geometric loss function. </a:t>
            </a:r>
          </a:p>
          <a:p>
            <a:pPr marL="742950" marR="0" lvl="1"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Real-Time Anomaly Detection &amp; Localization: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Computes continuous anomaly scores to trigger sub-15ms alerts and pinpoint corrupted sensor registers [13].</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4253775" y="832059"/>
            <a:ext cx="2443939"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Research Methodology</a:t>
            </a:r>
          </a:p>
        </p:txBody>
      </p:sp>
    </p:spTree>
    <p:extLst>
      <p:ext uri="{BB962C8B-B14F-4D97-AF65-F5344CB8AC3E}">
        <p14:creationId xmlns:p14="http://schemas.microsoft.com/office/powerpoint/2010/main" val="36657076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418011" y="1386882"/>
            <a:ext cx="10582183"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Data Collection and Analysis</a:t>
            </a:r>
          </a:p>
          <a:p>
            <a:pPr marR="0" lvl="0" algn="ctr" defTabSz="914400" rtl="0" eaLnBrk="0" fontAlgn="base" latinLnBrk="0" hangingPunct="0">
              <a:lnSpc>
                <a:spcPct val="100000"/>
              </a:lnSpc>
              <a:spcBef>
                <a:spcPct val="0"/>
              </a:spcBef>
              <a:spcAft>
                <a:spcPct val="0"/>
              </a:spcAft>
              <a:buClrTx/>
              <a:buSzTx/>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Data Collection via Co-Simulation: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Generates synthetic telemetry streams (voltages, phase angles, active/reactive power flows) using MATPOWER and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pandapower</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across standard IEEE 14-, 39-, and 118-bus benchmark test systems [10].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Protocol &amp; Attack Simulation: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Simulates industrial SCADA protocol traffic (IEC 61850 GOOSE/SV, DNP3) using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Mininet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and NS-3, injecting mathematically constructed unobservable FDIAs ($a = H c$) and DDoS payloads via custom Python scripts [14].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Quantitative Data Analysis &amp; Metrics: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Evaluates performance against standard baselines (SVM,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XGBoost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Autoencoders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using key metrics: </a:t>
            </a:r>
          </a:p>
          <a:p>
            <a:pPr marL="742950" marR="0" lvl="1"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Detection Accuracy ($\text{</a:t>
            </a:r>
            <a:r>
              <a:rPr kumimoji="0" lang="en-US" altLang="en-US" sz="1700" b="0" i="1"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Acc</a:t>
            </a: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Overall proportion of correctly classified telemetry states [11]. </a:t>
            </a:r>
          </a:p>
          <a:p>
            <a:pPr marL="742950" marR="0" lvl="1"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F1-Score: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Harmonic mean of Precision and Recall for balanced evaluation on imbalanced datasets [13]. </a:t>
            </a:r>
          </a:p>
          <a:p>
            <a:pPr marL="742950" lvl="1" indent="-285750" algn="just" defTabSz="914400" eaLnBrk="0" fontAlgn="base" hangingPunct="0">
              <a:spcBef>
                <a:spcPct val="0"/>
              </a:spcBef>
              <a:spcAft>
                <a:spcPct val="0"/>
              </a:spcAft>
              <a:buFont typeface="Wingdings" panose="05000000000000000000" pitchFamily="2" charset="2"/>
              <a:buChar char="§"/>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False Positive Rate ($\text{FPR}$):</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Target $&lt; 0.4\%$ to suppress SCADA operator alert fatigue </a:t>
            </a:r>
            <a:r>
              <a:rPr lang="en-US" altLang="en-US" sz="1700" dirty="0">
                <a:latin typeface="Times New Roman" panose="02020603050405020304" pitchFamily="18" charset="0"/>
                <a:cs typeface="Times New Roman" panose="02020603050405020304" pitchFamily="18" charset="0"/>
              </a:rPr>
              <a:t>[13]</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742950" lvl="1" indent="-285750" algn="just" defTabSz="914400" eaLnBrk="0" fontAlgn="base" hangingPunct="0">
              <a:spcBef>
                <a:spcPct val="0"/>
              </a:spcBef>
              <a:spcAft>
                <a:spcPct val="0"/>
              </a:spcAft>
              <a:buFont typeface="Wingdings" panose="05000000000000000000" pitchFamily="2" charset="2"/>
              <a:buChar char="§"/>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Execution Latency ($\Delta 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Target $&lt; 15\text{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per state estimation cycle to ensure real-time EMS operation </a:t>
            </a:r>
            <a:r>
              <a:rPr lang="en-US" altLang="en-US" sz="1700" dirty="0">
                <a:latin typeface="Times New Roman" panose="02020603050405020304" pitchFamily="18" charset="0"/>
                <a:cs typeface="Times New Roman" panose="02020603050405020304" pitchFamily="18" charset="0"/>
              </a:rPr>
              <a:t>[13]</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742950" lvl="1" indent="-285750" algn="just" defTabSz="914400" eaLnBrk="0" fontAlgn="base" hangingPunct="0">
              <a:spcBef>
                <a:spcPct val="0"/>
              </a:spcBef>
              <a:spcAft>
                <a:spcPct val="0"/>
              </a:spcAft>
              <a:buFont typeface="Wingdings" panose="05000000000000000000" pitchFamily="2" charset="2"/>
              <a:buChar char="§"/>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ROC-AUC Curves: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Evaluates classification thresholds across decision boundaries </a:t>
            </a:r>
            <a:r>
              <a:rPr lang="en-US" altLang="en-US" sz="1700" dirty="0">
                <a:latin typeface="Times New Roman" panose="02020603050405020304" pitchFamily="18" charset="0"/>
                <a:cs typeface="Times New Roman" panose="02020603050405020304" pitchFamily="18" charset="0"/>
              </a:rPr>
              <a:t>[</a:t>
            </a:r>
            <a:r>
              <a:rPr lang="en-US" altLang="en-US" sz="1700" dirty="0" smtClean="0">
                <a:latin typeface="Times New Roman" panose="02020603050405020304" pitchFamily="18" charset="0"/>
                <a:cs typeface="Times New Roman" panose="02020603050405020304" pitchFamily="18" charset="0"/>
              </a:rPr>
              <a:t>11]</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4271193" y="588220"/>
            <a:ext cx="2443939"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Research Methodology</a:t>
            </a:r>
          </a:p>
        </p:txBody>
      </p:sp>
    </p:spTree>
    <p:extLst>
      <p:ext uri="{BB962C8B-B14F-4D97-AF65-F5344CB8AC3E}">
        <p14:creationId xmlns:p14="http://schemas.microsoft.com/office/powerpoint/2010/main" val="4454547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775064" y="1569761"/>
            <a:ext cx="10111666"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Key Resources, Tools, and Technologies Needed</a:t>
            </a:r>
          </a:p>
          <a:p>
            <a:pPr marL="285750" marR="0" lvl="0" indent="-285750" algn="ctr"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Programming Environment &amp; Libraries: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Python 3.11+ using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NumPy</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Pandas,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Scikit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-Learn (baseline models),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NetworkX</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and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Matplotlib</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Seaborn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700" dirty="0">
                <a:latin typeface="Times New Roman" panose="02020603050405020304" pitchFamily="18" charset="0"/>
                <a:cs typeface="Times New Roman" panose="02020603050405020304" pitchFamily="18" charset="0"/>
              </a:rPr>
              <a:t>[</a:t>
            </a:r>
            <a:r>
              <a:rPr lang="en-US" altLang="en-US" sz="1700" dirty="0" smtClean="0">
                <a:latin typeface="Times New Roman" panose="02020603050405020304" pitchFamily="18" charset="0"/>
                <a:cs typeface="Times New Roman" panose="02020603050405020304" pitchFamily="18" charset="0"/>
              </a:rPr>
              <a:t>10]</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Deep Learning Frameworks: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PyTorch</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2.x and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PyTorch</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Geometric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PyG</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for graph neural network formulation and custom physics-informed loss functions </a:t>
            </a:r>
            <a:r>
              <a:rPr lang="en-US" altLang="en-US" sz="1700" dirty="0" smtClean="0">
                <a:latin typeface="Times New Roman" panose="02020603050405020304" pitchFamily="18" charset="0"/>
                <a:cs typeface="Times New Roman" panose="02020603050405020304" pitchFamily="18" charset="0"/>
              </a:rPr>
              <a:t>[</a:t>
            </a:r>
            <a:r>
              <a:rPr lang="en-US" altLang="en-US" sz="1700" dirty="0">
                <a:latin typeface="Times New Roman" panose="02020603050405020304" pitchFamily="18" charset="0"/>
                <a:cs typeface="Times New Roman" panose="02020603050405020304" pitchFamily="18" charset="0"/>
              </a:rPr>
              <a:t>5</a:t>
            </a:r>
            <a:r>
              <a:rPr lang="en-US" altLang="en-US" sz="17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Power System Solvers: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MATPOWER 7.x (via Python wrapper) and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pandapower</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for solving non-linear AC power flow equations </a:t>
            </a:r>
            <a:r>
              <a:rPr lang="en-US" altLang="en-US" sz="1700" dirty="0">
                <a:latin typeface="Times New Roman" panose="02020603050405020304" pitchFamily="18" charset="0"/>
                <a:cs typeface="Times New Roman" panose="02020603050405020304" pitchFamily="18" charset="0"/>
              </a:rPr>
              <a:t>[</a:t>
            </a:r>
            <a:r>
              <a:rPr lang="en-US" altLang="en-US" sz="1700" dirty="0" smtClean="0">
                <a:latin typeface="Times New Roman" panose="02020603050405020304" pitchFamily="18" charset="0"/>
                <a:cs typeface="Times New Roman" panose="02020603050405020304" pitchFamily="18" charset="0"/>
              </a:rPr>
              <a:t>10]</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SCADA Network Simulators: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Mininet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and NS-3 for industrial SCADA protocol traffic simulation (IEC 61850 GOOSE/SV and DNP3) </a:t>
            </a:r>
            <a:r>
              <a:rPr lang="en-US" altLang="en-US" sz="1700" dirty="0">
                <a:latin typeface="Times New Roman" panose="02020603050405020304" pitchFamily="18" charset="0"/>
                <a:cs typeface="Times New Roman" panose="02020603050405020304" pitchFamily="18" charset="0"/>
              </a:rPr>
              <a:t>[</a:t>
            </a:r>
            <a:r>
              <a:rPr lang="en-US" altLang="en-US" sz="1700" dirty="0" smtClean="0">
                <a:latin typeface="Times New Roman" panose="02020603050405020304" pitchFamily="18" charset="0"/>
                <a:cs typeface="Times New Roman" panose="02020603050405020304" pitchFamily="18" charset="0"/>
              </a:rPr>
              <a:t>14]</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High-Performance Hardware Workstation:</a:t>
            </a: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742950" lvl="1" indent="-285750" algn="just" defTabSz="914400" eaLnBrk="0" fontAlgn="base" hangingPunct="0">
              <a:spcBef>
                <a:spcPct val="0"/>
              </a:spcBef>
              <a:spcAft>
                <a:spcPct val="0"/>
              </a:spcAft>
              <a:buFont typeface="Wingdings" panose="05000000000000000000" pitchFamily="2" charset="2"/>
              <a:buChar char="§"/>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GPU:</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NVIDIA RTX 4090 (24GB VRAM, CUDA acceleration) for parallel tensor operations and deep learning training </a:t>
            </a:r>
            <a:r>
              <a:rPr lang="en-US" altLang="en-US" sz="1700" dirty="0" smtClean="0">
                <a:latin typeface="Times New Roman" panose="02020603050405020304" pitchFamily="18" charset="0"/>
                <a:cs typeface="Times New Roman" panose="02020603050405020304" pitchFamily="18" charset="0"/>
              </a:rPr>
              <a:t>[</a:t>
            </a:r>
            <a:r>
              <a:rPr lang="en-US" altLang="en-US" sz="1700" dirty="0">
                <a:latin typeface="Times New Roman" panose="02020603050405020304" pitchFamily="18" charset="0"/>
                <a:cs typeface="Times New Roman" panose="02020603050405020304" pitchFamily="18" charset="0"/>
              </a:rPr>
              <a:t>4</a:t>
            </a:r>
            <a:r>
              <a:rPr lang="en-US" altLang="en-US" sz="17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742950" lvl="1" indent="-285750" algn="just" defTabSz="914400" eaLnBrk="0" fontAlgn="base" hangingPunct="0">
              <a:spcBef>
                <a:spcPct val="0"/>
              </a:spcBef>
              <a:spcAft>
                <a:spcPct val="0"/>
              </a:spcAft>
              <a:buFont typeface="Wingdings" panose="05000000000000000000" pitchFamily="2" charset="2"/>
              <a:buChar char="§"/>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CPU:</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16-Core / 32-Thread AMD Ryzen 9 or Intel Core i9 processor for multi-threaded power flow simulations </a:t>
            </a:r>
            <a:r>
              <a:rPr lang="en-US" altLang="en-US" sz="1700" dirty="0" smtClean="0">
                <a:latin typeface="Times New Roman" panose="02020603050405020304" pitchFamily="18" charset="0"/>
                <a:cs typeface="Times New Roman" panose="02020603050405020304" pitchFamily="18" charset="0"/>
              </a:rPr>
              <a:t>[</a:t>
            </a:r>
            <a:r>
              <a:rPr lang="en-US" altLang="en-US" sz="1700" dirty="0">
                <a:latin typeface="Times New Roman" panose="02020603050405020304" pitchFamily="18" charset="0"/>
                <a:cs typeface="Times New Roman" panose="02020603050405020304" pitchFamily="18" charset="0"/>
              </a:rPr>
              <a:t>5</a:t>
            </a:r>
            <a:r>
              <a:rPr lang="en-US" altLang="en-US" sz="17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742950" lvl="1" indent="-285750" algn="just" defTabSz="914400" eaLnBrk="0" fontAlgn="base" hangingPunct="0">
              <a:spcBef>
                <a:spcPct val="0"/>
              </a:spcBef>
              <a:spcAft>
                <a:spcPct val="0"/>
              </a:spcAft>
              <a:buFont typeface="Wingdings" panose="05000000000000000000" pitchFamily="2" charset="2"/>
              <a:buChar char="§"/>
            </a:pPr>
            <a:r>
              <a:rPr kumimoji="0" lang="en-US" altLang="en-US" sz="17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Memory &amp; Storage: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64GB DDR5 RAM and 2TB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NVMe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PCIe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4.0 SSD for rapid dataset handling </a:t>
            </a:r>
            <a:r>
              <a:rPr lang="en-US" altLang="en-US" sz="1700" dirty="0">
                <a:latin typeface="Times New Roman" panose="02020603050405020304" pitchFamily="18" charset="0"/>
                <a:cs typeface="Times New Roman" panose="02020603050405020304" pitchFamily="18" charset="0"/>
              </a:rPr>
              <a:t>[</a:t>
            </a:r>
            <a:r>
              <a:rPr lang="en-US" altLang="en-US" sz="1700" dirty="0" smtClean="0">
                <a:latin typeface="Times New Roman" panose="02020603050405020304" pitchFamily="18" charset="0"/>
                <a:cs typeface="Times New Roman" panose="02020603050405020304" pitchFamily="18" charset="0"/>
              </a:rPr>
              <a:t>10].</a:t>
            </a: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3893755" y="797225"/>
            <a:ext cx="3324628"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Project Planning and Resources</a:t>
            </a:r>
          </a:p>
        </p:txBody>
      </p:sp>
    </p:spTree>
    <p:extLst>
      <p:ext uri="{BB962C8B-B14F-4D97-AF65-F5344CB8AC3E}">
        <p14:creationId xmlns:p14="http://schemas.microsoft.com/office/powerpoint/2010/main" val="26041724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001485" y="1648670"/>
            <a:ext cx="9971313" cy="37087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Project Timeline (6-Month Milestone Schedule)</a:t>
            </a:r>
          </a:p>
          <a:p>
            <a:pPr marR="0" lvl="0" algn="ctr" defTabSz="914400" rtl="0" eaLnBrk="0" fontAlgn="base" latinLnBrk="0" hangingPunct="0">
              <a:lnSpc>
                <a:spcPct val="100000"/>
              </a:lnSpc>
              <a:spcBef>
                <a:spcPct val="0"/>
              </a:spcBef>
              <a:spcAft>
                <a:spcPct val="0"/>
              </a:spcAft>
              <a:buClrTx/>
              <a:buSzTx/>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Month 1 (Setup &amp; Literature):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Establish research structure, tools, and requirements; synthesize literature on FDIA/GCN/PINN and complete ethics approval.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Months 2–3 (Data Simulation &amp; Preprocessing):</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Develop IEEE 14-, 39-, and 118-bus power flow simulations; clean, normalize, and feature-engineer synthetic FDIA/DDoS datasets.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Months 3–4 (PINN-GCN Development):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Construct the GCN spatial topology model and integrate physics-informed AC power flow constraints.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Months 4–5 (Training, Optimization &amp; Testing):</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Train PINN-GCN and baseline models, optimize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hyperparameters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and conduct real-time latency testing to ensure execution speeds under 15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Months 5–6 (Benchmarking, Analysis &amp; Writing):</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Benchmark against SVM,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XGBoost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and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Autoencoders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perform sensitivity analysis; synthesize SCADA/EMS deployment guidelines; and finalize dissertation submission.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4076634" y="823351"/>
            <a:ext cx="3324628"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Project Planning and Resources</a:t>
            </a:r>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00347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01188" y="1570469"/>
            <a:ext cx="10772502" cy="3447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Expected Impact of the Research</a:t>
            </a:r>
          </a:p>
          <a:p>
            <a:pPr marR="0" lvl="0" algn="just" defTabSz="914400" rtl="0" eaLnBrk="0" fontAlgn="base" latinLnBrk="0" hangingPunct="0">
              <a:lnSpc>
                <a:spcPct val="100000"/>
              </a:lnSpc>
              <a:spcBef>
                <a:spcPct val="0"/>
              </a:spcBef>
              <a:spcAft>
                <a:spcPct val="0"/>
              </a:spcAft>
              <a:buClrTx/>
              <a:buSzTx/>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Academic Advancement: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Establishes a novel theoretical framework for Physics-Informed Neural Networks (PINNs) applied to non-Euclidean graph topologies in cyber-physical security, bridging power engineering with deep learning </a:t>
            </a:r>
            <a:r>
              <a:rPr lang="en-US" altLang="en-US" sz="1700" dirty="0" smtClean="0">
                <a:latin typeface="Times New Roman" panose="02020603050405020304" pitchFamily="18" charset="0"/>
                <a:cs typeface="Times New Roman" panose="02020603050405020304" pitchFamily="18" charset="0"/>
              </a:rPr>
              <a:t>[</a:t>
            </a:r>
            <a:r>
              <a:rPr lang="en-US" altLang="en-US" sz="1700" dirty="0">
                <a:latin typeface="Times New Roman" panose="02020603050405020304" pitchFamily="18" charset="0"/>
                <a:cs typeface="Times New Roman" panose="02020603050405020304" pitchFamily="18" charset="0"/>
              </a:rPr>
              <a:t>5</a:t>
            </a:r>
            <a:r>
              <a:rPr lang="en-US" altLang="en-US" sz="17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Practical SCADA/EMS Deployment: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Provides an inline Intrusion Detection System (IDS) for SCADA control centers that integrates with Automatic Generation Control (AGC) to isolate corrupted telemetry and prevent blackouts.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Operational </a:t>
            </a:r>
            <a:r>
              <a:rPr kumimoji="0" lang="en-US" altLang="en-US" sz="1700" b="1"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Explainability</a:t>
            </a: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&amp; Low Alert Fatigue: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Delivers precise spatial localization down to the exact corrupted sensor register while suppressing false alarms (False Positive Rate $&lt;0.4\%$) during natural renewable energy shifts </a:t>
            </a:r>
            <a:r>
              <a:rPr lang="en-US" altLang="en-US" sz="1700" dirty="0" smtClean="0">
                <a:latin typeface="Times New Roman" panose="02020603050405020304" pitchFamily="18" charset="0"/>
                <a:cs typeface="Times New Roman" panose="02020603050405020304" pitchFamily="18" charset="0"/>
              </a:rPr>
              <a:t>[</a:t>
            </a:r>
            <a:r>
              <a:rPr lang="en-US" altLang="en-US" sz="1700" dirty="0">
                <a:latin typeface="Times New Roman" panose="02020603050405020304" pitchFamily="18" charset="0"/>
                <a:cs typeface="Times New Roman" panose="02020603050405020304" pitchFamily="18" charset="0"/>
              </a:rPr>
              <a:t>8</a:t>
            </a:r>
            <a:r>
              <a:rPr lang="en-US" altLang="en-US" sz="1700" dirty="0" smtClean="0">
                <a:latin typeface="Times New Roman" panose="02020603050405020304" pitchFamily="18" charset="0"/>
                <a:cs typeface="Times New Roman" panose="02020603050405020304" pitchFamily="18" charset="0"/>
              </a:rPr>
              <a:t>]</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Cross-Domain Application:</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Establishes an adaptable defense architecture transferable to other critical infrastructure, including municipal water distribution networks, gas pipelines, and manufacturing SCADA systems.</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3942277" y="988814"/>
            <a:ext cx="3290324" cy="369332"/>
          </a:xfrm>
          <a:prstGeom prst="rect">
            <a:avLst/>
          </a:prstGeom>
        </p:spPr>
        <p:txBody>
          <a:bodyPr wrap="none">
            <a:spAutoFit/>
          </a:bodyPr>
          <a:lstStyle/>
          <a:p>
            <a:r>
              <a:rPr lang="en-GB" b="1" dirty="0">
                <a:latin typeface="Times New Roman" panose="02020603050405020304" pitchFamily="18" charset="0"/>
                <a:cs typeface="Times New Roman" panose="02020603050405020304" pitchFamily="18" charset="0"/>
              </a:rPr>
              <a:t>Project Impact and Limitations</a:t>
            </a:r>
          </a:p>
        </p:txBody>
      </p:sp>
    </p:spTree>
    <p:extLst>
      <p:ext uri="{BB962C8B-B14F-4D97-AF65-F5344CB8AC3E}">
        <p14:creationId xmlns:p14="http://schemas.microsoft.com/office/powerpoint/2010/main" val="15082684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 y="2032727"/>
            <a:ext cx="11199223" cy="240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R="0" lvl="0" algn="ctr" defTabSz="914400" rtl="0" eaLnBrk="0" fontAlgn="base" latinLnBrk="0" hangingPunct="0">
              <a:lnSpc>
                <a:spcPct val="100000"/>
              </a:lnSpc>
              <a:spcBef>
                <a:spcPct val="0"/>
              </a:spcBef>
              <a:spcAft>
                <a:spcPct val="0"/>
              </a:spcAft>
              <a:buClrTx/>
              <a:buSzTx/>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Known or Potential Limitations</a:t>
            </a:r>
          </a:p>
          <a:p>
            <a:pPr marR="0" lvl="0" algn="ctr" defTabSz="914400" rtl="0" eaLnBrk="0" fontAlgn="base" latinLnBrk="0" hangingPunct="0">
              <a:lnSpc>
                <a:spcPct val="100000"/>
              </a:lnSpc>
              <a:spcBef>
                <a:spcPct val="0"/>
              </a:spcBef>
              <a:spcAft>
                <a:spcPct val="0"/>
              </a:spcAft>
              <a:buClrTx/>
              <a:buSzTx/>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Training Overhead:</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Incorporating non-linear power flow physics directly into the neural network loss function increases offline computational training complexity, requiring GPU hardware acceleration.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Topology Dependence:</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Requires accurate baseline topological network matrices; </a:t>
            </a:r>
            <a:r>
              <a:rPr kumimoji="0" lang="en-US" altLang="en-US" sz="17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unmodeled</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topology reconfigurations may temporarily impair graph feature extraction </a:t>
            </a:r>
            <a:r>
              <a:rPr lang="en-US" altLang="en-US" sz="1700" dirty="0">
                <a:latin typeface="Times New Roman" panose="02020603050405020304" pitchFamily="18" charset="0"/>
                <a:cs typeface="Times New Roman" panose="02020603050405020304" pitchFamily="18" charset="0"/>
              </a:rPr>
              <a:t>[</a:t>
            </a:r>
            <a:r>
              <a:rPr lang="en-US" altLang="en-US" sz="1700" dirty="0" smtClean="0">
                <a:latin typeface="Times New Roman" panose="02020603050405020304" pitchFamily="18" charset="0"/>
                <a:cs typeface="Times New Roman" panose="02020603050405020304" pitchFamily="18" charset="0"/>
              </a:rPr>
              <a:t>12]</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lvl="0" indent="-285750" algn="just" defTabSz="914400" eaLnBrk="0" fontAlgn="base" hangingPunct="0">
              <a:spcBef>
                <a:spcPct val="0"/>
              </a:spcBef>
              <a:spcAft>
                <a:spcPct val="0"/>
              </a:spcAft>
              <a:buFont typeface="Wingdings" panose="05000000000000000000" pitchFamily="2" charset="2"/>
              <a:buChar char="Ø"/>
            </a:pPr>
            <a:r>
              <a:rPr kumimoji="0" lang="en-US" altLang="en-US" sz="17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Simulation Boundaries:</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Initial empirical evaluation relies on standardized IEEE benchmark test systems (14-, 39-, and 118-bus), which may not capture all real-world utility noise and proprietary protocol variations </a:t>
            </a:r>
            <a:r>
              <a:rPr lang="en-US" altLang="en-US" sz="1700" dirty="0">
                <a:latin typeface="Times New Roman" panose="02020603050405020304" pitchFamily="18" charset="0"/>
                <a:cs typeface="Times New Roman" panose="02020603050405020304" pitchFamily="18" charset="0"/>
              </a:rPr>
              <a:t>[</a:t>
            </a:r>
            <a:r>
              <a:rPr lang="en-US" altLang="en-US" sz="1700" dirty="0" smtClean="0">
                <a:latin typeface="Times New Roman" panose="02020603050405020304" pitchFamily="18" charset="0"/>
                <a:cs typeface="Times New Roman" panose="02020603050405020304" pitchFamily="18" charset="0"/>
              </a:rPr>
              <a:t>15]</a:t>
            </a:r>
            <a:r>
              <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7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Rectangle 2"/>
          <p:cNvSpPr/>
          <p:nvPr/>
        </p:nvSpPr>
        <p:spPr>
          <a:xfrm>
            <a:off x="4076370" y="1398116"/>
            <a:ext cx="3290324" cy="369332"/>
          </a:xfrm>
          <a:prstGeom prst="rect">
            <a:avLst/>
          </a:prstGeom>
        </p:spPr>
        <p:txBody>
          <a:bodyPr wrap="none">
            <a:spAutoFit/>
          </a:bodyPr>
          <a:lstStyle/>
          <a:p>
            <a:r>
              <a:rPr lang="en-GB" b="1" dirty="0">
                <a:latin typeface="Times New Roman" panose="02020603050405020304" pitchFamily="18" charset="0"/>
                <a:cs typeface="Times New Roman" panose="02020603050405020304" pitchFamily="18" charset="0"/>
              </a:rPr>
              <a:t>Project Impact and Limitations</a:t>
            </a:r>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03219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4468" y="1286568"/>
            <a:ext cx="11025051" cy="5207836"/>
          </a:xfrm>
          <a:prstGeom prst="rect">
            <a:avLst/>
          </a:prstGeom>
        </p:spPr>
        <p:txBody>
          <a:bodyPr wrap="square">
            <a:spAutoFit/>
          </a:bodyPr>
          <a:lstStyle/>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[1]</a:t>
            </a:r>
            <a:r>
              <a:rPr lang="en-GB" sz="1050" dirty="0">
                <a:solidFill>
                  <a:srgbClr val="2D3748"/>
                </a:solidFill>
                <a:latin typeface="Times New Roman" panose="02020603050405020304" pitchFamily="18" charset="0"/>
                <a:ea typeface="ＭＳ 明朝"/>
                <a:cs typeface="Times New Roman" panose="02020603050405020304" pitchFamily="18" charset="0"/>
              </a:rPr>
              <a:t> U.S. Department of Energy (DOE), "Smart Grid Cybersecurity Strategy and Requirements," Technical Report, Washington, DC, USA, 2024.</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[2]</a:t>
            </a:r>
            <a:r>
              <a:rPr lang="en-GB" sz="1050" dirty="0">
                <a:solidFill>
                  <a:srgbClr val="2D3748"/>
                </a:solidFill>
                <a:latin typeface="Times New Roman" panose="02020603050405020304" pitchFamily="18" charset="0"/>
                <a:ea typeface="ＭＳ 明朝"/>
                <a:cs typeface="Times New Roman" panose="02020603050405020304" pitchFamily="18" charset="0"/>
              </a:rPr>
              <a:t> Y. Liu, P. Ning, and M. K. Reiter, "False data injection attacks against state estimation in electric power grids," ACM Transactions on Information and System Security, vol. 14, no. 1, pp. 1-33, May 2022.</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[3]</a:t>
            </a:r>
            <a:r>
              <a:rPr lang="en-GB" sz="1050" dirty="0">
                <a:solidFill>
                  <a:srgbClr val="2D3748"/>
                </a:solidFill>
                <a:latin typeface="Times New Roman" panose="02020603050405020304" pitchFamily="18" charset="0"/>
                <a:ea typeface="ＭＳ 明朝"/>
                <a:cs typeface="Times New Roman" panose="02020603050405020304" pitchFamily="18" charset="0"/>
              </a:rPr>
              <a:t> G. Liang et al., "Cybersecurity for smart grid state estimation: A review of FDI attacks and </a:t>
            </a:r>
            <a:r>
              <a:rPr lang="en-GB" sz="1050" dirty="0" err="1">
                <a:solidFill>
                  <a:srgbClr val="2D3748"/>
                </a:solidFill>
                <a:latin typeface="Times New Roman" panose="02020603050405020304" pitchFamily="18" charset="0"/>
                <a:ea typeface="ＭＳ 明朝"/>
                <a:cs typeface="Times New Roman" panose="02020603050405020304" pitchFamily="18" charset="0"/>
              </a:rPr>
              <a:t>defenses</a:t>
            </a:r>
            <a:r>
              <a:rPr lang="en-GB" sz="1050" dirty="0">
                <a:solidFill>
                  <a:srgbClr val="2D3748"/>
                </a:solidFill>
                <a:latin typeface="Times New Roman" panose="02020603050405020304" pitchFamily="18" charset="0"/>
                <a:ea typeface="ＭＳ 明朝"/>
                <a:cs typeface="Times New Roman" panose="02020603050405020304" pitchFamily="18" charset="0"/>
              </a:rPr>
              <a:t>," IEEE Transactions on Smart Grid, vol. 13, no. 2, pp. 1204-1218, Mar.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[4]</a:t>
            </a:r>
            <a:r>
              <a:rPr lang="en-GB" sz="1050" dirty="0">
                <a:solidFill>
                  <a:srgbClr val="2D3748"/>
                </a:solidFill>
                <a:latin typeface="Times New Roman" panose="02020603050405020304" pitchFamily="18" charset="0"/>
                <a:ea typeface="ＭＳ 明朝"/>
                <a:cs typeface="Times New Roman" panose="02020603050405020304" pitchFamily="18" charset="0"/>
              </a:rPr>
              <a:t> M. </a:t>
            </a:r>
            <a:r>
              <a:rPr lang="en-GB" sz="1050" dirty="0" err="1">
                <a:solidFill>
                  <a:srgbClr val="2D3748"/>
                </a:solidFill>
                <a:latin typeface="Times New Roman" panose="02020603050405020304" pitchFamily="18" charset="0"/>
                <a:ea typeface="ＭＳ 明朝"/>
                <a:cs typeface="Times New Roman" panose="02020603050405020304" pitchFamily="18" charset="0"/>
              </a:rPr>
              <a:t>Raissi</a:t>
            </a:r>
            <a:r>
              <a:rPr lang="en-GB" sz="1050" dirty="0">
                <a:solidFill>
                  <a:srgbClr val="2D3748"/>
                </a:solidFill>
                <a:latin typeface="Times New Roman" panose="02020603050405020304" pitchFamily="18" charset="0"/>
                <a:ea typeface="ＭＳ 明朝"/>
                <a:cs typeface="Times New Roman" panose="02020603050405020304" pitchFamily="18" charset="0"/>
              </a:rPr>
              <a:t>, P. </a:t>
            </a:r>
            <a:r>
              <a:rPr lang="en-GB" sz="1050" dirty="0" err="1">
                <a:solidFill>
                  <a:srgbClr val="2D3748"/>
                </a:solidFill>
                <a:latin typeface="Times New Roman" panose="02020603050405020304" pitchFamily="18" charset="0"/>
                <a:ea typeface="ＭＳ 明朝"/>
                <a:cs typeface="Times New Roman" panose="02020603050405020304" pitchFamily="18" charset="0"/>
              </a:rPr>
              <a:t>Perdikaris</a:t>
            </a:r>
            <a:r>
              <a:rPr lang="en-GB" sz="1050" dirty="0">
                <a:solidFill>
                  <a:srgbClr val="2D3748"/>
                </a:solidFill>
                <a:latin typeface="Times New Roman" panose="02020603050405020304" pitchFamily="18" charset="0"/>
                <a:ea typeface="ＭＳ 明朝"/>
                <a:cs typeface="Times New Roman" panose="02020603050405020304" pitchFamily="18" charset="0"/>
              </a:rPr>
              <a:t>, and G. E. </a:t>
            </a:r>
            <a:r>
              <a:rPr lang="en-GB" sz="1050" dirty="0" err="1">
                <a:solidFill>
                  <a:srgbClr val="2D3748"/>
                </a:solidFill>
                <a:latin typeface="Times New Roman" panose="02020603050405020304" pitchFamily="18" charset="0"/>
                <a:ea typeface="ＭＳ 明朝"/>
                <a:cs typeface="Times New Roman" panose="02020603050405020304" pitchFamily="18" charset="0"/>
              </a:rPr>
              <a:t>Karniadakis</a:t>
            </a:r>
            <a:r>
              <a:rPr lang="en-GB" sz="1050" dirty="0">
                <a:solidFill>
                  <a:srgbClr val="2D3748"/>
                </a:solidFill>
                <a:latin typeface="Times New Roman" panose="02020603050405020304" pitchFamily="18" charset="0"/>
                <a:ea typeface="ＭＳ 明朝"/>
                <a:cs typeface="Times New Roman" panose="02020603050405020304" pitchFamily="18" charset="0"/>
              </a:rPr>
              <a:t>, "Physics-informed neural networks: A deep learning framework for solving forward and inverse problems," Journal of Computational Physics, vol. 378, pp. 686-707, Feb. 2021.</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[5]</a:t>
            </a:r>
            <a:r>
              <a:rPr lang="en-GB" sz="1050" dirty="0">
                <a:solidFill>
                  <a:srgbClr val="2D3748"/>
                </a:solidFill>
                <a:latin typeface="Times New Roman" panose="02020603050405020304" pitchFamily="18" charset="0"/>
                <a:ea typeface="ＭＳ 明朝"/>
                <a:cs typeface="Times New Roman" panose="02020603050405020304" pitchFamily="18" charset="0"/>
              </a:rPr>
              <a:t> Z. Zhang, R. Deng, and D. K. </a:t>
            </a:r>
            <a:r>
              <a:rPr lang="en-GB" sz="1050" dirty="0" err="1">
                <a:solidFill>
                  <a:srgbClr val="2D3748"/>
                </a:solidFill>
                <a:latin typeface="Times New Roman" panose="02020603050405020304" pitchFamily="18" charset="0"/>
                <a:ea typeface="ＭＳ 明朝"/>
                <a:cs typeface="Times New Roman" panose="02020603050405020304" pitchFamily="18" charset="0"/>
              </a:rPr>
              <a:t>Yau</a:t>
            </a:r>
            <a:r>
              <a:rPr lang="en-GB" sz="1050" dirty="0">
                <a:solidFill>
                  <a:srgbClr val="2D3748"/>
                </a:solidFill>
                <a:latin typeface="Times New Roman" panose="02020603050405020304" pitchFamily="18" charset="0"/>
                <a:ea typeface="ＭＳ 明朝"/>
                <a:cs typeface="Times New Roman" panose="02020603050405020304" pitchFamily="18" charset="0"/>
              </a:rPr>
              <a:t>, "GCN-based detection of false data injection attacks in smart grids," IEEE Transactions on Industrial Informatics, vol. 19, no. 5, pp. 4512-4524, May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[6]</a:t>
            </a:r>
            <a:r>
              <a:rPr lang="en-GB" sz="1050" dirty="0">
                <a:solidFill>
                  <a:srgbClr val="2D3748"/>
                </a:solidFill>
                <a:latin typeface="Times New Roman" panose="02020603050405020304" pitchFamily="18" charset="0"/>
                <a:ea typeface="ＭＳ 明朝"/>
                <a:cs typeface="Times New Roman" panose="02020603050405020304" pitchFamily="18" charset="0"/>
              </a:rPr>
              <a:t> Cybersecurity and Infrastructure Security Agency (CISA), "Securing Operational Technology and SCADA Control Systems in Critical Energy Infrastructure," CISA Technical Advisory, Washington, DC, USA, 2024.</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[7]</a:t>
            </a:r>
            <a:r>
              <a:rPr lang="en-GB" sz="1050" dirty="0">
                <a:solidFill>
                  <a:srgbClr val="2D3748"/>
                </a:solidFill>
                <a:latin typeface="Times New Roman" panose="02020603050405020304" pitchFamily="18" charset="0"/>
                <a:ea typeface="ＭＳ 明朝"/>
                <a:cs typeface="Times New Roman" panose="02020603050405020304" pitchFamily="18" charset="0"/>
              </a:rPr>
              <a:t> A. S. </a:t>
            </a:r>
            <a:r>
              <a:rPr lang="en-GB" sz="1050" dirty="0" err="1">
                <a:solidFill>
                  <a:srgbClr val="2D3748"/>
                </a:solidFill>
                <a:latin typeface="Times New Roman" panose="02020603050405020304" pitchFamily="18" charset="0"/>
                <a:ea typeface="ＭＳ 明朝"/>
                <a:cs typeface="Times New Roman" panose="02020603050405020304" pitchFamily="18" charset="0"/>
              </a:rPr>
              <a:t>Musleh</a:t>
            </a:r>
            <a:r>
              <a:rPr lang="en-GB" sz="1050" dirty="0">
                <a:solidFill>
                  <a:srgbClr val="2D3748"/>
                </a:solidFill>
                <a:latin typeface="Times New Roman" panose="02020603050405020304" pitchFamily="18" charset="0"/>
                <a:ea typeface="ＭＳ 明朝"/>
                <a:cs typeface="Times New Roman" panose="02020603050405020304" pitchFamily="18" charset="0"/>
              </a:rPr>
              <a:t>, G. Chen, and Z. Y. Dong, "A survey on cyber-attacks to grid-tied PV inverters in smart grids," IEEE Transactions on Sustainable Energy, vol. 14, no. 1, pp. 312-328, Jan.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[8]</a:t>
            </a:r>
            <a:r>
              <a:rPr lang="en-GB" sz="1050" dirty="0">
                <a:solidFill>
                  <a:srgbClr val="2D3748"/>
                </a:solidFill>
                <a:latin typeface="Times New Roman" panose="02020603050405020304" pitchFamily="18" charset="0"/>
                <a:ea typeface="ＭＳ 明朝"/>
                <a:cs typeface="Times New Roman" panose="02020603050405020304" pitchFamily="18" charset="0"/>
              </a:rPr>
              <a:t> M. Z. Hassan et al., "Graph Neural Networks for Intrusion Detection in Industrial Internet of Things and Smart Grids: A Comprehensive Survey," IEEE Access, vol. 11, pp. 18230-18248, Feb.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[9]</a:t>
            </a:r>
            <a:r>
              <a:rPr lang="en-GB" sz="1050" dirty="0">
                <a:solidFill>
                  <a:srgbClr val="2D3748"/>
                </a:solidFill>
                <a:latin typeface="Times New Roman" panose="02020603050405020304" pitchFamily="18" charset="0"/>
                <a:ea typeface="ＭＳ 明朝"/>
                <a:cs typeface="Times New Roman" panose="02020603050405020304" pitchFamily="18" charset="0"/>
              </a:rPr>
              <a:t> S. </a:t>
            </a:r>
            <a:r>
              <a:rPr lang="en-GB" sz="1050" dirty="0" err="1">
                <a:solidFill>
                  <a:srgbClr val="2D3748"/>
                </a:solidFill>
                <a:latin typeface="Times New Roman" panose="02020603050405020304" pitchFamily="18" charset="0"/>
                <a:ea typeface="ＭＳ 明朝"/>
                <a:cs typeface="Times New Roman" panose="02020603050405020304" pitchFamily="18" charset="0"/>
              </a:rPr>
              <a:t>Adepu</a:t>
            </a:r>
            <a:r>
              <a:rPr lang="en-GB" sz="1050" dirty="0">
                <a:solidFill>
                  <a:srgbClr val="2D3748"/>
                </a:solidFill>
                <a:latin typeface="Times New Roman" panose="02020603050405020304" pitchFamily="18" charset="0"/>
                <a:ea typeface="ＭＳ 明朝"/>
                <a:cs typeface="Times New Roman" panose="02020603050405020304" pitchFamily="18" charset="0"/>
              </a:rPr>
              <a:t> and A. </a:t>
            </a:r>
            <a:r>
              <a:rPr lang="en-GB" sz="1050" dirty="0" err="1">
                <a:solidFill>
                  <a:srgbClr val="2D3748"/>
                </a:solidFill>
                <a:latin typeface="Times New Roman" panose="02020603050405020304" pitchFamily="18" charset="0"/>
                <a:ea typeface="ＭＳ 明朝"/>
                <a:cs typeface="Times New Roman" panose="02020603050405020304" pitchFamily="18" charset="0"/>
              </a:rPr>
              <a:t>Mathur</a:t>
            </a:r>
            <a:r>
              <a:rPr lang="en-GB" sz="1050" dirty="0">
                <a:solidFill>
                  <a:srgbClr val="2D3748"/>
                </a:solidFill>
                <a:latin typeface="Times New Roman" panose="02020603050405020304" pitchFamily="18" charset="0"/>
                <a:ea typeface="ＭＳ 明朝"/>
                <a:cs typeface="Times New Roman" panose="02020603050405020304" pitchFamily="18" charset="0"/>
              </a:rPr>
              <a:t>, "An investigation into cyber-attacks on industrial control systems and state estimation algorithms," in Proceedings of the IEEE International Conference on Software Security and Reliability (SERE), 2022, pp. 241-250.</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[10]</a:t>
            </a:r>
            <a:r>
              <a:rPr lang="en-GB" sz="1050" dirty="0">
                <a:solidFill>
                  <a:srgbClr val="2D3748"/>
                </a:solidFill>
                <a:latin typeface="Times New Roman" panose="02020603050405020304" pitchFamily="18" charset="0"/>
                <a:ea typeface="ＭＳ 明朝"/>
                <a:cs typeface="Times New Roman" panose="02020603050405020304" pitchFamily="18" charset="0"/>
              </a:rPr>
              <a:t> T. H. Morris and W. Gao, "Industrial Control System Cyber Security Datasets for Smart Grid State Estimation," Mississippi State University Technical Report, Mississippi State, MS, USA,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[11]</a:t>
            </a:r>
            <a:r>
              <a:rPr lang="en-GB" sz="1050" dirty="0">
                <a:solidFill>
                  <a:srgbClr val="2D3748"/>
                </a:solidFill>
                <a:latin typeface="Times New Roman" panose="02020603050405020304" pitchFamily="18" charset="0"/>
                <a:ea typeface="ＭＳ 明朝"/>
                <a:cs typeface="Times New Roman" panose="02020603050405020304" pitchFamily="18" charset="0"/>
              </a:rPr>
              <a:t> X. Lu, K. L. Lo, and L. Direct, "Physics-informed deep learning for real-time unobservable false data injection attack detection in AC power systems," IEEE Transactions on Power Systems, vol. 38, no. 4, pp. 3450-3462, Jul.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[12]</a:t>
            </a:r>
            <a:r>
              <a:rPr lang="en-GB" sz="1050" dirty="0">
                <a:solidFill>
                  <a:srgbClr val="2D3748"/>
                </a:solidFill>
                <a:latin typeface="Times New Roman" panose="02020603050405020304" pitchFamily="18" charset="0"/>
                <a:ea typeface="ＭＳ 明朝"/>
                <a:cs typeface="Times New Roman" panose="02020603050405020304" pitchFamily="18" charset="0"/>
              </a:rPr>
              <a:t> R. Tan, Y. L. Sun, and T. M. Nguyen, "Mitigating stealthy false data injection attacks in smart grid automatic generation control," IEEE Transactions on Smart Grid, vol. 14, no. 3, pp. 2105-2118, May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[13]</a:t>
            </a:r>
            <a:r>
              <a:rPr lang="en-GB" sz="1050" dirty="0">
                <a:solidFill>
                  <a:srgbClr val="2D3748"/>
                </a:solidFill>
                <a:latin typeface="Times New Roman" panose="02020603050405020304" pitchFamily="18" charset="0"/>
                <a:ea typeface="ＭＳ 明朝"/>
                <a:cs typeface="Times New Roman" panose="02020603050405020304" pitchFamily="18" charset="0"/>
              </a:rPr>
              <a:t> P. </a:t>
            </a:r>
            <a:r>
              <a:rPr lang="en-GB" sz="1050" dirty="0" err="1">
                <a:solidFill>
                  <a:srgbClr val="2D3748"/>
                </a:solidFill>
                <a:latin typeface="Times New Roman" panose="02020603050405020304" pitchFamily="18" charset="0"/>
                <a:ea typeface="ＭＳ 明朝"/>
                <a:cs typeface="Times New Roman" panose="02020603050405020304" pitchFamily="18" charset="0"/>
              </a:rPr>
              <a:t>Kravchik</a:t>
            </a:r>
            <a:r>
              <a:rPr lang="en-GB" sz="1050" dirty="0">
                <a:solidFill>
                  <a:srgbClr val="2D3748"/>
                </a:solidFill>
                <a:latin typeface="Times New Roman" panose="02020603050405020304" pitchFamily="18" charset="0"/>
                <a:ea typeface="ＭＳ 明朝"/>
                <a:cs typeface="Times New Roman" panose="02020603050405020304" pitchFamily="18" charset="0"/>
              </a:rPr>
              <a:t> and A. </a:t>
            </a:r>
            <a:r>
              <a:rPr lang="en-GB" sz="1050" dirty="0" err="1">
                <a:solidFill>
                  <a:srgbClr val="2D3748"/>
                </a:solidFill>
                <a:latin typeface="Times New Roman" panose="02020603050405020304" pitchFamily="18" charset="0"/>
                <a:ea typeface="ＭＳ 明朝"/>
                <a:cs typeface="Times New Roman" panose="02020603050405020304" pitchFamily="18" charset="0"/>
              </a:rPr>
              <a:t>Shabtai</a:t>
            </a:r>
            <a:r>
              <a:rPr lang="en-GB" sz="1050" dirty="0">
                <a:solidFill>
                  <a:srgbClr val="2D3748"/>
                </a:solidFill>
                <a:latin typeface="Times New Roman" panose="02020603050405020304" pitchFamily="18" charset="0"/>
                <a:ea typeface="ＭＳ 明朝"/>
                <a:cs typeface="Times New Roman" panose="02020603050405020304" pitchFamily="18" charset="0"/>
              </a:rPr>
              <a:t>, "Efficient cyberattack detection in industrial control systems using lightweight deep neural networks," IEEE Transactions on Dependable and Secure Computing, vol. 20, no. 2, pp. 1120-1135, Mar.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[14]</a:t>
            </a:r>
            <a:r>
              <a:rPr lang="en-GB" sz="1050" dirty="0">
                <a:solidFill>
                  <a:srgbClr val="2D3748"/>
                </a:solidFill>
                <a:latin typeface="Times New Roman" panose="02020603050405020304" pitchFamily="18" charset="0"/>
                <a:ea typeface="ＭＳ 明朝"/>
                <a:cs typeface="Times New Roman" panose="02020603050405020304" pitchFamily="18" charset="0"/>
              </a:rPr>
              <a:t> International </a:t>
            </a:r>
            <a:r>
              <a:rPr lang="en-GB" sz="1050" dirty="0" err="1">
                <a:solidFill>
                  <a:srgbClr val="2D3748"/>
                </a:solidFill>
                <a:latin typeface="Times New Roman" panose="02020603050405020304" pitchFamily="18" charset="0"/>
                <a:ea typeface="ＭＳ 明朝"/>
                <a:cs typeface="Times New Roman" panose="02020603050405020304" pitchFamily="18" charset="0"/>
              </a:rPr>
              <a:t>Electrotechnical</a:t>
            </a:r>
            <a:r>
              <a:rPr lang="en-GB" sz="1050" dirty="0">
                <a:solidFill>
                  <a:srgbClr val="2D3748"/>
                </a:solidFill>
                <a:latin typeface="Times New Roman" panose="02020603050405020304" pitchFamily="18" charset="0"/>
                <a:ea typeface="ＭＳ 明朝"/>
                <a:cs typeface="Times New Roman" panose="02020603050405020304" pitchFamily="18" charset="0"/>
              </a:rPr>
              <a:t> Commission (IEC), "IEC 61850: Communication Networks and Systems for Power Utility Automation," International Standard, Geneva, Switzerland, 2023.</a:t>
            </a:r>
          </a:p>
          <a:p>
            <a:pPr marL="365760" indent="-365760" algn="just">
              <a:lnSpc>
                <a:spcPct val="114000"/>
              </a:lnSpc>
              <a:spcBef>
                <a:spcPts val="0"/>
              </a:spcBef>
              <a:spcAft>
                <a:spcPts val="600"/>
              </a:spcAft>
            </a:pPr>
            <a:r>
              <a:rPr lang="en-GB" sz="1050" b="1" dirty="0">
                <a:solidFill>
                  <a:srgbClr val="1B365D"/>
                </a:solidFill>
                <a:latin typeface="Times New Roman" panose="02020603050405020304" pitchFamily="18" charset="0"/>
                <a:ea typeface="ＭＳ 明朝"/>
                <a:cs typeface="Times New Roman" panose="02020603050405020304" pitchFamily="18" charset="0"/>
              </a:rPr>
              <a:t>[15]</a:t>
            </a:r>
            <a:r>
              <a:rPr lang="en-GB" sz="1050" dirty="0">
                <a:solidFill>
                  <a:srgbClr val="2D3748"/>
                </a:solidFill>
                <a:latin typeface="Times New Roman" panose="02020603050405020304" pitchFamily="18" charset="0"/>
                <a:ea typeface="ＭＳ 明朝"/>
                <a:cs typeface="Times New Roman" panose="02020603050405020304" pitchFamily="18" charset="0"/>
              </a:rPr>
              <a:t> IEEE Power and Energy Society, "IEEE Standard for Substation Intelligent Electronic Devices (IEDs) Cyber Security Capabilities," IEEE </a:t>
            </a:r>
            <a:r>
              <a:rPr lang="en-GB" sz="1050" dirty="0" err="1">
                <a:solidFill>
                  <a:srgbClr val="2D3748"/>
                </a:solidFill>
                <a:latin typeface="Times New Roman" panose="02020603050405020304" pitchFamily="18" charset="0"/>
                <a:ea typeface="ＭＳ 明朝"/>
                <a:cs typeface="Times New Roman" panose="02020603050405020304" pitchFamily="18" charset="0"/>
              </a:rPr>
              <a:t>Std</a:t>
            </a:r>
            <a:r>
              <a:rPr lang="en-GB" sz="1050" dirty="0">
                <a:solidFill>
                  <a:srgbClr val="2D3748"/>
                </a:solidFill>
                <a:latin typeface="Times New Roman" panose="02020603050405020304" pitchFamily="18" charset="0"/>
                <a:ea typeface="ＭＳ 明朝"/>
                <a:cs typeface="Times New Roman" panose="02020603050405020304" pitchFamily="18" charset="0"/>
              </a:rPr>
              <a:t> C37.240-2022, pp. 1-85, Dec. 2022.</a:t>
            </a:r>
            <a:endParaRPr lang="en-GB" sz="1050" dirty="0">
              <a:solidFill>
                <a:srgbClr val="2D3748"/>
              </a:solidFill>
              <a:effectLst/>
              <a:latin typeface="Times New Roman" panose="02020603050405020304" pitchFamily="18" charset="0"/>
              <a:ea typeface="ＭＳ 明朝"/>
              <a:cs typeface="Times New Roman" panose="02020603050405020304" pitchFamily="18" charset="0"/>
            </a:endParaRPr>
          </a:p>
        </p:txBody>
      </p:sp>
      <p:sp>
        <p:nvSpPr>
          <p:cNvPr id="3" name="Rectangle 2"/>
          <p:cNvSpPr/>
          <p:nvPr/>
        </p:nvSpPr>
        <p:spPr>
          <a:xfrm>
            <a:off x="4085778" y="614346"/>
            <a:ext cx="1257717" cy="369332"/>
          </a:xfrm>
          <a:prstGeom prst="rect">
            <a:avLst/>
          </a:prstGeom>
        </p:spPr>
        <p:txBody>
          <a:bodyPr wrap="none">
            <a:spAutoFit/>
          </a:bodyPr>
          <a:lstStyle/>
          <a:p>
            <a:pPr algn="ctr"/>
            <a:r>
              <a:rPr lang="en-GB"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9840400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214</TotalTime>
  <Words>2843</Words>
  <Application>Microsoft Office PowerPoint</Application>
  <PresentationFormat>Widescreen</PresentationFormat>
  <Paragraphs>140</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Century Gothic</vt:lpstr>
      <vt:lpstr>ＭＳ 明朝</vt:lpstr>
      <vt:lpstr>Times New Roman</vt:lpstr>
      <vt:lpstr>Wingdings</vt:lpstr>
      <vt:lpstr>Wingdings 3</vt:lpstr>
      <vt:lpstr>Ion Boardroom</vt:lpstr>
      <vt:lpstr>Cybersecurity Strategies for Protecting Smart Grids from Targeted Attacks Physics-Informed Machine Learning Approach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Cybersecurity Strategies for Protecting Smart Grids from Targeted Attacks</dc:title>
  <dc:creator>Maruf</dc:creator>
  <cp:lastModifiedBy>Maruf</cp:lastModifiedBy>
  <cp:revision>37</cp:revision>
  <dcterms:created xsi:type="dcterms:W3CDTF">2026-08-09T23:33:00Z</dcterms:created>
  <dcterms:modified xsi:type="dcterms:W3CDTF">2026-08-10T03:07:42Z</dcterms:modified>
</cp:coreProperties>
</file>