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579" r:id="rId2"/>
    <p:sldId id="538" r:id="rId3"/>
    <p:sldId id="580" r:id="rId4"/>
    <p:sldId id="260" r:id="rId5"/>
    <p:sldId id="582" r:id="rId6"/>
    <p:sldId id="616" r:id="rId7"/>
    <p:sldId id="583" r:id="rId8"/>
    <p:sldId id="584" r:id="rId9"/>
    <p:sldId id="585" r:id="rId10"/>
    <p:sldId id="594" r:id="rId11"/>
    <p:sldId id="587" r:id="rId12"/>
    <p:sldId id="581" r:id="rId13"/>
    <p:sldId id="589" r:id="rId14"/>
    <p:sldId id="590" r:id="rId15"/>
    <p:sldId id="591" r:id="rId16"/>
    <p:sldId id="592" r:id="rId17"/>
    <p:sldId id="588" r:id="rId18"/>
    <p:sldId id="595" r:id="rId19"/>
    <p:sldId id="593" r:id="rId20"/>
    <p:sldId id="596" r:id="rId21"/>
    <p:sldId id="597" r:id="rId22"/>
    <p:sldId id="598" r:id="rId23"/>
    <p:sldId id="599" r:id="rId24"/>
    <p:sldId id="600" r:id="rId25"/>
    <p:sldId id="611" r:id="rId26"/>
    <p:sldId id="601" r:id="rId27"/>
    <p:sldId id="602" r:id="rId28"/>
    <p:sldId id="603" r:id="rId29"/>
    <p:sldId id="604" r:id="rId30"/>
    <p:sldId id="605" r:id="rId31"/>
    <p:sldId id="606" r:id="rId32"/>
    <p:sldId id="613" r:id="rId33"/>
    <p:sldId id="607" r:id="rId34"/>
    <p:sldId id="608" r:id="rId35"/>
    <p:sldId id="609" r:id="rId36"/>
    <p:sldId id="610" r:id="rId37"/>
    <p:sldId id="615" r:id="rId38"/>
    <p:sldId id="614" r:id="rId39"/>
    <p:sldId id="586" r:id="rId40"/>
    <p:sldId id="612"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23D5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showGuides="1">
      <p:cViewPr>
        <p:scale>
          <a:sx n="60" d="100"/>
          <a:sy n="60" d="100"/>
        </p:scale>
        <p:origin x="840" y="-4"/>
      </p:cViewPr>
      <p:guideLst>
        <p:guide orient="horz" pos="2183"/>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B1C8CD-AAD0-4B68-AAA4-0F26889FA268}"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9896FAAF-D08A-43D4-B817-9BF7F06A3C6B}">
      <dgm:prSet phldrT="[Text]" custT="1"/>
      <dgm:spPr/>
      <dgm:t>
        <a:bodyPr/>
        <a:lstStyle/>
        <a:p>
          <a:r>
            <a:rPr lang="en-GB" sz="2000" b="1" dirty="0"/>
            <a:t>Causes of ME</a:t>
          </a:r>
        </a:p>
      </dgm:t>
    </dgm:pt>
    <dgm:pt modelId="{A9866CAB-D6E7-4C47-BF92-C508E9C5E9CF}" type="parTrans" cxnId="{4A9FDB81-AA74-4DE7-9B82-3622444C72CA}">
      <dgm:prSet/>
      <dgm:spPr/>
      <dgm:t>
        <a:bodyPr/>
        <a:lstStyle/>
        <a:p>
          <a:endParaRPr lang="en-GB"/>
        </a:p>
      </dgm:t>
    </dgm:pt>
    <dgm:pt modelId="{9A083F72-89D2-4E71-8200-4F062DCC3E5D}" type="sibTrans" cxnId="{4A9FDB81-AA74-4DE7-9B82-3622444C72CA}">
      <dgm:prSet/>
      <dgm:spPr/>
      <dgm:t>
        <a:bodyPr/>
        <a:lstStyle/>
        <a:p>
          <a:endParaRPr lang="en-GB"/>
        </a:p>
      </dgm:t>
    </dgm:pt>
    <dgm:pt modelId="{59A5D908-D917-400E-812A-C94203D4C76F}">
      <dgm:prSet phldrT="[Text]" custT="1"/>
      <dgm:spPr/>
      <dgm:t>
        <a:bodyPr/>
        <a:lstStyle/>
        <a:p>
          <a:r>
            <a:rPr lang="en-GB" sz="1800" dirty="0"/>
            <a:t>Human Factors</a:t>
          </a:r>
        </a:p>
      </dgm:t>
    </dgm:pt>
    <dgm:pt modelId="{185A9C1A-FBC5-434E-858F-5F9EC76FF965}" type="parTrans" cxnId="{A8567F9F-48CE-4ABA-9260-CE039E47B2A5}">
      <dgm:prSet/>
      <dgm:spPr/>
      <dgm:t>
        <a:bodyPr/>
        <a:lstStyle/>
        <a:p>
          <a:endParaRPr lang="en-GB" sz="1800"/>
        </a:p>
      </dgm:t>
    </dgm:pt>
    <dgm:pt modelId="{4D05C096-C022-4113-8BE9-2E5B2066FFC3}" type="sibTrans" cxnId="{A8567F9F-48CE-4ABA-9260-CE039E47B2A5}">
      <dgm:prSet/>
      <dgm:spPr/>
      <dgm:t>
        <a:bodyPr/>
        <a:lstStyle/>
        <a:p>
          <a:endParaRPr lang="en-GB"/>
        </a:p>
      </dgm:t>
    </dgm:pt>
    <dgm:pt modelId="{6A036F06-5EC4-4889-AECD-3DD4BAF11401}">
      <dgm:prSet phldrT="[Text]" custT="1"/>
      <dgm:spPr/>
      <dgm:t>
        <a:bodyPr/>
        <a:lstStyle/>
        <a:p>
          <a:r>
            <a:rPr lang="en-GB" sz="1800" dirty="0"/>
            <a:t>Systemic Issues</a:t>
          </a:r>
        </a:p>
      </dgm:t>
    </dgm:pt>
    <dgm:pt modelId="{27B2C117-8AE6-46B5-85BB-338772BA4300}" type="parTrans" cxnId="{A1636285-C7CE-48F4-83FF-91EBEA45C6B1}">
      <dgm:prSet/>
      <dgm:spPr/>
      <dgm:t>
        <a:bodyPr/>
        <a:lstStyle/>
        <a:p>
          <a:endParaRPr lang="en-GB" sz="1800"/>
        </a:p>
      </dgm:t>
    </dgm:pt>
    <dgm:pt modelId="{7B49F136-AED4-406A-BE46-BACCAC602EBC}" type="sibTrans" cxnId="{A1636285-C7CE-48F4-83FF-91EBEA45C6B1}">
      <dgm:prSet/>
      <dgm:spPr/>
      <dgm:t>
        <a:bodyPr/>
        <a:lstStyle/>
        <a:p>
          <a:endParaRPr lang="en-GB"/>
        </a:p>
      </dgm:t>
    </dgm:pt>
    <dgm:pt modelId="{A8143A01-D9F8-4B9B-967D-0AE16B87E58A}">
      <dgm:prSet phldrT="[Text]" custT="1"/>
      <dgm:spPr/>
      <dgm:t>
        <a:bodyPr/>
        <a:lstStyle/>
        <a:p>
          <a:r>
            <a:rPr lang="en-GB" sz="1800" dirty="0"/>
            <a:t>Technological Factors</a:t>
          </a:r>
        </a:p>
      </dgm:t>
    </dgm:pt>
    <dgm:pt modelId="{D5CB4A7E-8563-4E43-B108-1522AFE968E4}" type="parTrans" cxnId="{464B9D14-D57E-43B9-9931-FDA0EC4DD8B4}">
      <dgm:prSet/>
      <dgm:spPr/>
      <dgm:t>
        <a:bodyPr/>
        <a:lstStyle/>
        <a:p>
          <a:endParaRPr lang="en-GB" sz="1800"/>
        </a:p>
      </dgm:t>
    </dgm:pt>
    <dgm:pt modelId="{6D0BA96A-D363-4FDC-B4CC-45BAF680595C}" type="sibTrans" cxnId="{464B9D14-D57E-43B9-9931-FDA0EC4DD8B4}">
      <dgm:prSet/>
      <dgm:spPr/>
      <dgm:t>
        <a:bodyPr/>
        <a:lstStyle/>
        <a:p>
          <a:endParaRPr lang="en-GB"/>
        </a:p>
      </dgm:t>
    </dgm:pt>
    <dgm:pt modelId="{2D85F893-5A61-4A74-8470-31362B6C0969}">
      <dgm:prSet custT="1"/>
      <dgm:spPr/>
      <dgm:t>
        <a:bodyPr/>
        <a:lstStyle/>
        <a:p>
          <a:r>
            <a:rPr lang="en-GB" sz="1800" dirty="0"/>
            <a:t>Communication errors</a:t>
          </a:r>
        </a:p>
      </dgm:t>
    </dgm:pt>
    <dgm:pt modelId="{935898F2-2A96-4CB4-BDE0-3BBC3C7666CA}" type="parTrans" cxnId="{BE06B3E7-1BAB-4A86-BC7E-333CD936144B}">
      <dgm:prSet/>
      <dgm:spPr/>
      <dgm:t>
        <a:bodyPr/>
        <a:lstStyle/>
        <a:p>
          <a:endParaRPr lang="en-GB" sz="1800"/>
        </a:p>
      </dgm:t>
    </dgm:pt>
    <dgm:pt modelId="{A66032FA-C500-4B58-8700-A160EE6ADDFE}" type="sibTrans" cxnId="{BE06B3E7-1BAB-4A86-BC7E-333CD936144B}">
      <dgm:prSet/>
      <dgm:spPr/>
      <dgm:t>
        <a:bodyPr/>
        <a:lstStyle/>
        <a:p>
          <a:endParaRPr lang="en-GB"/>
        </a:p>
      </dgm:t>
    </dgm:pt>
    <dgm:pt modelId="{E7DD87B5-EFA7-47BE-BA1C-99D13B18E846}">
      <dgm:prSet custT="1"/>
      <dgm:spPr/>
      <dgm:t>
        <a:bodyPr/>
        <a:lstStyle/>
        <a:p>
          <a:r>
            <a:rPr lang="en-GB" sz="1800" dirty="0"/>
            <a:t>Patient –Specific Factors</a:t>
          </a:r>
        </a:p>
      </dgm:t>
    </dgm:pt>
    <dgm:pt modelId="{2F949AF7-0594-46B9-986B-1AFADB9C4000}" type="parTrans" cxnId="{C96F8165-E6B1-457B-8A86-D2FF48F1B461}">
      <dgm:prSet/>
      <dgm:spPr/>
      <dgm:t>
        <a:bodyPr/>
        <a:lstStyle/>
        <a:p>
          <a:endParaRPr lang="en-GB" sz="1800"/>
        </a:p>
      </dgm:t>
    </dgm:pt>
    <dgm:pt modelId="{60BA2D36-B358-4C06-9BB5-ABAA6C6D6FBE}" type="sibTrans" cxnId="{C96F8165-E6B1-457B-8A86-D2FF48F1B461}">
      <dgm:prSet/>
      <dgm:spPr/>
      <dgm:t>
        <a:bodyPr/>
        <a:lstStyle/>
        <a:p>
          <a:endParaRPr lang="en-GB"/>
        </a:p>
      </dgm:t>
    </dgm:pt>
    <dgm:pt modelId="{758557FA-78A4-42DF-8BAB-B6C1E8F34652}">
      <dgm:prSet custT="1"/>
      <dgm:spPr/>
      <dgm:t>
        <a:bodyPr/>
        <a:lstStyle/>
        <a:p>
          <a:r>
            <a:rPr lang="en-GB" sz="1800" dirty="0" err="1"/>
            <a:t>Envir</a:t>
          </a:r>
          <a:r>
            <a:rPr lang="en-GB" sz="1800" dirty="0"/>
            <a:t> / External Factors</a:t>
          </a:r>
        </a:p>
      </dgm:t>
    </dgm:pt>
    <dgm:pt modelId="{DE6FF9AB-448C-4F47-96FB-F95D2512CF6D}" type="parTrans" cxnId="{FBB70BFE-1B45-45E4-B44E-C344A1FAE797}">
      <dgm:prSet/>
      <dgm:spPr/>
      <dgm:t>
        <a:bodyPr/>
        <a:lstStyle/>
        <a:p>
          <a:endParaRPr lang="en-GB" sz="1800"/>
        </a:p>
      </dgm:t>
    </dgm:pt>
    <dgm:pt modelId="{5C7438E9-3D85-4A77-9AFE-3AB62C1FA541}" type="sibTrans" cxnId="{FBB70BFE-1B45-45E4-B44E-C344A1FAE797}">
      <dgm:prSet/>
      <dgm:spPr/>
      <dgm:t>
        <a:bodyPr/>
        <a:lstStyle/>
        <a:p>
          <a:endParaRPr lang="en-GB"/>
        </a:p>
      </dgm:t>
    </dgm:pt>
    <dgm:pt modelId="{21C8209E-7F86-4000-A5B6-D449C1394369}" type="pres">
      <dgm:prSet presAssocID="{12B1C8CD-AAD0-4B68-AAA4-0F26889FA268}" presName="hierChild1" presStyleCnt="0">
        <dgm:presLayoutVars>
          <dgm:orgChart val="1"/>
          <dgm:chPref val="1"/>
          <dgm:dir/>
          <dgm:animOne val="branch"/>
          <dgm:animLvl val="lvl"/>
          <dgm:resizeHandles/>
        </dgm:presLayoutVars>
      </dgm:prSet>
      <dgm:spPr/>
    </dgm:pt>
    <dgm:pt modelId="{32EA59A1-58AE-4B07-BC78-094710013263}" type="pres">
      <dgm:prSet presAssocID="{9896FAAF-D08A-43D4-B817-9BF7F06A3C6B}" presName="hierRoot1" presStyleCnt="0">
        <dgm:presLayoutVars>
          <dgm:hierBranch val="init"/>
        </dgm:presLayoutVars>
      </dgm:prSet>
      <dgm:spPr/>
    </dgm:pt>
    <dgm:pt modelId="{C16EDA0A-DC2D-4563-86EE-BA34753D6EC5}" type="pres">
      <dgm:prSet presAssocID="{9896FAAF-D08A-43D4-B817-9BF7F06A3C6B}" presName="rootComposite1" presStyleCnt="0"/>
      <dgm:spPr/>
    </dgm:pt>
    <dgm:pt modelId="{E46DFD78-076D-4086-AD90-6FD1CAD2EF78}" type="pres">
      <dgm:prSet presAssocID="{9896FAAF-D08A-43D4-B817-9BF7F06A3C6B}" presName="rootText1" presStyleLbl="node0" presStyleIdx="0" presStyleCnt="1" custScaleX="94581" custScaleY="49732" custLinFactY="-100000" custLinFactNeighborX="223" custLinFactNeighborY="-102852">
        <dgm:presLayoutVars>
          <dgm:chPref val="3"/>
        </dgm:presLayoutVars>
      </dgm:prSet>
      <dgm:spPr/>
    </dgm:pt>
    <dgm:pt modelId="{E9E47BC1-A455-4C16-9E21-9DB74BCC9732}" type="pres">
      <dgm:prSet presAssocID="{9896FAAF-D08A-43D4-B817-9BF7F06A3C6B}" presName="rootConnector1" presStyleLbl="node1" presStyleIdx="0" presStyleCnt="0"/>
      <dgm:spPr/>
    </dgm:pt>
    <dgm:pt modelId="{DC24BC5B-D684-42D7-90B7-89CB68F84A6C}" type="pres">
      <dgm:prSet presAssocID="{9896FAAF-D08A-43D4-B817-9BF7F06A3C6B}" presName="hierChild2" presStyleCnt="0"/>
      <dgm:spPr/>
    </dgm:pt>
    <dgm:pt modelId="{2FB8FDA9-4DA9-4DFF-BE6A-3328B67EE8A8}" type="pres">
      <dgm:prSet presAssocID="{185A9C1A-FBC5-434E-858F-5F9EC76FF965}" presName="Name37" presStyleLbl="parChTrans1D2" presStyleIdx="0" presStyleCnt="6" custSzX="4025429" custSzY="171966"/>
      <dgm:spPr/>
    </dgm:pt>
    <dgm:pt modelId="{BEC856E3-6C8E-4419-9A7C-6D431D16DC8B}" type="pres">
      <dgm:prSet presAssocID="{59A5D908-D917-400E-812A-C94203D4C76F}" presName="hierRoot2" presStyleCnt="0">
        <dgm:presLayoutVars>
          <dgm:hierBranch val="init"/>
        </dgm:presLayoutVars>
      </dgm:prSet>
      <dgm:spPr/>
    </dgm:pt>
    <dgm:pt modelId="{7CD14D3B-19B6-4D20-A5F6-8CE0F91ECA09}" type="pres">
      <dgm:prSet presAssocID="{59A5D908-D917-400E-812A-C94203D4C76F}" presName="rootComposite" presStyleCnt="0"/>
      <dgm:spPr/>
    </dgm:pt>
    <dgm:pt modelId="{8D80389D-D9D6-4B43-BA70-3771AA998968}" type="pres">
      <dgm:prSet presAssocID="{59A5D908-D917-400E-812A-C94203D4C76F}" presName="rootText" presStyleLbl="node2" presStyleIdx="0" presStyleCnt="6" custScaleX="92978" custScaleY="76725" custLinFactY="-100000" custLinFactNeighborX="223" custLinFactNeighborY="-102852">
        <dgm:presLayoutVars>
          <dgm:chPref val="3"/>
        </dgm:presLayoutVars>
      </dgm:prSet>
      <dgm:spPr/>
    </dgm:pt>
    <dgm:pt modelId="{95694E05-6A92-4B55-BD6B-5F3C901E4739}" type="pres">
      <dgm:prSet presAssocID="{59A5D908-D917-400E-812A-C94203D4C76F}" presName="rootConnector" presStyleLbl="node2" presStyleIdx="0" presStyleCnt="6"/>
      <dgm:spPr/>
    </dgm:pt>
    <dgm:pt modelId="{F22CD709-166D-44C6-8F32-5AD65BC349BD}" type="pres">
      <dgm:prSet presAssocID="{59A5D908-D917-400E-812A-C94203D4C76F}" presName="hierChild4" presStyleCnt="0"/>
      <dgm:spPr/>
    </dgm:pt>
    <dgm:pt modelId="{67C8883B-3787-410B-A3E8-EAEE4CC39C19}" type="pres">
      <dgm:prSet presAssocID="{59A5D908-D917-400E-812A-C94203D4C76F}" presName="hierChild5" presStyleCnt="0"/>
      <dgm:spPr/>
    </dgm:pt>
    <dgm:pt modelId="{DA6F908A-1E8A-40D5-BAE0-5480E0A3D804}" type="pres">
      <dgm:prSet presAssocID="{27B2C117-8AE6-46B5-85BB-338772BA4300}" presName="Name37" presStyleLbl="parChTrans1D2" presStyleIdx="1" presStyleCnt="6" custSzX="2415257" custSzY="171966"/>
      <dgm:spPr/>
    </dgm:pt>
    <dgm:pt modelId="{10BD76AA-B37C-49B7-A141-6A391D9B7D2A}" type="pres">
      <dgm:prSet presAssocID="{6A036F06-5EC4-4889-AECD-3DD4BAF11401}" presName="hierRoot2" presStyleCnt="0">
        <dgm:presLayoutVars>
          <dgm:hierBranch val="init"/>
        </dgm:presLayoutVars>
      </dgm:prSet>
      <dgm:spPr/>
    </dgm:pt>
    <dgm:pt modelId="{CB9C5D22-4444-4ABA-9618-4680EB33C03B}" type="pres">
      <dgm:prSet presAssocID="{6A036F06-5EC4-4889-AECD-3DD4BAF11401}" presName="rootComposite" presStyleCnt="0"/>
      <dgm:spPr/>
    </dgm:pt>
    <dgm:pt modelId="{7AE51ED9-DF69-46ED-88E4-7E7F8611F0D2}" type="pres">
      <dgm:prSet presAssocID="{6A036F06-5EC4-4889-AECD-3DD4BAF11401}" presName="rootText" presStyleLbl="node2" presStyleIdx="1" presStyleCnt="6" custScaleX="80179" custScaleY="85607" custLinFactY="-100000" custLinFactNeighborX="-6134" custLinFactNeighborY="-103726">
        <dgm:presLayoutVars>
          <dgm:chPref val="3"/>
        </dgm:presLayoutVars>
      </dgm:prSet>
      <dgm:spPr/>
    </dgm:pt>
    <dgm:pt modelId="{A7E69757-2D96-4AE1-B35F-F907B0C5BC52}" type="pres">
      <dgm:prSet presAssocID="{6A036F06-5EC4-4889-AECD-3DD4BAF11401}" presName="rootConnector" presStyleLbl="node2" presStyleIdx="1" presStyleCnt="6"/>
      <dgm:spPr/>
    </dgm:pt>
    <dgm:pt modelId="{B8891CE9-6E85-4304-85D0-5B97A3DB642D}" type="pres">
      <dgm:prSet presAssocID="{6A036F06-5EC4-4889-AECD-3DD4BAF11401}" presName="hierChild4" presStyleCnt="0"/>
      <dgm:spPr/>
    </dgm:pt>
    <dgm:pt modelId="{AD58A065-BF26-485B-8F4B-B821A13F9577}" type="pres">
      <dgm:prSet presAssocID="{6A036F06-5EC4-4889-AECD-3DD4BAF11401}" presName="hierChild5" presStyleCnt="0"/>
      <dgm:spPr/>
    </dgm:pt>
    <dgm:pt modelId="{2183F7CC-57B9-47E5-96E1-4B2469546F20}" type="pres">
      <dgm:prSet presAssocID="{D5CB4A7E-8563-4E43-B108-1522AFE968E4}" presName="Name37" presStyleLbl="parChTrans1D2" presStyleIdx="2" presStyleCnt="6" custSzX="805085" custSzY="171966"/>
      <dgm:spPr/>
    </dgm:pt>
    <dgm:pt modelId="{45D41D8D-4682-4CEF-B388-927206ACC7F1}" type="pres">
      <dgm:prSet presAssocID="{A8143A01-D9F8-4B9B-967D-0AE16B87E58A}" presName="hierRoot2" presStyleCnt="0">
        <dgm:presLayoutVars>
          <dgm:hierBranch val="init"/>
        </dgm:presLayoutVars>
      </dgm:prSet>
      <dgm:spPr/>
    </dgm:pt>
    <dgm:pt modelId="{8B77CE02-62BA-4661-859D-1DF299FF7CE5}" type="pres">
      <dgm:prSet presAssocID="{A8143A01-D9F8-4B9B-967D-0AE16B87E58A}" presName="rootComposite" presStyleCnt="0"/>
      <dgm:spPr/>
    </dgm:pt>
    <dgm:pt modelId="{373D58BC-E7A4-4C4D-B78B-C82DB768FF5F}" type="pres">
      <dgm:prSet presAssocID="{A8143A01-D9F8-4B9B-967D-0AE16B87E58A}" presName="rootText" presStyleLbl="node2" presStyleIdx="2" presStyleCnt="6" custScaleX="80179" custScaleY="80814" custLinFactY="-100000" custLinFactNeighborX="-12421" custLinFactNeighborY="-102127">
        <dgm:presLayoutVars>
          <dgm:chPref val="3"/>
        </dgm:presLayoutVars>
      </dgm:prSet>
      <dgm:spPr/>
    </dgm:pt>
    <dgm:pt modelId="{374CB868-0230-46BE-897D-A4687A589BC3}" type="pres">
      <dgm:prSet presAssocID="{A8143A01-D9F8-4B9B-967D-0AE16B87E58A}" presName="rootConnector" presStyleLbl="node2" presStyleIdx="2" presStyleCnt="6"/>
      <dgm:spPr/>
    </dgm:pt>
    <dgm:pt modelId="{10931468-A1F6-46B0-B767-E0FF7465C665}" type="pres">
      <dgm:prSet presAssocID="{A8143A01-D9F8-4B9B-967D-0AE16B87E58A}" presName="hierChild4" presStyleCnt="0"/>
      <dgm:spPr/>
    </dgm:pt>
    <dgm:pt modelId="{266BF0AA-D3C8-4AFD-BEA0-F5EC76E0A783}" type="pres">
      <dgm:prSet presAssocID="{A8143A01-D9F8-4B9B-967D-0AE16B87E58A}" presName="hierChild5" presStyleCnt="0"/>
      <dgm:spPr/>
    </dgm:pt>
    <dgm:pt modelId="{67C2166F-6BF7-4AF6-9E85-7937C3CE574F}" type="pres">
      <dgm:prSet presAssocID="{935898F2-2A96-4CB4-BDE0-3BBC3C7666CA}" presName="Name37" presStyleLbl="parChTrans1D2" presStyleIdx="3" presStyleCnt="6" custSzX="805085" custSzY="171966"/>
      <dgm:spPr/>
    </dgm:pt>
    <dgm:pt modelId="{4CB4A1D5-058A-4A7E-BC26-90747D7DBDB1}" type="pres">
      <dgm:prSet presAssocID="{2D85F893-5A61-4A74-8470-31362B6C0969}" presName="hierRoot2" presStyleCnt="0">
        <dgm:presLayoutVars>
          <dgm:hierBranch val="init"/>
        </dgm:presLayoutVars>
      </dgm:prSet>
      <dgm:spPr/>
    </dgm:pt>
    <dgm:pt modelId="{E2B0013A-DA8C-456D-9174-0CE23F3F9705}" type="pres">
      <dgm:prSet presAssocID="{2D85F893-5A61-4A74-8470-31362B6C0969}" presName="rootComposite" presStyleCnt="0"/>
      <dgm:spPr/>
    </dgm:pt>
    <dgm:pt modelId="{8F4B1757-9863-4C58-A6E4-B422A42510A6}" type="pres">
      <dgm:prSet presAssocID="{2D85F893-5A61-4A74-8470-31362B6C0969}" presName="rootText" presStyleLbl="node2" presStyleIdx="3" presStyleCnt="6" custScaleX="90941" custScaleY="77375" custLinFactY="-99589" custLinFactNeighborX="-14315" custLinFactNeighborY="-100000">
        <dgm:presLayoutVars>
          <dgm:chPref val="3"/>
        </dgm:presLayoutVars>
      </dgm:prSet>
      <dgm:spPr/>
    </dgm:pt>
    <dgm:pt modelId="{470725E3-7356-4349-9466-94623F76E617}" type="pres">
      <dgm:prSet presAssocID="{2D85F893-5A61-4A74-8470-31362B6C0969}" presName="rootConnector" presStyleLbl="node2" presStyleIdx="3" presStyleCnt="6"/>
      <dgm:spPr/>
    </dgm:pt>
    <dgm:pt modelId="{95F1A480-D553-4930-A5CE-603B845E605F}" type="pres">
      <dgm:prSet presAssocID="{2D85F893-5A61-4A74-8470-31362B6C0969}" presName="hierChild4" presStyleCnt="0"/>
      <dgm:spPr/>
    </dgm:pt>
    <dgm:pt modelId="{1C5F6D92-007C-4C97-8FD9-7D19CB82297C}" type="pres">
      <dgm:prSet presAssocID="{2D85F893-5A61-4A74-8470-31362B6C0969}" presName="hierChild5" presStyleCnt="0"/>
      <dgm:spPr/>
    </dgm:pt>
    <dgm:pt modelId="{B348DCA3-9DE4-43F7-A1BF-7C40297CC74D}" type="pres">
      <dgm:prSet presAssocID="{2F949AF7-0594-46B9-986B-1AFADB9C4000}" presName="Name37" presStyleLbl="parChTrans1D2" presStyleIdx="4" presStyleCnt="6" custSzX="2415257" custSzY="171966"/>
      <dgm:spPr/>
    </dgm:pt>
    <dgm:pt modelId="{81288007-ED7F-4D10-8CCB-BCFD6DEB05C6}" type="pres">
      <dgm:prSet presAssocID="{E7DD87B5-EFA7-47BE-BA1C-99D13B18E846}" presName="hierRoot2" presStyleCnt="0">
        <dgm:presLayoutVars>
          <dgm:hierBranch val="init"/>
        </dgm:presLayoutVars>
      </dgm:prSet>
      <dgm:spPr/>
    </dgm:pt>
    <dgm:pt modelId="{396C8A94-C79B-448A-A993-EEF9A3AAEFF4}" type="pres">
      <dgm:prSet presAssocID="{E7DD87B5-EFA7-47BE-BA1C-99D13B18E846}" presName="rootComposite" presStyleCnt="0"/>
      <dgm:spPr/>
    </dgm:pt>
    <dgm:pt modelId="{55529708-3EC5-4D60-8FFC-01E30F35DDA1}" type="pres">
      <dgm:prSet presAssocID="{E7DD87B5-EFA7-47BE-BA1C-99D13B18E846}" presName="rootText" presStyleLbl="node2" presStyleIdx="4" presStyleCnt="6" custScaleX="92766" custScaleY="82276" custLinFactY="-100000" custLinFactNeighborX="-7527" custLinFactNeighborY="-102852">
        <dgm:presLayoutVars>
          <dgm:chPref val="3"/>
        </dgm:presLayoutVars>
      </dgm:prSet>
      <dgm:spPr/>
    </dgm:pt>
    <dgm:pt modelId="{C12A6942-FCE2-49F4-B2C5-496CAF4D883C}" type="pres">
      <dgm:prSet presAssocID="{E7DD87B5-EFA7-47BE-BA1C-99D13B18E846}" presName="rootConnector" presStyleLbl="node2" presStyleIdx="4" presStyleCnt="6"/>
      <dgm:spPr/>
    </dgm:pt>
    <dgm:pt modelId="{355E7F1D-637E-4CF1-AF7C-BF21AD18212C}" type="pres">
      <dgm:prSet presAssocID="{E7DD87B5-EFA7-47BE-BA1C-99D13B18E846}" presName="hierChild4" presStyleCnt="0"/>
      <dgm:spPr/>
    </dgm:pt>
    <dgm:pt modelId="{CD2F2C36-C25C-49A0-B69F-FCC87EB5512F}" type="pres">
      <dgm:prSet presAssocID="{E7DD87B5-EFA7-47BE-BA1C-99D13B18E846}" presName="hierChild5" presStyleCnt="0"/>
      <dgm:spPr/>
    </dgm:pt>
    <dgm:pt modelId="{F112AF23-80FC-475E-A0DC-59EFB46C3590}" type="pres">
      <dgm:prSet presAssocID="{DE6FF9AB-448C-4F47-96FB-F95D2512CF6D}" presName="Name37" presStyleLbl="parChTrans1D2" presStyleIdx="5" presStyleCnt="6" custSzX="4025429" custSzY="171966"/>
      <dgm:spPr/>
    </dgm:pt>
    <dgm:pt modelId="{A89D0F1D-C780-48C3-8584-D19543A382FE}" type="pres">
      <dgm:prSet presAssocID="{758557FA-78A4-42DF-8BAB-B6C1E8F34652}" presName="hierRoot2" presStyleCnt="0">
        <dgm:presLayoutVars>
          <dgm:hierBranch val="init"/>
        </dgm:presLayoutVars>
      </dgm:prSet>
      <dgm:spPr/>
    </dgm:pt>
    <dgm:pt modelId="{5781E701-77E3-4794-BA06-CE63C47C3836}" type="pres">
      <dgm:prSet presAssocID="{758557FA-78A4-42DF-8BAB-B6C1E8F34652}" presName="rootComposite" presStyleCnt="0"/>
      <dgm:spPr/>
    </dgm:pt>
    <dgm:pt modelId="{FB81D3DD-A24B-4E18-A4EB-BD6F072F7FBE}" type="pres">
      <dgm:prSet presAssocID="{758557FA-78A4-42DF-8BAB-B6C1E8F34652}" presName="rootText" presStyleLbl="node2" presStyleIdx="5" presStyleCnt="6" custScaleX="80179" custScaleY="80245" custLinFactY="-100000" custLinFactNeighborX="223" custLinFactNeighborY="-102852">
        <dgm:presLayoutVars>
          <dgm:chPref val="3"/>
        </dgm:presLayoutVars>
      </dgm:prSet>
      <dgm:spPr/>
    </dgm:pt>
    <dgm:pt modelId="{598F6669-3299-4217-843B-1F1453ACF791}" type="pres">
      <dgm:prSet presAssocID="{758557FA-78A4-42DF-8BAB-B6C1E8F34652}" presName="rootConnector" presStyleLbl="node2" presStyleIdx="5" presStyleCnt="6"/>
      <dgm:spPr/>
    </dgm:pt>
    <dgm:pt modelId="{A2CAD49C-764B-47AC-86E4-B1893089630D}" type="pres">
      <dgm:prSet presAssocID="{758557FA-78A4-42DF-8BAB-B6C1E8F34652}" presName="hierChild4" presStyleCnt="0"/>
      <dgm:spPr/>
    </dgm:pt>
    <dgm:pt modelId="{FEBAE9DD-2011-41FD-B90D-057E44BA5193}" type="pres">
      <dgm:prSet presAssocID="{758557FA-78A4-42DF-8BAB-B6C1E8F34652}" presName="hierChild5" presStyleCnt="0"/>
      <dgm:spPr/>
    </dgm:pt>
    <dgm:pt modelId="{3512D5C4-0001-4C37-B778-6DEF4B2D970D}" type="pres">
      <dgm:prSet presAssocID="{9896FAAF-D08A-43D4-B817-9BF7F06A3C6B}" presName="hierChild3" presStyleCnt="0"/>
      <dgm:spPr/>
    </dgm:pt>
  </dgm:ptLst>
  <dgm:cxnLst>
    <dgm:cxn modelId="{464B9D14-D57E-43B9-9931-FDA0EC4DD8B4}" srcId="{9896FAAF-D08A-43D4-B817-9BF7F06A3C6B}" destId="{A8143A01-D9F8-4B9B-967D-0AE16B87E58A}" srcOrd="2" destOrd="0" parTransId="{D5CB4A7E-8563-4E43-B108-1522AFE968E4}" sibTransId="{6D0BA96A-D363-4FDC-B4CC-45BAF680595C}"/>
    <dgm:cxn modelId="{63E1BE15-09AE-4725-BD96-44F7E21328C7}" type="presOf" srcId="{9896FAAF-D08A-43D4-B817-9BF7F06A3C6B}" destId="{E46DFD78-076D-4086-AD90-6FD1CAD2EF78}" srcOrd="0" destOrd="0" presId="urn:microsoft.com/office/officeart/2005/8/layout/orgChart1"/>
    <dgm:cxn modelId="{BC415519-C4AA-417A-ADEF-8C0EC4790F70}" type="presOf" srcId="{6A036F06-5EC4-4889-AECD-3DD4BAF11401}" destId="{A7E69757-2D96-4AE1-B35F-F907B0C5BC52}" srcOrd="1" destOrd="0" presId="urn:microsoft.com/office/officeart/2005/8/layout/orgChart1"/>
    <dgm:cxn modelId="{89EF7A1C-7BB5-456F-BA62-189E9039C253}" type="presOf" srcId="{E7DD87B5-EFA7-47BE-BA1C-99D13B18E846}" destId="{C12A6942-FCE2-49F4-B2C5-496CAF4D883C}" srcOrd="1" destOrd="0" presId="urn:microsoft.com/office/officeart/2005/8/layout/orgChart1"/>
    <dgm:cxn modelId="{1DF2F431-42B0-478B-B43B-61D0FA31531D}" type="presOf" srcId="{DE6FF9AB-448C-4F47-96FB-F95D2512CF6D}" destId="{F112AF23-80FC-475E-A0DC-59EFB46C3590}" srcOrd="0" destOrd="0" presId="urn:microsoft.com/office/officeart/2005/8/layout/orgChart1"/>
    <dgm:cxn modelId="{B7EA6E5B-F642-41EC-BEDA-F265EDBE3BD9}" type="presOf" srcId="{758557FA-78A4-42DF-8BAB-B6C1E8F34652}" destId="{598F6669-3299-4217-843B-1F1453ACF791}" srcOrd="1" destOrd="0" presId="urn:microsoft.com/office/officeart/2005/8/layout/orgChart1"/>
    <dgm:cxn modelId="{4605945C-D48E-49C8-9D37-A3B4A7674012}" type="presOf" srcId="{59A5D908-D917-400E-812A-C94203D4C76F}" destId="{95694E05-6A92-4B55-BD6B-5F3C901E4739}" srcOrd="1" destOrd="0" presId="urn:microsoft.com/office/officeart/2005/8/layout/orgChart1"/>
    <dgm:cxn modelId="{73DDA264-9574-48DD-A541-7CCD99A5EC5E}" type="presOf" srcId="{A8143A01-D9F8-4B9B-967D-0AE16B87E58A}" destId="{374CB868-0230-46BE-897D-A4687A589BC3}" srcOrd="1" destOrd="0" presId="urn:microsoft.com/office/officeart/2005/8/layout/orgChart1"/>
    <dgm:cxn modelId="{C96F8165-E6B1-457B-8A86-D2FF48F1B461}" srcId="{9896FAAF-D08A-43D4-B817-9BF7F06A3C6B}" destId="{E7DD87B5-EFA7-47BE-BA1C-99D13B18E846}" srcOrd="4" destOrd="0" parTransId="{2F949AF7-0594-46B9-986B-1AFADB9C4000}" sibTransId="{60BA2D36-B358-4C06-9BB5-ABAA6C6D6FBE}"/>
    <dgm:cxn modelId="{2DCB2246-FBCE-454F-B466-310E20AFA9EB}" type="presOf" srcId="{185A9C1A-FBC5-434E-858F-5F9EC76FF965}" destId="{2FB8FDA9-4DA9-4DFF-BE6A-3328B67EE8A8}" srcOrd="0" destOrd="0" presId="urn:microsoft.com/office/officeart/2005/8/layout/orgChart1"/>
    <dgm:cxn modelId="{6A7F3146-CE36-4559-BAD4-1030740833EA}" type="presOf" srcId="{E7DD87B5-EFA7-47BE-BA1C-99D13B18E846}" destId="{55529708-3EC5-4D60-8FFC-01E30F35DDA1}" srcOrd="0" destOrd="0" presId="urn:microsoft.com/office/officeart/2005/8/layout/orgChart1"/>
    <dgm:cxn modelId="{9778D47C-1039-4DB1-97EB-267A3CCDA09B}" type="presOf" srcId="{935898F2-2A96-4CB4-BDE0-3BBC3C7666CA}" destId="{67C2166F-6BF7-4AF6-9E85-7937C3CE574F}" srcOrd="0" destOrd="0" presId="urn:microsoft.com/office/officeart/2005/8/layout/orgChart1"/>
    <dgm:cxn modelId="{6F055F7E-4F96-4C7A-A3E1-F48C08FA01F1}" type="presOf" srcId="{758557FA-78A4-42DF-8BAB-B6C1E8F34652}" destId="{FB81D3DD-A24B-4E18-A4EB-BD6F072F7FBE}" srcOrd="0" destOrd="0" presId="urn:microsoft.com/office/officeart/2005/8/layout/orgChart1"/>
    <dgm:cxn modelId="{4A9FDB81-AA74-4DE7-9B82-3622444C72CA}" srcId="{12B1C8CD-AAD0-4B68-AAA4-0F26889FA268}" destId="{9896FAAF-D08A-43D4-B817-9BF7F06A3C6B}" srcOrd="0" destOrd="0" parTransId="{A9866CAB-D6E7-4C47-BF92-C508E9C5E9CF}" sibTransId="{9A083F72-89D2-4E71-8200-4F062DCC3E5D}"/>
    <dgm:cxn modelId="{3EAA2585-E595-41FD-917C-ADDFFBD4B507}" type="presOf" srcId="{A8143A01-D9F8-4B9B-967D-0AE16B87E58A}" destId="{373D58BC-E7A4-4C4D-B78B-C82DB768FF5F}" srcOrd="0" destOrd="0" presId="urn:microsoft.com/office/officeart/2005/8/layout/orgChart1"/>
    <dgm:cxn modelId="{A1636285-C7CE-48F4-83FF-91EBEA45C6B1}" srcId="{9896FAAF-D08A-43D4-B817-9BF7F06A3C6B}" destId="{6A036F06-5EC4-4889-AECD-3DD4BAF11401}" srcOrd="1" destOrd="0" parTransId="{27B2C117-8AE6-46B5-85BB-338772BA4300}" sibTransId="{7B49F136-AED4-406A-BE46-BACCAC602EBC}"/>
    <dgm:cxn modelId="{1817F289-E608-40B4-AB85-6F8C2C518839}" type="presOf" srcId="{9896FAAF-D08A-43D4-B817-9BF7F06A3C6B}" destId="{E9E47BC1-A455-4C16-9E21-9DB74BCC9732}" srcOrd="1" destOrd="0" presId="urn:microsoft.com/office/officeart/2005/8/layout/orgChart1"/>
    <dgm:cxn modelId="{982AFA8A-141C-4C57-96CE-50A1D9AAAAF1}" type="presOf" srcId="{59A5D908-D917-400E-812A-C94203D4C76F}" destId="{8D80389D-D9D6-4B43-BA70-3771AA998968}" srcOrd="0" destOrd="0" presId="urn:microsoft.com/office/officeart/2005/8/layout/orgChart1"/>
    <dgm:cxn modelId="{5CDBAC92-EC0E-415E-A88B-B68EF4988C69}" type="presOf" srcId="{6A036F06-5EC4-4889-AECD-3DD4BAF11401}" destId="{7AE51ED9-DF69-46ED-88E4-7E7F8611F0D2}" srcOrd="0" destOrd="0" presId="urn:microsoft.com/office/officeart/2005/8/layout/orgChart1"/>
    <dgm:cxn modelId="{A8567F9F-48CE-4ABA-9260-CE039E47B2A5}" srcId="{9896FAAF-D08A-43D4-B817-9BF7F06A3C6B}" destId="{59A5D908-D917-400E-812A-C94203D4C76F}" srcOrd="0" destOrd="0" parTransId="{185A9C1A-FBC5-434E-858F-5F9EC76FF965}" sibTransId="{4D05C096-C022-4113-8BE9-2E5B2066FFC3}"/>
    <dgm:cxn modelId="{E24358B2-860E-4662-BAA5-A80A5452FC6C}" type="presOf" srcId="{2D85F893-5A61-4A74-8470-31362B6C0969}" destId="{8F4B1757-9863-4C58-A6E4-B422A42510A6}" srcOrd="0" destOrd="0" presId="urn:microsoft.com/office/officeart/2005/8/layout/orgChart1"/>
    <dgm:cxn modelId="{4E1356D2-D09C-4C6F-BE0B-3692BB3BF9C6}" type="presOf" srcId="{12B1C8CD-AAD0-4B68-AAA4-0F26889FA268}" destId="{21C8209E-7F86-4000-A5B6-D449C1394369}" srcOrd="0" destOrd="0" presId="urn:microsoft.com/office/officeart/2005/8/layout/orgChart1"/>
    <dgm:cxn modelId="{89E97DD3-14E3-4FBF-881D-7A6E3537A243}" type="presOf" srcId="{27B2C117-8AE6-46B5-85BB-338772BA4300}" destId="{DA6F908A-1E8A-40D5-BAE0-5480E0A3D804}" srcOrd="0" destOrd="0" presId="urn:microsoft.com/office/officeart/2005/8/layout/orgChart1"/>
    <dgm:cxn modelId="{33410FDD-6BAF-49E3-8F04-C507E21FA4C2}" type="presOf" srcId="{D5CB4A7E-8563-4E43-B108-1522AFE968E4}" destId="{2183F7CC-57B9-47E5-96E1-4B2469546F20}" srcOrd="0" destOrd="0" presId="urn:microsoft.com/office/officeart/2005/8/layout/orgChart1"/>
    <dgm:cxn modelId="{BE06B3E7-1BAB-4A86-BC7E-333CD936144B}" srcId="{9896FAAF-D08A-43D4-B817-9BF7F06A3C6B}" destId="{2D85F893-5A61-4A74-8470-31362B6C0969}" srcOrd="3" destOrd="0" parTransId="{935898F2-2A96-4CB4-BDE0-3BBC3C7666CA}" sibTransId="{A66032FA-C500-4B58-8700-A160EE6ADDFE}"/>
    <dgm:cxn modelId="{7432CAE8-B24C-47BF-AE8E-5AFFF149C776}" type="presOf" srcId="{2F949AF7-0594-46B9-986B-1AFADB9C4000}" destId="{B348DCA3-9DE4-43F7-A1BF-7C40297CC74D}" srcOrd="0" destOrd="0" presId="urn:microsoft.com/office/officeart/2005/8/layout/orgChart1"/>
    <dgm:cxn modelId="{AFC9B5F2-0EEE-45D3-BF6F-E345787327E9}" type="presOf" srcId="{2D85F893-5A61-4A74-8470-31362B6C0969}" destId="{470725E3-7356-4349-9466-94623F76E617}" srcOrd="1" destOrd="0" presId="urn:microsoft.com/office/officeart/2005/8/layout/orgChart1"/>
    <dgm:cxn modelId="{FBB70BFE-1B45-45E4-B44E-C344A1FAE797}" srcId="{9896FAAF-D08A-43D4-B817-9BF7F06A3C6B}" destId="{758557FA-78A4-42DF-8BAB-B6C1E8F34652}" srcOrd="5" destOrd="0" parTransId="{DE6FF9AB-448C-4F47-96FB-F95D2512CF6D}" sibTransId="{5C7438E9-3D85-4A77-9AFE-3AB62C1FA541}"/>
    <dgm:cxn modelId="{12EDCE52-F7FC-4A21-87DA-363C0B9632DA}" type="presParOf" srcId="{21C8209E-7F86-4000-A5B6-D449C1394369}" destId="{32EA59A1-58AE-4B07-BC78-094710013263}" srcOrd="0" destOrd="0" presId="urn:microsoft.com/office/officeart/2005/8/layout/orgChart1"/>
    <dgm:cxn modelId="{A2DC5907-E796-4634-A1F6-ADE2E68E4759}" type="presParOf" srcId="{32EA59A1-58AE-4B07-BC78-094710013263}" destId="{C16EDA0A-DC2D-4563-86EE-BA34753D6EC5}" srcOrd="0" destOrd="0" presId="urn:microsoft.com/office/officeart/2005/8/layout/orgChart1"/>
    <dgm:cxn modelId="{6A615CB5-DEE3-48B5-97C6-8DD9F0D9B50E}" type="presParOf" srcId="{C16EDA0A-DC2D-4563-86EE-BA34753D6EC5}" destId="{E46DFD78-076D-4086-AD90-6FD1CAD2EF78}" srcOrd="0" destOrd="0" presId="urn:microsoft.com/office/officeart/2005/8/layout/orgChart1"/>
    <dgm:cxn modelId="{5063B1B4-262D-4412-AEF3-662BC3ACA475}" type="presParOf" srcId="{C16EDA0A-DC2D-4563-86EE-BA34753D6EC5}" destId="{E9E47BC1-A455-4C16-9E21-9DB74BCC9732}" srcOrd="1" destOrd="0" presId="urn:microsoft.com/office/officeart/2005/8/layout/orgChart1"/>
    <dgm:cxn modelId="{6AD32AF3-EC29-4973-A081-7A3B9DBB1E1A}" type="presParOf" srcId="{32EA59A1-58AE-4B07-BC78-094710013263}" destId="{DC24BC5B-D684-42D7-90B7-89CB68F84A6C}" srcOrd="1" destOrd="0" presId="urn:microsoft.com/office/officeart/2005/8/layout/orgChart1"/>
    <dgm:cxn modelId="{10A5ADEA-C910-419E-9F5A-037C4966A4E8}" type="presParOf" srcId="{DC24BC5B-D684-42D7-90B7-89CB68F84A6C}" destId="{2FB8FDA9-4DA9-4DFF-BE6A-3328B67EE8A8}" srcOrd="0" destOrd="0" presId="urn:microsoft.com/office/officeart/2005/8/layout/orgChart1"/>
    <dgm:cxn modelId="{ADB332AB-D14F-472F-9653-FFC136935C8D}" type="presParOf" srcId="{DC24BC5B-D684-42D7-90B7-89CB68F84A6C}" destId="{BEC856E3-6C8E-4419-9A7C-6D431D16DC8B}" srcOrd="1" destOrd="0" presId="urn:microsoft.com/office/officeart/2005/8/layout/orgChart1"/>
    <dgm:cxn modelId="{819D282F-B9FD-4582-B5F2-6C40A75A0235}" type="presParOf" srcId="{BEC856E3-6C8E-4419-9A7C-6D431D16DC8B}" destId="{7CD14D3B-19B6-4D20-A5F6-8CE0F91ECA09}" srcOrd="0" destOrd="0" presId="urn:microsoft.com/office/officeart/2005/8/layout/orgChart1"/>
    <dgm:cxn modelId="{62C09AA9-E89D-4273-B202-E2A67564A742}" type="presParOf" srcId="{7CD14D3B-19B6-4D20-A5F6-8CE0F91ECA09}" destId="{8D80389D-D9D6-4B43-BA70-3771AA998968}" srcOrd="0" destOrd="0" presId="urn:microsoft.com/office/officeart/2005/8/layout/orgChart1"/>
    <dgm:cxn modelId="{E551AD89-83BA-4CDC-B043-CCABCF22CD3E}" type="presParOf" srcId="{7CD14D3B-19B6-4D20-A5F6-8CE0F91ECA09}" destId="{95694E05-6A92-4B55-BD6B-5F3C901E4739}" srcOrd="1" destOrd="0" presId="urn:microsoft.com/office/officeart/2005/8/layout/orgChart1"/>
    <dgm:cxn modelId="{469519FD-B89B-4ED2-B30E-0C082625E5BD}" type="presParOf" srcId="{BEC856E3-6C8E-4419-9A7C-6D431D16DC8B}" destId="{F22CD709-166D-44C6-8F32-5AD65BC349BD}" srcOrd="1" destOrd="0" presId="urn:microsoft.com/office/officeart/2005/8/layout/orgChart1"/>
    <dgm:cxn modelId="{20348B84-DB3A-4F1C-AA19-B35C26B23529}" type="presParOf" srcId="{BEC856E3-6C8E-4419-9A7C-6D431D16DC8B}" destId="{67C8883B-3787-410B-A3E8-EAEE4CC39C19}" srcOrd="2" destOrd="0" presId="urn:microsoft.com/office/officeart/2005/8/layout/orgChart1"/>
    <dgm:cxn modelId="{AF21F362-17F6-4321-9036-834E33646EA5}" type="presParOf" srcId="{DC24BC5B-D684-42D7-90B7-89CB68F84A6C}" destId="{DA6F908A-1E8A-40D5-BAE0-5480E0A3D804}" srcOrd="2" destOrd="0" presId="urn:microsoft.com/office/officeart/2005/8/layout/orgChart1"/>
    <dgm:cxn modelId="{CFE9A24E-458A-46BF-9E70-3557B52DC13A}" type="presParOf" srcId="{DC24BC5B-D684-42D7-90B7-89CB68F84A6C}" destId="{10BD76AA-B37C-49B7-A141-6A391D9B7D2A}" srcOrd="3" destOrd="0" presId="urn:microsoft.com/office/officeart/2005/8/layout/orgChart1"/>
    <dgm:cxn modelId="{7C81E5D1-B89E-4CAB-8901-068C68AAF00B}" type="presParOf" srcId="{10BD76AA-B37C-49B7-A141-6A391D9B7D2A}" destId="{CB9C5D22-4444-4ABA-9618-4680EB33C03B}" srcOrd="0" destOrd="0" presId="urn:microsoft.com/office/officeart/2005/8/layout/orgChart1"/>
    <dgm:cxn modelId="{4EC7E452-F48B-4FE2-8020-EA9DCEB92BEE}" type="presParOf" srcId="{CB9C5D22-4444-4ABA-9618-4680EB33C03B}" destId="{7AE51ED9-DF69-46ED-88E4-7E7F8611F0D2}" srcOrd="0" destOrd="0" presId="urn:microsoft.com/office/officeart/2005/8/layout/orgChart1"/>
    <dgm:cxn modelId="{2CF324AF-51F7-4F66-B204-D25D81EC0A69}" type="presParOf" srcId="{CB9C5D22-4444-4ABA-9618-4680EB33C03B}" destId="{A7E69757-2D96-4AE1-B35F-F907B0C5BC52}" srcOrd="1" destOrd="0" presId="urn:microsoft.com/office/officeart/2005/8/layout/orgChart1"/>
    <dgm:cxn modelId="{B51701FB-5A24-42AE-9789-F4A479DDDB0C}" type="presParOf" srcId="{10BD76AA-B37C-49B7-A141-6A391D9B7D2A}" destId="{B8891CE9-6E85-4304-85D0-5B97A3DB642D}" srcOrd="1" destOrd="0" presId="urn:microsoft.com/office/officeart/2005/8/layout/orgChart1"/>
    <dgm:cxn modelId="{595FEA04-D00E-4564-B2E9-4541D33DD9D7}" type="presParOf" srcId="{10BD76AA-B37C-49B7-A141-6A391D9B7D2A}" destId="{AD58A065-BF26-485B-8F4B-B821A13F9577}" srcOrd="2" destOrd="0" presId="urn:microsoft.com/office/officeart/2005/8/layout/orgChart1"/>
    <dgm:cxn modelId="{3BDFFAC5-BF8E-4961-B563-24B69F698711}" type="presParOf" srcId="{DC24BC5B-D684-42D7-90B7-89CB68F84A6C}" destId="{2183F7CC-57B9-47E5-96E1-4B2469546F20}" srcOrd="4" destOrd="0" presId="urn:microsoft.com/office/officeart/2005/8/layout/orgChart1"/>
    <dgm:cxn modelId="{0C12BC53-07FD-4AAE-8744-51C324460679}" type="presParOf" srcId="{DC24BC5B-D684-42D7-90B7-89CB68F84A6C}" destId="{45D41D8D-4682-4CEF-B388-927206ACC7F1}" srcOrd="5" destOrd="0" presId="urn:microsoft.com/office/officeart/2005/8/layout/orgChart1"/>
    <dgm:cxn modelId="{934C7BF3-529F-4E0A-9B10-1C74622927BC}" type="presParOf" srcId="{45D41D8D-4682-4CEF-B388-927206ACC7F1}" destId="{8B77CE02-62BA-4661-859D-1DF299FF7CE5}" srcOrd="0" destOrd="0" presId="urn:microsoft.com/office/officeart/2005/8/layout/orgChart1"/>
    <dgm:cxn modelId="{EBE42582-F182-4A56-AC88-E52B27877FA9}" type="presParOf" srcId="{8B77CE02-62BA-4661-859D-1DF299FF7CE5}" destId="{373D58BC-E7A4-4C4D-B78B-C82DB768FF5F}" srcOrd="0" destOrd="0" presId="urn:microsoft.com/office/officeart/2005/8/layout/orgChart1"/>
    <dgm:cxn modelId="{9A400053-8133-4800-ADA8-0596255011E8}" type="presParOf" srcId="{8B77CE02-62BA-4661-859D-1DF299FF7CE5}" destId="{374CB868-0230-46BE-897D-A4687A589BC3}" srcOrd="1" destOrd="0" presId="urn:microsoft.com/office/officeart/2005/8/layout/orgChart1"/>
    <dgm:cxn modelId="{E022EFB1-D2F7-4CEA-A3A8-1B5FE69795D7}" type="presParOf" srcId="{45D41D8D-4682-4CEF-B388-927206ACC7F1}" destId="{10931468-A1F6-46B0-B767-E0FF7465C665}" srcOrd="1" destOrd="0" presId="urn:microsoft.com/office/officeart/2005/8/layout/orgChart1"/>
    <dgm:cxn modelId="{E8E9BE6B-3819-453C-83CA-F6FF0BBDE862}" type="presParOf" srcId="{45D41D8D-4682-4CEF-B388-927206ACC7F1}" destId="{266BF0AA-D3C8-4AFD-BEA0-F5EC76E0A783}" srcOrd="2" destOrd="0" presId="urn:microsoft.com/office/officeart/2005/8/layout/orgChart1"/>
    <dgm:cxn modelId="{ECEB39AB-69C4-4DCF-8355-8E631727AD6C}" type="presParOf" srcId="{DC24BC5B-D684-42D7-90B7-89CB68F84A6C}" destId="{67C2166F-6BF7-4AF6-9E85-7937C3CE574F}" srcOrd="6" destOrd="0" presId="urn:microsoft.com/office/officeart/2005/8/layout/orgChart1"/>
    <dgm:cxn modelId="{F8AF17E9-49D2-4BA1-A20F-99C4B49009AE}" type="presParOf" srcId="{DC24BC5B-D684-42D7-90B7-89CB68F84A6C}" destId="{4CB4A1D5-058A-4A7E-BC26-90747D7DBDB1}" srcOrd="7" destOrd="0" presId="urn:microsoft.com/office/officeart/2005/8/layout/orgChart1"/>
    <dgm:cxn modelId="{E197EAAC-2ADA-4D41-A431-175757AA448C}" type="presParOf" srcId="{4CB4A1D5-058A-4A7E-BC26-90747D7DBDB1}" destId="{E2B0013A-DA8C-456D-9174-0CE23F3F9705}" srcOrd="0" destOrd="0" presId="urn:microsoft.com/office/officeart/2005/8/layout/orgChart1"/>
    <dgm:cxn modelId="{8E11AB82-968F-4D97-866C-DD1EB94293FD}" type="presParOf" srcId="{E2B0013A-DA8C-456D-9174-0CE23F3F9705}" destId="{8F4B1757-9863-4C58-A6E4-B422A42510A6}" srcOrd="0" destOrd="0" presId="urn:microsoft.com/office/officeart/2005/8/layout/orgChart1"/>
    <dgm:cxn modelId="{A3E63921-4DD8-4750-AF30-4B21BD505AA4}" type="presParOf" srcId="{E2B0013A-DA8C-456D-9174-0CE23F3F9705}" destId="{470725E3-7356-4349-9466-94623F76E617}" srcOrd="1" destOrd="0" presId="urn:microsoft.com/office/officeart/2005/8/layout/orgChart1"/>
    <dgm:cxn modelId="{CD581912-2294-4FF4-B71E-EE6273119C6B}" type="presParOf" srcId="{4CB4A1D5-058A-4A7E-BC26-90747D7DBDB1}" destId="{95F1A480-D553-4930-A5CE-603B845E605F}" srcOrd="1" destOrd="0" presId="urn:microsoft.com/office/officeart/2005/8/layout/orgChart1"/>
    <dgm:cxn modelId="{18A13146-9C0A-4FC4-ABF8-472B86BA437E}" type="presParOf" srcId="{4CB4A1D5-058A-4A7E-BC26-90747D7DBDB1}" destId="{1C5F6D92-007C-4C97-8FD9-7D19CB82297C}" srcOrd="2" destOrd="0" presId="urn:microsoft.com/office/officeart/2005/8/layout/orgChart1"/>
    <dgm:cxn modelId="{BA38E061-A999-4454-B144-EAE9C9506E00}" type="presParOf" srcId="{DC24BC5B-D684-42D7-90B7-89CB68F84A6C}" destId="{B348DCA3-9DE4-43F7-A1BF-7C40297CC74D}" srcOrd="8" destOrd="0" presId="urn:microsoft.com/office/officeart/2005/8/layout/orgChart1"/>
    <dgm:cxn modelId="{A6808C84-58E8-4A11-826D-AAFAD22924FD}" type="presParOf" srcId="{DC24BC5B-D684-42D7-90B7-89CB68F84A6C}" destId="{81288007-ED7F-4D10-8CCB-BCFD6DEB05C6}" srcOrd="9" destOrd="0" presId="urn:microsoft.com/office/officeart/2005/8/layout/orgChart1"/>
    <dgm:cxn modelId="{0FD59FA5-7BFE-4CDB-A578-9F7942FB4C1D}" type="presParOf" srcId="{81288007-ED7F-4D10-8CCB-BCFD6DEB05C6}" destId="{396C8A94-C79B-448A-A993-EEF9A3AAEFF4}" srcOrd="0" destOrd="0" presId="urn:microsoft.com/office/officeart/2005/8/layout/orgChart1"/>
    <dgm:cxn modelId="{0A0471FD-3260-4C64-A6CD-39A8EFE23CFF}" type="presParOf" srcId="{396C8A94-C79B-448A-A993-EEF9A3AAEFF4}" destId="{55529708-3EC5-4D60-8FFC-01E30F35DDA1}" srcOrd="0" destOrd="0" presId="urn:microsoft.com/office/officeart/2005/8/layout/orgChart1"/>
    <dgm:cxn modelId="{9ACDD4E8-F314-483C-823F-974A3E0E94E2}" type="presParOf" srcId="{396C8A94-C79B-448A-A993-EEF9A3AAEFF4}" destId="{C12A6942-FCE2-49F4-B2C5-496CAF4D883C}" srcOrd="1" destOrd="0" presId="urn:microsoft.com/office/officeart/2005/8/layout/orgChart1"/>
    <dgm:cxn modelId="{39A4E8A0-3CC1-48C9-9013-F7E0AEF70FD7}" type="presParOf" srcId="{81288007-ED7F-4D10-8CCB-BCFD6DEB05C6}" destId="{355E7F1D-637E-4CF1-AF7C-BF21AD18212C}" srcOrd="1" destOrd="0" presId="urn:microsoft.com/office/officeart/2005/8/layout/orgChart1"/>
    <dgm:cxn modelId="{280B944D-4BAB-4FEE-821F-DAF2089227D9}" type="presParOf" srcId="{81288007-ED7F-4D10-8CCB-BCFD6DEB05C6}" destId="{CD2F2C36-C25C-49A0-B69F-FCC87EB5512F}" srcOrd="2" destOrd="0" presId="urn:microsoft.com/office/officeart/2005/8/layout/orgChart1"/>
    <dgm:cxn modelId="{8E076F05-A1AE-4383-BCC7-165897D41C74}" type="presParOf" srcId="{DC24BC5B-D684-42D7-90B7-89CB68F84A6C}" destId="{F112AF23-80FC-475E-A0DC-59EFB46C3590}" srcOrd="10" destOrd="0" presId="urn:microsoft.com/office/officeart/2005/8/layout/orgChart1"/>
    <dgm:cxn modelId="{D08A9C52-2858-4E43-BDAF-86C483B838D9}" type="presParOf" srcId="{DC24BC5B-D684-42D7-90B7-89CB68F84A6C}" destId="{A89D0F1D-C780-48C3-8584-D19543A382FE}" srcOrd="11" destOrd="0" presId="urn:microsoft.com/office/officeart/2005/8/layout/orgChart1"/>
    <dgm:cxn modelId="{AFCB300E-6C51-479A-8216-982086CF8F66}" type="presParOf" srcId="{A89D0F1D-C780-48C3-8584-D19543A382FE}" destId="{5781E701-77E3-4794-BA06-CE63C47C3836}" srcOrd="0" destOrd="0" presId="urn:microsoft.com/office/officeart/2005/8/layout/orgChart1"/>
    <dgm:cxn modelId="{BF72903E-3C9A-475E-82A1-18766D4E7691}" type="presParOf" srcId="{5781E701-77E3-4794-BA06-CE63C47C3836}" destId="{FB81D3DD-A24B-4E18-A4EB-BD6F072F7FBE}" srcOrd="0" destOrd="0" presId="urn:microsoft.com/office/officeart/2005/8/layout/orgChart1"/>
    <dgm:cxn modelId="{095661A1-5E58-47C4-A690-E5FA5A7A48CB}" type="presParOf" srcId="{5781E701-77E3-4794-BA06-CE63C47C3836}" destId="{598F6669-3299-4217-843B-1F1453ACF791}" srcOrd="1" destOrd="0" presId="urn:microsoft.com/office/officeart/2005/8/layout/orgChart1"/>
    <dgm:cxn modelId="{FC619CB4-3016-461C-9A9F-C47A86599223}" type="presParOf" srcId="{A89D0F1D-C780-48C3-8584-D19543A382FE}" destId="{A2CAD49C-764B-47AC-86E4-B1893089630D}" srcOrd="1" destOrd="0" presId="urn:microsoft.com/office/officeart/2005/8/layout/orgChart1"/>
    <dgm:cxn modelId="{23F8751A-15DF-4663-A3A7-4801CA4A8D45}" type="presParOf" srcId="{A89D0F1D-C780-48C3-8584-D19543A382FE}" destId="{FEBAE9DD-2011-41FD-B90D-057E44BA5193}" srcOrd="2" destOrd="0" presId="urn:microsoft.com/office/officeart/2005/8/layout/orgChart1"/>
    <dgm:cxn modelId="{91E45A75-FF70-4AE9-B7DE-6C6741958F88}" type="presParOf" srcId="{32EA59A1-58AE-4B07-BC78-094710013263}" destId="{3512D5C4-0001-4C37-B778-6DEF4B2D970D}"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B72F45-B296-4854-B81A-B79FDE385955}" type="doc">
      <dgm:prSet loTypeId="urn:microsoft.com/office/officeart/2005/8/layout/vList2" loCatId="list" qsTypeId="urn:microsoft.com/office/officeart/2005/8/quickstyle/simple2" qsCatId="simple" csTypeId="urn:microsoft.com/office/officeart/2005/8/colors/accent5_2" csCatId="accent5" phldr="1"/>
      <dgm:spPr/>
      <dgm:t>
        <a:bodyPr/>
        <a:lstStyle/>
        <a:p>
          <a:endParaRPr lang="en-US"/>
        </a:p>
      </dgm:t>
    </dgm:pt>
    <dgm:pt modelId="{95BE286D-AA85-4AC2-8649-338B6894DCD5}">
      <dgm:prSet custT="1"/>
      <dgm:spPr/>
      <dgm:t>
        <a:bodyPr/>
        <a:lstStyle/>
        <a:p>
          <a:r>
            <a:rPr lang="en-GB" sz="2400"/>
            <a:t>As of January 2023, there are: </a:t>
          </a:r>
          <a:endParaRPr lang="en-US" sz="2400"/>
        </a:p>
      </dgm:t>
    </dgm:pt>
    <dgm:pt modelId="{C09F0482-F9B9-4833-80F8-BA4250C0A536}" type="parTrans" cxnId="{8519FAF6-9838-4767-9246-6E89510740C9}">
      <dgm:prSet/>
      <dgm:spPr/>
      <dgm:t>
        <a:bodyPr/>
        <a:lstStyle/>
        <a:p>
          <a:endParaRPr lang="en-US"/>
        </a:p>
      </dgm:t>
    </dgm:pt>
    <dgm:pt modelId="{A250E85E-DE9E-4630-9530-E13C92FD65B9}" type="sibTrans" cxnId="{8519FAF6-9838-4767-9246-6E89510740C9}">
      <dgm:prSet/>
      <dgm:spPr/>
      <dgm:t>
        <a:bodyPr/>
        <a:lstStyle/>
        <a:p>
          <a:endParaRPr lang="en-US"/>
        </a:p>
      </dgm:t>
    </dgm:pt>
    <dgm:pt modelId="{88BD8AAA-95C1-4714-879A-BC5808203807}">
      <dgm:prSet custT="1"/>
      <dgm:spPr/>
      <dgm:t>
        <a:bodyPr/>
        <a:lstStyle/>
        <a:p>
          <a:r>
            <a:rPr lang="en-GB" sz="2000"/>
            <a:t>11,544 registered domiciliary care services and </a:t>
          </a:r>
          <a:endParaRPr lang="en-US" sz="2000"/>
        </a:p>
      </dgm:t>
    </dgm:pt>
    <dgm:pt modelId="{D5AAB283-0C33-49AE-BFEA-BE3974866B3F}" type="parTrans" cxnId="{72F20BF1-52F7-4463-B626-C304DD3ED357}">
      <dgm:prSet/>
      <dgm:spPr/>
      <dgm:t>
        <a:bodyPr/>
        <a:lstStyle/>
        <a:p>
          <a:endParaRPr lang="en-US"/>
        </a:p>
      </dgm:t>
    </dgm:pt>
    <dgm:pt modelId="{862F5386-8673-46AD-B186-6935A1AD3458}" type="sibTrans" cxnId="{72F20BF1-52F7-4463-B626-C304DD3ED357}">
      <dgm:prSet/>
      <dgm:spPr/>
      <dgm:t>
        <a:bodyPr/>
        <a:lstStyle/>
        <a:p>
          <a:endParaRPr lang="en-US"/>
        </a:p>
      </dgm:t>
    </dgm:pt>
    <dgm:pt modelId="{1EED1BA1-8862-4CB0-AAE6-03BC97F08D5B}">
      <dgm:prSet custT="1"/>
      <dgm:spPr/>
      <dgm:t>
        <a:bodyPr/>
        <a:lstStyle/>
        <a:p>
          <a:r>
            <a:rPr lang="en-GB" sz="2000"/>
            <a:t>14,970 residential and nursing care services registered with the CQC (Dodsworth and Oung, 2023).</a:t>
          </a:r>
          <a:endParaRPr lang="en-US" sz="2000"/>
        </a:p>
      </dgm:t>
    </dgm:pt>
    <dgm:pt modelId="{82987FA5-E80C-4C22-831B-776A01F0DC34}" type="parTrans" cxnId="{7E118991-9C0C-4058-8FC9-B43618D54AAA}">
      <dgm:prSet/>
      <dgm:spPr/>
      <dgm:t>
        <a:bodyPr/>
        <a:lstStyle/>
        <a:p>
          <a:endParaRPr lang="en-US"/>
        </a:p>
      </dgm:t>
    </dgm:pt>
    <dgm:pt modelId="{4AC4CF79-A0FD-4F93-B2EE-6132B5178E4E}" type="sibTrans" cxnId="{7E118991-9C0C-4058-8FC9-B43618D54AAA}">
      <dgm:prSet/>
      <dgm:spPr/>
      <dgm:t>
        <a:bodyPr/>
        <a:lstStyle/>
        <a:p>
          <a:endParaRPr lang="en-US"/>
        </a:p>
      </dgm:t>
    </dgm:pt>
    <dgm:pt modelId="{3B846554-8A6D-4E5A-80B3-FFA87227398C}">
      <dgm:prSet custT="1"/>
      <dgm:spPr/>
      <dgm:t>
        <a:bodyPr/>
        <a:lstStyle/>
        <a:p>
          <a:r>
            <a:rPr lang="en-GB" sz="2000"/>
            <a:t>During 2022-23 CQC had </a:t>
          </a:r>
          <a:r>
            <a:rPr lang="en-GB" sz="2000" b="0" i="0"/>
            <a:t>32,000 registered services (CQC, 2025).</a:t>
          </a:r>
          <a:endParaRPr lang="en-US" sz="2000"/>
        </a:p>
      </dgm:t>
    </dgm:pt>
    <dgm:pt modelId="{E42536B9-EE94-4C5F-A7E8-5BDE378E0419}" type="parTrans" cxnId="{F76D18DA-A424-4D37-905A-AE15FF2E40F6}">
      <dgm:prSet/>
      <dgm:spPr/>
      <dgm:t>
        <a:bodyPr/>
        <a:lstStyle/>
        <a:p>
          <a:endParaRPr lang="en-US"/>
        </a:p>
      </dgm:t>
    </dgm:pt>
    <dgm:pt modelId="{71EC9179-900B-4D2F-9276-4014A9F50CEA}" type="sibTrans" cxnId="{F76D18DA-A424-4D37-905A-AE15FF2E40F6}">
      <dgm:prSet/>
      <dgm:spPr/>
      <dgm:t>
        <a:bodyPr/>
        <a:lstStyle/>
        <a:p>
          <a:endParaRPr lang="en-US"/>
        </a:p>
      </dgm:t>
    </dgm:pt>
    <dgm:pt modelId="{C6E47C7F-350B-45F9-B1CE-139EEAC335D2}" type="pres">
      <dgm:prSet presAssocID="{50B72F45-B296-4854-B81A-B79FDE385955}" presName="linear" presStyleCnt="0">
        <dgm:presLayoutVars>
          <dgm:animLvl val="lvl"/>
          <dgm:resizeHandles val="exact"/>
        </dgm:presLayoutVars>
      </dgm:prSet>
      <dgm:spPr/>
    </dgm:pt>
    <dgm:pt modelId="{A4F0ADA8-AB8D-4A32-A310-DB3BC26C6566}" type="pres">
      <dgm:prSet presAssocID="{95BE286D-AA85-4AC2-8649-338B6894DCD5}" presName="parentText" presStyleLbl="node1" presStyleIdx="0" presStyleCnt="4">
        <dgm:presLayoutVars>
          <dgm:chMax val="0"/>
          <dgm:bulletEnabled val="1"/>
        </dgm:presLayoutVars>
      </dgm:prSet>
      <dgm:spPr/>
    </dgm:pt>
    <dgm:pt modelId="{D6390823-FE4F-4EC8-AA51-F2E69D36A28F}" type="pres">
      <dgm:prSet presAssocID="{A250E85E-DE9E-4630-9530-E13C92FD65B9}" presName="spacer" presStyleCnt="0"/>
      <dgm:spPr/>
    </dgm:pt>
    <dgm:pt modelId="{B594FAEF-0846-4A9E-B9FE-EF217C5BE2A2}" type="pres">
      <dgm:prSet presAssocID="{88BD8AAA-95C1-4714-879A-BC5808203807}" presName="parentText" presStyleLbl="node1" presStyleIdx="1" presStyleCnt="4">
        <dgm:presLayoutVars>
          <dgm:chMax val="0"/>
          <dgm:bulletEnabled val="1"/>
        </dgm:presLayoutVars>
      </dgm:prSet>
      <dgm:spPr/>
    </dgm:pt>
    <dgm:pt modelId="{977D7E06-C31F-4139-A735-69AAB9738799}" type="pres">
      <dgm:prSet presAssocID="{862F5386-8673-46AD-B186-6935A1AD3458}" presName="spacer" presStyleCnt="0"/>
      <dgm:spPr/>
    </dgm:pt>
    <dgm:pt modelId="{6CFD4875-D66A-4978-A606-D3C8510D694F}" type="pres">
      <dgm:prSet presAssocID="{1EED1BA1-8862-4CB0-AAE6-03BC97F08D5B}" presName="parentText" presStyleLbl="node1" presStyleIdx="2" presStyleCnt="4">
        <dgm:presLayoutVars>
          <dgm:chMax val="0"/>
          <dgm:bulletEnabled val="1"/>
        </dgm:presLayoutVars>
      </dgm:prSet>
      <dgm:spPr/>
    </dgm:pt>
    <dgm:pt modelId="{BA88220B-AD5C-47C0-835B-125E45D21F2E}" type="pres">
      <dgm:prSet presAssocID="{4AC4CF79-A0FD-4F93-B2EE-6132B5178E4E}" presName="spacer" presStyleCnt="0"/>
      <dgm:spPr/>
    </dgm:pt>
    <dgm:pt modelId="{ABBB0868-DD78-491F-9038-DE8641512E94}" type="pres">
      <dgm:prSet presAssocID="{3B846554-8A6D-4E5A-80B3-FFA87227398C}" presName="parentText" presStyleLbl="node1" presStyleIdx="3" presStyleCnt="4">
        <dgm:presLayoutVars>
          <dgm:chMax val="0"/>
          <dgm:bulletEnabled val="1"/>
        </dgm:presLayoutVars>
      </dgm:prSet>
      <dgm:spPr/>
    </dgm:pt>
  </dgm:ptLst>
  <dgm:cxnLst>
    <dgm:cxn modelId="{BD06F715-2E75-4353-8D44-6415F6332A9F}" type="presOf" srcId="{50B72F45-B296-4854-B81A-B79FDE385955}" destId="{C6E47C7F-350B-45F9-B1CE-139EEAC335D2}" srcOrd="0" destOrd="0" presId="urn:microsoft.com/office/officeart/2005/8/layout/vList2"/>
    <dgm:cxn modelId="{75475E36-2D6B-467A-AC77-130BD124D687}" type="presOf" srcId="{88BD8AAA-95C1-4714-879A-BC5808203807}" destId="{B594FAEF-0846-4A9E-B9FE-EF217C5BE2A2}" srcOrd="0" destOrd="0" presId="urn:microsoft.com/office/officeart/2005/8/layout/vList2"/>
    <dgm:cxn modelId="{C8595468-3BA5-4B31-A012-CD4C5B49CA64}" type="presOf" srcId="{3B846554-8A6D-4E5A-80B3-FFA87227398C}" destId="{ABBB0868-DD78-491F-9038-DE8641512E94}" srcOrd="0" destOrd="0" presId="urn:microsoft.com/office/officeart/2005/8/layout/vList2"/>
    <dgm:cxn modelId="{4F6B0B50-0CCD-408B-AF19-0A6A76169771}" type="presOf" srcId="{95BE286D-AA85-4AC2-8649-338B6894DCD5}" destId="{A4F0ADA8-AB8D-4A32-A310-DB3BC26C6566}" srcOrd="0" destOrd="0" presId="urn:microsoft.com/office/officeart/2005/8/layout/vList2"/>
    <dgm:cxn modelId="{593E5F7E-8D21-466D-87C7-6E892B2B9C4D}" type="presOf" srcId="{1EED1BA1-8862-4CB0-AAE6-03BC97F08D5B}" destId="{6CFD4875-D66A-4978-A606-D3C8510D694F}" srcOrd="0" destOrd="0" presId="urn:microsoft.com/office/officeart/2005/8/layout/vList2"/>
    <dgm:cxn modelId="{7E118991-9C0C-4058-8FC9-B43618D54AAA}" srcId="{50B72F45-B296-4854-B81A-B79FDE385955}" destId="{1EED1BA1-8862-4CB0-AAE6-03BC97F08D5B}" srcOrd="2" destOrd="0" parTransId="{82987FA5-E80C-4C22-831B-776A01F0DC34}" sibTransId="{4AC4CF79-A0FD-4F93-B2EE-6132B5178E4E}"/>
    <dgm:cxn modelId="{F76D18DA-A424-4D37-905A-AE15FF2E40F6}" srcId="{50B72F45-B296-4854-B81A-B79FDE385955}" destId="{3B846554-8A6D-4E5A-80B3-FFA87227398C}" srcOrd="3" destOrd="0" parTransId="{E42536B9-EE94-4C5F-A7E8-5BDE378E0419}" sibTransId="{71EC9179-900B-4D2F-9276-4014A9F50CEA}"/>
    <dgm:cxn modelId="{72F20BF1-52F7-4463-B626-C304DD3ED357}" srcId="{50B72F45-B296-4854-B81A-B79FDE385955}" destId="{88BD8AAA-95C1-4714-879A-BC5808203807}" srcOrd="1" destOrd="0" parTransId="{D5AAB283-0C33-49AE-BFEA-BE3974866B3F}" sibTransId="{862F5386-8673-46AD-B186-6935A1AD3458}"/>
    <dgm:cxn modelId="{8519FAF6-9838-4767-9246-6E89510740C9}" srcId="{50B72F45-B296-4854-B81A-B79FDE385955}" destId="{95BE286D-AA85-4AC2-8649-338B6894DCD5}" srcOrd="0" destOrd="0" parTransId="{C09F0482-F9B9-4833-80F8-BA4250C0A536}" sibTransId="{A250E85E-DE9E-4630-9530-E13C92FD65B9}"/>
    <dgm:cxn modelId="{FB75565F-9CAC-4ECE-B295-F797916908C2}" type="presParOf" srcId="{C6E47C7F-350B-45F9-B1CE-139EEAC335D2}" destId="{A4F0ADA8-AB8D-4A32-A310-DB3BC26C6566}" srcOrd="0" destOrd="0" presId="urn:microsoft.com/office/officeart/2005/8/layout/vList2"/>
    <dgm:cxn modelId="{E92EA867-164D-4B2C-888B-688B93435C2E}" type="presParOf" srcId="{C6E47C7F-350B-45F9-B1CE-139EEAC335D2}" destId="{D6390823-FE4F-4EC8-AA51-F2E69D36A28F}" srcOrd="1" destOrd="0" presId="urn:microsoft.com/office/officeart/2005/8/layout/vList2"/>
    <dgm:cxn modelId="{413FAEF3-E540-409D-A7BA-0842B69F812A}" type="presParOf" srcId="{C6E47C7F-350B-45F9-B1CE-139EEAC335D2}" destId="{B594FAEF-0846-4A9E-B9FE-EF217C5BE2A2}" srcOrd="2" destOrd="0" presId="urn:microsoft.com/office/officeart/2005/8/layout/vList2"/>
    <dgm:cxn modelId="{A0B9F412-5FA5-4C81-8444-6C45101E6713}" type="presParOf" srcId="{C6E47C7F-350B-45F9-B1CE-139EEAC335D2}" destId="{977D7E06-C31F-4139-A735-69AAB9738799}" srcOrd="3" destOrd="0" presId="urn:microsoft.com/office/officeart/2005/8/layout/vList2"/>
    <dgm:cxn modelId="{8673A839-D12A-4794-BE06-A112973E39DA}" type="presParOf" srcId="{C6E47C7F-350B-45F9-B1CE-139EEAC335D2}" destId="{6CFD4875-D66A-4978-A606-D3C8510D694F}" srcOrd="4" destOrd="0" presId="urn:microsoft.com/office/officeart/2005/8/layout/vList2"/>
    <dgm:cxn modelId="{E693B4F3-0AD4-498A-BCD4-16E754A2E557}" type="presParOf" srcId="{C6E47C7F-350B-45F9-B1CE-139EEAC335D2}" destId="{BA88220B-AD5C-47C0-835B-125E45D21F2E}" srcOrd="5" destOrd="0" presId="urn:microsoft.com/office/officeart/2005/8/layout/vList2"/>
    <dgm:cxn modelId="{1810F721-15E6-4A1E-ADF0-10B80A99FA89}" type="presParOf" srcId="{C6E47C7F-350B-45F9-B1CE-139EEAC335D2}" destId="{ABBB0868-DD78-491F-9038-DE8641512E9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0755234-0852-4AFA-8A2D-415A9FD756C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84F130D-B886-4633-8D37-5952A00FB128}">
      <dgm:prSet/>
      <dgm:spPr/>
      <dgm:t>
        <a:bodyPr/>
        <a:lstStyle/>
        <a:p>
          <a:r>
            <a:rPr lang="en-GB" dirty="0"/>
            <a:t>42 integrated care boards which each have an integrated care partnerships</a:t>
          </a:r>
          <a:endParaRPr lang="en-US" dirty="0"/>
        </a:p>
      </dgm:t>
    </dgm:pt>
    <dgm:pt modelId="{0BB35DC5-5974-4786-AB73-7E1C6345F0FD}" type="parTrans" cxnId="{151FFEA4-FE9F-407F-82DD-F663CCB16D72}">
      <dgm:prSet/>
      <dgm:spPr/>
      <dgm:t>
        <a:bodyPr/>
        <a:lstStyle/>
        <a:p>
          <a:endParaRPr lang="en-US"/>
        </a:p>
      </dgm:t>
    </dgm:pt>
    <dgm:pt modelId="{029A1D00-C382-4A61-BBBE-981F3C9019A4}" type="sibTrans" cxnId="{151FFEA4-FE9F-407F-82DD-F663CCB16D72}">
      <dgm:prSet/>
      <dgm:spPr/>
      <dgm:t>
        <a:bodyPr/>
        <a:lstStyle/>
        <a:p>
          <a:endParaRPr lang="en-US"/>
        </a:p>
      </dgm:t>
    </dgm:pt>
    <dgm:pt modelId="{A6F873DD-2D9F-499E-A6D5-340215431C4D}">
      <dgm:prSet/>
      <dgm:spPr/>
      <dgm:t>
        <a:bodyPr/>
        <a:lstStyle/>
        <a:p>
          <a:r>
            <a:rPr lang="en-GB" b="1" dirty="0"/>
            <a:t>229</a:t>
          </a:r>
          <a:r>
            <a:rPr lang="en-GB" dirty="0"/>
            <a:t> total number of trusts, including </a:t>
          </a:r>
          <a:r>
            <a:rPr lang="en-GB" b="1" dirty="0"/>
            <a:t>154</a:t>
          </a:r>
          <a:r>
            <a:rPr lang="en-GB" dirty="0"/>
            <a:t> foundation trusts</a:t>
          </a:r>
          <a:endParaRPr lang="en-US" dirty="0"/>
        </a:p>
      </dgm:t>
    </dgm:pt>
    <dgm:pt modelId="{5A9E37E2-6543-4C8F-AFE8-2CD206C1BA3B}" type="parTrans" cxnId="{26CE1095-961C-43B3-A5B3-A95905242FCE}">
      <dgm:prSet/>
      <dgm:spPr/>
      <dgm:t>
        <a:bodyPr/>
        <a:lstStyle/>
        <a:p>
          <a:endParaRPr lang="en-US"/>
        </a:p>
      </dgm:t>
    </dgm:pt>
    <dgm:pt modelId="{8BF53F16-2C02-422F-822F-4E547743FD93}" type="sibTrans" cxnId="{26CE1095-961C-43B3-A5B3-A95905242FCE}">
      <dgm:prSet/>
      <dgm:spPr/>
      <dgm:t>
        <a:bodyPr/>
        <a:lstStyle/>
        <a:p>
          <a:endParaRPr lang="en-US"/>
        </a:p>
      </dgm:t>
    </dgm:pt>
    <dgm:pt modelId="{CF50B924-74C8-46B5-8BCE-88F468E36C91}">
      <dgm:prSet/>
      <dgm:spPr/>
      <dgm:t>
        <a:bodyPr/>
        <a:lstStyle/>
        <a:p>
          <a:r>
            <a:rPr lang="en-GB" b="1" dirty="0"/>
            <a:t>50</a:t>
          </a:r>
          <a:r>
            <a:rPr lang="en-GB" dirty="0"/>
            <a:t> mental health trusts</a:t>
          </a:r>
          <a:endParaRPr lang="en-US" dirty="0"/>
        </a:p>
      </dgm:t>
    </dgm:pt>
    <dgm:pt modelId="{F593F5CB-6944-462A-A5C4-7A759BF03001}" type="parTrans" cxnId="{43752613-9AF0-4763-95FD-BB97825B4FA5}">
      <dgm:prSet/>
      <dgm:spPr/>
      <dgm:t>
        <a:bodyPr/>
        <a:lstStyle/>
        <a:p>
          <a:endParaRPr lang="en-US"/>
        </a:p>
      </dgm:t>
    </dgm:pt>
    <dgm:pt modelId="{3853B1E2-125A-4C05-A22E-C3047D0F0674}" type="sibTrans" cxnId="{43752613-9AF0-4763-95FD-BB97825B4FA5}">
      <dgm:prSet/>
      <dgm:spPr/>
      <dgm:t>
        <a:bodyPr/>
        <a:lstStyle/>
        <a:p>
          <a:endParaRPr lang="en-US"/>
        </a:p>
      </dgm:t>
    </dgm:pt>
    <dgm:pt modelId="{9F94B6FC-47FC-4C60-AF3A-AF417BF3F6C8}">
      <dgm:prSet/>
      <dgm:spPr/>
      <dgm:t>
        <a:bodyPr/>
        <a:lstStyle/>
        <a:p>
          <a:r>
            <a:rPr lang="en-GB" b="1" dirty="0"/>
            <a:t>10</a:t>
          </a:r>
          <a:r>
            <a:rPr lang="en-GB" dirty="0"/>
            <a:t> ambulance trusts</a:t>
          </a:r>
          <a:endParaRPr lang="en-US" dirty="0"/>
        </a:p>
      </dgm:t>
    </dgm:pt>
    <dgm:pt modelId="{3CCF1A17-C16F-4A1B-9670-925C3945A442}" type="parTrans" cxnId="{0C861272-6F07-4062-A189-04DFF8076662}">
      <dgm:prSet/>
      <dgm:spPr/>
      <dgm:t>
        <a:bodyPr/>
        <a:lstStyle/>
        <a:p>
          <a:endParaRPr lang="en-US"/>
        </a:p>
      </dgm:t>
    </dgm:pt>
    <dgm:pt modelId="{113C5D26-D633-40DF-8E21-97DF87DC5EF8}" type="sibTrans" cxnId="{0C861272-6F07-4062-A189-04DFF8076662}">
      <dgm:prSet/>
      <dgm:spPr/>
      <dgm:t>
        <a:bodyPr/>
        <a:lstStyle/>
        <a:p>
          <a:endParaRPr lang="en-US"/>
        </a:p>
      </dgm:t>
    </dgm:pt>
    <dgm:pt modelId="{3E98FD00-1D73-45D3-BBC7-E1372B979E61}">
      <dgm:prSet/>
      <dgm:spPr/>
      <dgm:t>
        <a:bodyPr/>
        <a:lstStyle/>
        <a:p>
          <a:r>
            <a:rPr lang="en-GB" b="1" dirty="0"/>
            <a:t>124 </a:t>
          </a:r>
          <a:r>
            <a:rPr lang="en-GB" dirty="0"/>
            <a:t>acute trusts</a:t>
          </a:r>
          <a:endParaRPr lang="en-US" dirty="0"/>
        </a:p>
      </dgm:t>
    </dgm:pt>
    <dgm:pt modelId="{EE4BCCC5-1672-42FD-80B7-3DCAEBE0C0AB}" type="parTrans" cxnId="{F64238FE-BC19-4D80-8D7C-94CD85829CB3}">
      <dgm:prSet/>
      <dgm:spPr/>
      <dgm:t>
        <a:bodyPr/>
        <a:lstStyle/>
        <a:p>
          <a:endParaRPr lang="en-US"/>
        </a:p>
      </dgm:t>
    </dgm:pt>
    <dgm:pt modelId="{B498C32A-6321-4099-AADE-9ED6CE4252B0}" type="sibTrans" cxnId="{F64238FE-BC19-4D80-8D7C-94CD85829CB3}">
      <dgm:prSet/>
      <dgm:spPr/>
      <dgm:t>
        <a:bodyPr/>
        <a:lstStyle/>
        <a:p>
          <a:endParaRPr lang="en-US"/>
        </a:p>
      </dgm:t>
    </dgm:pt>
    <dgm:pt modelId="{856958BE-C6D8-40EF-8D1F-B88D82804699}">
      <dgm:prSet/>
      <dgm:spPr/>
      <dgm:t>
        <a:bodyPr/>
        <a:lstStyle/>
        <a:p>
          <a:r>
            <a:rPr lang="en-GB" b="1" dirty="0"/>
            <a:t>220</a:t>
          </a:r>
          <a:r>
            <a:rPr lang="en-GB" dirty="0"/>
            <a:t> general acute hospitals; </a:t>
          </a:r>
          <a:r>
            <a:rPr lang="en-GB" b="1" dirty="0"/>
            <a:t>49</a:t>
          </a:r>
          <a:r>
            <a:rPr lang="en-GB" dirty="0"/>
            <a:t> specialist hospitals; </a:t>
          </a:r>
          <a:r>
            <a:rPr lang="en-GB" b="1" dirty="0"/>
            <a:t>246</a:t>
          </a:r>
          <a:r>
            <a:rPr lang="en-GB" dirty="0"/>
            <a:t> community hospitals</a:t>
          </a:r>
          <a:endParaRPr lang="en-US" dirty="0"/>
        </a:p>
      </dgm:t>
    </dgm:pt>
    <dgm:pt modelId="{9F24AFF1-2B8F-4973-9C6F-A937B31381E8}" type="parTrans" cxnId="{DC3F88E0-35EF-4FDC-BE11-FF7BA7D1A180}">
      <dgm:prSet/>
      <dgm:spPr/>
      <dgm:t>
        <a:bodyPr/>
        <a:lstStyle/>
        <a:p>
          <a:endParaRPr lang="en-US"/>
        </a:p>
      </dgm:t>
    </dgm:pt>
    <dgm:pt modelId="{0C53B28A-A969-4EDD-85C5-1CD64CF24FCC}" type="sibTrans" cxnId="{DC3F88E0-35EF-4FDC-BE11-FF7BA7D1A180}">
      <dgm:prSet/>
      <dgm:spPr/>
      <dgm:t>
        <a:bodyPr/>
        <a:lstStyle/>
        <a:p>
          <a:endParaRPr lang="en-US"/>
        </a:p>
      </dgm:t>
    </dgm:pt>
    <dgm:pt modelId="{540D48E0-7CB6-4D6F-82C1-BADC770C1C7A}">
      <dgm:prSet/>
      <dgm:spPr/>
      <dgm:t>
        <a:bodyPr/>
        <a:lstStyle/>
        <a:p>
          <a:r>
            <a:rPr lang="en-GB" b="1" dirty="0"/>
            <a:t>826</a:t>
          </a:r>
          <a:r>
            <a:rPr lang="en-GB" dirty="0"/>
            <a:t> community providers</a:t>
          </a:r>
          <a:endParaRPr lang="en-US" dirty="0"/>
        </a:p>
      </dgm:t>
    </dgm:pt>
    <dgm:pt modelId="{A4B5C849-C4D9-4275-9F7D-05B187C5EADB}" type="parTrans" cxnId="{C25AC6E4-678F-4A6F-BBA3-01D9E9DC0162}">
      <dgm:prSet/>
      <dgm:spPr/>
      <dgm:t>
        <a:bodyPr/>
        <a:lstStyle/>
        <a:p>
          <a:endParaRPr lang="en-US"/>
        </a:p>
      </dgm:t>
    </dgm:pt>
    <dgm:pt modelId="{E7916E17-52EE-4604-B326-D17D34FE0D7F}" type="sibTrans" cxnId="{C25AC6E4-678F-4A6F-BBA3-01D9E9DC0162}">
      <dgm:prSet/>
      <dgm:spPr/>
      <dgm:t>
        <a:bodyPr/>
        <a:lstStyle/>
        <a:p>
          <a:endParaRPr lang="en-US"/>
        </a:p>
      </dgm:t>
    </dgm:pt>
    <dgm:pt modelId="{4823BB92-6113-4444-95C1-8AE9E7532BC5}">
      <dgm:prSet/>
      <dgm:spPr/>
      <dgm:t>
        <a:bodyPr/>
        <a:lstStyle/>
        <a:p>
          <a:r>
            <a:rPr lang="en-GB" b="1" dirty="0"/>
            <a:t>6,925 </a:t>
          </a:r>
          <a:r>
            <a:rPr lang="en-GB" dirty="0"/>
            <a:t>GP practices.</a:t>
          </a:r>
          <a:endParaRPr lang="en-US" dirty="0"/>
        </a:p>
      </dgm:t>
    </dgm:pt>
    <dgm:pt modelId="{C40BD500-3A49-4F7C-98EB-F1FA41FC15B7}" type="parTrans" cxnId="{9D1E2584-5F9B-4717-B8D8-2D9E8B4AB606}">
      <dgm:prSet/>
      <dgm:spPr/>
      <dgm:t>
        <a:bodyPr/>
        <a:lstStyle/>
        <a:p>
          <a:endParaRPr lang="en-US"/>
        </a:p>
      </dgm:t>
    </dgm:pt>
    <dgm:pt modelId="{A0396CA4-FEE4-410D-BF04-3AD5787153E8}" type="sibTrans" cxnId="{9D1E2584-5F9B-4717-B8D8-2D9E8B4AB606}">
      <dgm:prSet/>
      <dgm:spPr/>
      <dgm:t>
        <a:bodyPr/>
        <a:lstStyle/>
        <a:p>
          <a:endParaRPr lang="en-US"/>
        </a:p>
      </dgm:t>
    </dgm:pt>
    <dgm:pt modelId="{3866C5B3-6583-4E25-8E4C-A1A53C5895CE}" type="pres">
      <dgm:prSet presAssocID="{90755234-0852-4AFA-8A2D-415A9FD756C1}" presName="vert0" presStyleCnt="0">
        <dgm:presLayoutVars>
          <dgm:dir/>
          <dgm:animOne val="branch"/>
          <dgm:animLvl val="lvl"/>
        </dgm:presLayoutVars>
      </dgm:prSet>
      <dgm:spPr/>
    </dgm:pt>
    <dgm:pt modelId="{CBAA5897-0291-4CB5-A4C1-B096610885E2}" type="pres">
      <dgm:prSet presAssocID="{F84F130D-B886-4633-8D37-5952A00FB128}" presName="thickLine" presStyleLbl="alignNode1" presStyleIdx="0" presStyleCnt="8"/>
      <dgm:spPr/>
    </dgm:pt>
    <dgm:pt modelId="{4C08FDBB-CC99-4E2F-BBB7-C37F53E0326F}" type="pres">
      <dgm:prSet presAssocID="{F84F130D-B886-4633-8D37-5952A00FB128}" presName="horz1" presStyleCnt="0"/>
      <dgm:spPr/>
    </dgm:pt>
    <dgm:pt modelId="{F28294BC-B834-4AAE-8140-C3CBF72AC6C0}" type="pres">
      <dgm:prSet presAssocID="{F84F130D-B886-4633-8D37-5952A00FB128}" presName="tx1" presStyleLbl="revTx" presStyleIdx="0" presStyleCnt="8"/>
      <dgm:spPr/>
    </dgm:pt>
    <dgm:pt modelId="{52295B2D-7B59-4735-99D4-88E767D0DB46}" type="pres">
      <dgm:prSet presAssocID="{F84F130D-B886-4633-8D37-5952A00FB128}" presName="vert1" presStyleCnt="0"/>
      <dgm:spPr/>
    </dgm:pt>
    <dgm:pt modelId="{722B856B-23DE-4213-BC73-C3D85A4ED83B}" type="pres">
      <dgm:prSet presAssocID="{A6F873DD-2D9F-499E-A6D5-340215431C4D}" presName="thickLine" presStyleLbl="alignNode1" presStyleIdx="1" presStyleCnt="8"/>
      <dgm:spPr/>
    </dgm:pt>
    <dgm:pt modelId="{30517762-F19F-431B-B0E2-BF99A110A062}" type="pres">
      <dgm:prSet presAssocID="{A6F873DD-2D9F-499E-A6D5-340215431C4D}" presName="horz1" presStyleCnt="0"/>
      <dgm:spPr/>
    </dgm:pt>
    <dgm:pt modelId="{490F7D3A-589A-479B-A34D-3228D2BB93EE}" type="pres">
      <dgm:prSet presAssocID="{A6F873DD-2D9F-499E-A6D5-340215431C4D}" presName="tx1" presStyleLbl="revTx" presStyleIdx="1" presStyleCnt="8"/>
      <dgm:spPr/>
    </dgm:pt>
    <dgm:pt modelId="{A1F7C304-C945-4C99-997D-FED0C40AF3AF}" type="pres">
      <dgm:prSet presAssocID="{A6F873DD-2D9F-499E-A6D5-340215431C4D}" presName="vert1" presStyleCnt="0"/>
      <dgm:spPr/>
    </dgm:pt>
    <dgm:pt modelId="{C0086F3E-FA5E-483F-9F30-A85F7CC38B37}" type="pres">
      <dgm:prSet presAssocID="{CF50B924-74C8-46B5-8BCE-88F468E36C91}" presName="thickLine" presStyleLbl="alignNode1" presStyleIdx="2" presStyleCnt="8"/>
      <dgm:spPr/>
    </dgm:pt>
    <dgm:pt modelId="{DED538A9-81C3-40E8-B38D-6DC36626AFC7}" type="pres">
      <dgm:prSet presAssocID="{CF50B924-74C8-46B5-8BCE-88F468E36C91}" presName="horz1" presStyleCnt="0"/>
      <dgm:spPr/>
    </dgm:pt>
    <dgm:pt modelId="{82D026C1-C77A-4177-B765-6449A22317E9}" type="pres">
      <dgm:prSet presAssocID="{CF50B924-74C8-46B5-8BCE-88F468E36C91}" presName="tx1" presStyleLbl="revTx" presStyleIdx="2" presStyleCnt="8"/>
      <dgm:spPr/>
    </dgm:pt>
    <dgm:pt modelId="{85861FEB-21D6-4C2E-B166-0F3E3F379B6F}" type="pres">
      <dgm:prSet presAssocID="{CF50B924-74C8-46B5-8BCE-88F468E36C91}" presName="vert1" presStyleCnt="0"/>
      <dgm:spPr/>
    </dgm:pt>
    <dgm:pt modelId="{055BEBFE-E459-4256-A3CC-196FE0E3CCB8}" type="pres">
      <dgm:prSet presAssocID="{9F94B6FC-47FC-4C60-AF3A-AF417BF3F6C8}" presName="thickLine" presStyleLbl="alignNode1" presStyleIdx="3" presStyleCnt="8"/>
      <dgm:spPr/>
    </dgm:pt>
    <dgm:pt modelId="{0907BC93-536C-4014-A76B-A760439C04B4}" type="pres">
      <dgm:prSet presAssocID="{9F94B6FC-47FC-4C60-AF3A-AF417BF3F6C8}" presName="horz1" presStyleCnt="0"/>
      <dgm:spPr/>
    </dgm:pt>
    <dgm:pt modelId="{BFEAD7B8-D046-4052-A01F-CCDE066CD08A}" type="pres">
      <dgm:prSet presAssocID="{9F94B6FC-47FC-4C60-AF3A-AF417BF3F6C8}" presName="tx1" presStyleLbl="revTx" presStyleIdx="3" presStyleCnt="8"/>
      <dgm:spPr/>
    </dgm:pt>
    <dgm:pt modelId="{77F2D1A1-01FE-40B0-9E1C-F007204D1B1F}" type="pres">
      <dgm:prSet presAssocID="{9F94B6FC-47FC-4C60-AF3A-AF417BF3F6C8}" presName="vert1" presStyleCnt="0"/>
      <dgm:spPr/>
    </dgm:pt>
    <dgm:pt modelId="{E62860C1-4BCC-4A78-80AB-749D34EE4191}" type="pres">
      <dgm:prSet presAssocID="{3E98FD00-1D73-45D3-BBC7-E1372B979E61}" presName="thickLine" presStyleLbl="alignNode1" presStyleIdx="4" presStyleCnt="8"/>
      <dgm:spPr/>
    </dgm:pt>
    <dgm:pt modelId="{638CD9E8-C8BC-4EE3-947C-939C41B5F4A1}" type="pres">
      <dgm:prSet presAssocID="{3E98FD00-1D73-45D3-BBC7-E1372B979E61}" presName="horz1" presStyleCnt="0"/>
      <dgm:spPr/>
    </dgm:pt>
    <dgm:pt modelId="{702AAFCD-4FD0-4CFE-B9FB-7643D0F1AA4D}" type="pres">
      <dgm:prSet presAssocID="{3E98FD00-1D73-45D3-BBC7-E1372B979E61}" presName="tx1" presStyleLbl="revTx" presStyleIdx="4" presStyleCnt="8"/>
      <dgm:spPr/>
    </dgm:pt>
    <dgm:pt modelId="{8BC9D930-0D07-4D6C-A3E2-E82F32BEE8E9}" type="pres">
      <dgm:prSet presAssocID="{3E98FD00-1D73-45D3-BBC7-E1372B979E61}" presName="vert1" presStyleCnt="0"/>
      <dgm:spPr/>
    </dgm:pt>
    <dgm:pt modelId="{DEE741C7-A2D0-4384-B4A9-D00EB63C37E1}" type="pres">
      <dgm:prSet presAssocID="{856958BE-C6D8-40EF-8D1F-B88D82804699}" presName="thickLine" presStyleLbl="alignNode1" presStyleIdx="5" presStyleCnt="8"/>
      <dgm:spPr/>
    </dgm:pt>
    <dgm:pt modelId="{A44AED1D-8FAA-4C6A-B616-8CB11F83ED05}" type="pres">
      <dgm:prSet presAssocID="{856958BE-C6D8-40EF-8D1F-B88D82804699}" presName="horz1" presStyleCnt="0"/>
      <dgm:spPr/>
    </dgm:pt>
    <dgm:pt modelId="{AFE0CAAE-0520-4B60-AD77-08CD790DCEF1}" type="pres">
      <dgm:prSet presAssocID="{856958BE-C6D8-40EF-8D1F-B88D82804699}" presName="tx1" presStyleLbl="revTx" presStyleIdx="5" presStyleCnt="8"/>
      <dgm:spPr/>
    </dgm:pt>
    <dgm:pt modelId="{D3623A91-43B0-43CB-A17A-1479A2AC8BEB}" type="pres">
      <dgm:prSet presAssocID="{856958BE-C6D8-40EF-8D1F-B88D82804699}" presName="vert1" presStyleCnt="0"/>
      <dgm:spPr/>
    </dgm:pt>
    <dgm:pt modelId="{E6E9B5E9-F375-4518-BC0A-152D531E7958}" type="pres">
      <dgm:prSet presAssocID="{540D48E0-7CB6-4D6F-82C1-BADC770C1C7A}" presName="thickLine" presStyleLbl="alignNode1" presStyleIdx="6" presStyleCnt="8"/>
      <dgm:spPr/>
    </dgm:pt>
    <dgm:pt modelId="{E87D888F-CC95-40DF-A802-47910D91592A}" type="pres">
      <dgm:prSet presAssocID="{540D48E0-7CB6-4D6F-82C1-BADC770C1C7A}" presName="horz1" presStyleCnt="0"/>
      <dgm:spPr/>
    </dgm:pt>
    <dgm:pt modelId="{0D1641AF-69EE-4ACE-8BC8-87FB540CF0DB}" type="pres">
      <dgm:prSet presAssocID="{540D48E0-7CB6-4D6F-82C1-BADC770C1C7A}" presName="tx1" presStyleLbl="revTx" presStyleIdx="6" presStyleCnt="8"/>
      <dgm:spPr/>
    </dgm:pt>
    <dgm:pt modelId="{94EEFEBE-572F-4894-8F5C-1C6FB8D27DC9}" type="pres">
      <dgm:prSet presAssocID="{540D48E0-7CB6-4D6F-82C1-BADC770C1C7A}" presName="vert1" presStyleCnt="0"/>
      <dgm:spPr/>
    </dgm:pt>
    <dgm:pt modelId="{8D1E4412-3021-40E7-8B20-9FE0BF2D5207}" type="pres">
      <dgm:prSet presAssocID="{4823BB92-6113-4444-95C1-8AE9E7532BC5}" presName="thickLine" presStyleLbl="alignNode1" presStyleIdx="7" presStyleCnt="8"/>
      <dgm:spPr/>
    </dgm:pt>
    <dgm:pt modelId="{DA4B39E4-9D33-494A-A71E-757014A7D504}" type="pres">
      <dgm:prSet presAssocID="{4823BB92-6113-4444-95C1-8AE9E7532BC5}" presName="horz1" presStyleCnt="0"/>
      <dgm:spPr/>
    </dgm:pt>
    <dgm:pt modelId="{5A570E08-341E-4CAF-8AC2-C330FF4AC6C4}" type="pres">
      <dgm:prSet presAssocID="{4823BB92-6113-4444-95C1-8AE9E7532BC5}" presName="tx1" presStyleLbl="revTx" presStyleIdx="7" presStyleCnt="8"/>
      <dgm:spPr/>
    </dgm:pt>
    <dgm:pt modelId="{5EAFF84A-F359-4F21-ADE2-AD50DE017732}" type="pres">
      <dgm:prSet presAssocID="{4823BB92-6113-4444-95C1-8AE9E7532BC5}" presName="vert1" presStyleCnt="0"/>
      <dgm:spPr/>
    </dgm:pt>
  </dgm:ptLst>
  <dgm:cxnLst>
    <dgm:cxn modelId="{43752613-9AF0-4763-95FD-BB97825B4FA5}" srcId="{90755234-0852-4AFA-8A2D-415A9FD756C1}" destId="{CF50B924-74C8-46B5-8BCE-88F468E36C91}" srcOrd="2" destOrd="0" parTransId="{F593F5CB-6944-462A-A5C4-7A759BF03001}" sibTransId="{3853B1E2-125A-4C05-A22E-C3047D0F0674}"/>
    <dgm:cxn modelId="{C2A44A45-AAEC-4264-985A-E0C11DD1A303}" type="presOf" srcId="{90755234-0852-4AFA-8A2D-415A9FD756C1}" destId="{3866C5B3-6583-4E25-8E4C-A1A53C5895CE}" srcOrd="0" destOrd="0" presId="urn:microsoft.com/office/officeart/2008/layout/LinedList"/>
    <dgm:cxn modelId="{619AC74A-9584-43ED-9828-BFD36C0763C5}" type="presOf" srcId="{F84F130D-B886-4633-8D37-5952A00FB128}" destId="{F28294BC-B834-4AAE-8140-C3CBF72AC6C0}" srcOrd="0" destOrd="0" presId="urn:microsoft.com/office/officeart/2008/layout/LinedList"/>
    <dgm:cxn modelId="{0C861272-6F07-4062-A189-04DFF8076662}" srcId="{90755234-0852-4AFA-8A2D-415A9FD756C1}" destId="{9F94B6FC-47FC-4C60-AF3A-AF417BF3F6C8}" srcOrd="3" destOrd="0" parTransId="{3CCF1A17-C16F-4A1B-9670-925C3945A442}" sibTransId="{113C5D26-D633-40DF-8E21-97DF87DC5EF8}"/>
    <dgm:cxn modelId="{0964C359-DFAD-4476-9AAF-0D075E0DFBD9}" type="presOf" srcId="{CF50B924-74C8-46B5-8BCE-88F468E36C91}" destId="{82D026C1-C77A-4177-B765-6449A22317E9}" srcOrd="0" destOrd="0" presId="urn:microsoft.com/office/officeart/2008/layout/LinedList"/>
    <dgm:cxn modelId="{686CE582-308A-450E-921C-0650881D2772}" type="presOf" srcId="{540D48E0-7CB6-4D6F-82C1-BADC770C1C7A}" destId="{0D1641AF-69EE-4ACE-8BC8-87FB540CF0DB}" srcOrd="0" destOrd="0" presId="urn:microsoft.com/office/officeart/2008/layout/LinedList"/>
    <dgm:cxn modelId="{9D1E2584-5F9B-4717-B8D8-2D9E8B4AB606}" srcId="{90755234-0852-4AFA-8A2D-415A9FD756C1}" destId="{4823BB92-6113-4444-95C1-8AE9E7532BC5}" srcOrd="7" destOrd="0" parTransId="{C40BD500-3A49-4F7C-98EB-F1FA41FC15B7}" sibTransId="{A0396CA4-FEE4-410D-BF04-3AD5787153E8}"/>
    <dgm:cxn modelId="{6AB79C8A-F6A5-4FEB-AC7B-4ECE2B62F7AB}" type="presOf" srcId="{856958BE-C6D8-40EF-8D1F-B88D82804699}" destId="{AFE0CAAE-0520-4B60-AD77-08CD790DCEF1}" srcOrd="0" destOrd="0" presId="urn:microsoft.com/office/officeart/2008/layout/LinedList"/>
    <dgm:cxn modelId="{26CE1095-961C-43B3-A5B3-A95905242FCE}" srcId="{90755234-0852-4AFA-8A2D-415A9FD756C1}" destId="{A6F873DD-2D9F-499E-A6D5-340215431C4D}" srcOrd="1" destOrd="0" parTransId="{5A9E37E2-6543-4C8F-AFE8-2CD206C1BA3B}" sibTransId="{8BF53F16-2C02-422F-822F-4E547743FD93}"/>
    <dgm:cxn modelId="{A00659A2-FB94-4FD3-BF52-1521C9A83C3B}" type="presOf" srcId="{3E98FD00-1D73-45D3-BBC7-E1372B979E61}" destId="{702AAFCD-4FD0-4CFE-B9FB-7643D0F1AA4D}" srcOrd="0" destOrd="0" presId="urn:microsoft.com/office/officeart/2008/layout/LinedList"/>
    <dgm:cxn modelId="{151FFEA4-FE9F-407F-82DD-F663CCB16D72}" srcId="{90755234-0852-4AFA-8A2D-415A9FD756C1}" destId="{F84F130D-B886-4633-8D37-5952A00FB128}" srcOrd="0" destOrd="0" parTransId="{0BB35DC5-5974-4786-AB73-7E1C6345F0FD}" sibTransId="{029A1D00-C382-4A61-BBBE-981F3C9019A4}"/>
    <dgm:cxn modelId="{AEF731C1-5CC5-4B98-BC5E-2B5108CDDCED}" type="presOf" srcId="{4823BB92-6113-4444-95C1-8AE9E7532BC5}" destId="{5A570E08-341E-4CAF-8AC2-C330FF4AC6C4}" srcOrd="0" destOrd="0" presId="urn:microsoft.com/office/officeart/2008/layout/LinedList"/>
    <dgm:cxn modelId="{DC3F88E0-35EF-4FDC-BE11-FF7BA7D1A180}" srcId="{90755234-0852-4AFA-8A2D-415A9FD756C1}" destId="{856958BE-C6D8-40EF-8D1F-B88D82804699}" srcOrd="5" destOrd="0" parTransId="{9F24AFF1-2B8F-4973-9C6F-A937B31381E8}" sibTransId="{0C53B28A-A969-4EDD-85C5-1CD64CF24FCC}"/>
    <dgm:cxn modelId="{E36864E3-87C7-4CB1-B68F-447849C8F776}" type="presOf" srcId="{A6F873DD-2D9F-499E-A6D5-340215431C4D}" destId="{490F7D3A-589A-479B-A34D-3228D2BB93EE}" srcOrd="0" destOrd="0" presId="urn:microsoft.com/office/officeart/2008/layout/LinedList"/>
    <dgm:cxn modelId="{C25AC6E4-678F-4A6F-BBA3-01D9E9DC0162}" srcId="{90755234-0852-4AFA-8A2D-415A9FD756C1}" destId="{540D48E0-7CB6-4D6F-82C1-BADC770C1C7A}" srcOrd="6" destOrd="0" parTransId="{A4B5C849-C4D9-4275-9F7D-05B187C5EADB}" sibTransId="{E7916E17-52EE-4604-B326-D17D34FE0D7F}"/>
    <dgm:cxn modelId="{AB5BEAF5-4E88-4821-B232-F3A5CCFF80C0}" type="presOf" srcId="{9F94B6FC-47FC-4C60-AF3A-AF417BF3F6C8}" destId="{BFEAD7B8-D046-4052-A01F-CCDE066CD08A}" srcOrd="0" destOrd="0" presId="urn:microsoft.com/office/officeart/2008/layout/LinedList"/>
    <dgm:cxn modelId="{F64238FE-BC19-4D80-8D7C-94CD85829CB3}" srcId="{90755234-0852-4AFA-8A2D-415A9FD756C1}" destId="{3E98FD00-1D73-45D3-BBC7-E1372B979E61}" srcOrd="4" destOrd="0" parTransId="{EE4BCCC5-1672-42FD-80B7-3DCAEBE0C0AB}" sibTransId="{B498C32A-6321-4099-AADE-9ED6CE4252B0}"/>
    <dgm:cxn modelId="{F12603E1-2B83-45BE-96AD-7B78B25DC0FC}" type="presParOf" srcId="{3866C5B3-6583-4E25-8E4C-A1A53C5895CE}" destId="{CBAA5897-0291-4CB5-A4C1-B096610885E2}" srcOrd="0" destOrd="0" presId="urn:microsoft.com/office/officeart/2008/layout/LinedList"/>
    <dgm:cxn modelId="{37A8115D-A991-4A2D-84AB-C5F4DD05A838}" type="presParOf" srcId="{3866C5B3-6583-4E25-8E4C-A1A53C5895CE}" destId="{4C08FDBB-CC99-4E2F-BBB7-C37F53E0326F}" srcOrd="1" destOrd="0" presId="urn:microsoft.com/office/officeart/2008/layout/LinedList"/>
    <dgm:cxn modelId="{41EB677C-B99B-4B97-8FFE-F746BED6F83B}" type="presParOf" srcId="{4C08FDBB-CC99-4E2F-BBB7-C37F53E0326F}" destId="{F28294BC-B834-4AAE-8140-C3CBF72AC6C0}" srcOrd="0" destOrd="0" presId="urn:microsoft.com/office/officeart/2008/layout/LinedList"/>
    <dgm:cxn modelId="{11EA2A6A-A52A-48E8-9684-C910C574A9EC}" type="presParOf" srcId="{4C08FDBB-CC99-4E2F-BBB7-C37F53E0326F}" destId="{52295B2D-7B59-4735-99D4-88E767D0DB46}" srcOrd="1" destOrd="0" presId="urn:microsoft.com/office/officeart/2008/layout/LinedList"/>
    <dgm:cxn modelId="{4EA761C5-BF62-4FF5-82E2-234182A8D4B5}" type="presParOf" srcId="{3866C5B3-6583-4E25-8E4C-A1A53C5895CE}" destId="{722B856B-23DE-4213-BC73-C3D85A4ED83B}" srcOrd="2" destOrd="0" presId="urn:microsoft.com/office/officeart/2008/layout/LinedList"/>
    <dgm:cxn modelId="{A365D5DE-9D3F-47AC-BE8B-3F4BE23B7FBD}" type="presParOf" srcId="{3866C5B3-6583-4E25-8E4C-A1A53C5895CE}" destId="{30517762-F19F-431B-B0E2-BF99A110A062}" srcOrd="3" destOrd="0" presId="urn:microsoft.com/office/officeart/2008/layout/LinedList"/>
    <dgm:cxn modelId="{D57491DB-B6EC-49E5-A994-2BE99868FA16}" type="presParOf" srcId="{30517762-F19F-431B-B0E2-BF99A110A062}" destId="{490F7D3A-589A-479B-A34D-3228D2BB93EE}" srcOrd="0" destOrd="0" presId="urn:microsoft.com/office/officeart/2008/layout/LinedList"/>
    <dgm:cxn modelId="{4BE54D50-935F-40B5-8D90-D6A19AFB0BF2}" type="presParOf" srcId="{30517762-F19F-431B-B0E2-BF99A110A062}" destId="{A1F7C304-C945-4C99-997D-FED0C40AF3AF}" srcOrd="1" destOrd="0" presId="urn:microsoft.com/office/officeart/2008/layout/LinedList"/>
    <dgm:cxn modelId="{169C3376-FC97-4BB7-A758-E96620128365}" type="presParOf" srcId="{3866C5B3-6583-4E25-8E4C-A1A53C5895CE}" destId="{C0086F3E-FA5E-483F-9F30-A85F7CC38B37}" srcOrd="4" destOrd="0" presId="urn:microsoft.com/office/officeart/2008/layout/LinedList"/>
    <dgm:cxn modelId="{B721A1DA-A1E6-4E51-AFA9-532727E78E19}" type="presParOf" srcId="{3866C5B3-6583-4E25-8E4C-A1A53C5895CE}" destId="{DED538A9-81C3-40E8-B38D-6DC36626AFC7}" srcOrd="5" destOrd="0" presId="urn:microsoft.com/office/officeart/2008/layout/LinedList"/>
    <dgm:cxn modelId="{AE6CCE48-5F2B-4B41-BE27-4DA0A1E5103F}" type="presParOf" srcId="{DED538A9-81C3-40E8-B38D-6DC36626AFC7}" destId="{82D026C1-C77A-4177-B765-6449A22317E9}" srcOrd="0" destOrd="0" presId="urn:microsoft.com/office/officeart/2008/layout/LinedList"/>
    <dgm:cxn modelId="{836AAC62-6AF9-49EE-8B16-E254B64CBEE5}" type="presParOf" srcId="{DED538A9-81C3-40E8-B38D-6DC36626AFC7}" destId="{85861FEB-21D6-4C2E-B166-0F3E3F379B6F}" srcOrd="1" destOrd="0" presId="urn:microsoft.com/office/officeart/2008/layout/LinedList"/>
    <dgm:cxn modelId="{4548FCE8-C9BF-4833-BEA8-31CC0CC652FA}" type="presParOf" srcId="{3866C5B3-6583-4E25-8E4C-A1A53C5895CE}" destId="{055BEBFE-E459-4256-A3CC-196FE0E3CCB8}" srcOrd="6" destOrd="0" presId="urn:microsoft.com/office/officeart/2008/layout/LinedList"/>
    <dgm:cxn modelId="{4E10FC8E-214F-489F-9758-81D062CBFB12}" type="presParOf" srcId="{3866C5B3-6583-4E25-8E4C-A1A53C5895CE}" destId="{0907BC93-536C-4014-A76B-A760439C04B4}" srcOrd="7" destOrd="0" presId="urn:microsoft.com/office/officeart/2008/layout/LinedList"/>
    <dgm:cxn modelId="{CE16B3A6-E58A-465D-A848-B34987A2ACD0}" type="presParOf" srcId="{0907BC93-536C-4014-A76B-A760439C04B4}" destId="{BFEAD7B8-D046-4052-A01F-CCDE066CD08A}" srcOrd="0" destOrd="0" presId="urn:microsoft.com/office/officeart/2008/layout/LinedList"/>
    <dgm:cxn modelId="{CD5DA75A-4D18-438C-B3CC-1F2121F96E11}" type="presParOf" srcId="{0907BC93-536C-4014-A76B-A760439C04B4}" destId="{77F2D1A1-01FE-40B0-9E1C-F007204D1B1F}" srcOrd="1" destOrd="0" presId="urn:microsoft.com/office/officeart/2008/layout/LinedList"/>
    <dgm:cxn modelId="{870E38F3-E615-4AFA-B6B3-39932A85BB18}" type="presParOf" srcId="{3866C5B3-6583-4E25-8E4C-A1A53C5895CE}" destId="{E62860C1-4BCC-4A78-80AB-749D34EE4191}" srcOrd="8" destOrd="0" presId="urn:microsoft.com/office/officeart/2008/layout/LinedList"/>
    <dgm:cxn modelId="{4C96F25A-D522-4348-95AB-68DB551954B5}" type="presParOf" srcId="{3866C5B3-6583-4E25-8E4C-A1A53C5895CE}" destId="{638CD9E8-C8BC-4EE3-947C-939C41B5F4A1}" srcOrd="9" destOrd="0" presId="urn:microsoft.com/office/officeart/2008/layout/LinedList"/>
    <dgm:cxn modelId="{2D87ECEF-FAD7-4525-880C-915AFE52DA50}" type="presParOf" srcId="{638CD9E8-C8BC-4EE3-947C-939C41B5F4A1}" destId="{702AAFCD-4FD0-4CFE-B9FB-7643D0F1AA4D}" srcOrd="0" destOrd="0" presId="urn:microsoft.com/office/officeart/2008/layout/LinedList"/>
    <dgm:cxn modelId="{03030231-06C8-449D-B769-965A9F2FB02A}" type="presParOf" srcId="{638CD9E8-C8BC-4EE3-947C-939C41B5F4A1}" destId="{8BC9D930-0D07-4D6C-A3E2-E82F32BEE8E9}" srcOrd="1" destOrd="0" presId="urn:microsoft.com/office/officeart/2008/layout/LinedList"/>
    <dgm:cxn modelId="{E8E7887A-14A5-485D-BCEF-5013020BFBE0}" type="presParOf" srcId="{3866C5B3-6583-4E25-8E4C-A1A53C5895CE}" destId="{DEE741C7-A2D0-4384-B4A9-D00EB63C37E1}" srcOrd="10" destOrd="0" presId="urn:microsoft.com/office/officeart/2008/layout/LinedList"/>
    <dgm:cxn modelId="{50278539-AA34-477D-86B9-81C952A38A0A}" type="presParOf" srcId="{3866C5B3-6583-4E25-8E4C-A1A53C5895CE}" destId="{A44AED1D-8FAA-4C6A-B616-8CB11F83ED05}" srcOrd="11" destOrd="0" presId="urn:microsoft.com/office/officeart/2008/layout/LinedList"/>
    <dgm:cxn modelId="{C9E20239-3E3F-4DB6-BF61-6D69AFDB2437}" type="presParOf" srcId="{A44AED1D-8FAA-4C6A-B616-8CB11F83ED05}" destId="{AFE0CAAE-0520-4B60-AD77-08CD790DCEF1}" srcOrd="0" destOrd="0" presId="urn:microsoft.com/office/officeart/2008/layout/LinedList"/>
    <dgm:cxn modelId="{644A0269-94B7-4505-924D-0FF37E0CAA0A}" type="presParOf" srcId="{A44AED1D-8FAA-4C6A-B616-8CB11F83ED05}" destId="{D3623A91-43B0-43CB-A17A-1479A2AC8BEB}" srcOrd="1" destOrd="0" presId="urn:microsoft.com/office/officeart/2008/layout/LinedList"/>
    <dgm:cxn modelId="{10996ABF-E8FD-41E8-99C5-C33FE20372EA}" type="presParOf" srcId="{3866C5B3-6583-4E25-8E4C-A1A53C5895CE}" destId="{E6E9B5E9-F375-4518-BC0A-152D531E7958}" srcOrd="12" destOrd="0" presId="urn:microsoft.com/office/officeart/2008/layout/LinedList"/>
    <dgm:cxn modelId="{6384D7D9-460F-46FB-885D-D3529919333A}" type="presParOf" srcId="{3866C5B3-6583-4E25-8E4C-A1A53C5895CE}" destId="{E87D888F-CC95-40DF-A802-47910D91592A}" srcOrd="13" destOrd="0" presId="urn:microsoft.com/office/officeart/2008/layout/LinedList"/>
    <dgm:cxn modelId="{444748D8-B8BC-4790-8C76-94316220FE4E}" type="presParOf" srcId="{E87D888F-CC95-40DF-A802-47910D91592A}" destId="{0D1641AF-69EE-4ACE-8BC8-87FB540CF0DB}" srcOrd="0" destOrd="0" presId="urn:microsoft.com/office/officeart/2008/layout/LinedList"/>
    <dgm:cxn modelId="{6ABBF4FE-FF36-4345-94AC-3C05900B32E3}" type="presParOf" srcId="{E87D888F-CC95-40DF-A802-47910D91592A}" destId="{94EEFEBE-572F-4894-8F5C-1C6FB8D27DC9}" srcOrd="1" destOrd="0" presId="urn:microsoft.com/office/officeart/2008/layout/LinedList"/>
    <dgm:cxn modelId="{3C4FBCE3-8714-4D63-99A5-DDE5F3E095ED}" type="presParOf" srcId="{3866C5B3-6583-4E25-8E4C-A1A53C5895CE}" destId="{8D1E4412-3021-40E7-8B20-9FE0BF2D5207}" srcOrd="14" destOrd="0" presId="urn:microsoft.com/office/officeart/2008/layout/LinedList"/>
    <dgm:cxn modelId="{3915D1FC-5AEF-49D0-8159-E91E558746D4}" type="presParOf" srcId="{3866C5B3-6583-4E25-8E4C-A1A53C5895CE}" destId="{DA4B39E4-9D33-494A-A71E-757014A7D504}" srcOrd="15" destOrd="0" presId="urn:microsoft.com/office/officeart/2008/layout/LinedList"/>
    <dgm:cxn modelId="{2B4B48F1-8785-415C-BEFA-C2958306DA68}" type="presParOf" srcId="{DA4B39E4-9D33-494A-A71E-757014A7D504}" destId="{5A570E08-341E-4CAF-8AC2-C330FF4AC6C4}" srcOrd="0" destOrd="0" presId="urn:microsoft.com/office/officeart/2008/layout/LinedList"/>
    <dgm:cxn modelId="{594F140B-DFE4-41F6-A587-6141DA35C7B0}" type="presParOf" srcId="{DA4B39E4-9D33-494A-A71E-757014A7D504}" destId="{5EAFF84A-F359-4F21-ADE2-AD50DE01773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12AF23-80FC-475E-A0DC-59EFB46C3590}">
      <dsp:nvSpPr>
        <dsp:cNvPr id="0" name=""/>
        <dsp:cNvSpPr/>
      </dsp:nvSpPr>
      <dsp:spPr>
        <a:xfrm>
          <a:off x="5900860" y="470734"/>
          <a:ext cx="5130670" cy="301627"/>
        </a:xfrm>
        <a:custGeom>
          <a:avLst/>
          <a:gdLst/>
          <a:ahLst/>
          <a:cxnLst/>
          <a:rect l="0" t="0" r="0" b="0"/>
          <a:pathLst>
            <a:path>
              <a:moveTo>
                <a:pt x="0" y="0"/>
              </a:moveTo>
              <a:lnTo>
                <a:pt x="0" y="102853"/>
              </a:lnTo>
              <a:lnTo>
                <a:pt x="5130670" y="102853"/>
              </a:lnTo>
              <a:lnTo>
                <a:pt x="5130670" y="30162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348DCA3-9DE4-43F7-A1BF-7C40297CC74D}">
      <dsp:nvSpPr>
        <dsp:cNvPr id="0" name=""/>
        <dsp:cNvSpPr/>
      </dsp:nvSpPr>
      <dsp:spPr>
        <a:xfrm>
          <a:off x="5900860" y="470734"/>
          <a:ext cx="2949409" cy="301627"/>
        </a:xfrm>
        <a:custGeom>
          <a:avLst/>
          <a:gdLst/>
          <a:ahLst/>
          <a:cxnLst/>
          <a:rect l="0" t="0" r="0" b="0"/>
          <a:pathLst>
            <a:path>
              <a:moveTo>
                <a:pt x="0" y="0"/>
              </a:moveTo>
              <a:lnTo>
                <a:pt x="0" y="102853"/>
              </a:lnTo>
              <a:lnTo>
                <a:pt x="2949409" y="102853"/>
              </a:lnTo>
              <a:lnTo>
                <a:pt x="2949409" y="30162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7C2166F-6BF7-4AF6-9E85-7937C3CE574F}">
      <dsp:nvSpPr>
        <dsp:cNvPr id="0" name=""/>
        <dsp:cNvSpPr/>
      </dsp:nvSpPr>
      <dsp:spPr>
        <a:xfrm>
          <a:off x="5900860" y="470734"/>
          <a:ext cx="684492" cy="332512"/>
        </a:xfrm>
        <a:custGeom>
          <a:avLst/>
          <a:gdLst/>
          <a:ahLst/>
          <a:cxnLst/>
          <a:rect l="0" t="0" r="0" b="0"/>
          <a:pathLst>
            <a:path>
              <a:moveTo>
                <a:pt x="0" y="0"/>
              </a:moveTo>
              <a:lnTo>
                <a:pt x="0" y="133738"/>
              </a:lnTo>
              <a:lnTo>
                <a:pt x="684492" y="133738"/>
              </a:lnTo>
              <a:lnTo>
                <a:pt x="684492" y="33251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83F7CC-57B9-47E5-96E1-4B2469546F20}">
      <dsp:nvSpPr>
        <dsp:cNvPr id="0" name=""/>
        <dsp:cNvSpPr/>
      </dsp:nvSpPr>
      <dsp:spPr>
        <a:xfrm>
          <a:off x="4603935" y="470734"/>
          <a:ext cx="1296924" cy="308489"/>
        </a:xfrm>
        <a:custGeom>
          <a:avLst/>
          <a:gdLst/>
          <a:ahLst/>
          <a:cxnLst/>
          <a:rect l="0" t="0" r="0" b="0"/>
          <a:pathLst>
            <a:path>
              <a:moveTo>
                <a:pt x="1296924" y="0"/>
              </a:moveTo>
              <a:lnTo>
                <a:pt x="1296924" y="109715"/>
              </a:lnTo>
              <a:lnTo>
                <a:pt x="0" y="109715"/>
              </a:lnTo>
              <a:lnTo>
                <a:pt x="0" y="308489"/>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6F908A-1E8A-40D5-BAE0-5480E0A3D804}">
      <dsp:nvSpPr>
        <dsp:cNvPr id="0" name=""/>
        <dsp:cNvSpPr/>
      </dsp:nvSpPr>
      <dsp:spPr>
        <a:xfrm>
          <a:off x="2807548" y="470734"/>
          <a:ext cx="3093312" cy="293354"/>
        </a:xfrm>
        <a:custGeom>
          <a:avLst/>
          <a:gdLst/>
          <a:ahLst/>
          <a:cxnLst/>
          <a:rect l="0" t="0" r="0" b="0"/>
          <a:pathLst>
            <a:path>
              <a:moveTo>
                <a:pt x="3093312" y="0"/>
              </a:moveTo>
              <a:lnTo>
                <a:pt x="3093312" y="94580"/>
              </a:lnTo>
              <a:lnTo>
                <a:pt x="0" y="94580"/>
              </a:lnTo>
              <a:lnTo>
                <a:pt x="0" y="293354"/>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FB8FDA9-4DA9-4DFF-BE6A-3328B67EE8A8}">
      <dsp:nvSpPr>
        <dsp:cNvPr id="0" name=""/>
        <dsp:cNvSpPr/>
      </dsp:nvSpPr>
      <dsp:spPr>
        <a:xfrm>
          <a:off x="891338" y="470734"/>
          <a:ext cx="5009522" cy="301627"/>
        </a:xfrm>
        <a:custGeom>
          <a:avLst/>
          <a:gdLst/>
          <a:ahLst/>
          <a:cxnLst/>
          <a:rect l="0" t="0" r="0" b="0"/>
          <a:pathLst>
            <a:path>
              <a:moveTo>
                <a:pt x="5009522" y="0"/>
              </a:moveTo>
              <a:lnTo>
                <a:pt x="5009522" y="102853"/>
              </a:lnTo>
              <a:lnTo>
                <a:pt x="0" y="102853"/>
              </a:lnTo>
              <a:lnTo>
                <a:pt x="0" y="30162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46DFD78-076D-4086-AD90-6FD1CAD2EF78}">
      <dsp:nvSpPr>
        <dsp:cNvPr id="0" name=""/>
        <dsp:cNvSpPr/>
      </dsp:nvSpPr>
      <dsp:spPr>
        <a:xfrm>
          <a:off x="5005610" y="0"/>
          <a:ext cx="1790499" cy="47073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kern="1200" dirty="0"/>
            <a:t>Causes of ME</a:t>
          </a:r>
        </a:p>
      </dsp:txBody>
      <dsp:txXfrm>
        <a:off x="5005610" y="0"/>
        <a:ext cx="1790499" cy="470734"/>
      </dsp:txXfrm>
    </dsp:sp>
    <dsp:sp modelId="{8D80389D-D9D6-4B43-BA70-3771AA998968}">
      <dsp:nvSpPr>
        <dsp:cNvPr id="0" name=""/>
        <dsp:cNvSpPr/>
      </dsp:nvSpPr>
      <dsp:spPr>
        <a:xfrm>
          <a:off x="11261" y="772361"/>
          <a:ext cx="1760153" cy="72623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Human Factors</a:t>
          </a:r>
        </a:p>
      </dsp:txBody>
      <dsp:txXfrm>
        <a:off x="11261" y="772361"/>
        <a:ext cx="1760153" cy="726235"/>
      </dsp:txXfrm>
    </dsp:sp>
    <dsp:sp modelId="{7AE51ED9-DF69-46ED-88E4-7E7F8611F0D2}">
      <dsp:nvSpPr>
        <dsp:cNvPr id="0" name=""/>
        <dsp:cNvSpPr/>
      </dsp:nvSpPr>
      <dsp:spPr>
        <a:xfrm>
          <a:off x="2048619" y="764089"/>
          <a:ext cx="1517857" cy="81030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Systemic Issues</a:t>
          </a:r>
        </a:p>
      </dsp:txBody>
      <dsp:txXfrm>
        <a:off x="2048619" y="764089"/>
        <a:ext cx="1517857" cy="810307"/>
      </dsp:txXfrm>
    </dsp:sp>
    <dsp:sp modelId="{373D58BC-E7A4-4C4D-B78B-C82DB768FF5F}">
      <dsp:nvSpPr>
        <dsp:cNvPr id="0" name=""/>
        <dsp:cNvSpPr/>
      </dsp:nvSpPr>
      <dsp:spPr>
        <a:xfrm>
          <a:off x="3845007" y="779224"/>
          <a:ext cx="1517857" cy="76493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Technological Factors</a:t>
          </a:r>
        </a:p>
      </dsp:txBody>
      <dsp:txXfrm>
        <a:off x="3845007" y="779224"/>
        <a:ext cx="1517857" cy="764939"/>
      </dsp:txXfrm>
    </dsp:sp>
    <dsp:sp modelId="{8F4B1757-9863-4C58-A6E4-B422A42510A6}">
      <dsp:nvSpPr>
        <dsp:cNvPr id="0" name=""/>
        <dsp:cNvSpPr/>
      </dsp:nvSpPr>
      <dsp:spPr>
        <a:xfrm>
          <a:off x="5724557" y="803247"/>
          <a:ext cx="1721591" cy="73238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Communication errors</a:t>
          </a:r>
        </a:p>
      </dsp:txBody>
      <dsp:txXfrm>
        <a:off x="5724557" y="803247"/>
        <a:ext cx="1721591" cy="732387"/>
      </dsp:txXfrm>
    </dsp:sp>
    <dsp:sp modelId="{55529708-3EC5-4D60-8FFC-01E30F35DDA1}">
      <dsp:nvSpPr>
        <dsp:cNvPr id="0" name=""/>
        <dsp:cNvSpPr/>
      </dsp:nvSpPr>
      <dsp:spPr>
        <a:xfrm>
          <a:off x="7972199" y="772361"/>
          <a:ext cx="1756140" cy="77877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Patient –Specific Factors</a:t>
          </a:r>
        </a:p>
      </dsp:txBody>
      <dsp:txXfrm>
        <a:off x="7972199" y="772361"/>
        <a:ext cx="1756140" cy="778777"/>
      </dsp:txXfrm>
    </dsp:sp>
    <dsp:sp modelId="{FB81D3DD-A24B-4E18-A4EB-BD6F072F7FBE}">
      <dsp:nvSpPr>
        <dsp:cNvPr id="0" name=""/>
        <dsp:cNvSpPr/>
      </dsp:nvSpPr>
      <dsp:spPr>
        <a:xfrm>
          <a:off x="10272601" y="772361"/>
          <a:ext cx="1517857" cy="7595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err="1"/>
            <a:t>Envir</a:t>
          </a:r>
          <a:r>
            <a:rPr lang="en-GB" sz="1800" kern="1200" dirty="0"/>
            <a:t> / External Factors</a:t>
          </a:r>
        </a:p>
      </dsp:txBody>
      <dsp:txXfrm>
        <a:off x="10272601" y="772361"/>
        <a:ext cx="1517857" cy="7595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F0ADA8-AB8D-4A32-A310-DB3BC26C6566}">
      <dsp:nvSpPr>
        <dsp:cNvPr id="0" name=""/>
        <dsp:cNvSpPr/>
      </dsp:nvSpPr>
      <dsp:spPr>
        <a:xfrm>
          <a:off x="0" y="6279"/>
          <a:ext cx="6713552" cy="10483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As of January 2023, there are: </a:t>
          </a:r>
          <a:endParaRPr lang="en-US" sz="2400" kern="1200"/>
        </a:p>
      </dsp:txBody>
      <dsp:txXfrm>
        <a:off x="51175" y="57454"/>
        <a:ext cx="6611202" cy="945970"/>
      </dsp:txXfrm>
    </dsp:sp>
    <dsp:sp modelId="{B594FAEF-0846-4A9E-B9FE-EF217C5BE2A2}">
      <dsp:nvSpPr>
        <dsp:cNvPr id="0" name=""/>
        <dsp:cNvSpPr/>
      </dsp:nvSpPr>
      <dsp:spPr>
        <a:xfrm>
          <a:off x="0" y="1215879"/>
          <a:ext cx="6713552" cy="10483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11,544 registered domiciliary care services and </a:t>
          </a:r>
          <a:endParaRPr lang="en-US" sz="2000" kern="1200"/>
        </a:p>
      </dsp:txBody>
      <dsp:txXfrm>
        <a:off x="51175" y="1267054"/>
        <a:ext cx="6611202" cy="945970"/>
      </dsp:txXfrm>
    </dsp:sp>
    <dsp:sp modelId="{6CFD4875-D66A-4978-A606-D3C8510D694F}">
      <dsp:nvSpPr>
        <dsp:cNvPr id="0" name=""/>
        <dsp:cNvSpPr/>
      </dsp:nvSpPr>
      <dsp:spPr>
        <a:xfrm>
          <a:off x="0" y="2425479"/>
          <a:ext cx="6713552" cy="10483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14,970 residential and nursing care services registered with the CQC (Dodsworth and Oung, 2023).</a:t>
          </a:r>
          <a:endParaRPr lang="en-US" sz="2000" kern="1200"/>
        </a:p>
      </dsp:txBody>
      <dsp:txXfrm>
        <a:off x="51175" y="2476654"/>
        <a:ext cx="6611202" cy="945970"/>
      </dsp:txXfrm>
    </dsp:sp>
    <dsp:sp modelId="{ABBB0868-DD78-491F-9038-DE8641512E94}">
      <dsp:nvSpPr>
        <dsp:cNvPr id="0" name=""/>
        <dsp:cNvSpPr/>
      </dsp:nvSpPr>
      <dsp:spPr>
        <a:xfrm>
          <a:off x="0" y="3635080"/>
          <a:ext cx="6713552" cy="10483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During 2022-23 CQC had </a:t>
          </a:r>
          <a:r>
            <a:rPr lang="en-GB" sz="2000" b="0" i="0" kern="1200"/>
            <a:t>32,000 registered services (CQC, 2025).</a:t>
          </a:r>
          <a:endParaRPr lang="en-US" sz="2000" kern="1200"/>
        </a:p>
      </dsp:txBody>
      <dsp:txXfrm>
        <a:off x="51175" y="3686255"/>
        <a:ext cx="6611202" cy="9459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A5897-0291-4CB5-A4C1-B096610885E2}">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8294BC-B834-4AAE-8140-C3CBF72AC6C0}">
      <dsp:nvSpPr>
        <dsp:cNvPr id="0" name=""/>
        <dsp:cNvSpPr/>
      </dsp:nvSpPr>
      <dsp:spPr>
        <a:xfrm>
          <a:off x="0" y="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42 integrated care boards which each have an integrated care partnerships</a:t>
          </a:r>
          <a:endParaRPr lang="en-US" sz="2400" kern="1200" dirty="0"/>
        </a:p>
      </dsp:txBody>
      <dsp:txXfrm>
        <a:off x="0" y="0"/>
        <a:ext cx="10515600" cy="543917"/>
      </dsp:txXfrm>
    </dsp:sp>
    <dsp:sp modelId="{722B856B-23DE-4213-BC73-C3D85A4ED83B}">
      <dsp:nvSpPr>
        <dsp:cNvPr id="0" name=""/>
        <dsp:cNvSpPr/>
      </dsp:nvSpPr>
      <dsp:spPr>
        <a:xfrm>
          <a:off x="0" y="54391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0F7D3A-589A-479B-A34D-3228D2BB93EE}">
      <dsp:nvSpPr>
        <dsp:cNvPr id="0" name=""/>
        <dsp:cNvSpPr/>
      </dsp:nvSpPr>
      <dsp:spPr>
        <a:xfrm>
          <a:off x="0" y="543917"/>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229</a:t>
          </a:r>
          <a:r>
            <a:rPr lang="en-GB" sz="2400" kern="1200" dirty="0"/>
            <a:t> total number of trusts, including </a:t>
          </a:r>
          <a:r>
            <a:rPr lang="en-GB" sz="2400" b="1" kern="1200" dirty="0"/>
            <a:t>154</a:t>
          </a:r>
          <a:r>
            <a:rPr lang="en-GB" sz="2400" kern="1200" dirty="0"/>
            <a:t> foundation trusts</a:t>
          </a:r>
          <a:endParaRPr lang="en-US" sz="2400" kern="1200" dirty="0"/>
        </a:p>
      </dsp:txBody>
      <dsp:txXfrm>
        <a:off x="0" y="543917"/>
        <a:ext cx="10515600" cy="543917"/>
      </dsp:txXfrm>
    </dsp:sp>
    <dsp:sp modelId="{C0086F3E-FA5E-483F-9F30-A85F7CC38B37}">
      <dsp:nvSpPr>
        <dsp:cNvPr id="0" name=""/>
        <dsp:cNvSpPr/>
      </dsp:nvSpPr>
      <dsp:spPr>
        <a:xfrm>
          <a:off x="0" y="108783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D026C1-C77A-4177-B765-6449A22317E9}">
      <dsp:nvSpPr>
        <dsp:cNvPr id="0" name=""/>
        <dsp:cNvSpPr/>
      </dsp:nvSpPr>
      <dsp:spPr>
        <a:xfrm>
          <a:off x="0" y="1087834"/>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50</a:t>
          </a:r>
          <a:r>
            <a:rPr lang="en-GB" sz="2400" kern="1200" dirty="0"/>
            <a:t> mental health trusts</a:t>
          </a:r>
          <a:endParaRPr lang="en-US" sz="2400" kern="1200" dirty="0"/>
        </a:p>
      </dsp:txBody>
      <dsp:txXfrm>
        <a:off x="0" y="1087834"/>
        <a:ext cx="10515600" cy="543917"/>
      </dsp:txXfrm>
    </dsp:sp>
    <dsp:sp modelId="{055BEBFE-E459-4256-A3CC-196FE0E3CCB8}">
      <dsp:nvSpPr>
        <dsp:cNvPr id="0" name=""/>
        <dsp:cNvSpPr/>
      </dsp:nvSpPr>
      <dsp:spPr>
        <a:xfrm>
          <a:off x="0" y="163175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EAD7B8-D046-4052-A01F-CCDE066CD08A}">
      <dsp:nvSpPr>
        <dsp:cNvPr id="0" name=""/>
        <dsp:cNvSpPr/>
      </dsp:nvSpPr>
      <dsp:spPr>
        <a:xfrm>
          <a:off x="0" y="1631751"/>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10</a:t>
          </a:r>
          <a:r>
            <a:rPr lang="en-GB" sz="2400" kern="1200" dirty="0"/>
            <a:t> ambulance trusts</a:t>
          </a:r>
          <a:endParaRPr lang="en-US" sz="2400" kern="1200" dirty="0"/>
        </a:p>
      </dsp:txBody>
      <dsp:txXfrm>
        <a:off x="0" y="1631751"/>
        <a:ext cx="10515600" cy="543917"/>
      </dsp:txXfrm>
    </dsp:sp>
    <dsp:sp modelId="{E62860C1-4BCC-4A78-80AB-749D34EE4191}">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2AAFCD-4FD0-4CFE-B9FB-7643D0F1AA4D}">
      <dsp:nvSpPr>
        <dsp:cNvPr id="0" name=""/>
        <dsp:cNvSpPr/>
      </dsp:nvSpPr>
      <dsp:spPr>
        <a:xfrm>
          <a:off x="0" y="2175669"/>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124 </a:t>
          </a:r>
          <a:r>
            <a:rPr lang="en-GB" sz="2400" kern="1200" dirty="0"/>
            <a:t>acute trusts</a:t>
          </a:r>
          <a:endParaRPr lang="en-US" sz="2400" kern="1200" dirty="0"/>
        </a:p>
      </dsp:txBody>
      <dsp:txXfrm>
        <a:off x="0" y="2175669"/>
        <a:ext cx="10515600" cy="543917"/>
      </dsp:txXfrm>
    </dsp:sp>
    <dsp:sp modelId="{DEE741C7-A2D0-4384-B4A9-D00EB63C37E1}">
      <dsp:nvSpPr>
        <dsp:cNvPr id="0" name=""/>
        <dsp:cNvSpPr/>
      </dsp:nvSpPr>
      <dsp:spPr>
        <a:xfrm>
          <a:off x="0" y="2719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0CAAE-0520-4B60-AD77-08CD790DCEF1}">
      <dsp:nvSpPr>
        <dsp:cNvPr id="0" name=""/>
        <dsp:cNvSpPr/>
      </dsp:nvSpPr>
      <dsp:spPr>
        <a:xfrm>
          <a:off x="0" y="2719586"/>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220</a:t>
          </a:r>
          <a:r>
            <a:rPr lang="en-GB" sz="2400" kern="1200" dirty="0"/>
            <a:t> general acute hospitals; </a:t>
          </a:r>
          <a:r>
            <a:rPr lang="en-GB" sz="2400" b="1" kern="1200" dirty="0"/>
            <a:t>49</a:t>
          </a:r>
          <a:r>
            <a:rPr lang="en-GB" sz="2400" kern="1200" dirty="0"/>
            <a:t> specialist hospitals; </a:t>
          </a:r>
          <a:r>
            <a:rPr lang="en-GB" sz="2400" b="1" kern="1200" dirty="0"/>
            <a:t>246</a:t>
          </a:r>
          <a:r>
            <a:rPr lang="en-GB" sz="2400" kern="1200" dirty="0"/>
            <a:t> community hospitals</a:t>
          </a:r>
          <a:endParaRPr lang="en-US" sz="2400" kern="1200" dirty="0"/>
        </a:p>
      </dsp:txBody>
      <dsp:txXfrm>
        <a:off x="0" y="2719586"/>
        <a:ext cx="10515600" cy="543917"/>
      </dsp:txXfrm>
    </dsp:sp>
    <dsp:sp modelId="{E6E9B5E9-F375-4518-BC0A-152D531E7958}">
      <dsp:nvSpPr>
        <dsp:cNvPr id="0" name=""/>
        <dsp:cNvSpPr/>
      </dsp:nvSpPr>
      <dsp:spPr>
        <a:xfrm>
          <a:off x="0" y="326350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1641AF-69EE-4ACE-8BC8-87FB540CF0DB}">
      <dsp:nvSpPr>
        <dsp:cNvPr id="0" name=""/>
        <dsp:cNvSpPr/>
      </dsp:nvSpPr>
      <dsp:spPr>
        <a:xfrm>
          <a:off x="0" y="3263503"/>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826</a:t>
          </a:r>
          <a:r>
            <a:rPr lang="en-GB" sz="2400" kern="1200" dirty="0"/>
            <a:t> community providers</a:t>
          </a:r>
          <a:endParaRPr lang="en-US" sz="2400" kern="1200" dirty="0"/>
        </a:p>
      </dsp:txBody>
      <dsp:txXfrm>
        <a:off x="0" y="3263503"/>
        <a:ext cx="10515600" cy="543917"/>
      </dsp:txXfrm>
    </dsp:sp>
    <dsp:sp modelId="{8D1E4412-3021-40E7-8B20-9FE0BF2D5207}">
      <dsp:nvSpPr>
        <dsp:cNvPr id="0" name=""/>
        <dsp:cNvSpPr/>
      </dsp:nvSpPr>
      <dsp:spPr>
        <a:xfrm>
          <a:off x="0" y="380742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570E08-341E-4CAF-8AC2-C330FF4AC6C4}">
      <dsp:nvSpPr>
        <dsp:cNvPr id="0" name=""/>
        <dsp:cNvSpPr/>
      </dsp:nvSpPr>
      <dsp:spPr>
        <a:xfrm>
          <a:off x="0" y="380742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6,925 </a:t>
          </a:r>
          <a:r>
            <a:rPr lang="en-GB" sz="2400" kern="1200" dirty="0"/>
            <a:t>GP practices.</a:t>
          </a:r>
          <a:endParaRPr lang="en-US" sz="2400" kern="1200" dirty="0"/>
        </a:p>
      </dsp:txBody>
      <dsp:txXfrm>
        <a:off x="0" y="3807420"/>
        <a:ext cx="10515600" cy="543917"/>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E0BF77-44ED-457F-9590-7ECFE8545768}" type="datetimeFigureOut">
              <a:rPr lang="en-GB" smtClean="0"/>
              <a:t>19/01/2025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37A16A-280A-4FC9-BD3A-294D7301C75C}" type="slidenum">
              <a:rPr lang="en-GB" smtClean="0"/>
              <a:t>‹#›</a:t>
            </a:fld>
            <a:endParaRPr lang="en-GB"/>
          </a:p>
        </p:txBody>
      </p:sp>
    </p:spTree>
    <p:extLst>
      <p:ext uri="{BB962C8B-B14F-4D97-AF65-F5344CB8AC3E}">
        <p14:creationId xmlns:p14="http://schemas.microsoft.com/office/powerpoint/2010/main" val="3041647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37A16A-280A-4FC9-BD3A-294D7301C75C}" type="slidenum">
              <a:rPr lang="en-GB" smtClean="0"/>
              <a:t>2</a:t>
            </a:fld>
            <a:endParaRPr lang="en-GB"/>
          </a:p>
        </p:txBody>
      </p:sp>
    </p:spTree>
    <p:extLst>
      <p:ext uri="{BB962C8B-B14F-4D97-AF65-F5344CB8AC3E}">
        <p14:creationId xmlns:p14="http://schemas.microsoft.com/office/powerpoint/2010/main" val="475585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5B1646-DF68-482A-837F-744EC842FCB3}" type="slidenum">
              <a:rPr lang="en-GB" smtClean="0"/>
              <a:t>4</a:t>
            </a:fld>
            <a:endParaRPr lang="en-GB"/>
          </a:p>
        </p:txBody>
      </p:sp>
    </p:spTree>
    <p:extLst>
      <p:ext uri="{BB962C8B-B14F-4D97-AF65-F5344CB8AC3E}">
        <p14:creationId xmlns:p14="http://schemas.microsoft.com/office/powerpoint/2010/main" val="16494047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51516"/>
                </a:solidFill>
                <a:effectLst/>
                <a:latin typeface="firasans"/>
              </a:rPr>
              <a:t>In interpreting this ranking it is helpful to consider the following:</a:t>
            </a:r>
          </a:p>
          <a:p>
            <a:pPr algn="l">
              <a:buFont typeface="Arial" panose="020B0604020202020204" pitchFamily="34" charset="0"/>
              <a:buChar char="•"/>
            </a:pPr>
            <a:r>
              <a:rPr lang="en-GB" b="0" i="1" dirty="0">
                <a:solidFill>
                  <a:srgbClr val="151516"/>
                </a:solidFill>
                <a:effectLst/>
                <a:latin typeface="inherit"/>
              </a:rPr>
              <a:t>Higher than average:</a:t>
            </a:r>
            <a:r>
              <a:rPr lang="en-GB" b="0" i="0" dirty="0">
                <a:solidFill>
                  <a:srgbClr val="151516"/>
                </a:solidFill>
                <a:effectLst/>
                <a:latin typeface="inherit"/>
              </a:rPr>
              <a:t> The differences across the 23 countries that perform better than average are marginal – they are all within one standard deviation of the mean. The relative position of a country within this group should be considered with caution.</a:t>
            </a:r>
          </a:p>
          <a:p>
            <a:pPr algn="l">
              <a:buFont typeface="Arial" panose="020B0604020202020204" pitchFamily="34" charset="0"/>
              <a:buChar char="•"/>
            </a:pPr>
            <a:r>
              <a:rPr lang="en-GB" b="0" i="1" dirty="0">
                <a:solidFill>
                  <a:srgbClr val="151516"/>
                </a:solidFill>
                <a:effectLst/>
                <a:latin typeface="inherit"/>
              </a:rPr>
              <a:t>Lower than average:</a:t>
            </a:r>
            <a:r>
              <a:rPr lang="en-GB" b="0" i="0" dirty="0">
                <a:solidFill>
                  <a:srgbClr val="151516"/>
                </a:solidFill>
                <a:effectLst/>
                <a:latin typeface="inherit"/>
              </a:rPr>
              <a:t> Of the 15 countries that perform worse than average, only two (Colombia and Mexico) are beyond 1 standard deviation of the mean. The relative position of a country within the group of the remaining 13 countries should be considered with caution.</a:t>
            </a:r>
          </a:p>
          <a:p>
            <a:pPr algn="l"/>
            <a:r>
              <a:rPr lang="en-GB" b="0" i="0" dirty="0">
                <a:solidFill>
                  <a:srgbClr val="151516"/>
                </a:solidFill>
                <a:effectLst/>
                <a:latin typeface="firasans"/>
              </a:rPr>
              <a:t>Additionally, this methodology has important limitations:</a:t>
            </a:r>
          </a:p>
          <a:p>
            <a:pPr algn="l">
              <a:buFont typeface="Arial" panose="020B0604020202020204" pitchFamily="34" charset="0"/>
              <a:buChar char="•"/>
            </a:pPr>
            <a:r>
              <a:rPr lang="en-GB" b="0" i="0" dirty="0">
                <a:solidFill>
                  <a:srgbClr val="151516"/>
                </a:solidFill>
                <a:effectLst/>
                <a:latin typeface="inherit"/>
              </a:rPr>
              <a:t>The four indicators included only represent a small aspect of health system performance, with overrepresentation of maternal and newborn care. A more meaningful ranking would look at a broader range of indicators, but currently this is not possible because the data is not consistently reported.</a:t>
            </a:r>
          </a:p>
          <a:p>
            <a:pPr algn="l">
              <a:buFont typeface="Arial" panose="020B0604020202020204" pitchFamily="34" charset="0"/>
              <a:buChar char="•"/>
            </a:pPr>
            <a:r>
              <a:rPr lang="en-GB" b="0" i="0" dirty="0">
                <a:solidFill>
                  <a:srgbClr val="151516"/>
                </a:solidFill>
                <a:effectLst/>
                <a:latin typeface="inherit"/>
              </a:rPr>
              <a:t>The indicators included only look at rates of deaths. The global patient safety movement has tried to move towards a broader understanding of harm including morbidity and psychological harm, but data across these other areas is still limited and inconsistently reported.</a:t>
            </a:r>
          </a:p>
          <a:p>
            <a:endParaRPr lang="en-GB" dirty="0"/>
          </a:p>
        </p:txBody>
      </p:sp>
      <p:sp>
        <p:nvSpPr>
          <p:cNvPr id="4" name="Slide Number Placeholder 3"/>
          <p:cNvSpPr>
            <a:spLocks noGrp="1"/>
          </p:cNvSpPr>
          <p:nvPr>
            <p:ph type="sldNum" sz="quarter" idx="5"/>
          </p:nvPr>
        </p:nvSpPr>
        <p:spPr/>
        <p:txBody>
          <a:bodyPr/>
          <a:lstStyle/>
          <a:p>
            <a:fld id="{B337A16A-280A-4FC9-BD3A-294D7301C75C}" type="slidenum">
              <a:rPr lang="en-GB" smtClean="0"/>
              <a:t>11</a:t>
            </a:fld>
            <a:endParaRPr lang="en-GB"/>
          </a:p>
        </p:txBody>
      </p:sp>
    </p:spTree>
    <p:extLst>
      <p:ext uri="{BB962C8B-B14F-4D97-AF65-F5344CB8AC3E}">
        <p14:creationId xmlns:p14="http://schemas.microsoft.com/office/powerpoint/2010/main" val="633052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Arial" panose="020B0604020202020204" pitchFamily="34" charset="0"/>
                <a:ea typeface="Times New Roman" panose="02020603050405020304" pitchFamily="18" charset="0"/>
              </a:rPr>
              <a:t>These are the major problem faced by healthcare organisations and students can choose one topic from these problems and </a:t>
            </a:r>
            <a:r>
              <a:rPr lang="en-GB" sz="1200" b="1" dirty="0">
                <a:effectLst/>
                <a:latin typeface="Arial" panose="020B0604020202020204" pitchFamily="34" charset="0"/>
                <a:ea typeface="Times New Roman" panose="02020603050405020304" pitchFamily="18" charset="0"/>
              </a:rPr>
              <a:t>choose a case study that reflects this for their assignment.</a:t>
            </a:r>
            <a:endParaRPr lang="en-GB" dirty="0"/>
          </a:p>
        </p:txBody>
      </p:sp>
      <p:sp>
        <p:nvSpPr>
          <p:cNvPr id="4" name="Slide Number Placeholder 3"/>
          <p:cNvSpPr>
            <a:spLocks noGrp="1"/>
          </p:cNvSpPr>
          <p:nvPr>
            <p:ph type="sldNum" sz="quarter" idx="5"/>
          </p:nvPr>
        </p:nvSpPr>
        <p:spPr/>
        <p:txBody>
          <a:bodyPr/>
          <a:lstStyle/>
          <a:p>
            <a:fld id="{B337A16A-280A-4FC9-BD3A-294D7301C75C}" type="slidenum">
              <a:rPr lang="en-GB" smtClean="0"/>
              <a:t>13</a:t>
            </a:fld>
            <a:endParaRPr lang="en-GB"/>
          </a:p>
        </p:txBody>
      </p:sp>
    </p:spTree>
    <p:extLst>
      <p:ext uri="{BB962C8B-B14F-4D97-AF65-F5344CB8AC3E}">
        <p14:creationId xmlns:p14="http://schemas.microsoft.com/office/powerpoint/2010/main" val="1341831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will be covered in details in the coming weeks. So, this is just the introduction.</a:t>
            </a:r>
          </a:p>
        </p:txBody>
      </p:sp>
      <p:sp>
        <p:nvSpPr>
          <p:cNvPr id="4" name="Slide Number Placeholder 3"/>
          <p:cNvSpPr>
            <a:spLocks noGrp="1"/>
          </p:cNvSpPr>
          <p:nvPr>
            <p:ph type="sldNum" sz="quarter" idx="5"/>
          </p:nvPr>
        </p:nvSpPr>
        <p:spPr/>
        <p:txBody>
          <a:bodyPr/>
          <a:lstStyle/>
          <a:p>
            <a:fld id="{B337A16A-280A-4FC9-BD3A-294D7301C75C}" type="slidenum">
              <a:rPr lang="en-GB" smtClean="0"/>
              <a:t>19</a:t>
            </a:fld>
            <a:endParaRPr lang="en-GB"/>
          </a:p>
        </p:txBody>
      </p:sp>
    </p:spTree>
    <p:extLst>
      <p:ext uri="{BB962C8B-B14F-4D97-AF65-F5344CB8AC3E}">
        <p14:creationId xmlns:p14="http://schemas.microsoft.com/office/powerpoint/2010/main" val="943761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give a background to students about what is an HER and then explain the example.</a:t>
            </a:r>
          </a:p>
        </p:txBody>
      </p:sp>
      <p:sp>
        <p:nvSpPr>
          <p:cNvPr id="4" name="Slide Number Placeholder 3"/>
          <p:cNvSpPr>
            <a:spLocks noGrp="1"/>
          </p:cNvSpPr>
          <p:nvPr>
            <p:ph type="sldNum" sz="quarter" idx="5"/>
          </p:nvPr>
        </p:nvSpPr>
        <p:spPr/>
        <p:txBody>
          <a:bodyPr/>
          <a:lstStyle/>
          <a:p>
            <a:fld id="{B337A16A-280A-4FC9-BD3A-294D7301C75C}" type="slidenum">
              <a:rPr lang="en-GB" smtClean="0"/>
              <a:t>21</a:t>
            </a:fld>
            <a:endParaRPr lang="en-GB"/>
          </a:p>
        </p:txBody>
      </p:sp>
    </p:spTree>
    <p:extLst>
      <p:ext uri="{BB962C8B-B14F-4D97-AF65-F5344CB8AC3E}">
        <p14:creationId xmlns:p14="http://schemas.microsoft.com/office/powerpoint/2010/main" val="16357916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Students discuss their individual responses</a:t>
            </a:r>
          </a:p>
          <a:p>
            <a:r>
              <a:rPr lang="en-GB" sz="1200" dirty="0"/>
              <a:t>Identify common themes</a:t>
            </a:r>
          </a:p>
          <a:p>
            <a:r>
              <a:rPr lang="en-GB" sz="1200" dirty="0"/>
              <a:t>Refine their understanding</a:t>
            </a:r>
          </a:p>
          <a:p>
            <a:endParaRPr lang="en-GB" dirty="0"/>
          </a:p>
        </p:txBody>
      </p:sp>
      <p:sp>
        <p:nvSpPr>
          <p:cNvPr id="4" name="Slide Number Placeholder 3"/>
          <p:cNvSpPr>
            <a:spLocks noGrp="1"/>
          </p:cNvSpPr>
          <p:nvPr>
            <p:ph type="sldNum" sz="quarter" idx="5"/>
          </p:nvPr>
        </p:nvSpPr>
        <p:spPr/>
        <p:txBody>
          <a:bodyPr/>
          <a:lstStyle/>
          <a:p>
            <a:fld id="{B337A16A-280A-4FC9-BD3A-294D7301C75C}" type="slidenum">
              <a:rPr lang="en-GB" smtClean="0"/>
              <a:t>25</a:t>
            </a:fld>
            <a:endParaRPr lang="en-GB"/>
          </a:p>
        </p:txBody>
      </p:sp>
    </p:spTree>
    <p:extLst>
      <p:ext uri="{BB962C8B-B14F-4D97-AF65-F5344CB8AC3E}">
        <p14:creationId xmlns:p14="http://schemas.microsoft.com/office/powerpoint/2010/main" val="20574587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74747"/>
                </a:solidFill>
                <a:effectLst/>
                <a:latin typeface="+mj-lt"/>
              </a:rPr>
              <a:t>DHSC – Department of health and social care</a:t>
            </a:r>
            <a:endParaRPr lang="en-GB" dirty="0"/>
          </a:p>
        </p:txBody>
      </p:sp>
      <p:sp>
        <p:nvSpPr>
          <p:cNvPr id="4" name="Slide Number Placeholder 3"/>
          <p:cNvSpPr>
            <a:spLocks noGrp="1"/>
          </p:cNvSpPr>
          <p:nvPr>
            <p:ph type="sldNum" sz="quarter" idx="5"/>
          </p:nvPr>
        </p:nvSpPr>
        <p:spPr/>
        <p:txBody>
          <a:bodyPr/>
          <a:lstStyle/>
          <a:p>
            <a:fld id="{B337A16A-280A-4FC9-BD3A-294D7301C75C}" type="slidenum">
              <a:rPr lang="en-GB" smtClean="0"/>
              <a:t>35</a:t>
            </a:fld>
            <a:endParaRPr lang="en-GB"/>
          </a:p>
        </p:txBody>
      </p:sp>
    </p:spTree>
    <p:extLst>
      <p:ext uri="{BB962C8B-B14F-4D97-AF65-F5344CB8AC3E}">
        <p14:creationId xmlns:p14="http://schemas.microsoft.com/office/powerpoint/2010/main" val="1420662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65621-ECF6-793D-296E-A750CE5FE36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675F57D-C78B-07D0-F6BC-C99B32A04E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5BB8DB0-9DD3-0C2F-437D-B8E552AA322F}"/>
              </a:ext>
            </a:extLst>
          </p:cNvPr>
          <p:cNvSpPr>
            <a:spLocks noGrp="1"/>
          </p:cNvSpPr>
          <p:nvPr>
            <p:ph type="dt" sz="half" idx="10"/>
          </p:nvPr>
        </p:nvSpPr>
        <p:spPr/>
        <p:txBody>
          <a:bodyPr/>
          <a:lstStyle/>
          <a:p>
            <a:fld id="{8B68841C-08AA-4868-91AA-6DAB8BE1429F}" type="datetimeFigureOut">
              <a:rPr lang="en-GB" smtClean="0"/>
              <a:t>19/01/2025</a:t>
            </a:fld>
            <a:endParaRPr lang="en-GB"/>
          </a:p>
        </p:txBody>
      </p:sp>
      <p:sp>
        <p:nvSpPr>
          <p:cNvPr id="5" name="Footer Placeholder 4">
            <a:extLst>
              <a:ext uri="{FF2B5EF4-FFF2-40B4-BE49-F238E27FC236}">
                <a16:creationId xmlns:a16="http://schemas.microsoft.com/office/drawing/2014/main" id="{A04DD446-6677-DF80-8892-809D06F4A1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6EC57A-BA57-0176-DB06-39E9EA0E6FCB}"/>
              </a:ext>
            </a:extLst>
          </p:cNvPr>
          <p:cNvSpPr>
            <a:spLocks noGrp="1"/>
          </p:cNvSpPr>
          <p:nvPr>
            <p:ph type="sldNum" sz="quarter" idx="12"/>
          </p:nvPr>
        </p:nvSpPr>
        <p:spPr/>
        <p:txBody>
          <a:bodyPr/>
          <a:lstStyle/>
          <a:p>
            <a:fld id="{AFD2387D-61EB-4E66-820A-AA52BEA28427}" type="slidenum">
              <a:rPr lang="en-GB" smtClean="0"/>
              <a:t>‹#›</a:t>
            </a:fld>
            <a:endParaRPr lang="en-GB"/>
          </a:p>
        </p:txBody>
      </p:sp>
    </p:spTree>
    <p:extLst>
      <p:ext uri="{BB962C8B-B14F-4D97-AF65-F5344CB8AC3E}">
        <p14:creationId xmlns:p14="http://schemas.microsoft.com/office/powerpoint/2010/main" val="1851852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41999-C114-C7B3-224A-6496259E3D7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A8C72E7-3445-33BB-C8E6-A4CA8283071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0C4DDB-8F38-FFAF-457F-89623A52C168}"/>
              </a:ext>
            </a:extLst>
          </p:cNvPr>
          <p:cNvSpPr>
            <a:spLocks noGrp="1"/>
          </p:cNvSpPr>
          <p:nvPr>
            <p:ph type="dt" sz="half" idx="10"/>
          </p:nvPr>
        </p:nvSpPr>
        <p:spPr/>
        <p:txBody>
          <a:bodyPr/>
          <a:lstStyle/>
          <a:p>
            <a:fld id="{8B68841C-08AA-4868-91AA-6DAB8BE1429F}" type="datetimeFigureOut">
              <a:rPr lang="en-GB" smtClean="0"/>
              <a:t>19/01/2025</a:t>
            </a:fld>
            <a:endParaRPr lang="en-GB"/>
          </a:p>
        </p:txBody>
      </p:sp>
      <p:sp>
        <p:nvSpPr>
          <p:cNvPr id="5" name="Footer Placeholder 4">
            <a:extLst>
              <a:ext uri="{FF2B5EF4-FFF2-40B4-BE49-F238E27FC236}">
                <a16:creationId xmlns:a16="http://schemas.microsoft.com/office/drawing/2014/main" id="{488F5BF0-A6E6-5B79-888C-2A45582A83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86DC00-9D16-0502-0305-1D0C47C27D40}"/>
              </a:ext>
            </a:extLst>
          </p:cNvPr>
          <p:cNvSpPr>
            <a:spLocks noGrp="1"/>
          </p:cNvSpPr>
          <p:nvPr>
            <p:ph type="sldNum" sz="quarter" idx="12"/>
          </p:nvPr>
        </p:nvSpPr>
        <p:spPr/>
        <p:txBody>
          <a:bodyPr/>
          <a:lstStyle/>
          <a:p>
            <a:fld id="{AFD2387D-61EB-4E66-820A-AA52BEA28427}" type="slidenum">
              <a:rPr lang="en-GB" smtClean="0"/>
              <a:t>‹#›</a:t>
            </a:fld>
            <a:endParaRPr lang="en-GB"/>
          </a:p>
        </p:txBody>
      </p:sp>
    </p:spTree>
    <p:extLst>
      <p:ext uri="{BB962C8B-B14F-4D97-AF65-F5344CB8AC3E}">
        <p14:creationId xmlns:p14="http://schemas.microsoft.com/office/powerpoint/2010/main" val="2657799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861D2-1135-16E7-45ED-14BD93EBF64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ADA242E-0B55-BF57-0DEA-02474CC2DF0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409423C-CD3C-0CA8-FE2C-ECC25A32F514}"/>
              </a:ext>
            </a:extLst>
          </p:cNvPr>
          <p:cNvSpPr>
            <a:spLocks noGrp="1"/>
          </p:cNvSpPr>
          <p:nvPr>
            <p:ph type="dt" sz="half" idx="10"/>
          </p:nvPr>
        </p:nvSpPr>
        <p:spPr/>
        <p:txBody>
          <a:bodyPr/>
          <a:lstStyle/>
          <a:p>
            <a:fld id="{8B68841C-08AA-4868-91AA-6DAB8BE1429F}" type="datetimeFigureOut">
              <a:rPr lang="en-GB" smtClean="0"/>
              <a:t>19/01/2025</a:t>
            </a:fld>
            <a:endParaRPr lang="en-GB"/>
          </a:p>
        </p:txBody>
      </p:sp>
      <p:sp>
        <p:nvSpPr>
          <p:cNvPr id="5" name="Footer Placeholder 4">
            <a:extLst>
              <a:ext uri="{FF2B5EF4-FFF2-40B4-BE49-F238E27FC236}">
                <a16:creationId xmlns:a16="http://schemas.microsoft.com/office/drawing/2014/main" id="{B6EBEB19-EF7A-E058-73BF-8CB460B400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1941F3-AB54-554B-0111-8D0AA8787ABE}"/>
              </a:ext>
            </a:extLst>
          </p:cNvPr>
          <p:cNvSpPr>
            <a:spLocks noGrp="1"/>
          </p:cNvSpPr>
          <p:nvPr>
            <p:ph type="sldNum" sz="quarter" idx="12"/>
          </p:nvPr>
        </p:nvSpPr>
        <p:spPr/>
        <p:txBody>
          <a:bodyPr/>
          <a:lstStyle/>
          <a:p>
            <a:fld id="{AFD2387D-61EB-4E66-820A-AA52BEA28427}" type="slidenum">
              <a:rPr lang="en-GB" smtClean="0"/>
              <a:t>‹#›</a:t>
            </a:fld>
            <a:endParaRPr lang="en-GB"/>
          </a:p>
        </p:txBody>
      </p:sp>
    </p:spTree>
    <p:extLst>
      <p:ext uri="{BB962C8B-B14F-4D97-AF65-F5344CB8AC3E}">
        <p14:creationId xmlns:p14="http://schemas.microsoft.com/office/powerpoint/2010/main" val="2444460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3D466-D4AA-2758-1D86-0B72BB00470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190E159-6701-F397-CB66-E239E72FA2D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1A56DD2-5AB5-A912-DBB8-60AE87E0C4E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77ABF52-D9D8-7845-446E-6227C2C8BD22}"/>
              </a:ext>
            </a:extLst>
          </p:cNvPr>
          <p:cNvSpPr>
            <a:spLocks noGrp="1"/>
          </p:cNvSpPr>
          <p:nvPr>
            <p:ph type="dt" sz="half" idx="10"/>
          </p:nvPr>
        </p:nvSpPr>
        <p:spPr/>
        <p:txBody>
          <a:bodyPr/>
          <a:lstStyle/>
          <a:p>
            <a:fld id="{8B68841C-08AA-4868-91AA-6DAB8BE1429F}" type="datetimeFigureOut">
              <a:rPr lang="en-GB" smtClean="0"/>
              <a:t>19/01/2025</a:t>
            </a:fld>
            <a:endParaRPr lang="en-GB"/>
          </a:p>
        </p:txBody>
      </p:sp>
      <p:sp>
        <p:nvSpPr>
          <p:cNvPr id="6" name="Footer Placeholder 5">
            <a:extLst>
              <a:ext uri="{FF2B5EF4-FFF2-40B4-BE49-F238E27FC236}">
                <a16:creationId xmlns:a16="http://schemas.microsoft.com/office/drawing/2014/main" id="{CD0E96E9-3A22-10A7-C3E0-72ABFD5F7F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717554-74F7-511A-1D22-47A0BCFE9E7A}"/>
              </a:ext>
            </a:extLst>
          </p:cNvPr>
          <p:cNvSpPr>
            <a:spLocks noGrp="1"/>
          </p:cNvSpPr>
          <p:nvPr>
            <p:ph type="sldNum" sz="quarter" idx="12"/>
          </p:nvPr>
        </p:nvSpPr>
        <p:spPr/>
        <p:txBody>
          <a:bodyPr/>
          <a:lstStyle/>
          <a:p>
            <a:fld id="{AFD2387D-61EB-4E66-820A-AA52BEA28427}" type="slidenum">
              <a:rPr lang="en-GB" smtClean="0"/>
              <a:t>‹#›</a:t>
            </a:fld>
            <a:endParaRPr lang="en-GB"/>
          </a:p>
        </p:txBody>
      </p:sp>
    </p:spTree>
    <p:extLst>
      <p:ext uri="{BB962C8B-B14F-4D97-AF65-F5344CB8AC3E}">
        <p14:creationId xmlns:p14="http://schemas.microsoft.com/office/powerpoint/2010/main" val="321589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4675B-9C95-26ED-CAD4-843E41CD8C9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11BC3C6-55EE-9210-FED2-58410935F2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15F728F-FE68-864F-65BC-2E1956E7156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E018644-03CC-90EF-B2D0-0107DAEE15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C73404C-BB87-4CD1-D8F2-7111203D3CB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0380A3B-2C3E-947B-68E1-DF9F728E29FD}"/>
              </a:ext>
            </a:extLst>
          </p:cNvPr>
          <p:cNvSpPr>
            <a:spLocks noGrp="1"/>
          </p:cNvSpPr>
          <p:nvPr>
            <p:ph type="dt" sz="half" idx="10"/>
          </p:nvPr>
        </p:nvSpPr>
        <p:spPr/>
        <p:txBody>
          <a:bodyPr/>
          <a:lstStyle/>
          <a:p>
            <a:fld id="{8B68841C-08AA-4868-91AA-6DAB8BE1429F}" type="datetimeFigureOut">
              <a:rPr lang="en-GB" smtClean="0"/>
              <a:t>19/01/2025</a:t>
            </a:fld>
            <a:endParaRPr lang="en-GB"/>
          </a:p>
        </p:txBody>
      </p:sp>
      <p:sp>
        <p:nvSpPr>
          <p:cNvPr id="8" name="Footer Placeholder 7">
            <a:extLst>
              <a:ext uri="{FF2B5EF4-FFF2-40B4-BE49-F238E27FC236}">
                <a16:creationId xmlns:a16="http://schemas.microsoft.com/office/drawing/2014/main" id="{89504858-7083-8ADE-D82F-75327552FF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E4A800-B761-5F63-1D7D-6E2744D18000}"/>
              </a:ext>
            </a:extLst>
          </p:cNvPr>
          <p:cNvSpPr>
            <a:spLocks noGrp="1"/>
          </p:cNvSpPr>
          <p:nvPr>
            <p:ph type="sldNum" sz="quarter" idx="12"/>
          </p:nvPr>
        </p:nvSpPr>
        <p:spPr/>
        <p:txBody>
          <a:bodyPr/>
          <a:lstStyle/>
          <a:p>
            <a:fld id="{AFD2387D-61EB-4E66-820A-AA52BEA28427}" type="slidenum">
              <a:rPr lang="en-GB" smtClean="0"/>
              <a:t>‹#›</a:t>
            </a:fld>
            <a:endParaRPr lang="en-GB"/>
          </a:p>
        </p:txBody>
      </p:sp>
    </p:spTree>
    <p:extLst>
      <p:ext uri="{BB962C8B-B14F-4D97-AF65-F5344CB8AC3E}">
        <p14:creationId xmlns:p14="http://schemas.microsoft.com/office/powerpoint/2010/main" val="3615325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15877-81F5-E637-8553-28F0C89B2E6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1FF7DC5-B649-081B-73DB-B4FDDCA38F77}"/>
              </a:ext>
            </a:extLst>
          </p:cNvPr>
          <p:cNvSpPr>
            <a:spLocks noGrp="1"/>
          </p:cNvSpPr>
          <p:nvPr>
            <p:ph type="dt" sz="half" idx="10"/>
          </p:nvPr>
        </p:nvSpPr>
        <p:spPr/>
        <p:txBody>
          <a:bodyPr/>
          <a:lstStyle/>
          <a:p>
            <a:fld id="{8B68841C-08AA-4868-91AA-6DAB8BE1429F}" type="datetimeFigureOut">
              <a:rPr lang="en-GB" smtClean="0"/>
              <a:t>19/01/2025</a:t>
            </a:fld>
            <a:endParaRPr lang="en-GB"/>
          </a:p>
        </p:txBody>
      </p:sp>
      <p:sp>
        <p:nvSpPr>
          <p:cNvPr id="4" name="Footer Placeholder 3">
            <a:extLst>
              <a:ext uri="{FF2B5EF4-FFF2-40B4-BE49-F238E27FC236}">
                <a16:creationId xmlns:a16="http://schemas.microsoft.com/office/drawing/2014/main" id="{97ECC51C-EFF3-A37C-4AF0-4A0B47AA66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B68725-500B-18C6-82B1-2B4C987481B5}"/>
              </a:ext>
            </a:extLst>
          </p:cNvPr>
          <p:cNvSpPr>
            <a:spLocks noGrp="1"/>
          </p:cNvSpPr>
          <p:nvPr>
            <p:ph type="sldNum" sz="quarter" idx="12"/>
          </p:nvPr>
        </p:nvSpPr>
        <p:spPr/>
        <p:txBody>
          <a:bodyPr/>
          <a:lstStyle/>
          <a:p>
            <a:fld id="{AFD2387D-61EB-4E66-820A-AA52BEA28427}" type="slidenum">
              <a:rPr lang="en-GB" smtClean="0"/>
              <a:t>‹#›</a:t>
            </a:fld>
            <a:endParaRPr lang="en-GB"/>
          </a:p>
        </p:txBody>
      </p:sp>
    </p:spTree>
    <p:extLst>
      <p:ext uri="{BB962C8B-B14F-4D97-AF65-F5344CB8AC3E}">
        <p14:creationId xmlns:p14="http://schemas.microsoft.com/office/powerpoint/2010/main" val="3000583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3D19B6-93FD-2572-9E8D-0ED43D7C6C22}"/>
              </a:ext>
            </a:extLst>
          </p:cNvPr>
          <p:cNvSpPr>
            <a:spLocks noGrp="1"/>
          </p:cNvSpPr>
          <p:nvPr>
            <p:ph type="dt" sz="half" idx="10"/>
          </p:nvPr>
        </p:nvSpPr>
        <p:spPr/>
        <p:txBody>
          <a:bodyPr/>
          <a:lstStyle/>
          <a:p>
            <a:fld id="{8B68841C-08AA-4868-91AA-6DAB8BE1429F}" type="datetimeFigureOut">
              <a:rPr lang="en-GB" smtClean="0"/>
              <a:t>19/01/2025</a:t>
            </a:fld>
            <a:endParaRPr lang="en-GB"/>
          </a:p>
        </p:txBody>
      </p:sp>
      <p:sp>
        <p:nvSpPr>
          <p:cNvPr id="3" name="Footer Placeholder 2">
            <a:extLst>
              <a:ext uri="{FF2B5EF4-FFF2-40B4-BE49-F238E27FC236}">
                <a16:creationId xmlns:a16="http://schemas.microsoft.com/office/drawing/2014/main" id="{AF9B0A92-2971-0E0A-CE2F-162C6928F56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DD50D7-2194-4D35-FE10-3801FDDC221A}"/>
              </a:ext>
            </a:extLst>
          </p:cNvPr>
          <p:cNvSpPr>
            <a:spLocks noGrp="1"/>
          </p:cNvSpPr>
          <p:nvPr>
            <p:ph type="sldNum" sz="quarter" idx="12"/>
          </p:nvPr>
        </p:nvSpPr>
        <p:spPr/>
        <p:txBody>
          <a:bodyPr/>
          <a:lstStyle/>
          <a:p>
            <a:fld id="{AFD2387D-61EB-4E66-820A-AA52BEA28427}" type="slidenum">
              <a:rPr lang="en-GB" smtClean="0"/>
              <a:t>‹#›</a:t>
            </a:fld>
            <a:endParaRPr lang="en-GB"/>
          </a:p>
        </p:txBody>
      </p:sp>
    </p:spTree>
    <p:extLst>
      <p:ext uri="{BB962C8B-B14F-4D97-AF65-F5344CB8AC3E}">
        <p14:creationId xmlns:p14="http://schemas.microsoft.com/office/powerpoint/2010/main" val="1173316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A989B-3E06-C366-7866-6DA22A40644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CCB8AC0-1EB9-DA96-0A55-9A253205C6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B309CF9-C1DC-FFCC-E13F-6723AA3909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735BAE-0F5B-0772-CEE7-9E40ABC496BC}"/>
              </a:ext>
            </a:extLst>
          </p:cNvPr>
          <p:cNvSpPr>
            <a:spLocks noGrp="1"/>
          </p:cNvSpPr>
          <p:nvPr>
            <p:ph type="dt" sz="half" idx="10"/>
          </p:nvPr>
        </p:nvSpPr>
        <p:spPr/>
        <p:txBody>
          <a:bodyPr/>
          <a:lstStyle/>
          <a:p>
            <a:fld id="{8B68841C-08AA-4868-91AA-6DAB8BE1429F}" type="datetimeFigureOut">
              <a:rPr lang="en-GB" smtClean="0"/>
              <a:t>19/01/2025</a:t>
            </a:fld>
            <a:endParaRPr lang="en-GB"/>
          </a:p>
        </p:txBody>
      </p:sp>
      <p:sp>
        <p:nvSpPr>
          <p:cNvPr id="6" name="Footer Placeholder 5">
            <a:extLst>
              <a:ext uri="{FF2B5EF4-FFF2-40B4-BE49-F238E27FC236}">
                <a16:creationId xmlns:a16="http://schemas.microsoft.com/office/drawing/2014/main" id="{4E92F1DD-362D-E583-2478-FB3A993FEA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4E10E1-B28D-EE6F-0103-8236B2F7B0FE}"/>
              </a:ext>
            </a:extLst>
          </p:cNvPr>
          <p:cNvSpPr>
            <a:spLocks noGrp="1"/>
          </p:cNvSpPr>
          <p:nvPr>
            <p:ph type="sldNum" sz="quarter" idx="12"/>
          </p:nvPr>
        </p:nvSpPr>
        <p:spPr/>
        <p:txBody>
          <a:bodyPr/>
          <a:lstStyle/>
          <a:p>
            <a:fld id="{AFD2387D-61EB-4E66-820A-AA52BEA28427}" type="slidenum">
              <a:rPr lang="en-GB" smtClean="0"/>
              <a:t>‹#›</a:t>
            </a:fld>
            <a:endParaRPr lang="en-GB"/>
          </a:p>
        </p:txBody>
      </p:sp>
    </p:spTree>
    <p:extLst>
      <p:ext uri="{BB962C8B-B14F-4D97-AF65-F5344CB8AC3E}">
        <p14:creationId xmlns:p14="http://schemas.microsoft.com/office/powerpoint/2010/main" val="950794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08A8A-8EF4-8028-17C1-B62E49F9224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DFBBCFF-4601-58ED-5345-8DBBCC7A0A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9274BE-7F0E-408E-CB1F-E2DADAFEAD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F05E21-989E-1F38-9706-3DE799D05271}"/>
              </a:ext>
            </a:extLst>
          </p:cNvPr>
          <p:cNvSpPr>
            <a:spLocks noGrp="1"/>
          </p:cNvSpPr>
          <p:nvPr>
            <p:ph type="dt" sz="half" idx="10"/>
          </p:nvPr>
        </p:nvSpPr>
        <p:spPr/>
        <p:txBody>
          <a:bodyPr/>
          <a:lstStyle/>
          <a:p>
            <a:fld id="{8B68841C-08AA-4868-91AA-6DAB8BE1429F}" type="datetimeFigureOut">
              <a:rPr lang="en-GB" smtClean="0"/>
              <a:t>19/01/2025</a:t>
            </a:fld>
            <a:endParaRPr lang="en-GB"/>
          </a:p>
        </p:txBody>
      </p:sp>
      <p:sp>
        <p:nvSpPr>
          <p:cNvPr id="6" name="Footer Placeholder 5">
            <a:extLst>
              <a:ext uri="{FF2B5EF4-FFF2-40B4-BE49-F238E27FC236}">
                <a16:creationId xmlns:a16="http://schemas.microsoft.com/office/drawing/2014/main" id="{0DA2EB35-258D-8ABC-7AF3-3E819B9826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BD5E88-83F4-D7FD-07DA-8F1215854325}"/>
              </a:ext>
            </a:extLst>
          </p:cNvPr>
          <p:cNvSpPr>
            <a:spLocks noGrp="1"/>
          </p:cNvSpPr>
          <p:nvPr>
            <p:ph type="sldNum" sz="quarter" idx="12"/>
          </p:nvPr>
        </p:nvSpPr>
        <p:spPr/>
        <p:txBody>
          <a:bodyPr/>
          <a:lstStyle/>
          <a:p>
            <a:fld id="{AFD2387D-61EB-4E66-820A-AA52BEA28427}" type="slidenum">
              <a:rPr lang="en-GB" smtClean="0"/>
              <a:t>‹#›</a:t>
            </a:fld>
            <a:endParaRPr lang="en-GB"/>
          </a:p>
        </p:txBody>
      </p:sp>
    </p:spTree>
    <p:extLst>
      <p:ext uri="{BB962C8B-B14F-4D97-AF65-F5344CB8AC3E}">
        <p14:creationId xmlns:p14="http://schemas.microsoft.com/office/powerpoint/2010/main" val="1556126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3EB56-848B-083C-095D-195A8D18A80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8CCB227-501F-72AD-AF67-007705FB51D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CFF7EE1-439C-81F1-C21D-E3CD8B08E229}"/>
              </a:ext>
            </a:extLst>
          </p:cNvPr>
          <p:cNvSpPr>
            <a:spLocks noGrp="1"/>
          </p:cNvSpPr>
          <p:nvPr>
            <p:ph type="dt" sz="half" idx="10"/>
          </p:nvPr>
        </p:nvSpPr>
        <p:spPr/>
        <p:txBody>
          <a:bodyPr/>
          <a:lstStyle/>
          <a:p>
            <a:fld id="{8B68841C-08AA-4868-91AA-6DAB8BE1429F}" type="datetimeFigureOut">
              <a:rPr lang="en-GB" smtClean="0"/>
              <a:t>19/01/2025</a:t>
            </a:fld>
            <a:endParaRPr lang="en-GB"/>
          </a:p>
        </p:txBody>
      </p:sp>
      <p:sp>
        <p:nvSpPr>
          <p:cNvPr id="5" name="Footer Placeholder 4">
            <a:extLst>
              <a:ext uri="{FF2B5EF4-FFF2-40B4-BE49-F238E27FC236}">
                <a16:creationId xmlns:a16="http://schemas.microsoft.com/office/drawing/2014/main" id="{B8FCDCD4-5B5B-FDC5-4B49-67664F96EE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9E0B37-99DE-6990-1499-EC0B24EC19AC}"/>
              </a:ext>
            </a:extLst>
          </p:cNvPr>
          <p:cNvSpPr>
            <a:spLocks noGrp="1"/>
          </p:cNvSpPr>
          <p:nvPr>
            <p:ph type="sldNum" sz="quarter" idx="12"/>
          </p:nvPr>
        </p:nvSpPr>
        <p:spPr/>
        <p:txBody>
          <a:bodyPr/>
          <a:lstStyle/>
          <a:p>
            <a:fld id="{AFD2387D-61EB-4E66-820A-AA52BEA28427}" type="slidenum">
              <a:rPr lang="en-GB" smtClean="0"/>
              <a:t>‹#›</a:t>
            </a:fld>
            <a:endParaRPr lang="en-GB"/>
          </a:p>
        </p:txBody>
      </p:sp>
    </p:spTree>
    <p:extLst>
      <p:ext uri="{BB962C8B-B14F-4D97-AF65-F5344CB8AC3E}">
        <p14:creationId xmlns:p14="http://schemas.microsoft.com/office/powerpoint/2010/main" val="3395221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B4C4A4-DD24-37F7-5AEB-CE62E1FDC4E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7D87E95-D167-2B67-5AF1-7E111A2994C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8776339-FCF6-CB13-1C16-6526B48696B9}"/>
              </a:ext>
            </a:extLst>
          </p:cNvPr>
          <p:cNvSpPr>
            <a:spLocks noGrp="1"/>
          </p:cNvSpPr>
          <p:nvPr>
            <p:ph type="dt" sz="half" idx="10"/>
          </p:nvPr>
        </p:nvSpPr>
        <p:spPr/>
        <p:txBody>
          <a:bodyPr/>
          <a:lstStyle/>
          <a:p>
            <a:fld id="{8B68841C-08AA-4868-91AA-6DAB8BE1429F}" type="datetimeFigureOut">
              <a:rPr lang="en-GB" smtClean="0"/>
              <a:t>19/01/2025</a:t>
            </a:fld>
            <a:endParaRPr lang="en-GB"/>
          </a:p>
        </p:txBody>
      </p:sp>
      <p:sp>
        <p:nvSpPr>
          <p:cNvPr id="5" name="Footer Placeholder 4">
            <a:extLst>
              <a:ext uri="{FF2B5EF4-FFF2-40B4-BE49-F238E27FC236}">
                <a16:creationId xmlns:a16="http://schemas.microsoft.com/office/drawing/2014/main" id="{72193098-1535-4666-B6F9-433907833E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75560-1805-B72C-68F4-9A2B74279BEC}"/>
              </a:ext>
            </a:extLst>
          </p:cNvPr>
          <p:cNvSpPr>
            <a:spLocks noGrp="1"/>
          </p:cNvSpPr>
          <p:nvPr>
            <p:ph type="sldNum" sz="quarter" idx="12"/>
          </p:nvPr>
        </p:nvSpPr>
        <p:spPr/>
        <p:txBody>
          <a:bodyPr/>
          <a:lstStyle/>
          <a:p>
            <a:fld id="{AFD2387D-61EB-4E66-820A-AA52BEA28427}" type="slidenum">
              <a:rPr lang="en-GB" smtClean="0"/>
              <a:t>‹#›</a:t>
            </a:fld>
            <a:endParaRPr lang="en-GB"/>
          </a:p>
        </p:txBody>
      </p:sp>
    </p:spTree>
    <p:extLst>
      <p:ext uri="{BB962C8B-B14F-4D97-AF65-F5344CB8AC3E}">
        <p14:creationId xmlns:p14="http://schemas.microsoft.com/office/powerpoint/2010/main" val="3509741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7AC2F0-CAA3-5F37-8CF9-0AEF228AAE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CBEFBD5-2812-37EB-282D-5E3E16CCC8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252F1D8-108C-2CC2-C80E-F61A1660D0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B68841C-08AA-4868-91AA-6DAB8BE1429F}" type="datetimeFigureOut">
              <a:rPr lang="en-GB" smtClean="0"/>
              <a:t>19/01/2025</a:t>
            </a:fld>
            <a:endParaRPr lang="en-GB"/>
          </a:p>
        </p:txBody>
      </p:sp>
      <p:sp>
        <p:nvSpPr>
          <p:cNvPr id="5" name="Footer Placeholder 4">
            <a:extLst>
              <a:ext uri="{FF2B5EF4-FFF2-40B4-BE49-F238E27FC236}">
                <a16:creationId xmlns:a16="http://schemas.microsoft.com/office/drawing/2014/main" id="{A2CD4F2E-603B-0318-849F-C6D9DB8CA1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A306E36-BBBE-F336-A8F0-16AFDDDF49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D2387D-61EB-4E66-820A-AA52BEA28427}" type="slidenum">
              <a:rPr lang="en-GB" smtClean="0"/>
              <a:t>‹#›</a:t>
            </a:fld>
            <a:endParaRPr lang="en-GB"/>
          </a:p>
        </p:txBody>
      </p:sp>
    </p:spTree>
    <p:extLst>
      <p:ext uri="{BB962C8B-B14F-4D97-AF65-F5344CB8AC3E}">
        <p14:creationId xmlns:p14="http://schemas.microsoft.com/office/powerpoint/2010/main" val="26091462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3XeYUlOp07Q"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v=YiMG0gjdY7k"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youtube.com/watch?v=Rj11j2F5BSA"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youtube.com/watch?v=oxCXNURV3D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4.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instituteforgovernment.org.uk/explainer/regulation" TargetMode="External"/><Relationship Id="rId2" Type="http://schemas.openxmlformats.org/officeDocument/2006/relationships/hyperlink" Target="https://publicpolicydesign.blog.gov.uk/2022/10/06/making-better-policies-and-services/" TargetMode="External"/><Relationship Id="rId1" Type="http://schemas.openxmlformats.org/officeDocument/2006/relationships/slideLayout" Target="../slideLayouts/slideLayout2.xml"/><Relationship Id="rId6" Type="http://schemas.openxmlformats.org/officeDocument/2006/relationships/hyperlink" Target="https://www.cqc.org.uk/annual-report-and-accounts-202223/performance-report/performance-analysis" TargetMode="External"/><Relationship Id="rId5" Type="http://schemas.openxmlformats.org/officeDocument/2006/relationships/hyperlink" Target="https://www.cms.gov/priorities/key-initiatives/e-health/records" TargetMode="External"/><Relationship Id="rId4" Type="http://schemas.openxmlformats.org/officeDocument/2006/relationships/hyperlink" Target="https://bmjgroup.com/237-million-medication-errors-made-every-year-in-england/#:~:text=More%20than%20237%20million%20medication,the%20journal%20BMJ%20Quality%20%26%20Safety"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health.org.uk/reports-and-analysis/analysis/health-care-funding#:~:text=Total%20health%20spending&amp;text=Planned%20day%2Dto%2Dday%20DHSC,2023%2F24%20in%20real%20terms" TargetMode="External"/><Relationship Id="rId2" Type="http://schemas.openxmlformats.org/officeDocument/2006/relationships/hyperlink" Target="https://www.nuffieldtrust.org.uk/news-item/what-does-the-provider-market-look-like-across-the-four-countries" TargetMode="External"/><Relationship Id="rId1" Type="http://schemas.openxmlformats.org/officeDocument/2006/relationships/slideLayout" Target="../slideLayouts/slideLayout2.xml"/><Relationship Id="rId6" Type="http://schemas.openxmlformats.org/officeDocument/2006/relationships/hyperlink" Target="https://www.imperial.ac.uk/Stories/global-state-of-patient-safety/#section-Insights-from-the-data-cz0e4eaRP1" TargetMode="External"/><Relationship Id="rId5" Type="http://schemas.openxmlformats.org/officeDocument/2006/relationships/hyperlink" Target="https://www.who.int/news-room/fact-sheets/detail/patient-safety" TargetMode="External"/><Relationship Id="rId4" Type="http://schemas.openxmlformats.org/officeDocument/2006/relationships/hyperlink" Target="https://resolution.nhs.uk/2023/03/30/learning-from-medication-err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23D5B"/>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442C79C-FD78-BAA2-F209-9952456D658F}"/>
              </a:ext>
            </a:extLst>
          </p:cNvPr>
          <p:cNvPicPr>
            <a:picLocks noChangeAspect="1"/>
          </p:cNvPicPr>
          <p:nvPr/>
        </p:nvPicPr>
        <p:blipFill>
          <a:blip r:embed="rId2"/>
          <a:stretch>
            <a:fillRect/>
          </a:stretch>
        </p:blipFill>
        <p:spPr>
          <a:xfrm>
            <a:off x="10458451" y="1730"/>
            <a:ext cx="1722120" cy="1804210"/>
          </a:xfrm>
          <a:prstGeom prst="rect">
            <a:avLst/>
          </a:prstGeom>
        </p:spPr>
      </p:pic>
      <p:sp>
        <p:nvSpPr>
          <p:cNvPr id="2" name="Title 1">
            <a:extLst>
              <a:ext uri="{FF2B5EF4-FFF2-40B4-BE49-F238E27FC236}">
                <a16:creationId xmlns:a16="http://schemas.microsoft.com/office/drawing/2014/main" id="{379C4DAA-7C57-43CB-2453-3F98788E6D39}"/>
              </a:ext>
            </a:extLst>
          </p:cNvPr>
          <p:cNvSpPr>
            <a:spLocks noGrp="1"/>
          </p:cNvSpPr>
          <p:nvPr>
            <p:ph type="ctrTitle"/>
          </p:nvPr>
        </p:nvSpPr>
        <p:spPr>
          <a:xfrm>
            <a:off x="798195" y="2493089"/>
            <a:ext cx="10595610" cy="2387600"/>
          </a:xfrm>
        </p:spPr>
        <p:txBody>
          <a:bodyPr>
            <a:normAutofit/>
          </a:bodyPr>
          <a:lstStyle/>
          <a:p>
            <a:r>
              <a:rPr lang="en-GB" sz="4600" b="1" dirty="0">
                <a:solidFill>
                  <a:schemeClr val="bg2"/>
                </a:solidFill>
                <a:latin typeface="+mn-lt"/>
              </a:rPr>
              <a:t>Week 2 - </a:t>
            </a:r>
            <a:r>
              <a:rPr lang="en-GB" sz="4600" b="1" i="0" dirty="0">
                <a:solidFill>
                  <a:schemeClr val="bg2"/>
                </a:solidFill>
                <a:effectLst/>
                <a:latin typeface="+mn-lt"/>
              </a:rPr>
              <a:t>Patient Safety, quality theories and regulation of Health and Social care in the UK. </a:t>
            </a:r>
            <a:endParaRPr lang="en-GB" sz="4600" b="1" dirty="0">
              <a:solidFill>
                <a:schemeClr val="bg2"/>
              </a:solidFill>
              <a:latin typeface="+mn-lt"/>
            </a:endParaRPr>
          </a:p>
        </p:txBody>
      </p:sp>
      <p:sp>
        <p:nvSpPr>
          <p:cNvPr id="3" name="Subtitle 2">
            <a:extLst>
              <a:ext uri="{FF2B5EF4-FFF2-40B4-BE49-F238E27FC236}">
                <a16:creationId xmlns:a16="http://schemas.microsoft.com/office/drawing/2014/main" id="{3FA897A7-64E9-C997-B684-CB9BEB65F4F5}"/>
              </a:ext>
            </a:extLst>
          </p:cNvPr>
          <p:cNvSpPr>
            <a:spLocks noGrp="1"/>
          </p:cNvSpPr>
          <p:nvPr>
            <p:ph type="subTitle" idx="1"/>
          </p:nvPr>
        </p:nvSpPr>
        <p:spPr>
          <a:xfrm>
            <a:off x="4130040" y="1221661"/>
            <a:ext cx="4297680" cy="1374298"/>
          </a:xfrm>
        </p:spPr>
        <p:txBody>
          <a:bodyPr>
            <a:normAutofit/>
          </a:bodyPr>
          <a:lstStyle/>
          <a:p>
            <a:r>
              <a:rPr lang="en-GB" b="1" dirty="0">
                <a:solidFill>
                  <a:srgbClr val="FFC000"/>
                </a:solidFill>
              </a:rPr>
              <a:t>LCHS7006</a:t>
            </a:r>
          </a:p>
          <a:p>
            <a:r>
              <a:rPr lang="en-GB" b="1" dirty="0">
                <a:solidFill>
                  <a:srgbClr val="FFC000"/>
                </a:solidFill>
              </a:rPr>
              <a:t>Quality Assurance and</a:t>
            </a:r>
          </a:p>
          <a:p>
            <a:r>
              <a:rPr lang="en-GB" b="1" dirty="0">
                <a:solidFill>
                  <a:srgbClr val="FFC000"/>
                </a:solidFill>
              </a:rPr>
              <a:t> Service Improvements.</a:t>
            </a:r>
          </a:p>
        </p:txBody>
      </p:sp>
      <p:sp>
        <p:nvSpPr>
          <p:cNvPr id="4" name="Subtitle 2">
            <a:extLst>
              <a:ext uri="{FF2B5EF4-FFF2-40B4-BE49-F238E27FC236}">
                <a16:creationId xmlns:a16="http://schemas.microsoft.com/office/drawing/2014/main" id="{6AF365C9-5362-D642-8ECA-99B43FD25CB3}"/>
              </a:ext>
            </a:extLst>
          </p:cNvPr>
          <p:cNvSpPr txBox="1">
            <a:spLocks/>
          </p:cNvSpPr>
          <p:nvPr/>
        </p:nvSpPr>
        <p:spPr>
          <a:xfrm>
            <a:off x="4130040" y="5464968"/>
            <a:ext cx="3931920" cy="113726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rgbClr val="FFC000"/>
                </a:solidFill>
                <a:effectLst/>
                <a:uLnTx/>
                <a:uFillTx/>
                <a:latin typeface="Aptos" panose="02110004020202020204"/>
                <a:ea typeface="+mn-ea"/>
                <a:cs typeface="+mn-cs"/>
              </a:rPr>
              <a:t>Lecturer</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rgbClr val="FFC000"/>
                </a:solidFill>
                <a:effectLst/>
                <a:uLnTx/>
                <a:uFillTx/>
                <a:latin typeface="Aptos" panose="02110004020202020204"/>
                <a:ea typeface="+mn-ea"/>
                <a:cs typeface="+mn-cs"/>
              </a:rPr>
              <a:t>Dr Raheela Shaikh</a:t>
            </a:r>
          </a:p>
        </p:txBody>
      </p:sp>
    </p:spTree>
    <p:extLst>
      <p:ext uri="{BB962C8B-B14F-4D97-AF65-F5344CB8AC3E}">
        <p14:creationId xmlns:p14="http://schemas.microsoft.com/office/powerpoint/2010/main" val="4177933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0FF99-BF30-8BE9-0276-620DBFB5EE0A}"/>
              </a:ext>
            </a:extLst>
          </p:cNvPr>
          <p:cNvSpPr>
            <a:spLocks noGrp="1"/>
          </p:cNvSpPr>
          <p:nvPr>
            <p:ph type="title"/>
          </p:nvPr>
        </p:nvSpPr>
        <p:spPr/>
        <p:txBody>
          <a:bodyPr/>
          <a:lstStyle/>
          <a:p>
            <a:r>
              <a:rPr lang="en-GB" b="1" dirty="0">
                <a:solidFill>
                  <a:srgbClr val="023D5B"/>
                </a:solidFill>
              </a:rPr>
              <a:t>During the first week, we looked into..</a:t>
            </a:r>
          </a:p>
        </p:txBody>
      </p:sp>
      <p:sp>
        <p:nvSpPr>
          <p:cNvPr id="3" name="Content Placeholder 2">
            <a:extLst>
              <a:ext uri="{FF2B5EF4-FFF2-40B4-BE49-F238E27FC236}">
                <a16:creationId xmlns:a16="http://schemas.microsoft.com/office/drawing/2014/main" id="{DC08C833-1437-BA3D-BA45-92AD6F754E9E}"/>
              </a:ext>
            </a:extLst>
          </p:cNvPr>
          <p:cNvSpPr>
            <a:spLocks noGrp="1"/>
          </p:cNvSpPr>
          <p:nvPr>
            <p:ph idx="1"/>
          </p:nvPr>
        </p:nvSpPr>
        <p:spPr>
          <a:xfrm>
            <a:off x="838200" y="1690688"/>
            <a:ext cx="10515600" cy="4667250"/>
          </a:xfrm>
        </p:spPr>
        <p:txBody>
          <a:bodyPr>
            <a:normAutofit/>
          </a:bodyPr>
          <a:lstStyle/>
          <a:p>
            <a:pPr>
              <a:lnSpc>
                <a:spcPct val="150000"/>
              </a:lnSpc>
            </a:pPr>
            <a:r>
              <a:rPr lang="en-GB" dirty="0">
                <a:solidFill>
                  <a:schemeClr val="tx1">
                    <a:lumMod val="75000"/>
                    <a:lumOff val="25000"/>
                  </a:schemeClr>
                </a:solidFill>
              </a:rPr>
              <a:t>The Aims of Module and the Two Assessments</a:t>
            </a:r>
          </a:p>
          <a:p>
            <a:pPr>
              <a:lnSpc>
                <a:spcPct val="150000"/>
              </a:lnSpc>
            </a:pPr>
            <a:r>
              <a:rPr lang="en-GB" dirty="0">
                <a:solidFill>
                  <a:schemeClr val="tx1">
                    <a:lumMod val="75000"/>
                    <a:lumOff val="25000"/>
                  </a:schemeClr>
                </a:solidFill>
              </a:rPr>
              <a:t>What is Quality assurance (QA)?</a:t>
            </a:r>
          </a:p>
          <a:p>
            <a:pPr>
              <a:lnSpc>
                <a:spcPct val="150000"/>
              </a:lnSpc>
            </a:pPr>
            <a:r>
              <a:rPr lang="en-GB" dirty="0">
                <a:solidFill>
                  <a:schemeClr val="tx1">
                    <a:lumMod val="75000"/>
                    <a:lumOff val="25000"/>
                  </a:schemeClr>
                </a:solidFill>
              </a:rPr>
              <a:t>Service Improvements (SI)</a:t>
            </a:r>
          </a:p>
          <a:p>
            <a:pPr>
              <a:lnSpc>
                <a:spcPct val="150000"/>
              </a:lnSpc>
            </a:pPr>
            <a:r>
              <a:rPr lang="en-GB" dirty="0">
                <a:solidFill>
                  <a:schemeClr val="tx1">
                    <a:lumMod val="75000"/>
                    <a:lumOff val="25000"/>
                  </a:schemeClr>
                </a:solidFill>
              </a:rPr>
              <a:t>Quality Improvements (QI)</a:t>
            </a:r>
          </a:p>
          <a:p>
            <a:pPr>
              <a:lnSpc>
                <a:spcPct val="150000"/>
              </a:lnSpc>
            </a:pPr>
            <a:r>
              <a:rPr lang="en-GB" dirty="0">
                <a:solidFill>
                  <a:schemeClr val="tx1">
                    <a:lumMod val="75000"/>
                    <a:lumOff val="25000"/>
                  </a:schemeClr>
                </a:solidFill>
              </a:rPr>
              <a:t>QA Vs QI</a:t>
            </a:r>
          </a:p>
        </p:txBody>
      </p:sp>
      <p:pic>
        <p:nvPicPr>
          <p:cNvPr id="4" name="Picture 3">
            <a:extLst>
              <a:ext uri="{FF2B5EF4-FFF2-40B4-BE49-F238E27FC236}">
                <a16:creationId xmlns:a16="http://schemas.microsoft.com/office/drawing/2014/main" id="{CB80A528-96C1-5744-E998-593F93EF2667}"/>
              </a:ext>
            </a:extLst>
          </p:cNvPr>
          <p:cNvPicPr>
            <a:picLocks noChangeAspect="1"/>
          </p:cNvPicPr>
          <p:nvPr/>
        </p:nvPicPr>
        <p:blipFill>
          <a:blip r:embed="rId3"/>
          <a:stretch>
            <a:fillRect/>
          </a:stretch>
        </p:blipFill>
        <p:spPr>
          <a:xfrm>
            <a:off x="9566038" y="6169759"/>
            <a:ext cx="2523963" cy="646232"/>
          </a:xfrm>
          <a:prstGeom prst="rect">
            <a:avLst/>
          </a:prstGeom>
        </p:spPr>
      </p:pic>
    </p:spTree>
    <p:extLst>
      <p:ext uri="{BB962C8B-B14F-4D97-AF65-F5344CB8AC3E}">
        <p14:creationId xmlns:p14="http://schemas.microsoft.com/office/powerpoint/2010/main" val="1968660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37766-7743-65C3-8D3B-BEC25749D6D1}"/>
              </a:ext>
            </a:extLst>
          </p:cNvPr>
          <p:cNvSpPr>
            <a:spLocks noGrp="1"/>
          </p:cNvSpPr>
          <p:nvPr>
            <p:ph type="title"/>
          </p:nvPr>
        </p:nvSpPr>
        <p:spPr>
          <a:xfrm>
            <a:off x="838200" y="487029"/>
            <a:ext cx="10515600" cy="820722"/>
          </a:xfrm>
        </p:spPr>
        <p:txBody>
          <a:bodyPr/>
          <a:lstStyle/>
          <a:p>
            <a:r>
              <a:rPr lang="en-GB" b="1" dirty="0">
                <a:solidFill>
                  <a:srgbClr val="023D5B"/>
                </a:solidFill>
              </a:rPr>
              <a:t>Learning Objectives </a:t>
            </a:r>
          </a:p>
        </p:txBody>
      </p:sp>
      <p:pic>
        <p:nvPicPr>
          <p:cNvPr id="4" name="Picture 3">
            <a:extLst>
              <a:ext uri="{FF2B5EF4-FFF2-40B4-BE49-F238E27FC236}">
                <a16:creationId xmlns:a16="http://schemas.microsoft.com/office/drawing/2014/main" id="{68668B9B-EBB9-E25E-08B3-490928395F57}"/>
              </a:ext>
            </a:extLst>
          </p:cNvPr>
          <p:cNvPicPr>
            <a:picLocks noChangeAspect="1"/>
          </p:cNvPicPr>
          <p:nvPr/>
        </p:nvPicPr>
        <p:blipFill>
          <a:blip r:embed="rId2"/>
          <a:stretch>
            <a:fillRect/>
          </a:stretch>
        </p:blipFill>
        <p:spPr>
          <a:xfrm>
            <a:off x="9521760" y="6169008"/>
            <a:ext cx="2521080" cy="647733"/>
          </a:xfrm>
          <a:prstGeom prst="rect">
            <a:avLst/>
          </a:prstGeom>
        </p:spPr>
      </p:pic>
      <p:sp>
        <p:nvSpPr>
          <p:cNvPr id="8" name="Content Placeholder 2">
            <a:extLst>
              <a:ext uri="{FF2B5EF4-FFF2-40B4-BE49-F238E27FC236}">
                <a16:creationId xmlns:a16="http://schemas.microsoft.com/office/drawing/2014/main" id="{5A9DC09B-B6E9-1AB0-655A-65700ECF8045}"/>
              </a:ext>
            </a:extLst>
          </p:cNvPr>
          <p:cNvSpPr txBox="1">
            <a:spLocks/>
          </p:cNvSpPr>
          <p:nvPr/>
        </p:nvSpPr>
        <p:spPr>
          <a:xfrm>
            <a:off x="838200" y="1518558"/>
            <a:ext cx="7962900" cy="50738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By the end of todays session, you will be able to:</a:t>
            </a:r>
          </a:p>
        </p:txBody>
      </p:sp>
      <p:sp>
        <p:nvSpPr>
          <p:cNvPr id="10" name="Rectangle 1">
            <a:extLst>
              <a:ext uri="{FF2B5EF4-FFF2-40B4-BE49-F238E27FC236}">
                <a16:creationId xmlns:a16="http://schemas.microsoft.com/office/drawing/2014/main" id="{DA92917F-E982-1445-13D5-8854EE8E7700}"/>
              </a:ext>
            </a:extLst>
          </p:cNvPr>
          <p:cNvSpPr>
            <a:spLocks noGrp="1" noChangeArrowheads="1"/>
          </p:cNvSpPr>
          <p:nvPr>
            <p:ph idx="1"/>
          </p:nvPr>
        </p:nvSpPr>
        <p:spPr bwMode="auto">
          <a:xfrm>
            <a:off x="838200" y="2349379"/>
            <a:ext cx="10911840"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rPr>
              <a:t>Understand the fundamental principles of </a:t>
            </a:r>
            <a:r>
              <a:rPr kumimoji="0" lang="en-US" altLang="en-US" b="1" i="0" u="none" strike="noStrike" cap="none" normalizeH="0" baseline="0" dirty="0">
                <a:ln>
                  <a:noFill/>
                </a:ln>
                <a:solidFill>
                  <a:schemeClr val="tx1"/>
                </a:solidFill>
                <a:effectLst/>
              </a:rPr>
              <a:t>patient safety </a:t>
            </a:r>
            <a:r>
              <a:rPr kumimoji="0" lang="en-US" altLang="en-US" b="0" i="0" u="none" strike="noStrike" cap="none" normalizeH="0" baseline="0" dirty="0">
                <a:ln>
                  <a:noFill/>
                </a:ln>
                <a:solidFill>
                  <a:schemeClr val="tx1"/>
                </a:solidFill>
                <a:effectLst/>
              </a:rPr>
              <a:t>and its importance in health and social care.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dirty="0"/>
              <a:t>Enumerate</a:t>
            </a:r>
            <a:r>
              <a:rPr kumimoji="0" lang="en-US" altLang="en-US" b="0" i="0" u="none" strike="noStrike" cap="none" normalizeH="0" baseline="0" dirty="0">
                <a:ln>
                  <a:noFill/>
                </a:ln>
                <a:solidFill>
                  <a:schemeClr val="tx1"/>
                </a:solidFill>
                <a:effectLst/>
              </a:rPr>
              <a:t> key </a:t>
            </a:r>
            <a:r>
              <a:rPr kumimoji="0" lang="en-US" altLang="en-US" b="1" i="0" u="none" strike="noStrike" cap="none" normalizeH="0" baseline="0" dirty="0">
                <a:ln>
                  <a:noFill/>
                </a:ln>
                <a:solidFill>
                  <a:schemeClr val="tx1"/>
                </a:solidFill>
                <a:effectLst/>
              </a:rPr>
              <a:t>quality theories </a:t>
            </a:r>
            <a:r>
              <a:rPr kumimoji="0" lang="en-US" altLang="en-US" b="0" i="0" u="none" strike="noStrike" cap="none" normalizeH="0" baseline="0" dirty="0">
                <a:ln>
                  <a:noFill/>
                </a:ln>
                <a:solidFill>
                  <a:schemeClr val="tx1"/>
                </a:solidFill>
                <a:effectLst/>
              </a:rPr>
              <a:t>and their application in Public Health, healthcare and social care systems.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rPr>
              <a:t>Examine the </a:t>
            </a:r>
            <a:r>
              <a:rPr kumimoji="0" lang="en-US" altLang="en-US" b="1" i="0" u="none" strike="noStrike" cap="none" normalizeH="0" baseline="0" dirty="0">
                <a:ln>
                  <a:noFill/>
                </a:ln>
                <a:solidFill>
                  <a:schemeClr val="tx1"/>
                </a:solidFill>
                <a:effectLst/>
              </a:rPr>
              <a:t>regulatory</a:t>
            </a:r>
            <a:r>
              <a:rPr kumimoji="0" lang="en-US" altLang="en-US" b="0" i="0" u="none" strike="noStrike" cap="none" normalizeH="0" baseline="0" dirty="0">
                <a:ln>
                  <a:noFill/>
                </a:ln>
                <a:solidFill>
                  <a:schemeClr val="tx1"/>
                </a:solidFill>
                <a:effectLst/>
              </a:rPr>
              <a:t> framework of health and social care in the UK.</a:t>
            </a:r>
          </a:p>
        </p:txBody>
      </p:sp>
    </p:spTree>
    <p:extLst>
      <p:ext uri="{BB962C8B-B14F-4D97-AF65-F5344CB8AC3E}">
        <p14:creationId xmlns:p14="http://schemas.microsoft.com/office/powerpoint/2010/main" val="4254930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B7DF9BE-8854-054E-EB46-54626E1BC13E}"/>
              </a:ext>
            </a:extLst>
          </p:cNvPr>
          <p:cNvPicPr>
            <a:picLocks noChangeAspect="1"/>
          </p:cNvPicPr>
          <p:nvPr/>
        </p:nvPicPr>
        <p:blipFill>
          <a:blip r:embed="rId3"/>
          <a:srcRect l="11975" r="7305" b="1"/>
          <a:stretch/>
        </p:blipFill>
        <p:spPr>
          <a:xfrm>
            <a:off x="3371850" y="10"/>
            <a:ext cx="8820150" cy="6857990"/>
          </a:xfrm>
          <a:prstGeom prst="rect">
            <a:avLst/>
          </a:prstGeom>
        </p:spPr>
      </p:pic>
      <p:sp>
        <p:nvSpPr>
          <p:cNvPr id="43" name="Rectangle 4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45143" y="285750"/>
            <a:ext cx="3973385" cy="5966460"/>
          </a:xfrm>
          <a:noFill/>
        </p:spPr>
        <p:txBody>
          <a:bodyPr vert="horz" lIns="91440" tIns="45720" rIns="91440" bIns="45720" rtlCol="0">
            <a:normAutofit/>
          </a:bodyPr>
          <a:lstStyle/>
          <a:p>
            <a:pPr algn="l"/>
            <a:r>
              <a:rPr lang="en-GB" sz="3100" dirty="0"/>
              <a:t>I’d like to hear your thoughts:</a:t>
            </a:r>
            <a:br>
              <a:rPr lang="en-GB" sz="3100" dirty="0"/>
            </a:br>
            <a:br>
              <a:rPr lang="en-GB" sz="3100" dirty="0"/>
            </a:br>
            <a:r>
              <a:rPr lang="en-GB" sz="3100" b="1" dirty="0"/>
              <a:t>What do you understand by these terms?</a:t>
            </a:r>
            <a:br>
              <a:rPr lang="en-GB" sz="3100" b="1" dirty="0"/>
            </a:br>
            <a:br>
              <a:rPr lang="en-GB" sz="3100" dirty="0"/>
            </a:br>
            <a:r>
              <a:rPr lang="en-GB" sz="3100" dirty="0"/>
              <a:t>Policy</a:t>
            </a:r>
            <a:br>
              <a:rPr lang="en-GB" sz="3100" dirty="0"/>
            </a:br>
            <a:r>
              <a:rPr lang="en-GB" sz="3100" dirty="0"/>
              <a:t>Theory</a:t>
            </a:r>
            <a:br>
              <a:rPr lang="en-GB" sz="3100" dirty="0"/>
            </a:br>
            <a:r>
              <a:rPr lang="en-GB" sz="3100" dirty="0"/>
              <a:t>Models</a:t>
            </a:r>
            <a:br>
              <a:rPr lang="en-GB" sz="3100" dirty="0"/>
            </a:br>
            <a:r>
              <a:rPr lang="en-GB" sz="3100" dirty="0"/>
              <a:t>Frameworks</a:t>
            </a:r>
            <a:br>
              <a:rPr lang="en-GB" sz="3100" dirty="0"/>
            </a:br>
            <a:endParaRPr lang="en-US" sz="2500" b="1" dirty="0"/>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prstClr val="white"/>
              </a:solidFill>
              <a:latin typeface="Myriad Pro"/>
            </a:endParaRPr>
          </a:p>
        </p:txBody>
      </p:sp>
    </p:spTree>
    <p:extLst>
      <p:ext uri="{BB962C8B-B14F-4D97-AF65-F5344CB8AC3E}">
        <p14:creationId xmlns:p14="http://schemas.microsoft.com/office/powerpoint/2010/main" val="139568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0D8F4-1B70-C656-97AB-73F00B60B02F}"/>
              </a:ext>
            </a:extLst>
          </p:cNvPr>
          <p:cNvSpPr>
            <a:spLocks noGrp="1"/>
          </p:cNvSpPr>
          <p:nvPr>
            <p:ph type="title"/>
          </p:nvPr>
        </p:nvSpPr>
        <p:spPr>
          <a:xfrm>
            <a:off x="838200" y="365125"/>
            <a:ext cx="10515600" cy="972185"/>
          </a:xfrm>
        </p:spPr>
        <p:txBody>
          <a:bodyPr/>
          <a:lstStyle/>
          <a:p>
            <a:r>
              <a:rPr lang="en-GB" b="1" dirty="0">
                <a:solidFill>
                  <a:srgbClr val="023D5B"/>
                </a:solidFill>
              </a:rPr>
              <a:t>Basic Terms:</a:t>
            </a:r>
          </a:p>
        </p:txBody>
      </p:sp>
      <p:sp>
        <p:nvSpPr>
          <p:cNvPr id="5" name="TextBox 4">
            <a:extLst>
              <a:ext uri="{FF2B5EF4-FFF2-40B4-BE49-F238E27FC236}">
                <a16:creationId xmlns:a16="http://schemas.microsoft.com/office/drawing/2014/main" id="{7832E36D-D2F5-A973-6FED-1EDB4F6E980A}"/>
              </a:ext>
            </a:extLst>
          </p:cNvPr>
          <p:cNvSpPr txBox="1"/>
          <p:nvPr/>
        </p:nvSpPr>
        <p:spPr>
          <a:xfrm>
            <a:off x="673768" y="1337310"/>
            <a:ext cx="10680032" cy="2677656"/>
          </a:xfrm>
          <a:prstGeom prst="rect">
            <a:avLst/>
          </a:prstGeom>
          <a:noFill/>
        </p:spPr>
        <p:txBody>
          <a:bodyPr wrap="square">
            <a:spAutoFit/>
          </a:bodyPr>
          <a:lstStyle/>
          <a:p>
            <a:pPr marL="457200" indent="-457200">
              <a:buFont typeface="Arial" panose="020B0604020202020204" pitchFamily="34" charset="0"/>
              <a:buChar char="•"/>
            </a:pPr>
            <a:r>
              <a:rPr lang="en-GB" sz="2800" dirty="0"/>
              <a:t>A </a:t>
            </a:r>
            <a:r>
              <a:rPr lang="en-GB" sz="2800" b="1" dirty="0">
                <a:solidFill>
                  <a:srgbClr val="C00000"/>
                </a:solidFill>
              </a:rPr>
              <a:t>policy</a:t>
            </a:r>
            <a:r>
              <a:rPr lang="en-GB" sz="2800" dirty="0"/>
              <a:t> is a set of prescriptions for what should be done to achieve a goal. </a:t>
            </a:r>
          </a:p>
          <a:p>
            <a:r>
              <a:rPr lang="en-GB" sz="2800" dirty="0"/>
              <a:t>For example, the recently published Prisons White Paper is a policy document that describes what the UK’s government wants to achieve and how it plans to do that over the next 2–10 years (Allen,2022)</a:t>
            </a:r>
          </a:p>
        </p:txBody>
      </p:sp>
      <p:sp>
        <p:nvSpPr>
          <p:cNvPr id="7" name="TextBox 6">
            <a:extLst>
              <a:ext uri="{FF2B5EF4-FFF2-40B4-BE49-F238E27FC236}">
                <a16:creationId xmlns:a16="http://schemas.microsoft.com/office/drawing/2014/main" id="{EDCD1342-9E38-4A1B-0FE4-F6AB11881CFB}"/>
              </a:ext>
            </a:extLst>
          </p:cNvPr>
          <p:cNvSpPr txBox="1"/>
          <p:nvPr/>
        </p:nvSpPr>
        <p:spPr>
          <a:xfrm>
            <a:off x="673768" y="4205277"/>
            <a:ext cx="10369403" cy="954107"/>
          </a:xfrm>
          <a:prstGeom prst="rect">
            <a:avLst/>
          </a:prstGeom>
          <a:noFill/>
        </p:spPr>
        <p:txBody>
          <a:bodyPr wrap="square">
            <a:spAutoFit/>
          </a:bodyPr>
          <a:lstStyle/>
          <a:p>
            <a:pPr marL="457200" indent="-457200">
              <a:buFont typeface="Arial" panose="020B0604020202020204" pitchFamily="34" charset="0"/>
              <a:buChar char="•"/>
            </a:pPr>
            <a:r>
              <a:rPr lang="en-GB" sz="2800" dirty="0"/>
              <a:t>A </a:t>
            </a:r>
            <a:r>
              <a:rPr lang="en-GB" sz="2800" b="1" dirty="0">
                <a:solidFill>
                  <a:srgbClr val="C00000"/>
                </a:solidFill>
              </a:rPr>
              <a:t>theory</a:t>
            </a:r>
            <a:r>
              <a:rPr lang="en-GB" sz="2800" dirty="0"/>
              <a:t> is a set of conceptual tools that enable us to describe, explain, and make claims about aspects of the world we live in. </a:t>
            </a:r>
          </a:p>
        </p:txBody>
      </p:sp>
    </p:spTree>
    <p:extLst>
      <p:ext uri="{BB962C8B-B14F-4D97-AF65-F5344CB8AC3E}">
        <p14:creationId xmlns:p14="http://schemas.microsoft.com/office/powerpoint/2010/main" val="1899047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E4A8E-AB5E-AF15-390E-BD0856F6B3B4}"/>
              </a:ext>
            </a:extLst>
          </p:cNvPr>
          <p:cNvSpPr>
            <a:spLocks noGrp="1"/>
          </p:cNvSpPr>
          <p:nvPr>
            <p:ph type="title"/>
          </p:nvPr>
        </p:nvSpPr>
        <p:spPr>
          <a:xfrm>
            <a:off x="583015" y="337123"/>
            <a:ext cx="10515600" cy="786591"/>
          </a:xfrm>
        </p:spPr>
        <p:txBody>
          <a:bodyPr/>
          <a:lstStyle/>
          <a:p>
            <a:r>
              <a:rPr lang="en-GB" b="1" dirty="0">
                <a:solidFill>
                  <a:srgbClr val="023D5B"/>
                </a:solidFill>
              </a:rPr>
              <a:t>Basic Terms continued…</a:t>
            </a:r>
          </a:p>
        </p:txBody>
      </p:sp>
      <p:sp>
        <p:nvSpPr>
          <p:cNvPr id="3" name="Content Placeholder 2">
            <a:extLst>
              <a:ext uri="{FF2B5EF4-FFF2-40B4-BE49-F238E27FC236}">
                <a16:creationId xmlns:a16="http://schemas.microsoft.com/office/drawing/2014/main" id="{A5E659C9-0AE3-BD1B-8767-54BF97F16302}"/>
              </a:ext>
            </a:extLst>
          </p:cNvPr>
          <p:cNvSpPr>
            <a:spLocks noGrp="1"/>
          </p:cNvSpPr>
          <p:nvPr>
            <p:ph idx="1"/>
          </p:nvPr>
        </p:nvSpPr>
        <p:spPr>
          <a:xfrm>
            <a:off x="583015" y="1260170"/>
            <a:ext cx="10974575" cy="1684485"/>
          </a:xfrm>
        </p:spPr>
        <p:txBody>
          <a:bodyPr/>
          <a:lstStyle/>
          <a:p>
            <a:r>
              <a:rPr lang="en-GB" dirty="0"/>
              <a:t> A </a:t>
            </a:r>
            <a:r>
              <a:rPr lang="en-GB" b="1" dirty="0">
                <a:solidFill>
                  <a:srgbClr val="C00000"/>
                </a:solidFill>
              </a:rPr>
              <a:t>model</a:t>
            </a:r>
            <a:r>
              <a:rPr lang="en-GB" dirty="0"/>
              <a:t> is a representation of all or part of a system that is constructed to study that system (e.g., how the system works or what triggers the system). While a theory tries to explain a phenomenon, a model tries to represent a phenomenon (</a:t>
            </a:r>
            <a:r>
              <a:rPr lang="en-GB" dirty="0" err="1"/>
              <a:t>Bhattacherjee</a:t>
            </a:r>
            <a:r>
              <a:rPr lang="en-GB" dirty="0"/>
              <a:t>, 2019).</a:t>
            </a:r>
          </a:p>
        </p:txBody>
      </p:sp>
      <p:sp>
        <p:nvSpPr>
          <p:cNvPr id="7" name="TextBox 6">
            <a:extLst>
              <a:ext uri="{FF2B5EF4-FFF2-40B4-BE49-F238E27FC236}">
                <a16:creationId xmlns:a16="http://schemas.microsoft.com/office/drawing/2014/main" id="{4CC8BFAA-469D-B16C-27C0-9FB7108699A9}"/>
              </a:ext>
            </a:extLst>
          </p:cNvPr>
          <p:cNvSpPr txBox="1"/>
          <p:nvPr/>
        </p:nvSpPr>
        <p:spPr>
          <a:xfrm>
            <a:off x="583015" y="3081111"/>
            <a:ext cx="11102166" cy="1815882"/>
          </a:xfrm>
          <a:prstGeom prst="rect">
            <a:avLst/>
          </a:prstGeom>
          <a:noFill/>
        </p:spPr>
        <p:txBody>
          <a:bodyPr wrap="square">
            <a:spAutoFit/>
          </a:bodyPr>
          <a:lstStyle/>
          <a:p>
            <a:pPr marL="285750" indent="-285750">
              <a:buFont typeface="Arial" panose="020B0604020202020204" pitchFamily="34" charset="0"/>
              <a:buChar char="•"/>
            </a:pPr>
            <a:r>
              <a:rPr lang="en-GB" sz="2800" dirty="0"/>
              <a:t>There is no universal definition of a </a:t>
            </a:r>
            <a:r>
              <a:rPr lang="en-GB" sz="2800" b="1" dirty="0">
                <a:solidFill>
                  <a:srgbClr val="C00000"/>
                </a:solidFill>
              </a:rPr>
              <a:t>framework</a:t>
            </a:r>
            <a:r>
              <a:rPr lang="en-GB" sz="2800" dirty="0"/>
              <a:t>, but the Cambridge Dictionary states that frameworks are “a supporting structure around which something can be built; a system of rules, ideas, or beliefs that is used to plan or decide something.”</a:t>
            </a:r>
          </a:p>
        </p:txBody>
      </p:sp>
      <p:sp>
        <p:nvSpPr>
          <p:cNvPr id="9" name="TextBox 8">
            <a:extLst>
              <a:ext uri="{FF2B5EF4-FFF2-40B4-BE49-F238E27FC236}">
                <a16:creationId xmlns:a16="http://schemas.microsoft.com/office/drawing/2014/main" id="{5B4B26C2-EB5B-2297-B3C7-364C95C34825}"/>
              </a:ext>
            </a:extLst>
          </p:cNvPr>
          <p:cNvSpPr txBox="1"/>
          <p:nvPr/>
        </p:nvSpPr>
        <p:spPr>
          <a:xfrm>
            <a:off x="583015" y="5033449"/>
            <a:ext cx="10974575" cy="1384995"/>
          </a:xfrm>
          <a:prstGeom prst="rect">
            <a:avLst/>
          </a:prstGeom>
          <a:noFill/>
        </p:spPr>
        <p:txBody>
          <a:bodyPr wrap="square">
            <a:spAutoFit/>
          </a:bodyPr>
          <a:lstStyle/>
          <a:p>
            <a:pPr marL="457200" indent="-457200">
              <a:buFont typeface="Arial" panose="020B0604020202020204" pitchFamily="34" charset="0"/>
              <a:buChar char="•"/>
            </a:pPr>
            <a:r>
              <a:rPr lang="en-GB" sz="2800" dirty="0"/>
              <a:t>The purpose of frameworks, to structure the basic ideas of theory or conceptual thinking, and if they were more detailed, they would be models (</a:t>
            </a:r>
            <a:r>
              <a:rPr lang="en-GB" sz="2800" dirty="0" err="1"/>
              <a:t>Bhattacherjee</a:t>
            </a:r>
            <a:r>
              <a:rPr lang="en-GB" sz="2800" dirty="0"/>
              <a:t>, 2019) . </a:t>
            </a:r>
          </a:p>
        </p:txBody>
      </p:sp>
    </p:spTree>
    <p:extLst>
      <p:ext uri="{BB962C8B-B14F-4D97-AF65-F5344CB8AC3E}">
        <p14:creationId xmlns:p14="http://schemas.microsoft.com/office/powerpoint/2010/main" val="790417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08333-6C9A-303D-90CF-643310E8952C}"/>
              </a:ext>
            </a:extLst>
          </p:cNvPr>
          <p:cNvSpPr>
            <a:spLocks noGrp="1"/>
          </p:cNvSpPr>
          <p:nvPr>
            <p:ph type="title"/>
          </p:nvPr>
        </p:nvSpPr>
        <p:spPr/>
        <p:txBody>
          <a:bodyPr/>
          <a:lstStyle/>
          <a:p>
            <a:r>
              <a:rPr lang="en-GB" b="1" dirty="0">
                <a:solidFill>
                  <a:srgbClr val="023D5B"/>
                </a:solidFill>
              </a:rPr>
              <a:t>Patient Safety</a:t>
            </a:r>
          </a:p>
        </p:txBody>
      </p:sp>
      <p:sp>
        <p:nvSpPr>
          <p:cNvPr id="3" name="Content Placeholder 2">
            <a:extLst>
              <a:ext uri="{FF2B5EF4-FFF2-40B4-BE49-F238E27FC236}">
                <a16:creationId xmlns:a16="http://schemas.microsoft.com/office/drawing/2014/main" id="{79A5F191-5257-C788-3ADE-2894742463DE}"/>
              </a:ext>
            </a:extLst>
          </p:cNvPr>
          <p:cNvSpPr>
            <a:spLocks noGrp="1"/>
          </p:cNvSpPr>
          <p:nvPr>
            <p:ph idx="1"/>
          </p:nvPr>
        </p:nvSpPr>
        <p:spPr>
          <a:xfrm>
            <a:off x="838200" y="1520190"/>
            <a:ext cx="10515600" cy="4892040"/>
          </a:xfrm>
        </p:spPr>
        <p:txBody>
          <a:bodyPr/>
          <a:lstStyle/>
          <a:p>
            <a:r>
              <a:rPr lang="en-GB" b="0" i="0" dirty="0">
                <a:solidFill>
                  <a:srgbClr val="3C4245"/>
                </a:solidFill>
                <a:effectLst/>
                <a:latin typeface="Noto Sans" panose="020B0502040504020204" pitchFamily="34" charset="0"/>
              </a:rPr>
              <a:t>WHO (2023), </a:t>
            </a:r>
            <a:r>
              <a:rPr lang="en-GB" b="1" i="0" dirty="0">
                <a:solidFill>
                  <a:srgbClr val="3C4245"/>
                </a:solidFill>
                <a:effectLst/>
                <a:latin typeface="Noto Sans" panose="020B0502040504020204" pitchFamily="34" charset="0"/>
              </a:rPr>
              <a:t>defines Patient safety </a:t>
            </a:r>
            <a:r>
              <a:rPr lang="en-GB" b="0" i="0" dirty="0">
                <a:solidFill>
                  <a:srgbClr val="3C4245"/>
                </a:solidFill>
                <a:effectLst/>
                <a:latin typeface="Noto Sans" panose="020B0502040504020204" pitchFamily="34" charset="0"/>
              </a:rPr>
              <a:t>as “the absence of preventable harm to a patient and reduction of risk of unnecessary harm associated with health care to an acceptable minimum.“</a:t>
            </a:r>
          </a:p>
          <a:p>
            <a:endParaRPr lang="en-GB" sz="1000" b="0" i="0" dirty="0">
              <a:solidFill>
                <a:srgbClr val="3C4245"/>
              </a:solidFill>
              <a:effectLst/>
              <a:latin typeface="Noto Sans" panose="020B0502040504020204" pitchFamily="34" charset="0"/>
            </a:endParaRPr>
          </a:p>
          <a:p>
            <a:r>
              <a:rPr lang="en-GB" dirty="0">
                <a:latin typeface="Noto Sans" panose="020B0502040504020204" pitchFamily="34" charset="0"/>
                <a:ea typeface="Noto Sans" panose="020B0502040504020204" pitchFamily="34" charset="0"/>
                <a:cs typeface="Noto Sans" panose="020B0502040504020204" pitchFamily="34" charset="0"/>
              </a:rPr>
              <a:t> “First, do no harm” is the most fundamental principle of any health care service. No one should be harmed in health care; however, there is compelling evidence of a huge burden of avoidable patient harm globally across the developed and developing health care systems. This has major human, moral, ethical and financial implications.</a:t>
            </a:r>
          </a:p>
        </p:txBody>
      </p:sp>
    </p:spTree>
    <p:extLst>
      <p:ext uri="{BB962C8B-B14F-4D97-AF65-F5344CB8AC3E}">
        <p14:creationId xmlns:p14="http://schemas.microsoft.com/office/powerpoint/2010/main" val="370257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D5E183-7BD2-4BA0-D12C-84D3CE750283}"/>
              </a:ext>
            </a:extLst>
          </p:cNvPr>
          <p:cNvSpPr>
            <a:spLocks noGrp="1"/>
          </p:cNvSpPr>
          <p:nvPr>
            <p:ph type="title"/>
          </p:nvPr>
        </p:nvSpPr>
        <p:spPr>
          <a:xfrm>
            <a:off x="174186" y="2217586"/>
            <a:ext cx="3819298" cy="1700781"/>
          </a:xfrm>
        </p:spPr>
        <p:txBody>
          <a:bodyPr vert="horz" lIns="91440" tIns="45720" rIns="91440" bIns="45720" rtlCol="0" anchor="t">
            <a:normAutofit fontScale="90000"/>
          </a:bodyPr>
          <a:lstStyle/>
          <a:p>
            <a:r>
              <a:rPr lang="en-US" sz="4000" kern="1200" dirty="0">
                <a:solidFill>
                  <a:srgbClr val="FFFFFF"/>
                </a:solidFill>
                <a:latin typeface="+mj-lt"/>
                <a:ea typeface="+mj-ea"/>
                <a:cs typeface="+mj-cs"/>
              </a:rPr>
              <a:t>Why Patient Safety is Important?</a:t>
            </a:r>
          </a:p>
        </p:txBody>
      </p:sp>
      <p:pic>
        <p:nvPicPr>
          <p:cNvPr id="4" name="Content Placeholder 3">
            <a:extLst>
              <a:ext uri="{FF2B5EF4-FFF2-40B4-BE49-F238E27FC236}">
                <a16:creationId xmlns:a16="http://schemas.microsoft.com/office/drawing/2014/main" id="{FE44F883-456D-DC6A-8E36-46A17C90B90F}"/>
              </a:ext>
            </a:extLst>
          </p:cNvPr>
          <p:cNvPicPr>
            <a:picLocks noGrp="1" noChangeAspect="1"/>
          </p:cNvPicPr>
          <p:nvPr>
            <p:ph idx="1"/>
          </p:nvPr>
        </p:nvPicPr>
        <p:blipFill>
          <a:blip r:embed="rId2"/>
          <a:stretch>
            <a:fillRect/>
          </a:stretch>
        </p:blipFill>
        <p:spPr>
          <a:xfrm>
            <a:off x="4502428" y="1017407"/>
            <a:ext cx="7225748" cy="4823186"/>
          </a:xfrm>
          <a:prstGeom prst="rect">
            <a:avLst/>
          </a:prstGeom>
        </p:spPr>
      </p:pic>
      <p:sp>
        <p:nvSpPr>
          <p:cNvPr id="6" name="TextBox 5">
            <a:extLst>
              <a:ext uri="{FF2B5EF4-FFF2-40B4-BE49-F238E27FC236}">
                <a16:creationId xmlns:a16="http://schemas.microsoft.com/office/drawing/2014/main" id="{4F30917B-978D-5060-395C-5BE5570A588A}"/>
              </a:ext>
            </a:extLst>
          </p:cNvPr>
          <p:cNvSpPr txBox="1"/>
          <p:nvPr/>
        </p:nvSpPr>
        <p:spPr>
          <a:xfrm>
            <a:off x="0" y="3602593"/>
            <a:ext cx="3720491" cy="1200329"/>
          </a:xfrm>
          <a:prstGeom prst="rect">
            <a:avLst/>
          </a:prstGeom>
          <a:noFill/>
        </p:spPr>
        <p:txBody>
          <a:bodyPr wrap="square">
            <a:spAutoFit/>
          </a:bodyPr>
          <a:lstStyle/>
          <a:p>
            <a:pPr algn="ctr"/>
            <a:r>
              <a:rPr lang="en-GB" sz="3600" dirty="0">
                <a:solidFill>
                  <a:srgbClr val="FFFF00"/>
                </a:solidFill>
              </a:rPr>
              <a:t>Think, </a:t>
            </a:r>
          </a:p>
          <a:p>
            <a:pPr algn="ctr"/>
            <a:r>
              <a:rPr lang="en-GB" sz="3600" dirty="0">
                <a:solidFill>
                  <a:srgbClr val="FFFF00"/>
                </a:solidFill>
              </a:rPr>
              <a:t>Pair and Share!</a:t>
            </a:r>
          </a:p>
        </p:txBody>
      </p:sp>
      <p:sp>
        <p:nvSpPr>
          <p:cNvPr id="7" name="Title 1">
            <a:extLst>
              <a:ext uri="{FF2B5EF4-FFF2-40B4-BE49-F238E27FC236}">
                <a16:creationId xmlns:a16="http://schemas.microsoft.com/office/drawing/2014/main" id="{2B5F8BDC-6443-F745-A84A-8022FF81796C}"/>
              </a:ext>
            </a:extLst>
          </p:cNvPr>
          <p:cNvSpPr txBox="1">
            <a:spLocks/>
          </p:cNvSpPr>
          <p:nvPr/>
        </p:nvSpPr>
        <p:spPr>
          <a:xfrm>
            <a:off x="272993" y="417681"/>
            <a:ext cx="3819298" cy="1251473"/>
          </a:xfrm>
          <a:prstGeom prst="rect">
            <a:avLst/>
          </a:prstGeom>
        </p:spPr>
        <p:txBody>
          <a:bodyPr vert="horz" lIns="91440" tIns="45720" rIns="91440" bIns="45720" rtlCol="0" anchor="t">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9000" dirty="0">
                <a:solidFill>
                  <a:srgbClr val="FFFFFF"/>
                </a:solidFill>
              </a:rPr>
              <a:t>Activity</a:t>
            </a:r>
            <a:endParaRPr lang="en-US" sz="4000" dirty="0">
              <a:solidFill>
                <a:srgbClr val="FFFFFF"/>
              </a:solidFill>
            </a:endParaRPr>
          </a:p>
        </p:txBody>
      </p:sp>
    </p:spTree>
    <p:extLst>
      <p:ext uri="{BB962C8B-B14F-4D97-AF65-F5344CB8AC3E}">
        <p14:creationId xmlns:p14="http://schemas.microsoft.com/office/powerpoint/2010/main" val="2609837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3B3E8-8925-790D-4D60-74A26BB19161}"/>
              </a:ext>
            </a:extLst>
          </p:cNvPr>
          <p:cNvSpPr>
            <a:spLocks noGrp="1"/>
          </p:cNvSpPr>
          <p:nvPr>
            <p:ph type="title"/>
          </p:nvPr>
        </p:nvSpPr>
        <p:spPr>
          <a:xfrm>
            <a:off x="838200" y="628967"/>
            <a:ext cx="10515600" cy="1325563"/>
          </a:xfrm>
        </p:spPr>
        <p:txBody>
          <a:bodyPr/>
          <a:lstStyle/>
          <a:p>
            <a:r>
              <a:rPr lang="en-GB" b="1" dirty="0">
                <a:solidFill>
                  <a:srgbClr val="023D5B"/>
                </a:solidFill>
              </a:rPr>
              <a:t>The Impact of Unsafe Care:</a:t>
            </a:r>
          </a:p>
        </p:txBody>
      </p:sp>
      <p:sp>
        <p:nvSpPr>
          <p:cNvPr id="3" name="Content Placeholder 2">
            <a:extLst>
              <a:ext uri="{FF2B5EF4-FFF2-40B4-BE49-F238E27FC236}">
                <a16:creationId xmlns:a16="http://schemas.microsoft.com/office/drawing/2014/main" id="{0C51DE55-588F-EAEA-E0E1-CE5D9F6434D2}"/>
              </a:ext>
            </a:extLst>
          </p:cNvPr>
          <p:cNvSpPr>
            <a:spLocks noGrp="1"/>
          </p:cNvSpPr>
          <p:nvPr>
            <p:ph idx="1"/>
          </p:nvPr>
        </p:nvSpPr>
        <p:spPr>
          <a:xfrm>
            <a:off x="838200" y="1794510"/>
            <a:ext cx="10515600" cy="4285933"/>
          </a:xfrm>
        </p:spPr>
        <p:txBody>
          <a:bodyPr>
            <a:normAutofit fontScale="92500" lnSpcReduction="20000"/>
          </a:bodyPr>
          <a:lstStyle/>
          <a:p>
            <a:pPr marL="0" indent="0">
              <a:lnSpc>
                <a:spcPct val="150000"/>
              </a:lnSpc>
              <a:buNone/>
            </a:pPr>
            <a:r>
              <a:rPr lang="en-GB" dirty="0">
                <a:solidFill>
                  <a:srgbClr val="3C4245"/>
                </a:solidFill>
                <a:latin typeface="+mj-lt"/>
              </a:rPr>
              <a:t>According to the  </a:t>
            </a:r>
            <a:r>
              <a:rPr lang="en-GB" dirty="0"/>
              <a:t>(WHO, 2023):</a:t>
            </a:r>
            <a:endParaRPr lang="en-GB" dirty="0">
              <a:solidFill>
                <a:srgbClr val="3C4245"/>
              </a:solidFill>
              <a:latin typeface="+mj-lt"/>
            </a:endParaRPr>
          </a:p>
          <a:p>
            <a:pPr>
              <a:lnSpc>
                <a:spcPct val="150000"/>
              </a:lnSpc>
            </a:pPr>
            <a:r>
              <a:rPr lang="en-GB" b="1" dirty="0">
                <a:solidFill>
                  <a:srgbClr val="3C4245"/>
                </a:solidFill>
                <a:latin typeface="+mj-lt"/>
              </a:rPr>
              <a:t>Globally</a:t>
            </a:r>
            <a:r>
              <a:rPr lang="en-GB" dirty="0">
                <a:solidFill>
                  <a:srgbClr val="3C4245"/>
                </a:solidFill>
                <a:latin typeface="+mj-lt"/>
              </a:rPr>
              <a:t>, </a:t>
            </a:r>
            <a:r>
              <a:rPr lang="en-GB" i="0" dirty="0">
                <a:solidFill>
                  <a:srgbClr val="3C4245"/>
                </a:solidFill>
                <a:effectLst/>
                <a:latin typeface="+mj-lt"/>
              </a:rPr>
              <a:t>around 1 in every 10 patients is harmed in health care. </a:t>
            </a:r>
          </a:p>
          <a:p>
            <a:pPr>
              <a:lnSpc>
                <a:spcPct val="150000"/>
              </a:lnSpc>
            </a:pPr>
            <a:r>
              <a:rPr lang="en-GB" i="0" dirty="0">
                <a:solidFill>
                  <a:srgbClr val="3C4245"/>
                </a:solidFill>
                <a:effectLst/>
                <a:latin typeface="+mj-lt"/>
              </a:rPr>
              <a:t>More than 3 million deaths occur annually due to unsafe care</a:t>
            </a:r>
            <a:r>
              <a:rPr lang="en-GB" dirty="0">
                <a:solidFill>
                  <a:srgbClr val="3C4245"/>
                </a:solidFill>
                <a:latin typeface="+mj-lt"/>
              </a:rPr>
              <a:t>.</a:t>
            </a:r>
          </a:p>
          <a:p>
            <a:pPr>
              <a:lnSpc>
                <a:spcPct val="150000"/>
              </a:lnSpc>
            </a:pPr>
            <a:r>
              <a:rPr lang="en-GB" i="0" dirty="0">
                <a:solidFill>
                  <a:srgbClr val="3C4245"/>
                </a:solidFill>
                <a:effectLst/>
                <a:latin typeface="+mj-lt"/>
              </a:rPr>
              <a:t>Above 50% of harm (1 in every 20 patients) is preventable; half of this harm is attributed to medications.</a:t>
            </a:r>
          </a:p>
          <a:p>
            <a:pPr>
              <a:lnSpc>
                <a:spcPct val="150000"/>
              </a:lnSpc>
            </a:pPr>
            <a:r>
              <a:rPr lang="en-GB" i="0" dirty="0">
                <a:solidFill>
                  <a:srgbClr val="3C4245"/>
                </a:solidFill>
                <a:effectLst/>
                <a:latin typeface="+mj-lt"/>
              </a:rPr>
              <a:t>On a global scale, the indirect cost of harm amounts to </a:t>
            </a:r>
            <a:r>
              <a:rPr lang="en-GB" b="1" i="0" dirty="0">
                <a:solidFill>
                  <a:srgbClr val="3C4245"/>
                </a:solidFill>
                <a:effectLst/>
                <a:latin typeface="+mj-lt"/>
              </a:rPr>
              <a:t>trillions</a:t>
            </a:r>
            <a:r>
              <a:rPr lang="en-GB" i="0" dirty="0">
                <a:solidFill>
                  <a:srgbClr val="3C4245"/>
                </a:solidFill>
                <a:effectLst/>
                <a:latin typeface="+mj-lt"/>
              </a:rPr>
              <a:t> of US dollars each year.</a:t>
            </a:r>
          </a:p>
        </p:txBody>
      </p:sp>
    </p:spTree>
    <p:extLst>
      <p:ext uri="{BB962C8B-B14F-4D97-AF65-F5344CB8AC3E}">
        <p14:creationId xmlns:p14="http://schemas.microsoft.com/office/powerpoint/2010/main" val="4089519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7CDCB97-2C6F-D700-31C5-4F612B30DC3C}"/>
              </a:ext>
            </a:extLst>
          </p:cNvPr>
          <p:cNvPicPr>
            <a:picLocks noChangeAspect="1"/>
          </p:cNvPicPr>
          <p:nvPr/>
        </p:nvPicPr>
        <p:blipFill>
          <a:blip r:embed="rId2"/>
          <a:stretch>
            <a:fillRect/>
          </a:stretch>
        </p:blipFill>
        <p:spPr>
          <a:xfrm>
            <a:off x="4408449" y="0"/>
            <a:ext cx="7783551" cy="6858000"/>
          </a:xfrm>
          <a:prstGeom prst="rect">
            <a:avLst/>
          </a:prstGeom>
        </p:spPr>
      </p:pic>
      <p:sp>
        <p:nvSpPr>
          <p:cNvPr id="7" name="TextBox 6">
            <a:extLst>
              <a:ext uri="{FF2B5EF4-FFF2-40B4-BE49-F238E27FC236}">
                <a16:creationId xmlns:a16="http://schemas.microsoft.com/office/drawing/2014/main" id="{7347E203-32AB-7EE0-B198-A4ACF96378C1}"/>
              </a:ext>
            </a:extLst>
          </p:cNvPr>
          <p:cNvSpPr txBox="1"/>
          <p:nvPr/>
        </p:nvSpPr>
        <p:spPr>
          <a:xfrm>
            <a:off x="404231" y="6299768"/>
            <a:ext cx="6094140" cy="461665"/>
          </a:xfrm>
          <a:prstGeom prst="rect">
            <a:avLst/>
          </a:prstGeom>
          <a:noFill/>
        </p:spPr>
        <p:txBody>
          <a:bodyPr wrap="square">
            <a:spAutoFit/>
          </a:bodyPr>
          <a:lstStyle/>
          <a:p>
            <a:r>
              <a:rPr lang="en-GB" sz="2400" b="0" i="0" dirty="0">
                <a:solidFill>
                  <a:srgbClr val="151516"/>
                </a:solidFill>
                <a:effectLst/>
              </a:rPr>
              <a:t>(Illingworth J, et al., 2024)</a:t>
            </a:r>
            <a:endParaRPr lang="en-GB" sz="2400" dirty="0"/>
          </a:p>
        </p:txBody>
      </p:sp>
      <p:sp>
        <p:nvSpPr>
          <p:cNvPr id="9" name="TextBox 8">
            <a:extLst>
              <a:ext uri="{FF2B5EF4-FFF2-40B4-BE49-F238E27FC236}">
                <a16:creationId xmlns:a16="http://schemas.microsoft.com/office/drawing/2014/main" id="{D88148DA-0D5C-77CE-4518-BDB7C3BCEEDB}"/>
              </a:ext>
            </a:extLst>
          </p:cNvPr>
          <p:cNvSpPr txBox="1"/>
          <p:nvPr/>
        </p:nvSpPr>
        <p:spPr>
          <a:xfrm>
            <a:off x="225813" y="2424492"/>
            <a:ext cx="4182636" cy="1569660"/>
          </a:xfrm>
          <a:prstGeom prst="rect">
            <a:avLst/>
          </a:prstGeom>
          <a:noFill/>
        </p:spPr>
        <p:txBody>
          <a:bodyPr wrap="square">
            <a:spAutoFit/>
          </a:bodyPr>
          <a:lstStyle/>
          <a:p>
            <a:r>
              <a:rPr lang="en-GB" sz="3200" b="1" i="0" dirty="0">
                <a:solidFill>
                  <a:srgbClr val="023D5B"/>
                </a:solidFill>
                <a:effectLst/>
                <a:latin typeface="+mj-lt"/>
              </a:rPr>
              <a:t>The National State of Patient Safety 2024 Report</a:t>
            </a:r>
            <a:endParaRPr lang="en-GB" sz="3200" b="1" dirty="0">
              <a:solidFill>
                <a:srgbClr val="023D5B"/>
              </a:solidFill>
              <a:latin typeface="+mj-lt"/>
            </a:endParaRPr>
          </a:p>
        </p:txBody>
      </p:sp>
      <p:sp>
        <p:nvSpPr>
          <p:cNvPr id="11" name="TextBox 10">
            <a:extLst>
              <a:ext uri="{FF2B5EF4-FFF2-40B4-BE49-F238E27FC236}">
                <a16:creationId xmlns:a16="http://schemas.microsoft.com/office/drawing/2014/main" id="{D6564C98-6CF1-1BD6-3FE0-03CA59ACC9F3}"/>
              </a:ext>
            </a:extLst>
          </p:cNvPr>
          <p:cNvSpPr txBox="1"/>
          <p:nvPr/>
        </p:nvSpPr>
        <p:spPr>
          <a:xfrm>
            <a:off x="225813" y="286799"/>
            <a:ext cx="4182636" cy="1200329"/>
          </a:xfrm>
          <a:prstGeom prst="rect">
            <a:avLst/>
          </a:prstGeom>
          <a:noFill/>
        </p:spPr>
        <p:txBody>
          <a:bodyPr wrap="square">
            <a:spAutoFit/>
          </a:bodyPr>
          <a:lstStyle/>
          <a:p>
            <a:r>
              <a:rPr lang="en-GB" sz="3600" b="1" i="0" dirty="0">
                <a:solidFill>
                  <a:srgbClr val="023D5B"/>
                </a:solidFill>
                <a:effectLst/>
                <a:latin typeface="+mj-lt"/>
              </a:rPr>
              <a:t>Patient Safety </a:t>
            </a:r>
            <a:r>
              <a:rPr lang="en-GB" sz="3600" b="1" dirty="0">
                <a:solidFill>
                  <a:srgbClr val="023D5B"/>
                </a:solidFill>
                <a:latin typeface="+mj-lt"/>
              </a:rPr>
              <a:t>in the UK.</a:t>
            </a:r>
          </a:p>
        </p:txBody>
      </p:sp>
      <p:sp>
        <p:nvSpPr>
          <p:cNvPr id="13" name="TextBox 12">
            <a:extLst>
              <a:ext uri="{FF2B5EF4-FFF2-40B4-BE49-F238E27FC236}">
                <a16:creationId xmlns:a16="http://schemas.microsoft.com/office/drawing/2014/main" id="{4424EB46-6082-8508-0CBB-0455C85091BD}"/>
              </a:ext>
            </a:extLst>
          </p:cNvPr>
          <p:cNvSpPr txBox="1"/>
          <p:nvPr/>
        </p:nvSpPr>
        <p:spPr>
          <a:xfrm>
            <a:off x="225813" y="5376438"/>
            <a:ext cx="3755172" cy="646331"/>
          </a:xfrm>
          <a:prstGeom prst="rect">
            <a:avLst/>
          </a:prstGeom>
          <a:noFill/>
        </p:spPr>
        <p:txBody>
          <a:bodyPr wrap="square">
            <a:spAutoFit/>
          </a:bodyPr>
          <a:lstStyle/>
          <a:p>
            <a:r>
              <a:rPr lang="en-GB" b="0" i="0" dirty="0">
                <a:solidFill>
                  <a:srgbClr val="001D35"/>
                </a:solidFill>
                <a:effectLst/>
                <a:latin typeface="Google Sans"/>
              </a:rPr>
              <a:t>OECD </a:t>
            </a:r>
            <a:r>
              <a:rPr lang="en-GB" dirty="0">
                <a:solidFill>
                  <a:srgbClr val="001D35"/>
                </a:solidFill>
                <a:latin typeface="Google Sans"/>
              </a:rPr>
              <a:t>- </a:t>
            </a:r>
            <a:r>
              <a:rPr lang="en-GB" b="1" dirty="0"/>
              <a:t>O</a:t>
            </a:r>
            <a:r>
              <a:rPr lang="en-GB" dirty="0"/>
              <a:t>rganisation for </a:t>
            </a:r>
            <a:r>
              <a:rPr lang="en-GB" b="1" dirty="0"/>
              <a:t>E</a:t>
            </a:r>
            <a:r>
              <a:rPr lang="en-GB" dirty="0"/>
              <a:t>conomic </a:t>
            </a:r>
            <a:r>
              <a:rPr lang="en-GB" b="1" dirty="0"/>
              <a:t>C</a:t>
            </a:r>
            <a:r>
              <a:rPr lang="en-GB" dirty="0"/>
              <a:t>o-operation and </a:t>
            </a:r>
            <a:r>
              <a:rPr lang="en-GB" b="1" dirty="0"/>
              <a:t>D</a:t>
            </a:r>
            <a:r>
              <a:rPr lang="en-GB" dirty="0"/>
              <a:t>evelopment</a:t>
            </a:r>
          </a:p>
        </p:txBody>
      </p:sp>
    </p:spTree>
    <p:extLst>
      <p:ext uri="{BB962C8B-B14F-4D97-AF65-F5344CB8AC3E}">
        <p14:creationId xmlns:p14="http://schemas.microsoft.com/office/powerpoint/2010/main" val="910963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F4DB4-C23F-C64B-90D5-3F999E0D6F9E}"/>
              </a:ext>
            </a:extLst>
          </p:cNvPr>
          <p:cNvSpPr>
            <a:spLocks noGrp="1"/>
          </p:cNvSpPr>
          <p:nvPr>
            <p:ph type="title"/>
          </p:nvPr>
        </p:nvSpPr>
        <p:spPr>
          <a:xfrm>
            <a:off x="102870" y="148273"/>
            <a:ext cx="2480310" cy="1543367"/>
          </a:xfrm>
        </p:spPr>
        <p:txBody>
          <a:bodyPr>
            <a:normAutofit fontScale="90000"/>
          </a:bodyPr>
          <a:lstStyle/>
          <a:p>
            <a:pPr algn="l"/>
            <a:r>
              <a:rPr lang="en-GB" sz="3600" b="0" i="0" dirty="0">
                <a:solidFill>
                  <a:srgbClr val="002147"/>
                </a:solidFill>
                <a:effectLst/>
                <a:latin typeface="firasans"/>
              </a:rPr>
              <a:t>Patient safety country ranking</a:t>
            </a:r>
          </a:p>
        </p:txBody>
      </p:sp>
      <p:pic>
        <p:nvPicPr>
          <p:cNvPr id="4" name="Picture 3">
            <a:extLst>
              <a:ext uri="{FF2B5EF4-FFF2-40B4-BE49-F238E27FC236}">
                <a16:creationId xmlns:a16="http://schemas.microsoft.com/office/drawing/2014/main" id="{C1B57D83-6223-A611-B67B-A5D7C4716369}"/>
              </a:ext>
            </a:extLst>
          </p:cNvPr>
          <p:cNvPicPr>
            <a:picLocks noChangeAspect="1"/>
          </p:cNvPicPr>
          <p:nvPr/>
        </p:nvPicPr>
        <p:blipFill>
          <a:blip r:embed="rId3"/>
          <a:stretch>
            <a:fillRect/>
          </a:stretch>
        </p:blipFill>
        <p:spPr>
          <a:xfrm>
            <a:off x="2583180" y="0"/>
            <a:ext cx="9608820" cy="6858000"/>
          </a:xfrm>
          <a:prstGeom prst="rect">
            <a:avLst/>
          </a:prstGeom>
        </p:spPr>
      </p:pic>
      <p:sp>
        <p:nvSpPr>
          <p:cNvPr id="5" name="Title 1">
            <a:extLst>
              <a:ext uri="{FF2B5EF4-FFF2-40B4-BE49-F238E27FC236}">
                <a16:creationId xmlns:a16="http://schemas.microsoft.com/office/drawing/2014/main" id="{0182EF5C-6440-C326-462F-7399EF1A44B2}"/>
              </a:ext>
            </a:extLst>
          </p:cNvPr>
          <p:cNvSpPr txBox="1">
            <a:spLocks/>
          </p:cNvSpPr>
          <p:nvPr/>
        </p:nvSpPr>
        <p:spPr>
          <a:xfrm>
            <a:off x="102870" y="4503737"/>
            <a:ext cx="2571750" cy="220599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solidFill>
                  <a:srgbClr val="002147"/>
                </a:solidFill>
                <a:latin typeface="firasans"/>
              </a:rPr>
              <a:t>1</a:t>
            </a:r>
            <a:r>
              <a:rPr lang="en-GB" sz="3200" baseline="30000" dirty="0">
                <a:solidFill>
                  <a:srgbClr val="002147"/>
                </a:solidFill>
                <a:latin typeface="firasans"/>
              </a:rPr>
              <a:t>st</a:t>
            </a:r>
            <a:r>
              <a:rPr lang="en-GB" sz="3200" dirty="0">
                <a:solidFill>
                  <a:srgbClr val="002147"/>
                </a:solidFill>
                <a:latin typeface="firasans"/>
              </a:rPr>
              <a:t> Norway,</a:t>
            </a:r>
          </a:p>
          <a:p>
            <a:r>
              <a:rPr lang="en-GB" sz="3200" dirty="0">
                <a:solidFill>
                  <a:srgbClr val="002147"/>
                </a:solidFill>
                <a:latin typeface="firasans"/>
              </a:rPr>
              <a:t>UK ranks 21</a:t>
            </a:r>
            <a:r>
              <a:rPr lang="en-GB" sz="3200" baseline="30000" dirty="0">
                <a:solidFill>
                  <a:srgbClr val="002147"/>
                </a:solidFill>
                <a:latin typeface="firasans"/>
              </a:rPr>
              <a:t>st</a:t>
            </a:r>
            <a:r>
              <a:rPr lang="en-GB" sz="3200" dirty="0">
                <a:solidFill>
                  <a:srgbClr val="002147"/>
                </a:solidFill>
                <a:latin typeface="firasans"/>
              </a:rPr>
              <a:t> out of 38 countries. </a:t>
            </a:r>
          </a:p>
        </p:txBody>
      </p:sp>
      <p:pic>
        <p:nvPicPr>
          <p:cNvPr id="7" name="Picture 6">
            <a:extLst>
              <a:ext uri="{FF2B5EF4-FFF2-40B4-BE49-F238E27FC236}">
                <a16:creationId xmlns:a16="http://schemas.microsoft.com/office/drawing/2014/main" id="{F5EB2381-4749-9541-73FE-6EB7450441FD}"/>
              </a:ext>
            </a:extLst>
          </p:cNvPr>
          <p:cNvPicPr>
            <a:picLocks noChangeAspect="1"/>
          </p:cNvPicPr>
          <p:nvPr/>
        </p:nvPicPr>
        <p:blipFill>
          <a:blip r:embed="rId4"/>
          <a:stretch>
            <a:fillRect/>
          </a:stretch>
        </p:blipFill>
        <p:spPr>
          <a:xfrm>
            <a:off x="10634905" y="5606732"/>
            <a:ext cx="1454225" cy="501676"/>
          </a:xfrm>
          <a:prstGeom prst="rect">
            <a:avLst/>
          </a:prstGeom>
        </p:spPr>
      </p:pic>
    </p:spTree>
    <p:extLst>
      <p:ext uri="{BB962C8B-B14F-4D97-AF65-F5344CB8AC3E}">
        <p14:creationId xmlns:p14="http://schemas.microsoft.com/office/powerpoint/2010/main" val="1454189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E16F5-49E8-4186-9C6F-84AD38F8DD8A}"/>
              </a:ext>
            </a:extLst>
          </p:cNvPr>
          <p:cNvSpPr>
            <a:spLocks noGrp="1"/>
          </p:cNvSpPr>
          <p:nvPr>
            <p:ph type="title"/>
          </p:nvPr>
        </p:nvSpPr>
        <p:spPr>
          <a:xfrm>
            <a:off x="838200" y="365126"/>
            <a:ext cx="10515600" cy="1022860"/>
          </a:xfrm>
        </p:spPr>
        <p:txBody>
          <a:bodyPr/>
          <a:lstStyle/>
          <a:p>
            <a:r>
              <a:rPr lang="en-GB" b="1" dirty="0">
                <a:solidFill>
                  <a:srgbClr val="023D5B"/>
                </a:solidFill>
              </a:rPr>
              <a:t>The Impact of Unsafe Care</a:t>
            </a:r>
            <a:endParaRPr lang="en-GB" dirty="0"/>
          </a:p>
        </p:txBody>
      </p:sp>
      <p:pic>
        <p:nvPicPr>
          <p:cNvPr id="5" name="Picture 4">
            <a:hlinkClick r:id="rId2"/>
            <a:extLst>
              <a:ext uri="{FF2B5EF4-FFF2-40B4-BE49-F238E27FC236}">
                <a16:creationId xmlns:a16="http://schemas.microsoft.com/office/drawing/2014/main" id="{8CC85AC3-FFE0-0A36-F2B9-C0590F37E6C8}"/>
              </a:ext>
            </a:extLst>
          </p:cNvPr>
          <p:cNvPicPr>
            <a:picLocks noChangeAspect="1"/>
          </p:cNvPicPr>
          <p:nvPr/>
        </p:nvPicPr>
        <p:blipFill>
          <a:blip r:embed="rId3"/>
          <a:stretch>
            <a:fillRect/>
          </a:stretch>
        </p:blipFill>
        <p:spPr>
          <a:xfrm>
            <a:off x="838200" y="1387985"/>
            <a:ext cx="8707283" cy="5458585"/>
          </a:xfrm>
          <a:prstGeom prst="rect">
            <a:avLst/>
          </a:prstGeom>
        </p:spPr>
      </p:pic>
    </p:spTree>
    <p:extLst>
      <p:ext uri="{BB962C8B-B14F-4D97-AF65-F5344CB8AC3E}">
        <p14:creationId xmlns:p14="http://schemas.microsoft.com/office/powerpoint/2010/main" val="21270243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8188B-A186-EC13-E754-51E01078B592}"/>
              </a:ext>
            </a:extLst>
          </p:cNvPr>
          <p:cNvSpPr>
            <a:spLocks noGrp="1"/>
          </p:cNvSpPr>
          <p:nvPr>
            <p:ph type="title"/>
          </p:nvPr>
        </p:nvSpPr>
        <p:spPr>
          <a:xfrm>
            <a:off x="838200" y="559435"/>
            <a:ext cx="10515600" cy="1325563"/>
          </a:xfrm>
        </p:spPr>
        <p:txBody>
          <a:bodyPr/>
          <a:lstStyle/>
          <a:p>
            <a:r>
              <a:rPr lang="en-GB" b="1" dirty="0">
                <a:solidFill>
                  <a:srgbClr val="023D5B"/>
                </a:solidFill>
              </a:rPr>
              <a:t>Common adverse events that may result in avoidable patient harm are by:</a:t>
            </a:r>
          </a:p>
        </p:txBody>
      </p:sp>
      <p:sp>
        <p:nvSpPr>
          <p:cNvPr id="3" name="Content Placeholder 2">
            <a:extLst>
              <a:ext uri="{FF2B5EF4-FFF2-40B4-BE49-F238E27FC236}">
                <a16:creationId xmlns:a16="http://schemas.microsoft.com/office/drawing/2014/main" id="{D4CED48F-9002-03D9-8DA3-2548EC81A481}"/>
              </a:ext>
            </a:extLst>
          </p:cNvPr>
          <p:cNvSpPr>
            <a:spLocks noGrp="1"/>
          </p:cNvSpPr>
          <p:nvPr>
            <p:ph idx="1"/>
          </p:nvPr>
        </p:nvSpPr>
        <p:spPr>
          <a:xfrm>
            <a:off x="838200" y="2164397"/>
            <a:ext cx="10515600" cy="4351338"/>
          </a:xfrm>
        </p:spPr>
        <p:txBody>
          <a:bodyPr>
            <a:normAutofit lnSpcReduction="10000"/>
          </a:bodyPr>
          <a:lstStyle/>
          <a:p>
            <a:r>
              <a:rPr lang="en-GB" dirty="0"/>
              <a:t>Medication Errors (ME), </a:t>
            </a:r>
          </a:p>
          <a:p>
            <a:r>
              <a:rPr lang="en-GB" dirty="0"/>
              <a:t>Unsafe surgical procedures, </a:t>
            </a:r>
          </a:p>
          <a:p>
            <a:r>
              <a:rPr lang="en-GB" dirty="0"/>
              <a:t>Health care-associated infections, </a:t>
            </a:r>
          </a:p>
          <a:p>
            <a:r>
              <a:rPr lang="en-GB" dirty="0"/>
              <a:t>Diagnostic errors, </a:t>
            </a:r>
          </a:p>
          <a:p>
            <a:r>
              <a:rPr lang="en-GB" dirty="0"/>
              <a:t>Patient falls, </a:t>
            </a:r>
          </a:p>
          <a:p>
            <a:r>
              <a:rPr lang="en-GB" dirty="0"/>
              <a:t>Pressure ulcers, </a:t>
            </a:r>
          </a:p>
          <a:p>
            <a:r>
              <a:rPr lang="en-GB" dirty="0"/>
              <a:t>Patient misidentification, </a:t>
            </a:r>
          </a:p>
          <a:p>
            <a:r>
              <a:rPr lang="en-GB" dirty="0"/>
              <a:t>Unsafe blood transfusion and </a:t>
            </a:r>
          </a:p>
          <a:p>
            <a:r>
              <a:rPr lang="en-GB" dirty="0"/>
              <a:t>Venous thromboembolism (WHO, 2023).</a:t>
            </a:r>
          </a:p>
          <a:p>
            <a:endParaRPr lang="en-GB" dirty="0"/>
          </a:p>
        </p:txBody>
      </p:sp>
    </p:spTree>
    <p:extLst>
      <p:ext uri="{BB962C8B-B14F-4D97-AF65-F5344CB8AC3E}">
        <p14:creationId xmlns:p14="http://schemas.microsoft.com/office/powerpoint/2010/main" val="21629776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77397-05FA-CB0F-E21B-B226D8F18AEE}"/>
              </a:ext>
            </a:extLst>
          </p:cNvPr>
          <p:cNvSpPr>
            <a:spLocks noGrp="1"/>
          </p:cNvSpPr>
          <p:nvPr>
            <p:ph type="title"/>
          </p:nvPr>
        </p:nvSpPr>
        <p:spPr/>
        <p:txBody>
          <a:bodyPr/>
          <a:lstStyle/>
          <a:p>
            <a:r>
              <a:rPr lang="en-GB" b="1" dirty="0">
                <a:solidFill>
                  <a:srgbClr val="023D5B"/>
                </a:solidFill>
              </a:rPr>
              <a:t>Medication Errors (ME)</a:t>
            </a:r>
          </a:p>
        </p:txBody>
      </p:sp>
      <p:sp>
        <p:nvSpPr>
          <p:cNvPr id="3" name="Content Placeholder 2">
            <a:extLst>
              <a:ext uri="{FF2B5EF4-FFF2-40B4-BE49-F238E27FC236}">
                <a16:creationId xmlns:a16="http://schemas.microsoft.com/office/drawing/2014/main" id="{6179174A-5748-8F73-D184-241407AE36FD}"/>
              </a:ext>
            </a:extLst>
          </p:cNvPr>
          <p:cNvSpPr>
            <a:spLocks noGrp="1"/>
          </p:cNvSpPr>
          <p:nvPr>
            <p:ph idx="1"/>
          </p:nvPr>
        </p:nvSpPr>
        <p:spPr/>
        <p:txBody>
          <a:bodyPr/>
          <a:lstStyle/>
          <a:p>
            <a:pPr>
              <a:lnSpc>
                <a:spcPct val="100000"/>
              </a:lnSpc>
            </a:pPr>
            <a:r>
              <a:rPr lang="en-GB" dirty="0"/>
              <a:t>According to the NHS (2023): “</a:t>
            </a:r>
            <a:r>
              <a:rPr lang="en-GB" i="1" dirty="0"/>
              <a:t>Medication errors are any Patient Safety Incidents (PSI) where there has been an error in the process of prescribing, preparing, dispensing, and administering, monitoring or providing advice on medicines.” </a:t>
            </a:r>
          </a:p>
          <a:p>
            <a:pPr>
              <a:lnSpc>
                <a:spcPct val="100000"/>
              </a:lnSpc>
            </a:pPr>
            <a:endParaRPr lang="en-GB" sz="600" dirty="0"/>
          </a:p>
          <a:p>
            <a:pPr>
              <a:lnSpc>
                <a:spcPct val="100000"/>
              </a:lnSpc>
            </a:pPr>
            <a:r>
              <a:rPr lang="en-GB" b="0" i="0" dirty="0">
                <a:solidFill>
                  <a:srgbClr val="333333"/>
                </a:solidFill>
                <a:effectLst/>
                <a:latin typeface="FrutigerLTStd-Light"/>
              </a:rPr>
              <a:t>ME can occur at many steps in patient care, from ordering the medication to the time when the patient is administered the drug.</a:t>
            </a:r>
            <a:endParaRPr lang="en-GB" dirty="0"/>
          </a:p>
        </p:txBody>
      </p:sp>
    </p:spTree>
    <p:extLst>
      <p:ext uri="{BB962C8B-B14F-4D97-AF65-F5344CB8AC3E}">
        <p14:creationId xmlns:p14="http://schemas.microsoft.com/office/powerpoint/2010/main" val="6219593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B08121B-4447-6B0C-BEF6-E39CBA66C158}"/>
              </a:ext>
            </a:extLst>
          </p:cNvPr>
          <p:cNvPicPr>
            <a:picLocks noChangeAspect="1"/>
          </p:cNvPicPr>
          <p:nvPr/>
        </p:nvPicPr>
        <p:blipFill>
          <a:blip r:embed="rId2"/>
          <a:srcRect l="6610" r="879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B31059-C1EB-645F-0A16-B873EE9AFD56}"/>
              </a:ext>
            </a:extLst>
          </p:cNvPr>
          <p:cNvSpPr>
            <a:spLocks noGrp="1"/>
          </p:cNvSpPr>
          <p:nvPr>
            <p:ph type="title"/>
          </p:nvPr>
        </p:nvSpPr>
        <p:spPr>
          <a:xfrm>
            <a:off x="838200" y="365125"/>
            <a:ext cx="3822189" cy="1899912"/>
          </a:xfrm>
        </p:spPr>
        <p:txBody>
          <a:bodyPr>
            <a:normAutofit/>
          </a:bodyPr>
          <a:lstStyle/>
          <a:p>
            <a:r>
              <a:rPr lang="en-GB" sz="3100" b="1" dirty="0">
                <a:solidFill>
                  <a:srgbClr val="023D5B"/>
                </a:solidFill>
              </a:rPr>
              <a:t>Can you guess how many Medication Errors occur in NHS per year?</a:t>
            </a:r>
          </a:p>
        </p:txBody>
      </p:sp>
      <p:sp>
        <p:nvSpPr>
          <p:cNvPr id="17" name="Content Placeholder 2">
            <a:extLst>
              <a:ext uri="{FF2B5EF4-FFF2-40B4-BE49-F238E27FC236}">
                <a16:creationId xmlns:a16="http://schemas.microsoft.com/office/drawing/2014/main" id="{418C975E-AE67-37E2-58E6-A1C8CB0B149A}"/>
              </a:ext>
            </a:extLst>
          </p:cNvPr>
          <p:cNvSpPr>
            <a:spLocks noGrp="1"/>
          </p:cNvSpPr>
          <p:nvPr>
            <p:ph idx="1"/>
          </p:nvPr>
        </p:nvSpPr>
        <p:spPr>
          <a:xfrm>
            <a:off x="838200" y="2434201"/>
            <a:ext cx="3822189" cy="3742762"/>
          </a:xfrm>
        </p:spPr>
        <p:txBody>
          <a:bodyPr>
            <a:normAutofit fontScale="92500" lnSpcReduction="20000"/>
          </a:bodyPr>
          <a:lstStyle/>
          <a:p>
            <a:r>
              <a:rPr lang="en-GB" sz="3200" dirty="0"/>
              <a:t>237 million medication errors occur in the NHS in England every year </a:t>
            </a:r>
            <a:r>
              <a:rPr lang="en-GB" sz="2600" dirty="0"/>
              <a:t>(</a:t>
            </a:r>
            <a:r>
              <a:rPr lang="en-GB" sz="2400" dirty="0"/>
              <a:t>BMJ Quality &amp; Safety, 2020)</a:t>
            </a:r>
          </a:p>
          <a:p>
            <a:endParaRPr lang="en-GB" sz="3200" dirty="0"/>
          </a:p>
          <a:p>
            <a:r>
              <a:rPr lang="en-GB" sz="3200" dirty="0"/>
              <a:t>Costing the NHS £35 million (excluding legal costs) NHS, 2023).</a:t>
            </a:r>
          </a:p>
        </p:txBody>
      </p:sp>
    </p:spTree>
    <p:extLst>
      <p:ext uri="{BB962C8B-B14F-4D97-AF65-F5344CB8AC3E}">
        <p14:creationId xmlns:p14="http://schemas.microsoft.com/office/powerpoint/2010/main" val="514277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05BD3-19E2-045F-7E31-F2EA35061E95}"/>
              </a:ext>
            </a:extLst>
          </p:cNvPr>
          <p:cNvSpPr>
            <a:spLocks noGrp="1"/>
          </p:cNvSpPr>
          <p:nvPr>
            <p:ph type="title"/>
          </p:nvPr>
        </p:nvSpPr>
        <p:spPr/>
        <p:txBody>
          <a:bodyPr/>
          <a:lstStyle/>
          <a:p>
            <a:r>
              <a:rPr lang="en-GB" b="1" dirty="0">
                <a:solidFill>
                  <a:srgbClr val="023D5B"/>
                </a:solidFill>
              </a:rPr>
              <a:t>Why/How Medication Error Occurs?</a:t>
            </a:r>
          </a:p>
        </p:txBody>
      </p:sp>
      <p:graphicFrame>
        <p:nvGraphicFramePr>
          <p:cNvPr id="7" name="Content Placeholder 6">
            <a:extLst>
              <a:ext uri="{FF2B5EF4-FFF2-40B4-BE49-F238E27FC236}">
                <a16:creationId xmlns:a16="http://schemas.microsoft.com/office/drawing/2014/main" id="{75B9FA5D-555E-0E19-E3ED-2E4A650687B9}"/>
              </a:ext>
            </a:extLst>
          </p:cNvPr>
          <p:cNvGraphicFramePr>
            <a:graphicFrameLocks noGrp="1"/>
          </p:cNvGraphicFramePr>
          <p:nvPr>
            <p:ph idx="1"/>
            <p:extLst>
              <p:ext uri="{D42A27DB-BD31-4B8C-83A1-F6EECF244321}">
                <p14:modId xmlns:p14="http://schemas.microsoft.com/office/powerpoint/2010/main" val="2077093644"/>
              </p:ext>
            </p:extLst>
          </p:nvPr>
        </p:nvGraphicFramePr>
        <p:xfrm>
          <a:off x="253410" y="1329070"/>
          <a:ext cx="11793278" cy="53269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6933BF6E-402D-5E49-3C21-C92A18D182E5}"/>
              </a:ext>
            </a:extLst>
          </p:cNvPr>
          <p:cNvSpPr txBox="1"/>
          <p:nvPr/>
        </p:nvSpPr>
        <p:spPr>
          <a:xfrm>
            <a:off x="145312" y="3019203"/>
            <a:ext cx="1835888" cy="3139321"/>
          </a:xfrm>
          <a:prstGeom prst="rect">
            <a:avLst/>
          </a:prstGeom>
          <a:noFill/>
        </p:spPr>
        <p:txBody>
          <a:bodyPr wrap="square">
            <a:spAutoFit/>
          </a:bodyPr>
          <a:lstStyle/>
          <a:p>
            <a:pPr marL="285750" indent="-285750">
              <a:buFont typeface="Arial" panose="020B0604020202020204" pitchFamily="34" charset="0"/>
              <a:buChar char="•"/>
            </a:pPr>
            <a:r>
              <a:rPr lang="en-GB" dirty="0"/>
              <a:t>Lack of knowledge or training regarding medications,</a:t>
            </a:r>
          </a:p>
          <a:p>
            <a:pPr marL="285750" indent="-285750">
              <a:buFont typeface="Arial" panose="020B0604020202020204" pitchFamily="34" charset="0"/>
              <a:buChar char="•"/>
            </a:pPr>
            <a:r>
              <a:rPr lang="en-GB" dirty="0"/>
              <a:t> Fatigue, </a:t>
            </a:r>
          </a:p>
          <a:p>
            <a:pPr marL="285750" indent="-285750">
              <a:buFont typeface="Arial" panose="020B0604020202020204" pitchFamily="34" charset="0"/>
              <a:buChar char="•"/>
            </a:pPr>
            <a:r>
              <a:rPr lang="en-GB" dirty="0"/>
              <a:t>Distractions  </a:t>
            </a:r>
          </a:p>
          <a:p>
            <a:pPr marL="285750" indent="-285750">
              <a:buFont typeface="Arial" panose="020B0604020202020204" pitchFamily="34" charset="0"/>
              <a:buChar char="•"/>
            </a:pPr>
            <a:r>
              <a:rPr lang="en-GB" dirty="0"/>
              <a:t>Rushing or multitasking, leading to oversight.</a:t>
            </a:r>
          </a:p>
        </p:txBody>
      </p:sp>
      <p:sp>
        <p:nvSpPr>
          <p:cNvPr id="11" name="TextBox 10">
            <a:extLst>
              <a:ext uri="{FF2B5EF4-FFF2-40B4-BE49-F238E27FC236}">
                <a16:creationId xmlns:a16="http://schemas.microsoft.com/office/drawing/2014/main" id="{464194CB-9136-291F-0244-51D392FFFB4F}"/>
              </a:ext>
            </a:extLst>
          </p:cNvPr>
          <p:cNvSpPr txBox="1"/>
          <p:nvPr/>
        </p:nvSpPr>
        <p:spPr>
          <a:xfrm>
            <a:off x="2121134" y="3019203"/>
            <a:ext cx="1688804" cy="2862322"/>
          </a:xfrm>
          <a:prstGeom prst="rect">
            <a:avLst/>
          </a:prstGeom>
          <a:noFill/>
        </p:spPr>
        <p:txBody>
          <a:bodyPr wrap="square">
            <a:spAutoFit/>
          </a:bodyPr>
          <a:lstStyle/>
          <a:p>
            <a:pPr marL="285750" indent="-285750">
              <a:buFont typeface="Arial" panose="020B0604020202020204" pitchFamily="34" charset="0"/>
              <a:buChar char="•"/>
            </a:pPr>
            <a:r>
              <a:rPr lang="en-GB" dirty="0"/>
              <a:t>Poorly designed workflows.</a:t>
            </a:r>
          </a:p>
          <a:p>
            <a:pPr marL="285750" indent="-285750">
              <a:buFont typeface="Arial" panose="020B0604020202020204" pitchFamily="34" charset="0"/>
              <a:buChar char="•"/>
            </a:pPr>
            <a:r>
              <a:rPr lang="en-GB" dirty="0"/>
              <a:t>Inadequate staffing levels and pressure to meet high patient demands.</a:t>
            </a:r>
          </a:p>
        </p:txBody>
      </p:sp>
      <p:sp>
        <p:nvSpPr>
          <p:cNvPr id="13" name="TextBox 12">
            <a:extLst>
              <a:ext uri="{FF2B5EF4-FFF2-40B4-BE49-F238E27FC236}">
                <a16:creationId xmlns:a16="http://schemas.microsoft.com/office/drawing/2014/main" id="{CDF271A0-DFC6-BBB3-751C-F9ADCDD0D919}"/>
              </a:ext>
            </a:extLst>
          </p:cNvPr>
          <p:cNvSpPr txBox="1"/>
          <p:nvPr/>
        </p:nvSpPr>
        <p:spPr>
          <a:xfrm>
            <a:off x="5963093" y="3115362"/>
            <a:ext cx="1841205" cy="2862322"/>
          </a:xfrm>
          <a:prstGeom prst="rect">
            <a:avLst/>
          </a:prstGeom>
          <a:noFill/>
        </p:spPr>
        <p:txBody>
          <a:bodyPr wrap="square">
            <a:spAutoFit/>
          </a:bodyPr>
          <a:lstStyle/>
          <a:p>
            <a:pPr marL="285750" indent="-285750">
              <a:buFont typeface="Arial" panose="020B0604020202020204" pitchFamily="34" charset="0"/>
              <a:buChar char="•"/>
            </a:pPr>
            <a:r>
              <a:rPr lang="en-GB" dirty="0"/>
              <a:t>Miscommunication during verbal orders</a:t>
            </a:r>
          </a:p>
          <a:p>
            <a:pPr marL="285750" indent="-285750">
              <a:buFont typeface="Arial" panose="020B0604020202020204" pitchFamily="34" charset="0"/>
              <a:buChar char="•"/>
            </a:pPr>
            <a:r>
              <a:rPr lang="en-GB" dirty="0"/>
              <a:t>Incomplete or unclear handovers</a:t>
            </a:r>
          </a:p>
          <a:p>
            <a:pPr marL="285750" indent="-285750">
              <a:buFont typeface="Arial" panose="020B0604020202020204" pitchFamily="34" charset="0"/>
              <a:buChar char="•"/>
            </a:pPr>
            <a:r>
              <a:rPr lang="en-GB" dirty="0"/>
              <a:t>Lack of collaboration between MDT.</a:t>
            </a:r>
          </a:p>
        </p:txBody>
      </p:sp>
      <p:sp>
        <p:nvSpPr>
          <p:cNvPr id="15" name="TextBox 14">
            <a:extLst>
              <a:ext uri="{FF2B5EF4-FFF2-40B4-BE49-F238E27FC236}">
                <a16:creationId xmlns:a16="http://schemas.microsoft.com/office/drawing/2014/main" id="{8A4A4B68-BFC2-1D28-5492-185780E7323B}"/>
              </a:ext>
            </a:extLst>
          </p:cNvPr>
          <p:cNvSpPr txBox="1"/>
          <p:nvPr/>
        </p:nvSpPr>
        <p:spPr>
          <a:xfrm>
            <a:off x="4121888" y="3115362"/>
            <a:ext cx="1841205" cy="3693319"/>
          </a:xfrm>
          <a:prstGeom prst="rect">
            <a:avLst/>
          </a:prstGeom>
          <a:noFill/>
        </p:spPr>
        <p:txBody>
          <a:bodyPr wrap="square">
            <a:spAutoFit/>
          </a:bodyPr>
          <a:lstStyle/>
          <a:p>
            <a:pPr marL="285750" indent="-285750">
              <a:buFont typeface="Arial" panose="020B0604020202020204" pitchFamily="34" charset="0"/>
              <a:buChar char="•"/>
            </a:pPr>
            <a:r>
              <a:rPr lang="en-GB" dirty="0"/>
              <a:t>Errors in electronic prescribing systems.</a:t>
            </a:r>
          </a:p>
          <a:p>
            <a:pPr marL="285750" indent="-285750">
              <a:buFont typeface="Arial" panose="020B0604020202020204" pitchFamily="34" charset="0"/>
              <a:buChar char="•"/>
            </a:pPr>
            <a:r>
              <a:rPr lang="en-GB" dirty="0"/>
              <a:t>Failure to properly utilise barcode scanning or automated dispensing systems.</a:t>
            </a:r>
          </a:p>
          <a:p>
            <a:pPr marL="285750" indent="-285750">
              <a:buFont typeface="Arial" panose="020B0604020202020204" pitchFamily="34" charset="0"/>
              <a:buChar char="•"/>
            </a:pPr>
            <a:r>
              <a:rPr lang="en-GB" dirty="0"/>
              <a:t>Alarm fatigue.</a:t>
            </a:r>
          </a:p>
        </p:txBody>
      </p:sp>
      <p:sp>
        <p:nvSpPr>
          <p:cNvPr id="17" name="TextBox 16">
            <a:extLst>
              <a:ext uri="{FF2B5EF4-FFF2-40B4-BE49-F238E27FC236}">
                <a16:creationId xmlns:a16="http://schemas.microsoft.com/office/drawing/2014/main" id="{2857EF38-0DAA-8A65-EF19-692FABC648C6}"/>
              </a:ext>
            </a:extLst>
          </p:cNvPr>
          <p:cNvSpPr txBox="1"/>
          <p:nvPr/>
        </p:nvSpPr>
        <p:spPr>
          <a:xfrm>
            <a:off x="7974216" y="3019203"/>
            <a:ext cx="2269166" cy="3416320"/>
          </a:xfrm>
          <a:prstGeom prst="rect">
            <a:avLst/>
          </a:prstGeom>
          <a:noFill/>
        </p:spPr>
        <p:txBody>
          <a:bodyPr wrap="square">
            <a:spAutoFit/>
          </a:bodyPr>
          <a:lstStyle/>
          <a:p>
            <a:pPr marL="285750" indent="-285750">
              <a:buFont typeface="Arial" panose="020B0604020202020204" pitchFamily="34" charset="0"/>
              <a:buChar char="•"/>
            </a:pPr>
            <a:r>
              <a:rPr lang="en-GB" dirty="0"/>
              <a:t>Polypharmacy .</a:t>
            </a:r>
          </a:p>
          <a:p>
            <a:pPr marL="285750" indent="-285750">
              <a:buFont typeface="Arial" panose="020B0604020202020204" pitchFamily="34" charset="0"/>
              <a:buChar char="•"/>
            </a:pPr>
            <a:r>
              <a:rPr lang="en-GB" dirty="0"/>
              <a:t>Allergies, </a:t>
            </a:r>
          </a:p>
          <a:p>
            <a:pPr marL="285750" indent="-285750">
              <a:buFont typeface="Arial" panose="020B0604020202020204" pitchFamily="34" charset="0"/>
              <a:buChar char="•"/>
            </a:pPr>
            <a:r>
              <a:rPr lang="en-GB" dirty="0"/>
              <a:t>Contraindications or other individual patient risks not adequately reviewed.</a:t>
            </a:r>
          </a:p>
          <a:p>
            <a:pPr marL="285750" indent="-285750">
              <a:buFont typeface="Arial" panose="020B0604020202020204" pitchFamily="34" charset="0"/>
              <a:buChar char="•"/>
            </a:pPr>
            <a:r>
              <a:rPr lang="en-GB" dirty="0"/>
              <a:t>Patients misunderstanding or mismanaging their own medications.</a:t>
            </a:r>
          </a:p>
        </p:txBody>
      </p:sp>
      <p:sp>
        <p:nvSpPr>
          <p:cNvPr id="19" name="TextBox 18">
            <a:extLst>
              <a:ext uri="{FF2B5EF4-FFF2-40B4-BE49-F238E27FC236}">
                <a16:creationId xmlns:a16="http://schemas.microsoft.com/office/drawing/2014/main" id="{5EFC9C38-8F9D-2C1D-DBA0-D7744895DBA0}"/>
              </a:ext>
            </a:extLst>
          </p:cNvPr>
          <p:cNvSpPr txBox="1"/>
          <p:nvPr/>
        </p:nvSpPr>
        <p:spPr>
          <a:xfrm>
            <a:off x="10297430" y="3019203"/>
            <a:ext cx="1749257" cy="3416320"/>
          </a:xfrm>
          <a:prstGeom prst="rect">
            <a:avLst/>
          </a:prstGeom>
          <a:noFill/>
        </p:spPr>
        <p:txBody>
          <a:bodyPr wrap="square">
            <a:spAutoFit/>
          </a:bodyPr>
          <a:lstStyle/>
          <a:p>
            <a:pPr marL="285750" indent="-285750">
              <a:buFont typeface="Arial" panose="020B0604020202020204" pitchFamily="34" charset="0"/>
              <a:buChar char="•"/>
            </a:pPr>
            <a:r>
              <a:rPr lang="en-GB" dirty="0"/>
              <a:t>Poor lighting, </a:t>
            </a:r>
          </a:p>
          <a:p>
            <a:pPr marL="285750" indent="-285750">
              <a:buFont typeface="Arial" panose="020B0604020202020204" pitchFamily="34" charset="0"/>
              <a:buChar char="•"/>
            </a:pPr>
            <a:r>
              <a:rPr lang="en-GB" dirty="0"/>
              <a:t>Cluttered workspaces</a:t>
            </a:r>
          </a:p>
          <a:p>
            <a:pPr marL="285750" indent="-285750">
              <a:buFont typeface="Arial" panose="020B0604020202020204" pitchFamily="34" charset="0"/>
              <a:buChar char="•"/>
            </a:pPr>
            <a:r>
              <a:rPr lang="en-GB" dirty="0"/>
              <a:t>High-stress or </a:t>
            </a:r>
          </a:p>
          <a:p>
            <a:pPr marL="285750" indent="-285750">
              <a:buFont typeface="Arial" panose="020B0604020202020204" pitchFamily="34" charset="0"/>
              <a:buChar char="•"/>
            </a:pPr>
            <a:r>
              <a:rPr lang="en-GB" dirty="0"/>
              <a:t>Emergency situations.</a:t>
            </a:r>
          </a:p>
          <a:p>
            <a:pPr marL="285750" indent="-285750">
              <a:buFont typeface="Arial" panose="020B0604020202020204" pitchFamily="34" charset="0"/>
              <a:buChar char="•"/>
            </a:pPr>
            <a:r>
              <a:rPr lang="en-GB" dirty="0"/>
              <a:t>Limited access to up-to-date drug resources.</a:t>
            </a:r>
          </a:p>
        </p:txBody>
      </p:sp>
    </p:spTree>
    <p:extLst>
      <p:ext uri="{BB962C8B-B14F-4D97-AF65-F5344CB8AC3E}">
        <p14:creationId xmlns:p14="http://schemas.microsoft.com/office/powerpoint/2010/main" val="32122152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hlinkClick r:id="rId2"/>
            <a:extLst>
              <a:ext uri="{FF2B5EF4-FFF2-40B4-BE49-F238E27FC236}">
                <a16:creationId xmlns:a16="http://schemas.microsoft.com/office/drawing/2014/main" id="{26CD8915-0B84-F269-DA13-553A0AC19AAB}"/>
              </a:ext>
            </a:extLst>
          </p:cNvPr>
          <p:cNvPicPr>
            <a:picLocks noChangeAspect="1"/>
          </p:cNvPicPr>
          <p:nvPr/>
        </p:nvPicPr>
        <p:blipFill>
          <a:blip r:embed="rId3"/>
          <a:srcRect t="6889" b="10994"/>
          <a:stretch/>
        </p:blipFill>
        <p:spPr>
          <a:xfrm>
            <a:off x="-48108" y="-17586"/>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10A12-292D-17B7-8555-FB9F60E3E0AE}"/>
              </a:ext>
            </a:extLst>
          </p:cNvPr>
          <p:cNvSpPr>
            <a:spLocks noGrp="1"/>
          </p:cNvSpPr>
          <p:nvPr>
            <p:ph type="title"/>
          </p:nvPr>
        </p:nvSpPr>
        <p:spPr>
          <a:xfrm>
            <a:off x="1029183" y="5370375"/>
            <a:ext cx="11210925" cy="744836"/>
          </a:xfrm>
        </p:spPr>
        <p:txBody>
          <a:bodyPr vert="horz" lIns="91440" tIns="45720" rIns="91440" bIns="45720" rtlCol="0" anchor="ctr">
            <a:normAutofit/>
          </a:bodyPr>
          <a:lstStyle/>
          <a:p>
            <a:pPr algn="ctr"/>
            <a:r>
              <a:rPr lang="en-GB" b="1" dirty="0"/>
              <a:t>I commit to patient safety (WHO, 2020)</a:t>
            </a:r>
            <a:endParaRPr lang="en-US" sz="3600" dirty="0">
              <a:solidFill>
                <a:schemeClr val="tx1">
                  <a:lumMod val="85000"/>
                  <a:lumOff val="15000"/>
                </a:schemeClr>
              </a:solidFill>
            </a:endParaRP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2657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2A34D51-0E38-B702-75DB-388C9F46F979}"/>
              </a:ext>
            </a:extLst>
          </p:cNvPr>
          <p:cNvSpPr>
            <a:spLocks noGrp="1"/>
          </p:cNvSpPr>
          <p:nvPr>
            <p:ph type="title"/>
          </p:nvPr>
        </p:nvSpPr>
        <p:spPr>
          <a:xfrm>
            <a:off x="838200" y="365125"/>
            <a:ext cx="5387502" cy="1325563"/>
          </a:xfrm>
        </p:spPr>
        <p:txBody>
          <a:bodyPr>
            <a:normAutofit/>
          </a:bodyPr>
          <a:lstStyle/>
          <a:p>
            <a:r>
              <a:rPr lang="en-GB" sz="4100" b="1"/>
              <a:t>Tools and Frameworks for Patient Safety</a:t>
            </a:r>
            <a:endParaRPr lang="en-GB" sz="4100"/>
          </a:p>
        </p:txBody>
      </p:sp>
      <p:sp>
        <p:nvSpPr>
          <p:cNvPr id="3" name="Content Placeholder 2">
            <a:extLst>
              <a:ext uri="{FF2B5EF4-FFF2-40B4-BE49-F238E27FC236}">
                <a16:creationId xmlns:a16="http://schemas.microsoft.com/office/drawing/2014/main" id="{3AA96C05-4157-AD06-CF5B-7CE49286DC37}"/>
              </a:ext>
            </a:extLst>
          </p:cNvPr>
          <p:cNvSpPr>
            <a:spLocks noGrp="1"/>
          </p:cNvSpPr>
          <p:nvPr>
            <p:ph idx="1"/>
          </p:nvPr>
        </p:nvSpPr>
        <p:spPr>
          <a:xfrm>
            <a:off x="838200" y="1825625"/>
            <a:ext cx="5387502" cy="4351338"/>
          </a:xfrm>
        </p:spPr>
        <p:txBody>
          <a:bodyPr>
            <a:normAutofit/>
          </a:bodyPr>
          <a:lstStyle/>
          <a:p>
            <a:r>
              <a:rPr lang="en-GB" dirty="0"/>
              <a:t>Several key quality theories have been applied in public health, healthcare, and social care systems to improve service delivery and outcomes. These theories provide frameworks for understanding, measuring, and enhancing quality across various aspects of care.</a:t>
            </a:r>
          </a:p>
          <a:p>
            <a:endParaRPr lang="en-GB" b="0" i="0" dirty="0">
              <a:effectLst/>
              <a:latin typeface="var(--font-fk-grotesk)"/>
            </a:endParaRPr>
          </a:p>
          <a:p>
            <a:endParaRPr lang="en-GB" dirty="0"/>
          </a:p>
        </p:txBody>
      </p:sp>
      <p:pic>
        <p:nvPicPr>
          <p:cNvPr id="4" name="Picture 3" descr="A group of tools on a table&#10;&#10;Description automatically generated">
            <a:extLst>
              <a:ext uri="{FF2B5EF4-FFF2-40B4-BE49-F238E27FC236}">
                <a16:creationId xmlns:a16="http://schemas.microsoft.com/office/drawing/2014/main" id="{F33F14AA-7B14-2D83-2039-CD8D26A50855}"/>
              </a:ext>
            </a:extLst>
          </p:cNvPr>
          <p:cNvPicPr>
            <a:picLocks noChangeAspect="1"/>
          </p:cNvPicPr>
          <p:nvPr/>
        </p:nvPicPr>
        <p:blipFill>
          <a:blip r:embed="rId2"/>
          <a:srcRect l="10750" r="22403"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40805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D0EFF-1F67-159B-6F6F-3F12C3F313FD}"/>
              </a:ext>
            </a:extLst>
          </p:cNvPr>
          <p:cNvSpPr>
            <a:spLocks noGrp="1"/>
          </p:cNvSpPr>
          <p:nvPr>
            <p:ph type="title"/>
          </p:nvPr>
        </p:nvSpPr>
        <p:spPr/>
        <p:txBody>
          <a:bodyPr/>
          <a:lstStyle/>
          <a:p>
            <a:r>
              <a:rPr lang="en-GB" b="1" dirty="0">
                <a:solidFill>
                  <a:srgbClr val="002060"/>
                </a:solidFill>
              </a:rPr>
              <a:t>Some</a:t>
            </a:r>
            <a:r>
              <a:rPr lang="en-GB" dirty="0">
                <a:solidFill>
                  <a:srgbClr val="002060"/>
                </a:solidFill>
              </a:rPr>
              <a:t> </a:t>
            </a:r>
            <a:r>
              <a:rPr lang="en-GB" b="1" dirty="0">
                <a:solidFill>
                  <a:srgbClr val="002060"/>
                </a:solidFill>
              </a:rPr>
              <a:t>Tools and Frameworks for Patient Safety / Quality / Service Improvement</a:t>
            </a:r>
            <a:endParaRPr lang="en-GB" dirty="0">
              <a:solidFill>
                <a:srgbClr val="002060"/>
              </a:solidFill>
            </a:endParaRPr>
          </a:p>
        </p:txBody>
      </p:sp>
      <p:sp>
        <p:nvSpPr>
          <p:cNvPr id="3" name="Content Placeholder 2">
            <a:extLst>
              <a:ext uri="{FF2B5EF4-FFF2-40B4-BE49-F238E27FC236}">
                <a16:creationId xmlns:a16="http://schemas.microsoft.com/office/drawing/2014/main" id="{A8F304B6-3E43-8506-7F8C-BA7F29AA0E53}"/>
              </a:ext>
            </a:extLst>
          </p:cNvPr>
          <p:cNvSpPr>
            <a:spLocks noGrp="1"/>
          </p:cNvSpPr>
          <p:nvPr>
            <p:ph idx="1"/>
          </p:nvPr>
        </p:nvSpPr>
        <p:spPr>
          <a:xfrm>
            <a:off x="838200" y="1894205"/>
            <a:ext cx="11353800" cy="4449446"/>
          </a:xfrm>
        </p:spPr>
        <p:txBody>
          <a:bodyPr>
            <a:normAutofit fontScale="92500" lnSpcReduction="20000"/>
          </a:bodyPr>
          <a:lstStyle/>
          <a:p>
            <a:pPr marL="514350" indent="-514350">
              <a:buFont typeface="+mj-lt"/>
              <a:buAutoNum type="arabicPeriod"/>
            </a:pPr>
            <a:r>
              <a:rPr lang="en-GB" dirty="0"/>
              <a:t>Donabedian's Structure-Process-Outcome Model</a:t>
            </a:r>
          </a:p>
          <a:p>
            <a:pPr marL="514350" indent="-514350">
              <a:buFont typeface="+mj-lt"/>
              <a:buAutoNum type="arabicPeriod"/>
            </a:pPr>
            <a:r>
              <a:rPr lang="en-GB" dirty="0"/>
              <a:t>Continuous Quality Improvement (CQI)</a:t>
            </a:r>
          </a:p>
          <a:p>
            <a:pPr marL="514350" indent="-514350">
              <a:buFont typeface="+mj-lt"/>
              <a:buAutoNum type="arabicPeriod"/>
            </a:pPr>
            <a:r>
              <a:rPr lang="en-GB" dirty="0"/>
              <a:t>Total Quality Management (TQM)</a:t>
            </a:r>
          </a:p>
          <a:p>
            <a:pPr marL="514350" indent="-514350">
              <a:buFont typeface="+mj-lt"/>
              <a:buAutoNum type="arabicPeriod"/>
            </a:pPr>
            <a:r>
              <a:rPr lang="en-GB" dirty="0"/>
              <a:t>Six Sigma</a:t>
            </a:r>
          </a:p>
          <a:p>
            <a:pPr marL="514350" indent="-514350">
              <a:buFont typeface="+mj-lt"/>
              <a:buAutoNum type="arabicPeriod"/>
            </a:pPr>
            <a:r>
              <a:rPr lang="en-GB" dirty="0"/>
              <a:t>Lean Management</a:t>
            </a:r>
          </a:p>
          <a:p>
            <a:pPr marL="514350" indent="-514350">
              <a:buFont typeface="+mj-lt"/>
              <a:buAutoNum type="arabicPeriod"/>
            </a:pPr>
            <a:r>
              <a:rPr lang="en-GB" b="1" dirty="0">
                <a:solidFill>
                  <a:srgbClr val="002060"/>
                </a:solidFill>
              </a:rPr>
              <a:t>Institute of Medicine’s (IoM) Six Domains of Healthcare Quality</a:t>
            </a:r>
          </a:p>
          <a:p>
            <a:pPr marL="514350" indent="-514350">
              <a:buFont typeface="+mj-lt"/>
              <a:buAutoNum type="arabicPeriod"/>
            </a:pPr>
            <a:r>
              <a:rPr lang="en-GB" dirty="0"/>
              <a:t>Five-Lens Framework</a:t>
            </a:r>
          </a:p>
          <a:p>
            <a:pPr marL="514350" indent="-514350">
              <a:buFont typeface="+mj-lt"/>
              <a:buAutoNum type="arabicPeriod"/>
            </a:pPr>
            <a:r>
              <a:rPr lang="en-GB" dirty="0"/>
              <a:t>Benchmarking</a:t>
            </a:r>
          </a:p>
          <a:p>
            <a:pPr marL="514350" indent="-514350">
              <a:buFont typeface="+mj-lt"/>
              <a:buAutoNum type="arabicPeriod"/>
            </a:pPr>
            <a:r>
              <a:rPr lang="en-GB" dirty="0"/>
              <a:t>Balanced Scorecard (BSC)</a:t>
            </a:r>
          </a:p>
          <a:p>
            <a:pPr marL="514350" indent="-514350">
              <a:buFont typeface="+mj-lt"/>
              <a:buAutoNum type="arabicPeriod"/>
            </a:pPr>
            <a:r>
              <a:rPr lang="en-GB" b="0" i="0" dirty="0">
                <a:solidFill>
                  <a:srgbClr val="001D35"/>
                </a:solidFill>
                <a:effectLst/>
                <a:latin typeface="Google Sans"/>
              </a:rPr>
              <a:t>DMAIC (Define, Measure, Analyse, Improve, and Control).</a:t>
            </a:r>
          </a:p>
          <a:p>
            <a:pPr marL="514350" indent="-514350">
              <a:buFont typeface="+mj-lt"/>
              <a:buAutoNum type="arabicPeriod"/>
            </a:pPr>
            <a:r>
              <a:rPr lang="en-GB" dirty="0"/>
              <a:t>Root Cause Analysis (RCA)</a:t>
            </a:r>
          </a:p>
          <a:p>
            <a:endParaRPr lang="en-GB" dirty="0"/>
          </a:p>
        </p:txBody>
      </p:sp>
    </p:spTree>
    <p:extLst>
      <p:ext uri="{BB962C8B-B14F-4D97-AF65-F5344CB8AC3E}">
        <p14:creationId xmlns:p14="http://schemas.microsoft.com/office/powerpoint/2010/main" val="35598420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CC5FD-FA0C-D829-D796-3D4E3604A67F}"/>
              </a:ext>
            </a:extLst>
          </p:cNvPr>
          <p:cNvSpPr>
            <a:spLocks noGrp="1"/>
          </p:cNvSpPr>
          <p:nvPr>
            <p:ph type="title"/>
          </p:nvPr>
        </p:nvSpPr>
        <p:spPr>
          <a:xfrm>
            <a:off x="838200" y="365125"/>
            <a:ext cx="11060430" cy="1325563"/>
          </a:xfrm>
        </p:spPr>
        <p:txBody>
          <a:bodyPr>
            <a:normAutofit/>
          </a:bodyPr>
          <a:lstStyle/>
          <a:p>
            <a:r>
              <a:rPr lang="en-GB" b="1" dirty="0">
                <a:solidFill>
                  <a:srgbClr val="002060"/>
                </a:solidFill>
              </a:rPr>
              <a:t>Institute of Medicine’s (IoM) Six Domains of Healthcare Quality</a:t>
            </a:r>
            <a:endParaRPr lang="en-GB" dirty="0"/>
          </a:p>
        </p:txBody>
      </p:sp>
      <p:sp>
        <p:nvSpPr>
          <p:cNvPr id="3" name="Content Placeholder 2">
            <a:extLst>
              <a:ext uri="{FF2B5EF4-FFF2-40B4-BE49-F238E27FC236}">
                <a16:creationId xmlns:a16="http://schemas.microsoft.com/office/drawing/2014/main" id="{BF36E340-B180-DBA8-2B92-5D753B6A7CEC}"/>
              </a:ext>
            </a:extLst>
          </p:cNvPr>
          <p:cNvSpPr>
            <a:spLocks noGrp="1"/>
          </p:cNvSpPr>
          <p:nvPr>
            <p:ph idx="1"/>
          </p:nvPr>
        </p:nvSpPr>
        <p:spPr>
          <a:xfrm>
            <a:off x="838200" y="1804988"/>
            <a:ext cx="11060430" cy="4802187"/>
          </a:xfrm>
        </p:spPr>
        <p:txBody>
          <a:bodyPr>
            <a:normAutofit fontScale="92500" lnSpcReduction="10000"/>
          </a:bodyPr>
          <a:lstStyle/>
          <a:p>
            <a:pPr marL="0" indent="0">
              <a:buNone/>
            </a:pPr>
            <a:r>
              <a:rPr lang="en-GB" dirty="0"/>
              <a:t>This framework defines six key aspects of healthcare quality:</a:t>
            </a:r>
          </a:p>
          <a:p>
            <a:pPr marL="514350" indent="-514350">
              <a:buFont typeface="+mj-lt"/>
              <a:buAutoNum type="arabicPeriod"/>
            </a:pPr>
            <a:r>
              <a:rPr lang="en-GB" dirty="0"/>
              <a:t>Safety</a:t>
            </a:r>
          </a:p>
          <a:p>
            <a:pPr marL="514350" indent="-514350">
              <a:buFont typeface="+mj-lt"/>
              <a:buAutoNum type="arabicPeriod"/>
            </a:pPr>
            <a:r>
              <a:rPr lang="en-GB" dirty="0"/>
              <a:t>Effectiveness</a:t>
            </a:r>
          </a:p>
          <a:p>
            <a:pPr marL="514350" indent="-514350">
              <a:buFont typeface="+mj-lt"/>
              <a:buAutoNum type="arabicPeriod"/>
            </a:pPr>
            <a:r>
              <a:rPr lang="en-GB" dirty="0"/>
              <a:t>Patient-centeredness</a:t>
            </a:r>
          </a:p>
          <a:p>
            <a:pPr marL="514350" indent="-514350">
              <a:buFont typeface="+mj-lt"/>
              <a:buAutoNum type="arabicPeriod"/>
            </a:pPr>
            <a:r>
              <a:rPr lang="en-GB" dirty="0"/>
              <a:t>Timeliness</a:t>
            </a:r>
          </a:p>
          <a:p>
            <a:pPr marL="514350" indent="-514350">
              <a:buFont typeface="+mj-lt"/>
              <a:buAutoNum type="arabicPeriod"/>
            </a:pPr>
            <a:r>
              <a:rPr lang="en-GB" dirty="0"/>
              <a:t>Efficiency</a:t>
            </a:r>
          </a:p>
          <a:p>
            <a:pPr marL="514350" indent="-514350">
              <a:buFont typeface="+mj-lt"/>
              <a:buAutoNum type="arabicPeriod"/>
            </a:pPr>
            <a:r>
              <a:rPr lang="en-GB" dirty="0"/>
              <a:t>Equity</a:t>
            </a:r>
          </a:p>
          <a:p>
            <a:endParaRPr lang="en-GB" dirty="0"/>
          </a:p>
          <a:p>
            <a:r>
              <a:rPr lang="en-GB" b="1" dirty="0"/>
              <a:t>Application: </a:t>
            </a:r>
            <a:r>
              <a:rPr lang="en-GB" dirty="0"/>
              <a:t>These domains guide quality improvement efforts and policy development in healthcare systems, ensuring a comprehensive approach to quality enhancement.</a:t>
            </a:r>
          </a:p>
        </p:txBody>
      </p:sp>
    </p:spTree>
    <p:extLst>
      <p:ext uri="{BB962C8B-B14F-4D97-AF65-F5344CB8AC3E}">
        <p14:creationId xmlns:p14="http://schemas.microsoft.com/office/powerpoint/2010/main" val="27052621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49A75-5F10-F000-BBAA-9AEC3AAA6BCA}"/>
              </a:ext>
            </a:extLst>
          </p:cNvPr>
          <p:cNvSpPr>
            <a:spLocks noGrp="1"/>
          </p:cNvSpPr>
          <p:nvPr>
            <p:ph type="title"/>
          </p:nvPr>
        </p:nvSpPr>
        <p:spPr>
          <a:xfrm>
            <a:off x="572493" y="238539"/>
            <a:ext cx="11018520" cy="1434415"/>
          </a:xfrm>
        </p:spPr>
        <p:txBody>
          <a:bodyPr anchor="b">
            <a:normAutofit/>
          </a:bodyPr>
          <a:lstStyle/>
          <a:p>
            <a:r>
              <a:rPr lang="en-GB" sz="4600" dirty="0"/>
              <a:t>Institute of Medicine’s (IoM) Six Domains of Healthcare Quality -Example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D676A5-A988-56C5-FE81-B4F04DC75ABF}"/>
              </a:ext>
            </a:extLst>
          </p:cNvPr>
          <p:cNvSpPr>
            <a:spLocks noGrp="1"/>
          </p:cNvSpPr>
          <p:nvPr>
            <p:ph idx="1"/>
          </p:nvPr>
        </p:nvSpPr>
        <p:spPr>
          <a:xfrm>
            <a:off x="572493" y="2071316"/>
            <a:ext cx="6713552" cy="4119172"/>
          </a:xfrm>
        </p:spPr>
        <p:txBody>
          <a:bodyPr anchor="t">
            <a:normAutofit/>
          </a:bodyPr>
          <a:lstStyle/>
          <a:p>
            <a:r>
              <a:rPr lang="en-GB" sz="2200" b="1" dirty="0">
                <a:solidFill>
                  <a:srgbClr val="C00000"/>
                </a:solidFill>
              </a:rPr>
              <a:t>What an is EHR?</a:t>
            </a:r>
            <a:r>
              <a:rPr lang="en-GB" sz="2200" dirty="0"/>
              <a:t> An Electronic Health Record (EHR) is an electronic version of a patients medical history, that is maintained by the provider over time, and may include all of the key administrative clinical data relevant to that persons care under a particular provider, including demographics, progress notes, problems, medications, vital signs, past medical history, immunisations, laboratory data and radiology reports (CMS Gov, 2024). </a:t>
            </a:r>
          </a:p>
          <a:p>
            <a:r>
              <a:rPr lang="en-GB" sz="2200" b="1" dirty="0">
                <a:solidFill>
                  <a:srgbClr val="C00000"/>
                </a:solidFill>
              </a:rPr>
              <a:t>Example:</a:t>
            </a:r>
            <a:r>
              <a:rPr lang="en-GB" sz="2200" dirty="0"/>
              <a:t> Implementation of a comprehensive electronic health record (EHR) system in a hospital: </a:t>
            </a:r>
          </a:p>
          <a:p>
            <a:endParaRPr lang="en-GB" sz="2200" dirty="0"/>
          </a:p>
        </p:txBody>
      </p:sp>
      <p:pic>
        <p:nvPicPr>
          <p:cNvPr id="4" name="Picture 3" descr="A person using a tablet&#10;&#10;Description automatically generated">
            <a:extLst>
              <a:ext uri="{FF2B5EF4-FFF2-40B4-BE49-F238E27FC236}">
                <a16:creationId xmlns:a16="http://schemas.microsoft.com/office/drawing/2014/main" id="{09ABA2A1-508B-FC11-89BA-A9A2F01BD3F5}"/>
              </a:ext>
            </a:extLst>
          </p:cNvPr>
          <p:cNvPicPr>
            <a:picLocks noChangeAspect="1"/>
          </p:cNvPicPr>
          <p:nvPr/>
        </p:nvPicPr>
        <p:blipFill>
          <a:blip r:embed="rId3"/>
          <a:srcRect l="26805" r="22686" b="-1"/>
          <a:stretch/>
        </p:blipFill>
        <p:spPr>
          <a:xfrm>
            <a:off x="7675658" y="2093976"/>
            <a:ext cx="3941064" cy="4096512"/>
          </a:xfrm>
          <a:prstGeom prst="rect">
            <a:avLst/>
          </a:prstGeom>
        </p:spPr>
      </p:pic>
    </p:spTree>
    <p:extLst>
      <p:ext uri="{BB962C8B-B14F-4D97-AF65-F5344CB8AC3E}">
        <p14:creationId xmlns:p14="http://schemas.microsoft.com/office/powerpoint/2010/main" val="20771327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FDE5DD-1BD3-3A77-D45A-3EB4936113A6}"/>
              </a:ext>
            </a:extLst>
          </p:cNvPr>
          <p:cNvSpPr>
            <a:spLocks noGrp="1"/>
          </p:cNvSpPr>
          <p:nvPr>
            <p:ph idx="1"/>
          </p:nvPr>
        </p:nvSpPr>
        <p:spPr>
          <a:xfrm>
            <a:off x="480060" y="388620"/>
            <a:ext cx="11029950" cy="6286500"/>
          </a:xfrm>
        </p:spPr>
        <p:txBody>
          <a:bodyPr>
            <a:normAutofit lnSpcReduction="10000"/>
          </a:bodyPr>
          <a:lstStyle/>
          <a:p>
            <a:pPr marL="514350" indent="-514350">
              <a:buFont typeface="+mj-lt"/>
              <a:buAutoNum type="arabicPeriod"/>
            </a:pPr>
            <a:r>
              <a:rPr lang="en-GB" b="1" dirty="0"/>
              <a:t>Safety: </a:t>
            </a:r>
            <a:r>
              <a:rPr lang="en-GB" dirty="0"/>
              <a:t>The EHR system includes built-in alerts for drug interactions and allergies, reducing medication errors.</a:t>
            </a:r>
          </a:p>
          <a:p>
            <a:pPr marL="514350" indent="-514350">
              <a:buFont typeface="+mj-lt"/>
              <a:buAutoNum type="arabicPeriod"/>
            </a:pPr>
            <a:r>
              <a:rPr lang="en-GB" b="1" dirty="0"/>
              <a:t>Effectiveness: </a:t>
            </a:r>
            <a:r>
              <a:rPr lang="en-GB" dirty="0"/>
              <a:t>It provides evidence-based treatment protocols and decision support tools, improving adherence to best practices.</a:t>
            </a:r>
          </a:p>
          <a:p>
            <a:pPr marL="514350" indent="-514350">
              <a:buFont typeface="+mj-lt"/>
              <a:buAutoNum type="arabicPeriod"/>
            </a:pPr>
            <a:r>
              <a:rPr lang="en-GB" b="1" dirty="0"/>
              <a:t>Patient-centeredness: </a:t>
            </a:r>
            <a:r>
              <a:rPr lang="en-GB" dirty="0"/>
              <a:t>The system allows patients to access their health information and communicate with providers through a patient portal.</a:t>
            </a:r>
          </a:p>
          <a:p>
            <a:pPr marL="514350" indent="-514350">
              <a:buFont typeface="+mj-lt"/>
              <a:buAutoNum type="arabicPeriod"/>
            </a:pPr>
            <a:r>
              <a:rPr lang="en-GB" b="1" dirty="0"/>
              <a:t>Timeliness: </a:t>
            </a:r>
            <a:r>
              <a:rPr lang="en-GB" dirty="0"/>
              <a:t>It enables real-time updates of patient information, facilitating faster clinical decision-making and reducing delays in care.</a:t>
            </a:r>
          </a:p>
          <a:p>
            <a:pPr marL="514350" indent="-514350">
              <a:buFont typeface="+mj-lt"/>
              <a:buAutoNum type="arabicPeriod"/>
            </a:pPr>
            <a:r>
              <a:rPr lang="en-GB" b="1" dirty="0"/>
              <a:t>Efficiency: </a:t>
            </a:r>
            <a:r>
              <a:rPr lang="en-GB" dirty="0"/>
              <a:t>The EHR streamlines documentation processes, reduces duplicate tests, and improves care coordination among different departments.</a:t>
            </a:r>
          </a:p>
          <a:p>
            <a:pPr marL="514350" indent="-514350">
              <a:buFont typeface="+mj-lt"/>
              <a:buAutoNum type="arabicPeriod"/>
            </a:pPr>
            <a:r>
              <a:rPr lang="en-GB" b="1" dirty="0"/>
              <a:t>Equity: </a:t>
            </a:r>
            <a:r>
              <a:rPr lang="en-GB" dirty="0"/>
              <a:t>The system includes language interpretation services and culturally appropriate health information, ensuring equitable care for diverse patient populations.</a:t>
            </a:r>
          </a:p>
        </p:txBody>
      </p:sp>
    </p:spTree>
    <p:extLst>
      <p:ext uri="{BB962C8B-B14F-4D97-AF65-F5344CB8AC3E}">
        <p14:creationId xmlns:p14="http://schemas.microsoft.com/office/powerpoint/2010/main" val="38907659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up of a logo&#10;&#10;Description automatically generated">
            <a:hlinkClick r:id="rId2"/>
            <a:extLst>
              <a:ext uri="{FF2B5EF4-FFF2-40B4-BE49-F238E27FC236}">
                <a16:creationId xmlns:a16="http://schemas.microsoft.com/office/drawing/2014/main" id="{E63F1170-2C80-D035-FA2B-8DD5FC59E521}"/>
              </a:ext>
            </a:extLst>
          </p:cNvPr>
          <p:cNvPicPr>
            <a:picLocks noGrp="1" noChangeAspect="1"/>
          </p:cNvPicPr>
          <p:nvPr>
            <p:ph idx="1"/>
          </p:nvPr>
        </p:nvPicPr>
        <p:blipFill>
          <a:blip r:embed="rId3"/>
          <a:stretch>
            <a:fillRect/>
          </a:stretch>
        </p:blipFill>
        <p:spPr>
          <a:xfrm>
            <a:off x="643467" y="1111673"/>
            <a:ext cx="10905066" cy="4634652"/>
          </a:xfrm>
          <a:prstGeom prst="rect">
            <a:avLst/>
          </a:prstGeom>
        </p:spPr>
      </p:pic>
    </p:spTree>
    <p:extLst>
      <p:ext uri="{BB962C8B-B14F-4D97-AF65-F5344CB8AC3E}">
        <p14:creationId xmlns:p14="http://schemas.microsoft.com/office/powerpoint/2010/main" val="32555650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7F1AF47-AE98-4034-BD91-1976FA4D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8EC0EE2B-2029-48DD-893D-F528E651B0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16">
            <a:extLst>
              <a:ext uri="{FF2B5EF4-FFF2-40B4-BE49-F238E27FC236}">
                <a16:creationId xmlns:a16="http://schemas.microsoft.com/office/drawing/2014/main" id="{45AE1D08-1ED1-4F59-B42F-4D8EA33DC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9A79B912-88EA-4640-BDEB-51B3B11A0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5299DF-4B48-29B3-8014-FB73040CADBC}"/>
              </a:ext>
            </a:extLst>
          </p:cNvPr>
          <p:cNvSpPr>
            <a:spLocks noGrp="1"/>
          </p:cNvSpPr>
          <p:nvPr>
            <p:ph type="title"/>
          </p:nvPr>
        </p:nvSpPr>
        <p:spPr>
          <a:xfrm>
            <a:off x="662180" y="2862471"/>
            <a:ext cx="3041803" cy="2907802"/>
          </a:xfrm>
        </p:spPr>
        <p:txBody>
          <a:bodyPr vert="horz" lIns="91440" tIns="45720" rIns="91440" bIns="45720" rtlCol="0" anchor="t">
            <a:normAutofit/>
          </a:bodyPr>
          <a:lstStyle/>
          <a:p>
            <a:r>
              <a:rPr lang="en-US" sz="4000">
                <a:solidFill>
                  <a:srgbClr val="FFFFFF"/>
                </a:solidFill>
              </a:rPr>
              <a:t>Regulation of Health and Social care in the UK. </a:t>
            </a:r>
            <a:endParaRPr lang="en-US" sz="4000" dirty="0">
              <a:solidFill>
                <a:srgbClr val="FFFFFF"/>
              </a:solidFill>
            </a:endParaRPr>
          </a:p>
        </p:txBody>
      </p:sp>
      <p:pic>
        <p:nvPicPr>
          <p:cNvPr id="5" name="Picture 4" descr="A black and white logo&#10;&#10;Description automatically generated">
            <a:extLst>
              <a:ext uri="{FF2B5EF4-FFF2-40B4-BE49-F238E27FC236}">
                <a16:creationId xmlns:a16="http://schemas.microsoft.com/office/drawing/2014/main" id="{CC7FAF3D-F31A-B0F2-380A-600486456A36}"/>
              </a:ext>
            </a:extLst>
          </p:cNvPr>
          <p:cNvPicPr>
            <a:picLocks noChangeAspect="1"/>
          </p:cNvPicPr>
          <p:nvPr/>
        </p:nvPicPr>
        <p:blipFill>
          <a:blip r:embed="rId2"/>
          <a:stretch>
            <a:fillRect/>
          </a:stretch>
        </p:blipFill>
        <p:spPr>
          <a:xfrm>
            <a:off x="4601040" y="509299"/>
            <a:ext cx="3387578" cy="2664537"/>
          </a:xfrm>
          <a:prstGeom prst="rect">
            <a:avLst/>
          </a:prstGeom>
        </p:spPr>
      </p:pic>
      <p:pic>
        <p:nvPicPr>
          <p:cNvPr id="4" name="Picture 3" descr="A diagram of a health care act&#10;&#10;Description automatically generated">
            <a:extLst>
              <a:ext uri="{FF2B5EF4-FFF2-40B4-BE49-F238E27FC236}">
                <a16:creationId xmlns:a16="http://schemas.microsoft.com/office/drawing/2014/main" id="{C0F9D7A6-6B8D-5708-DF1C-9C032FFD3662}"/>
              </a:ext>
            </a:extLst>
          </p:cNvPr>
          <p:cNvPicPr>
            <a:picLocks noChangeAspect="1"/>
          </p:cNvPicPr>
          <p:nvPr/>
        </p:nvPicPr>
        <p:blipFill>
          <a:blip r:embed="rId3"/>
          <a:stretch>
            <a:fillRect/>
          </a:stretch>
        </p:blipFill>
        <p:spPr>
          <a:xfrm>
            <a:off x="8293930" y="800100"/>
            <a:ext cx="3419533" cy="2373734"/>
          </a:xfrm>
          <a:prstGeom prst="rect">
            <a:avLst/>
          </a:prstGeom>
        </p:spPr>
      </p:pic>
      <p:pic>
        <p:nvPicPr>
          <p:cNvPr id="6" name="Picture 5" descr="A logo with text on it&#10;&#10;Description automatically generated">
            <a:extLst>
              <a:ext uri="{FF2B5EF4-FFF2-40B4-BE49-F238E27FC236}">
                <a16:creationId xmlns:a16="http://schemas.microsoft.com/office/drawing/2014/main" id="{AB6CFC7B-3EEB-586A-7FB7-E6FF1665AF23}"/>
              </a:ext>
            </a:extLst>
          </p:cNvPr>
          <p:cNvPicPr>
            <a:picLocks noChangeAspect="1"/>
          </p:cNvPicPr>
          <p:nvPr/>
        </p:nvPicPr>
        <p:blipFill>
          <a:blip r:embed="rId4"/>
          <a:stretch>
            <a:fillRect/>
          </a:stretch>
        </p:blipFill>
        <p:spPr>
          <a:xfrm>
            <a:off x="5350492" y="3429000"/>
            <a:ext cx="5613518" cy="2887465"/>
          </a:xfrm>
          <a:prstGeom prst="rect">
            <a:avLst/>
          </a:prstGeom>
        </p:spPr>
      </p:pic>
    </p:spTree>
    <p:extLst>
      <p:ext uri="{BB962C8B-B14F-4D97-AF65-F5344CB8AC3E}">
        <p14:creationId xmlns:p14="http://schemas.microsoft.com/office/powerpoint/2010/main" val="1290496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76E8BC-BB0C-6E58-E6BC-4B66B85615BD}"/>
              </a:ext>
            </a:extLst>
          </p:cNvPr>
          <p:cNvSpPr>
            <a:spLocks noGrp="1"/>
          </p:cNvSpPr>
          <p:nvPr>
            <p:ph type="title"/>
          </p:nvPr>
        </p:nvSpPr>
        <p:spPr>
          <a:xfrm>
            <a:off x="533780" y="1314409"/>
            <a:ext cx="10839069" cy="541782"/>
          </a:xfrm>
        </p:spPr>
        <p:txBody>
          <a:bodyPr anchor="b">
            <a:normAutofit fontScale="90000"/>
          </a:bodyPr>
          <a:lstStyle/>
          <a:p>
            <a:r>
              <a:rPr lang="en-GB" sz="3200" b="1" dirty="0"/>
              <a:t>What do you understand by the term ‘</a:t>
            </a:r>
            <a:r>
              <a:rPr lang="en-GB" sz="3200" b="1" u="sng" dirty="0"/>
              <a:t>Regulations</a:t>
            </a:r>
            <a:r>
              <a:rPr lang="en-GB" sz="3200" b="1" dirty="0"/>
              <a:t>’ and ‘</a:t>
            </a:r>
            <a:r>
              <a:rPr lang="en-GB" sz="3200" b="1" u="sng" dirty="0"/>
              <a:t>Regulator</a:t>
            </a:r>
            <a:r>
              <a:rPr lang="en-GB" sz="3200" b="1" dirty="0"/>
              <a:t>’?</a:t>
            </a:r>
            <a:endParaRPr lang="en-GB" sz="3200" dirty="0"/>
          </a:p>
        </p:txBody>
      </p:sp>
      <p:sp>
        <p:nvSpPr>
          <p:cNvPr id="2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4E6258-C602-4A92-710C-F80D691B33D3}"/>
              </a:ext>
            </a:extLst>
          </p:cNvPr>
          <p:cNvSpPr>
            <a:spLocks noGrp="1"/>
          </p:cNvSpPr>
          <p:nvPr>
            <p:ph idx="1"/>
          </p:nvPr>
        </p:nvSpPr>
        <p:spPr>
          <a:xfrm>
            <a:off x="728091" y="2482596"/>
            <a:ext cx="8193024" cy="4270168"/>
          </a:xfrm>
        </p:spPr>
        <p:txBody>
          <a:bodyPr anchor="t">
            <a:noAutofit/>
          </a:bodyPr>
          <a:lstStyle/>
          <a:p>
            <a:r>
              <a:rPr lang="en-GB" sz="2400" b="1" dirty="0">
                <a:solidFill>
                  <a:srgbClr val="C00000"/>
                </a:solidFill>
              </a:rPr>
              <a:t>1. Individual Reflection (2 minutes)</a:t>
            </a:r>
          </a:p>
          <a:p>
            <a:r>
              <a:rPr lang="en-GB" sz="2400" dirty="0"/>
              <a:t>write down:</a:t>
            </a:r>
          </a:p>
          <a:p>
            <a:r>
              <a:rPr lang="en-GB" sz="2400" dirty="0"/>
              <a:t>What you understand by 'regulation'</a:t>
            </a:r>
          </a:p>
          <a:p>
            <a:r>
              <a:rPr lang="en-GB" sz="2400" dirty="0"/>
              <a:t>What a 'regulator' does</a:t>
            </a:r>
          </a:p>
          <a:p>
            <a:r>
              <a:rPr lang="en-GB" sz="2400" dirty="0"/>
              <a:t>One example from health and social care</a:t>
            </a:r>
          </a:p>
          <a:p>
            <a:endParaRPr lang="en-GB" sz="400" dirty="0"/>
          </a:p>
          <a:p>
            <a:pPr marL="0" indent="0">
              <a:buNone/>
            </a:pPr>
            <a:r>
              <a:rPr lang="en-GB" sz="2400" b="1" dirty="0">
                <a:solidFill>
                  <a:srgbClr val="C00000"/>
                </a:solidFill>
              </a:rPr>
              <a:t>2. Pair-Share (3 minutes)</a:t>
            </a:r>
          </a:p>
          <a:p>
            <a:endParaRPr lang="en-GB" sz="1200" dirty="0"/>
          </a:p>
          <a:p>
            <a:pPr marL="0" indent="0">
              <a:buNone/>
            </a:pPr>
            <a:r>
              <a:rPr lang="en-GB" sz="2400" b="1" dirty="0">
                <a:solidFill>
                  <a:srgbClr val="C00000"/>
                </a:solidFill>
              </a:rPr>
              <a:t>3. Debrief</a:t>
            </a:r>
          </a:p>
          <a:p>
            <a:r>
              <a:rPr lang="en-GB" sz="2400" dirty="0"/>
              <a:t>Quick whole-class sharing</a:t>
            </a:r>
          </a:p>
        </p:txBody>
      </p:sp>
      <p:pic>
        <p:nvPicPr>
          <p:cNvPr id="4" name="Picture 3">
            <a:extLst>
              <a:ext uri="{FF2B5EF4-FFF2-40B4-BE49-F238E27FC236}">
                <a16:creationId xmlns:a16="http://schemas.microsoft.com/office/drawing/2014/main" id="{9E4F14CE-0CA8-8FB4-542D-1BB764B551E6}"/>
              </a:ext>
            </a:extLst>
          </p:cNvPr>
          <p:cNvPicPr>
            <a:picLocks noChangeAspect="1"/>
          </p:cNvPicPr>
          <p:nvPr/>
        </p:nvPicPr>
        <p:blipFill>
          <a:blip r:embed="rId3"/>
          <a:stretch>
            <a:fillRect/>
          </a:stretch>
        </p:blipFill>
        <p:spPr>
          <a:xfrm>
            <a:off x="6618732" y="2351172"/>
            <a:ext cx="5458968" cy="4094226"/>
          </a:xfrm>
          <a:prstGeom prst="rect">
            <a:avLst/>
          </a:prstGeom>
        </p:spPr>
      </p:pic>
      <p:sp>
        <p:nvSpPr>
          <p:cNvPr id="6" name="TextBox 5">
            <a:extLst>
              <a:ext uri="{FF2B5EF4-FFF2-40B4-BE49-F238E27FC236}">
                <a16:creationId xmlns:a16="http://schemas.microsoft.com/office/drawing/2014/main" id="{EDAA7143-E0EC-14FA-8E7D-7B955E0C44C7}"/>
              </a:ext>
            </a:extLst>
          </p:cNvPr>
          <p:cNvSpPr txBox="1"/>
          <p:nvPr/>
        </p:nvSpPr>
        <p:spPr>
          <a:xfrm>
            <a:off x="728091" y="516676"/>
            <a:ext cx="2197417" cy="692497"/>
          </a:xfrm>
          <a:prstGeom prst="rect">
            <a:avLst/>
          </a:prstGeom>
          <a:noFill/>
        </p:spPr>
        <p:txBody>
          <a:bodyPr wrap="square">
            <a:spAutoFit/>
          </a:bodyPr>
          <a:lstStyle/>
          <a:p>
            <a:r>
              <a:rPr lang="en-GB" sz="3900" b="1" dirty="0">
                <a:solidFill>
                  <a:srgbClr val="023D5B"/>
                </a:solidFill>
              </a:rPr>
              <a:t>Activity: </a:t>
            </a:r>
            <a:endParaRPr lang="en-GB" sz="3900" dirty="0">
              <a:solidFill>
                <a:srgbClr val="023D5B"/>
              </a:solidFill>
            </a:endParaRPr>
          </a:p>
        </p:txBody>
      </p:sp>
    </p:spTree>
    <p:extLst>
      <p:ext uri="{BB962C8B-B14F-4D97-AF65-F5344CB8AC3E}">
        <p14:creationId xmlns:p14="http://schemas.microsoft.com/office/powerpoint/2010/main" val="17151772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E2228-2F33-AA5B-076C-7A902AA7AE11}"/>
              </a:ext>
            </a:extLst>
          </p:cNvPr>
          <p:cNvSpPr>
            <a:spLocks noGrp="1"/>
          </p:cNvSpPr>
          <p:nvPr>
            <p:ph type="title"/>
          </p:nvPr>
        </p:nvSpPr>
        <p:spPr>
          <a:xfrm>
            <a:off x="439956" y="262255"/>
            <a:ext cx="10515600" cy="1325563"/>
          </a:xfrm>
        </p:spPr>
        <p:txBody>
          <a:bodyPr/>
          <a:lstStyle/>
          <a:p>
            <a:r>
              <a:rPr lang="en-GB" b="1" dirty="0">
                <a:solidFill>
                  <a:srgbClr val="002060"/>
                </a:solidFill>
              </a:rPr>
              <a:t>What are Regulations and Regulator mean?</a:t>
            </a:r>
          </a:p>
        </p:txBody>
      </p:sp>
      <p:sp>
        <p:nvSpPr>
          <p:cNvPr id="6" name="TextBox 5">
            <a:extLst>
              <a:ext uri="{FF2B5EF4-FFF2-40B4-BE49-F238E27FC236}">
                <a16:creationId xmlns:a16="http://schemas.microsoft.com/office/drawing/2014/main" id="{1F3AB008-3C7A-F7F5-C11E-8B5E02BB52E2}"/>
              </a:ext>
            </a:extLst>
          </p:cNvPr>
          <p:cNvSpPr txBox="1"/>
          <p:nvPr/>
        </p:nvSpPr>
        <p:spPr>
          <a:xfrm>
            <a:off x="439956" y="1587818"/>
            <a:ext cx="11344374" cy="1015663"/>
          </a:xfrm>
          <a:prstGeom prst="rect">
            <a:avLst/>
          </a:prstGeom>
          <a:noFill/>
        </p:spPr>
        <p:txBody>
          <a:bodyPr wrap="square">
            <a:spAutoFit/>
          </a:bodyPr>
          <a:lstStyle/>
          <a:p>
            <a:pPr marL="457200" indent="-457200">
              <a:buFont typeface="Arial" panose="020B0604020202020204" pitchFamily="34" charset="0"/>
              <a:buChar char="•"/>
            </a:pPr>
            <a:r>
              <a:rPr lang="en-GB" sz="3000" b="1" dirty="0"/>
              <a:t>Regulation</a:t>
            </a:r>
            <a:r>
              <a:rPr lang="en-GB" sz="3000" dirty="0"/>
              <a:t> is broadly defined as the use of rules, incentives and penalties to change the behaviour of individuals or organisations.</a:t>
            </a:r>
          </a:p>
        </p:txBody>
      </p:sp>
      <p:sp>
        <p:nvSpPr>
          <p:cNvPr id="8" name="TextBox 7">
            <a:extLst>
              <a:ext uri="{FF2B5EF4-FFF2-40B4-BE49-F238E27FC236}">
                <a16:creationId xmlns:a16="http://schemas.microsoft.com/office/drawing/2014/main" id="{5A6DFA27-E556-F3D2-4F94-DD39884C3ADF}"/>
              </a:ext>
            </a:extLst>
          </p:cNvPr>
          <p:cNvSpPr txBox="1"/>
          <p:nvPr/>
        </p:nvSpPr>
        <p:spPr>
          <a:xfrm>
            <a:off x="439956" y="2913381"/>
            <a:ext cx="11024334" cy="1015663"/>
          </a:xfrm>
          <a:prstGeom prst="rect">
            <a:avLst/>
          </a:prstGeom>
          <a:noFill/>
        </p:spPr>
        <p:txBody>
          <a:bodyPr wrap="square">
            <a:spAutoFit/>
          </a:bodyPr>
          <a:lstStyle/>
          <a:p>
            <a:pPr marL="457200" indent="-457200">
              <a:buFont typeface="Arial" panose="020B0604020202020204" pitchFamily="34" charset="0"/>
              <a:buChar char="•"/>
            </a:pPr>
            <a:r>
              <a:rPr lang="en-GB" sz="3000" dirty="0"/>
              <a:t>Regulation involves not only setting standards but monitoring performance against them and enforcing compliance.</a:t>
            </a:r>
          </a:p>
        </p:txBody>
      </p:sp>
      <p:sp>
        <p:nvSpPr>
          <p:cNvPr id="10" name="TextBox 9">
            <a:extLst>
              <a:ext uri="{FF2B5EF4-FFF2-40B4-BE49-F238E27FC236}">
                <a16:creationId xmlns:a16="http://schemas.microsoft.com/office/drawing/2014/main" id="{C5E2569C-8CBC-19B0-FDF5-992730A0B86E}"/>
              </a:ext>
            </a:extLst>
          </p:cNvPr>
          <p:cNvSpPr txBox="1"/>
          <p:nvPr/>
        </p:nvSpPr>
        <p:spPr>
          <a:xfrm>
            <a:off x="439956" y="4238944"/>
            <a:ext cx="10736580" cy="1477328"/>
          </a:xfrm>
          <a:prstGeom prst="rect">
            <a:avLst/>
          </a:prstGeom>
          <a:noFill/>
        </p:spPr>
        <p:txBody>
          <a:bodyPr wrap="square">
            <a:spAutoFit/>
          </a:bodyPr>
          <a:lstStyle/>
          <a:p>
            <a:pPr marL="457200" indent="-457200">
              <a:buFont typeface="Arial" panose="020B0604020202020204" pitchFamily="34" charset="0"/>
              <a:buChar char="•"/>
            </a:pPr>
            <a:r>
              <a:rPr lang="en-GB" sz="3000" dirty="0"/>
              <a:t>A </a:t>
            </a:r>
            <a:r>
              <a:rPr lang="en-GB" sz="3000" b="1" dirty="0"/>
              <a:t>regulator</a:t>
            </a:r>
            <a:r>
              <a:rPr lang="en-GB" sz="3000" dirty="0"/>
              <a:t> in health and social care refers to an organisation with statutory powers to oversee and control how health and social care is provided (Bishop, 2024).</a:t>
            </a:r>
          </a:p>
        </p:txBody>
      </p:sp>
    </p:spTree>
    <p:extLst>
      <p:ext uri="{BB962C8B-B14F-4D97-AF65-F5344CB8AC3E}">
        <p14:creationId xmlns:p14="http://schemas.microsoft.com/office/powerpoint/2010/main" val="7181498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CB9BC-20E6-2BAD-C12A-89D318325387}"/>
              </a:ext>
            </a:extLst>
          </p:cNvPr>
          <p:cNvSpPr>
            <a:spLocks noGrp="1"/>
          </p:cNvSpPr>
          <p:nvPr>
            <p:ph type="title"/>
          </p:nvPr>
        </p:nvSpPr>
        <p:spPr>
          <a:xfrm>
            <a:off x="5297762" y="329184"/>
            <a:ext cx="6251110" cy="1783080"/>
          </a:xfrm>
        </p:spPr>
        <p:txBody>
          <a:bodyPr anchor="b">
            <a:normAutofit/>
          </a:bodyPr>
          <a:lstStyle/>
          <a:p>
            <a:r>
              <a:rPr lang="en-GB" sz="4600" b="1" dirty="0"/>
              <a:t>Regulators – Health and Social Care – by country </a:t>
            </a:r>
          </a:p>
        </p:txBody>
      </p:sp>
      <p:pic>
        <p:nvPicPr>
          <p:cNvPr id="4" name="Picture 3" descr="A map of the united kingdom&#10;&#10;Description automatically generated">
            <a:extLst>
              <a:ext uri="{FF2B5EF4-FFF2-40B4-BE49-F238E27FC236}">
                <a16:creationId xmlns:a16="http://schemas.microsoft.com/office/drawing/2014/main" id="{3F259384-7BE4-2E14-093D-CDB4FCC48DCE}"/>
              </a:ext>
            </a:extLst>
          </p:cNvPr>
          <p:cNvPicPr>
            <a:picLocks noChangeAspect="1"/>
          </p:cNvPicPr>
          <p:nvPr/>
        </p:nvPicPr>
        <p:blipFill>
          <a:blip r:embed="rId2"/>
          <a:srcRect t="5759"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0798E5-7172-6D7E-AC39-015F4E607E66}"/>
              </a:ext>
            </a:extLst>
          </p:cNvPr>
          <p:cNvSpPr>
            <a:spLocks noGrp="1"/>
          </p:cNvSpPr>
          <p:nvPr>
            <p:ph idx="1"/>
          </p:nvPr>
        </p:nvSpPr>
        <p:spPr>
          <a:xfrm>
            <a:off x="5297762" y="2706624"/>
            <a:ext cx="6251110" cy="3483864"/>
          </a:xfrm>
        </p:spPr>
        <p:txBody>
          <a:bodyPr>
            <a:normAutofit/>
          </a:bodyPr>
          <a:lstStyle/>
          <a:p>
            <a:r>
              <a:rPr lang="en-GB" sz="2200" dirty="0"/>
              <a:t>The </a:t>
            </a:r>
            <a:r>
              <a:rPr lang="en-GB" sz="2200" b="1" dirty="0"/>
              <a:t>Care Quality Commission </a:t>
            </a:r>
            <a:r>
              <a:rPr lang="en-GB" sz="2200" b="1" dirty="0">
                <a:solidFill>
                  <a:srgbClr val="C00000"/>
                </a:solidFill>
              </a:rPr>
              <a:t>(CQC) </a:t>
            </a:r>
            <a:r>
              <a:rPr lang="en-GB" sz="2200" dirty="0"/>
              <a:t>is the main regulator of health and social care in </a:t>
            </a:r>
            <a:r>
              <a:rPr lang="en-GB" sz="2200" b="1" dirty="0"/>
              <a:t>England</a:t>
            </a:r>
            <a:r>
              <a:rPr lang="en-GB" sz="2200" dirty="0"/>
              <a:t>. </a:t>
            </a:r>
          </a:p>
          <a:p>
            <a:r>
              <a:rPr lang="en-GB" sz="2200" dirty="0"/>
              <a:t>Healthcare Improvement Scotland and Care Inspectorate </a:t>
            </a:r>
            <a:r>
              <a:rPr lang="en-GB" sz="2200" b="1" dirty="0"/>
              <a:t>Scotland</a:t>
            </a:r>
            <a:r>
              <a:rPr lang="en-GB" sz="2200" dirty="0"/>
              <a:t> – CIS</a:t>
            </a:r>
          </a:p>
          <a:p>
            <a:r>
              <a:rPr lang="en-GB" sz="2200" dirty="0"/>
              <a:t>Healthcare Inspectorate Wales – HIW</a:t>
            </a:r>
          </a:p>
          <a:p>
            <a:r>
              <a:rPr lang="en-GB" sz="2200" dirty="0"/>
              <a:t>Care Council for </a:t>
            </a:r>
            <a:r>
              <a:rPr lang="en-GB" sz="2200" b="1" dirty="0"/>
              <a:t>Wales</a:t>
            </a:r>
          </a:p>
          <a:p>
            <a:r>
              <a:rPr lang="en-GB" sz="2200" dirty="0"/>
              <a:t>Care and Social Services Inspectorate Wales</a:t>
            </a:r>
          </a:p>
          <a:p>
            <a:r>
              <a:rPr lang="en-GB" sz="2200" b="1" dirty="0"/>
              <a:t>Northern Ireland </a:t>
            </a:r>
            <a:r>
              <a:rPr lang="en-GB" sz="2200" dirty="0"/>
              <a:t>Social Care Council</a:t>
            </a:r>
          </a:p>
        </p:txBody>
      </p:sp>
    </p:spTree>
    <p:extLst>
      <p:ext uri="{BB962C8B-B14F-4D97-AF65-F5344CB8AC3E}">
        <p14:creationId xmlns:p14="http://schemas.microsoft.com/office/powerpoint/2010/main" val="5417105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679EE-4DAF-9FDB-AC56-135C089E7F7E}"/>
              </a:ext>
            </a:extLst>
          </p:cNvPr>
          <p:cNvSpPr>
            <a:spLocks noGrp="1"/>
          </p:cNvSpPr>
          <p:nvPr>
            <p:ph type="title"/>
          </p:nvPr>
        </p:nvSpPr>
        <p:spPr>
          <a:xfrm>
            <a:off x="838200" y="365125"/>
            <a:ext cx="10515600" cy="1063625"/>
          </a:xfrm>
        </p:spPr>
        <p:txBody>
          <a:bodyPr/>
          <a:lstStyle/>
          <a:p>
            <a:r>
              <a:rPr lang="en-GB" dirty="0"/>
              <a:t>All Regulators in Health &amp; Social Care: </a:t>
            </a:r>
          </a:p>
        </p:txBody>
      </p:sp>
      <p:sp>
        <p:nvSpPr>
          <p:cNvPr id="3" name="Content Placeholder 2">
            <a:extLst>
              <a:ext uri="{FF2B5EF4-FFF2-40B4-BE49-F238E27FC236}">
                <a16:creationId xmlns:a16="http://schemas.microsoft.com/office/drawing/2014/main" id="{3ED065A3-321F-7B48-F6B8-AC6F99707F2A}"/>
              </a:ext>
            </a:extLst>
          </p:cNvPr>
          <p:cNvSpPr>
            <a:spLocks noGrp="1"/>
          </p:cNvSpPr>
          <p:nvPr>
            <p:ph idx="1"/>
          </p:nvPr>
        </p:nvSpPr>
        <p:spPr>
          <a:xfrm>
            <a:off x="838200" y="1428750"/>
            <a:ext cx="10515600" cy="5200650"/>
          </a:xfrm>
        </p:spPr>
        <p:txBody>
          <a:bodyPr>
            <a:normAutofit fontScale="77500" lnSpcReduction="20000"/>
          </a:bodyPr>
          <a:lstStyle/>
          <a:p>
            <a:pPr marL="0" indent="0">
              <a:buNone/>
            </a:pPr>
            <a:r>
              <a:rPr lang="en-GB" dirty="0"/>
              <a:t>There are </a:t>
            </a:r>
            <a:r>
              <a:rPr lang="en-GB" b="1" dirty="0"/>
              <a:t>13 health and social care regulators</a:t>
            </a:r>
            <a:r>
              <a:rPr lang="en-GB" dirty="0"/>
              <a:t>, includes:</a:t>
            </a:r>
          </a:p>
          <a:p>
            <a:pPr marL="514350" indent="-514350">
              <a:buFont typeface="+mj-lt"/>
              <a:buAutoNum type="arabicPeriod"/>
            </a:pPr>
            <a:r>
              <a:rPr lang="en-GB" dirty="0"/>
              <a:t>General Medical Council (GMC)</a:t>
            </a:r>
          </a:p>
          <a:p>
            <a:pPr marL="514350" indent="-514350">
              <a:buFont typeface="+mj-lt"/>
              <a:buAutoNum type="arabicPeriod"/>
            </a:pPr>
            <a:r>
              <a:rPr lang="en-GB" dirty="0"/>
              <a:t>Nursing and Midwifery Council (NMC)</a:t>
            </a:r>
          </a:p>
          <a:p>
            <a:pPr marL="514350" indent="-514350">
              <a:buFont typeface="+mj-lt"/>
              <a:buAutoNum type="arabicPeriod"/>
            </a:pPr>
            <a:r>
              <a:rPr lang="en-GB" dirty="0"/>
              <a:t>General Dental Council (GDC)</a:t>
            </a:r>
          </a:p>
          <a:p>
            <a:pPr marL="514350" indent="-514350">
              <a:buFont typeface="+mj-lt"/>
              <a:buAutoNum type="arabicPeriod"/>
            </a:pPr>
            <a:r>
              <a:rPr lang="en-GB" dirty="0"/>
              <a:t>General Optical Council (GOC)</a:t>
            </a:r>
          </a:p>
          <a:p>
            <a:pPr marL="514350" indent="-514350">
              <a:buFont typeface="+mj-lt"/>
              <a:buAutoNum type="arabicPeriod"/>
            </a:pPr>
            <a:r>
              <a:rPr lang="en-GB" dirty="0"/>
              <a:t>General Chiropractic Council (GCC)</a:t>
            </a:r>
          </a:p>
          <a:p>
            <a:pPr marL="514350" indent="-514350">
              <a:buFont typeface="+mj-lt"/>
              <a:buAutoNum type="arabicPeriod"/>
            </a:pPr>
            <a:r>
              <a:rPr lang="en-GB" dirty="0"/>
              <a:t>General Osteopathic Council (</a:t>
            </a:r>
            <a:r>
              <a:rPr lang="en-GB" dirty="0" err="1"/>
              <a:t>GOsC</a:t>
            </a:r>
            <a:r>
              <a:rPr lang="en-GB" dirty="0"/>
              <a:t>)</a:t>
            </a:r>
          </a:p>
          <a:p>
            <a:pPr marL="514350" indent="-514350">
              <a:buFont typeface="+mj-lt"/>
              <a:buAutoNum type="arabicPeriod"/>
            </a:pPr>
            <a:r>
              <a:rPr lang="en-GB" dirty="0"/>
              <a:t>General Pharmaceutical Council (</a:t>
            </a:r>
            <a:r>
              <a:rPr lang="en-GB" dirty="0" err="1"/>
              <a:t>GPhC</a:t>
            </a:r>
            <a:r>
              <a:rPr lang="en-GB" dirty="0"/>
              <a:t>)</a:t>
            </a:r>
          </a:p>
          <a:p>
            <a:pPr marL="514350" indent="-514350">
              <a:buFont typeface="+mj-lt"/>
              <a:buAutoNum type="arabicPeriod"/>
            </a:pPr>
            <a:r>
              <a:rPr lang="en-GB" dirty="0"/>
              <a:t>Health and Care Professions Council (HCPC)</a:t>
            </a:r>
          </a:p>
          <a:p>
            <a:pPr marL="514350" indent="-514350">
              <a:buFont typeface="+mj-lt"/>
              <a:buAutoNum type="arabicPeriod"/>
            </a:pPr>
            <a:r>
              <a:rPr lang="en-GB" dirty="0"/>
              <a:t>Social Work England</a:t>
            </a:r>
          </a:p>
          <a:p>
            <a:pPr marL="514350" indent="-514350">
              <a:buFont typeface="+mj-lt"/>
              <a:buAutoNum type="arabicPeriod"/>
            </a:pPr>
            <a:r>
              <a:rPr lang="en-GB" dirty="0"/>
              <a:t>Pharmaceutical Society of Northern Ireland (PSNI)</a:t>
            </a:r>
          </a:p>
          <a:p>
            <a:pPr marL="514350" indent="-514350">
              <a:buFont typeface="+mj-lt"/>
              <a:buAutoNum type="arabicPeriod"/>
            </a:pPr>
            <a:r>
              <a:rPr lang="en-GB" b="1" dirty="0">
                <a:solidFill>
                  <a:srgbClr val="C00000"/>
                </a:solidFill>
              </a:rPr>
              <a:t>Care Quality Commission (CQC) for England</a:t>
            </a:r>
          </a:p>
          <a:p>
            <a:pPr marL="514350" indent="-514350">
              <a:buFont typeface="+mj-lt"/>
              <a:buAutoNum type="arabicPeriod"/>
            </a:pPr>
            <a:r>
              <a:rPr lang="en-GB" dirty="0"/>
              <a:t>Care Inspectorate Wales (CIW)</a:t>
            </a:r>
          </a:p>
          <a:p>
            <a:pPr marL="514350" indent="-514350">
              <a:buFont typeface="+mj-lt"/>
              <a:buAutoNum type="arabicPeriod"/>
            </a:pPr>
            <a:r>
              <a:rPr lang="en-GB" dirty="0"/>
              <a:t>Care Inspectorate Scotland</a:t>
            </a:r>
          </a:p>
        </p:txBody>
      </p:sp>
    </p:spTree>
    <p:extLst>
      <p:ext uri="{BB962C8B-B14F-4D97-AF65-F5344CB8AC3E}">
        <p14:creationId xmlns:p14="http://schemas.microsoft.com/office/powerpoint/2010/main" val="31919268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video&#10;&#10;Description automatically generated">
            <a:hlinkClick r:id="rId2"/>
            <a:extLst>
              <a:ext uri="{FF2B5EF4-FFF2-40B4-BE49-F238E27FC236}">
                <a16:creationId xmlns:a16="http://schemas.microsoft.com/office/drawing/2014/main" id="{BBA630D6-58B0-F1C0-EC9D-F6C8C89F92AC}"/>
              </a:ext>
            </a:extLst>
          </p:cNvPr>
          <p:cNvPicPr>
            <a:picLocks noChangeAspect="1"/>
          </p:cNvPicPr>
          <p:nvPr/>
        </p:nvPicPr>
        <p:blipFill>
          <a:blip r:embed="rId3"/>
          <a:stretch>
            <a:fillRect/>
          </a:stretch>
        </p:blipFill>
        <p:spPr>
          <a:xfrm>
            <a:off x="1737360" y="457200"/>
            <a:ext cx="8801099" cy="5943600"/>
          </a:xfrm>
          <a:prstGeom prst="rect">
            <a:avLst/>
          </a:prstGeom>
        </p:spPr>
      </p:pic>
    </p:spTree>
    <p:extLst>
      <p:ext uri="{BB962C8B-B14F-4D97-AF65-F5344CB8AC3E}">
        <p14:creationId xmlns:p14="http://schemas.microsoft.com/office/powerpoint/2010/main" val="2241588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32C22D-86B8-6568-C1D8-88F903282C12}"/>
              </a:ext>
            </a:extLst>
          </p:cNvPr>
          <p:cNvSpPr>
            <a:spLocks noGrp="1"/>
          </p:cNvSpPr>
          <p:nvPr>
            <p:ph type="title"/>
          </p:nvPr>
        </p:nvSpPr>
        <p:spPr>
          <a:xfrm>
            <a:off x="640080" y="325369"/>
            <a:ext cx="4368602" cy="1578905"/>
          </a:xfrm>
        </p:spPr>
        <p:txBody>
          <a:bodyPr anchor="b">
            <a:normAutofit/>
          </a:bodyPr>
          <a:lstStyle/>
          <a:p>
            <a:r>
              <a:rPr lang="en-GB" sz="4600" b="1" dirty="0"/>
              <a:t>Services that CQC Regulates: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23FDCB-CBD0-F79B-E08F-78A6FB7D13DD}"/>
              </a:ext>
            </a:extLst>
          </p:cNvPr>
          <p:cNvSpPr>
            <a:spLocks noGrp="1"/>
          </p:cNvSpPr>
          <p:nvPr>
            <p:ph idx="1"/>
          </p:nvPr>
        </p:nvSpPr>
        <p:spPr>
          <a:xfrm>
            <a:off x="640080" y="2628605"/>
            <a:ext cx="6216395" cy="3320668"/>
          </a:xfrm>
        </p:spPr>
        <p:txBody>
          <a:bodyPr>
            <a:noAutofit/>
          </a:bodyPr>
          <a:lstStyle/>
          <a:p>
            <a:pPr marL="457200" indent="-457200">
              <a:buFont typeface="+mj-lt"/>
              <a:buAutoNum type="arabicPeriod"/>
            </a:pPr>
            <a:r>
              <a:rPr lang="en-GB" sz="2500" b="1" dirty="0"/>
              <a:t>Ambulances</a:t>
            </a:r>
            <a:r>
              <a:rPr lang="en-GB" sz="2500" dirty="0"/>
              <a:t> – NHS and independent services</a:t>
            </a:r>
          </a:p>
          <a:p>
            <a:pPr marL="457200" indent="-457200">
              <a:buFont typeface="+mj-lt"/>
              <a:buAutoNum type="arabicPeriod"/>
            </a:pPr>
            <a:r>
              <a:rPr lang="en-GB" sz="2500" b="1" dirty="0"/>
              <a:t>Care homes</a:t>
            </a:r>
            <a:r>
              <a:rPr lang="en-GB" sz="2500" dirty="0"/>
              <a:t> – including residential and nursing homes</a:t>
            </a:r>
          </a:p>
          <a:p>
            <a:pPr marL="457200" indent="-457200">
              <a:buFont typeface="+mj-lt"/>
              <a:buAutoNum type="arabicPeriod"/>
            </a:pPr>
            <a:r>
              <a:rPr lang="en-GB" sz="2500" b="1" dirty="0"/>
              <a:t>Clinics</a:t>
            </a:r>
            <a:r>
              <a:rPr lang="en-GB" sz="2500" dirty="0"/>
              <a:t> – including family planning and slimming clinic</a:t>
            </a:r>
          </a:p>
          <a:p>
            <a:pPr marL="457200" indent="-457200">
              <a:buFont typeface="+mj-lt"/>
              <a:buAutoNum type="arabicPeriod"/>
            </a:pPr>
            <a:r>
              <a:rPr lang="en-GB" sz="2500" b="1" dirty="0"/>
              <a:t>Community-based services</a:t>
            </a:r>
            <a:r>
              <a:rPr lang="en-GB" sz="2500" dirty="0"/>
              <a:t> – including substance misuse and learning disability services</a:t>
            </a:r>
          </a:p>
          <a:p>
            <a:pPr marL="457200" indent="-457200">
              <a:buFont typeface="+mj-lt"/>
              <a:buAutoNum type="arabicPeriod"/>
            </a:pPr>
            <a:r>
              <a:rPr lang="en-GB" sz="2500" b="1" dirty="0"/>
              <a:t>Dentists</a:t>
            </a:r>
            <a:r>
              <a:rPr lang="en-GB" sz="2500" dirty="0"/>
              <a:t> – (over 10,000 dental services)</a:t>
            </a:r>
          </a:p>
        </p:txBody>
      </p:sp>
      <p:pic>
        <p:nvPicPr>
          <p:cNvPr id="4" name="Picture 3" descr="A group of yellow and green ambulances parked in front of a hospital&#10;&#10;Description automatically generated">
            <a:extLst>
              <a:ext uri="{FF2B5EF4-FFF2-40B4-BE49-F238E27FC236}">
                <a16:creationId xmlns:a16="http://schemas.microsoft.com/office/drawing/2014/main" id="{24278D6B-3868-5F4F-B85B-E673D9488FBC}"/>
              </a:ext>
            </a:extLst>
          </p:cNvPr>
          <p:cNvPicPr>
            <a:picLocks noChangeAspect="1"/>
          </p:cNvPicPr>
          <p:nvPr/>
        </p:nvPicPr>
        <p:blipFill>
          <a:blip r:embed="rId2"/>
          <a:srcRect l="21576" r="11722"/>
          <a:stretch/>
        </p:blipFill>
        <p:spPr>
          <a:xfrm>
            <a:off x="6858000" y="10"/>
            <a:ext cx="533247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43195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9B6783-0FF7-E6C4-164A-8C7937730BCF}"/>
              </a:ext>
            </a:extLst>
          </p:cNvPr>
          <p:cNvSpPr>
            <a:spLocks noGrp="1"/>
          </p:cNvSpPr>
          <p:nvPr>
            <p:ph type="title"/>
          </p:nvPr>
        </p:nvSpPr>
        <p:spPr>
          <a:xfrm>
            <a:off x="572493" y="238539"/>
            <a:ext cx="11018520" cy="1434415"/>
          </a:xfrm>
        </p:spPr>
        <p:txBody>
          <a:bodyPr anchor="b">
            <a:normAutofit/>
          </a:bodyPr>
          <a:lstStyle/>
          <a:p>
            <a:r>
              <a:rPr lang="en-GB" sz="5400" dirty="0"/>
              <a:t>Continued….</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B9C79A-1021-7409-91FE-1D55E8B1207E}"/>
              </a:ext>
            </a:extLst>
          </p:cNvPr>
          <p:cNvSpPr>
            <a:spLocks noGrp="1"/>
          </p:cNvSpPr>
          <p:nvPr>
            <p:ph idx="1"/>
          </p:nvPr>
        </p:nvSpPr>
        <p:spPr>
          <a:xfrm>
            <a:off x="572493" y="2071316"/>
            <a:ext cx="6713552" cy="4119172"/>
          </a:xfrm>
        </p:spPr>
        <p:txBody>
          <a:bodyPr anchor="t">
            <a:normAutofit lnSpcReduction="10000"/>
          </a:bodyPr>
          <a:lstStyle/>
          <a:p>
            <a:pPr marL="457200" indent="-457200">
              <a:buFont typeface="+mj-lt"/>
              <a:buAutoNum type="arabicPeriod" startAt="6"/>
            </a:pPr>
            <a:r>
              <a:rPr lang="en-GB" sz="2500" b="1" dirty="0"/>
              <a:t>GPs and doctors </a:t>
            </a:r>
            <a:r>
              <a:rPr lang="en-GB" sz="2500" dirty="0"/>
              <a:t>– GP surgeries, walk-in centres and out-of-hours care </a:t>
            </a:r>
          </a:p>
          <a:p>
            <a:pPr marL="457200" indent="-457200">
              <a:buFont typeface="+mj-lt"/>
              <a:buAutoNum type="arabicPeriod" startAt="6"/>
            </a:pPr>
            <a:r>
              <a:rPr lang="en-GB" sz="2500" b="1" dirty="0"/>
              <a:t>Hospices</a:t>
            </a:r>
            <a:r>
              <a:rPr lang="en-GB" sz="2500" dirty="0"/>
              <a:t> – end-of-life care and care of people with life-limiting illness</a:t>
            </a:r>
          </a:p>
          <a:p>
            <a:pPr marL="457200" indent="-457200">
              <a:buFont typeface="+mj-lt"/>
              <a:buAutoNum type="arabicPeriod" startAt="6"/>
            </a:pPr>
            <a:r>
              <a:rPr lang="en-GB" sz="2500" b="1" dirty="0"/>
              <a:t>Hospitals</a:t>
            </a:r>
            <a:r>
              <a:rPr lang="en-GB" sz="2500" dirty="0"/>
              <a:t> – NHS and independent hospitals</a:t>
            </a:r>
          </a:p>
          <a:p>
            <a:pPr marL="457200" indent="-457200">
              <a:buFont typeface="+mj-lt"/>
              <a:buAutoNum type="arabicPeriod" startAt="6"/>
            </a:pPr>
            <a:r>
              <a:rPr lang="en-GB" sz="2500" b="1" dirty="0"/>
              <a:t>Mental health </a:t>
            </a:r>
            <a:r>
              <a:rPr lang="en-GB" sz="2500" dirty="0"/>
              <a:t>– services for people with mental health issues including detained patients</a:t>
            </a:r>
          </a:p>
          <a:p>
            <a:pPr marL="457200" indent="-457200">
              <a:buFont typeface="+mj-lt"/>
              <a:buAutoNum type="arabicPeriod" startAt="6"/>
            </a:pPr>
            <a:r>
              <a:rPr lang="en-GB" sz="2500" b="1" dirty="0"/>
              <a:t>Services in the home </a:t>
            </a:r>
            <a:r>
              <a:rPr lang="en-GB" sz="2500" dirty="0"/>
              <a:t>– care home agencies, mobile doctors and services provided over the phone</a:t>
            </a:r>
          </a:p>
          <a:p>
            <a:endParaRPr lang="en-GB" sz="2200" dirty="0"/>
          </a:p>
        </p:txBody>
      </p:sp>
      <p:pic>
        <p:nvPicPr>
          <p:cNvPr id="4" name="Picture 3">
            <a:extLst>
              <a:ext uri="{FF2B5EF4-FFF2-40B4-BE49-F238E27FC236}">
                <a16:creationId xmlns:a16="http://schemas.microsoft.com/office/drawing/2014/main" id="{A6C2C5A5-5CD5-3682-48F6-ABC28AF7E8F1}"/>
              </a:ext>
            </a:extLst>
          </p:cNvPr>
          <p:cNvPicPr>
            <a:picLocks noChangeAspect="1"/>
          </p:cNvPicPr>
          <p:nvPr/>
        </p:nvPicPr>
        <p:blipFill>
          <a:blip r:embed="rId2"/>
          <a:srcRect l="13641" r="22381" b="-3"/>
          <a:stretch/>
        </p:blipFill>
        <p:spPr>
          <a:xfrm>
            <a:off x="7675658" y="2093976"/>
            <a:ext cx="3941064" cy="4096512"/>
          </a:xfrm>
          <a:prstGeom prst="rect">
            <a:avLst/>
          </a:prstGeom>
        </p:spPr>
      </p:pic>
    </p:spTree>
    <p:extLst>
      <p:ext uri="{BB962C8B-B14F-4D97-AF65-F5344CB8AC3E}">
        <p14:creationId xmlns:p14="http://schemas.microsoft.com/office/powerpoint/2010/main" val="15697163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2810D-97E3-1BA0-E6F4-6AA01E8639B4}"/>
              </a:ext>
            </a:extLst>
          </p:cNvPr>
          <p:cNvSpPr>
            <a:spLocks noGrp="1"/>
          </p:cNvSpPr>
          <p:nvPr>
            <p:ph type="title"/>
          </p:nvPr>
        </p:nvSpPr>
        <p:spPr>
          <a:xfrm>
            <a:off x="838200" y="734093"/>
            <a:ext cx="10515600" cy="1325563"/>
          </a:xfrm>
        </p:spPr>
        <p:txBody>
          <a:bodyPr>
            <a:normAutofit/>
          </a:bodyPr>
          <a:lstStyle/>
          <a:p>
            <a:r>
              <a:rPr lang="en-GB" sz="5400" b="1" dirty="0">
                <a:solidFill>
                  <a:srgbClr val="023D5B"/>
                </a:solidFill>
              </a:rPr>
              <a:t>How CQC measures Quality?</a:t>
            </a:r>
          </a:p>
        </p:txBody>
      </p:sp>
      <p:sp>
        <p:nvSpPr>
          <p:cNvPr id="3" name="Content Placeholder 2">
            <a:extLst>
              <a:ext uri="{FF2B5EF4-FFF2-40B4-BE49-F238E27FC236}">
                <a16:creationId xmlns:a16="http://schemas.microsoft.com/office/drawing/2014/main" id="{70736E48-D01F-D362-CF99-6EDAB328096C}"/>
              </a:ext>
            </a:extLst>
          </p:cNvPr>
          <p:cNvSpPr>
            <a:spLocks noGrp="1"/>
          </p:cNvSpPr>
          <p:nvPr>
            <p:ph idx="1"/>
          </p:nvPr>
        </p:nvSpPr>
        <p:spPr>
          <a:xfrm>
            <a:off x="838200" y="2374232"/>
            <a:ext cx="9733547" cy="1054768"/>
          </a:xfrm>
        </p:spPr>
        <p:txBody>
          <a:bodyPr>
            <a:normAutofit fontScale="70000" lnSpcReduction="20000"/>
          </a:bodyPr>
          <a:lstStyle/>
          <a:p>
            <a:pPr marL="0" indent="0">
              <a:buNone/>
            </a:pPr>
            <a:r>
              <a:rPr lang="en-GB" sz="6000" dirty="0"/>
              <a:t>In week 4 lecture we will learn in detail how CQC measure the Quality.</a:t>
            </a:r>
          </a:p>
        </p:txBody>
      </p:sp>
    </p:spTree>
    <p:extLst>
      <p:ext uri="{BB962C8B-B14F-4D97-AF65-F5344CB8AC3E}">
        <p14:creationId xmlns:p14="http://schemas.microsoft.com/office/powerpoint/2010/main" val="40679718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C5EF93-29D8-475F-EBA2-4AC184AC3089}"/>
              </a:ext>
            </a:extLst>
          </p:cNvPr>
          <p:cNvSpPr>
            <a:spLocks noGrp="1"/>
          </p:cNvSpPr>
          <p:nvPr>
            <p:ph type="title"/>
          </p:nvPr>
        </p:nvSpPr>
        <p:spPr>
          <a:xfrm>
            <a:off x="572493" y="238539"/>
            <a:ext cx="11018520" cy="1434415"/>
          </a:xfrm>
        </p:spPr>
        <p:txBody>
          <a:bodyPr anchor="b">
            <a:normAutofit/>
          </a:bodyPr>
          <a:lstStyle/>
          <a:p>
            <a:r>
              <a:rPr lang="en-GB" sz="4600" b="1"/>
              <a:t>Registered Social Care Services in England</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elderly people sitting in chairs&#10;&#10;Description automatically generated">
            <a:extLst>
              <a:ext uri="{FF2B5EF4-FFF2-40B4-BE49-F238E27FC236}">
                <a16:creationId xmlns:a16="http://schemas.microsoft.com/office/drawing/2014/main" id="{F8202174-6C4C-D3ED-D23B-A16F5C11E846}"/>
              </a:ext>
            </a:extLst>
          </p:cNvPr>
          <p:cNvPicPr>
            <a:picLocks noChangeAspect="1"/>
          </p:cNvPicPr>
          <p:nvPr/>
        </p:nvPicPr>
        <p:blipFill>
          <a:blip r:embed="rId2"/>
          <a:srcRect l="15551" r="20405" b="2"/>
          <a:stretch/>
        </p:blipFill>
        <p:spPr>
          <a:xfrm>
            <a:off x="7675658" y="2093976"/>
            <a:ext cx="3941064" cy="4096512"/>
          </a:xfrm>
          <a:prstGeom prst="rect">
            <a:avLst/>
          </a:prstGeom>
        </p:spPr>
      </p:pic>
      <p:graphicFrame>
        <p:nvGraphicFramePr>
          <p:cNvPr id="5" name="Content Placeholder 2">
            <a:extLst>
              <a:ext uri="{FF2B5EF4-FFF2-40B4-BE49-F238E27FC236}">
                <a16:creationId xmlns:a16="http://schemas.microsoft.com/office/drawing/2014/main" id="{F7910057-D19A-D198-97DD-AF485E60D0A8}"/>
              </a:ext>
            </a:extLst>
          </p:cNvPr>
          <p:cNvGraphicFramePr>
            <a:graphicFrameLocks noGrp="1"/>
          </p:cNvGraphicFramePr>
          <p:nvPr>
            <p:ph idx="1"/>
            <p:extLst>
              <p:ext uri="{D42A27DB-BD31-4B8C-83A1-F6EECF244321}">
                <p14:modId xmlns:p14="http://schemas.microsoft.com/office/powerpoint/2010/main" val="638258622"/>
              </p:ext>
            </p:extLst>
          </p:nvPr>
        </p:nvGraphicFramePr>
        <p:xfrm>
          <a:off x="572493" y="1911493"/>
          <a:ext cx="6713552" cy="4689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47765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B71E8-4512-31AD-7934-9BE3C77340F6}"/>
              </a:ext>
            </a:extLst>
          </p:cNvPr>
          <p:cNvSpPr>
            <a:spLocks noGrp="1"/>
          </p:cNvSpPr>
          <p:nvPr>
            <p:ph type="title"/>
          </p:nvPr>
        </p:nvSpPr>
        <p:spPr/>
        <p:txBody>
          <a:bodyPr/>
          <a:lstStyle/>
          <a:p>
            <a:r>
              <a:rPr lang="en-GB" b="1">
                <a:solidFill>
                  <a:srgbClr val="023D5B"/>
                </a:solidFill>
              </a:rPr>
              <a:t>NHS services in England</a:t>
            </a:r>
            <a:endParaRPr lang="en-GB" b="1" dirty="0">
              <a:solidFill>
                <a:srgbClr val="023D5B"/>
              </a:solidFill>
            </a:endParaRPr>
          </a:p>
        </p:txBody>
      </p:sp>
      <p:graphicFrame>
        <p:nvGraphicFramePr>
          <p:cNvPr id="6" name="Content Placeholder 2">
            <a:extLst>
              <a:ext uri="{FF2B5EF4-FFF2-40B4-BE49-F238E27FC236}">
                <a16:creationId xmlns:a16="http://schemas.microsoft.com/office/drawing/2014/main" id="{D60E9348-2409-E7C1-0221-5B11BD3660A5}"/>
              </a:ext>
            </a:extLst>
          </p:cNvPr>
          <p:cNvGraphicFramePr>
            <a:graphicFrameLocks noGrp="1"/>
          </p:cNvGraphicFramePr>
          <p:nvPr>
            <p:ph idx="1"/>
            <p:extLst>
              <p:ext uri="{D42A27DB-BD31-4B8C-83A1-F6EECF244321}">
                <p14:modId xmlns:p14="http://schemas.microsoft.com/office/powerpoint/2010/main" val="387189058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0CC525B6-3BD6-74FD-9465-07D7BC8B013A}"/>
              </a:ext>
            </a:extLst>
          </p:cNvPr>
          <p:cNvPicPr>
            <a:picLocks noChangeAspect="1"/>
          </p:cNvPicPr>
          <p:nvPr/>
        </p:nvPicPr>
        <p:blipFill>
          <a:blip r:embed="rId7"/>
          <a:stretch>
            <a:fillRect/>
          </a:stretch>
        </p:blipFill>
        <p:spPr>
          <a:xfrm>
            <a:off x="8353425" y="230188"/>
            <a:ext cx="3400425" cy="1343025"/>
          </a:xfrm>
          <a:prstGeom prst="rect">
            <a:avLst/>
          </a:prstGeom>
        </p:spPr>
      </p:pic>
      <p:sp>
        <p:nvSpPr>
          <p:cNvPr id="7" name="TextBox 6">
            <a:extLst>
              <a:ext uri="{FF2B5EF4-FFF2-40B4-BE49-F238E27FC236}">
                <a16:creationId xmlns:a16="http://schemas.microsoft.com/office/drawing/2014/main" id="{1D256E08-3EA2-1DAD-3C03-191A86FEFCFD}"/>
              </a:ext>
            </a:extLst>
          </p:cNvPr>
          <p:cNvSpPr txBox="1"/>
          <p:nvPr/>
        </p:nvSpPr>
        <p:spPr>
          <a:xfrm>
            <a:off x="838200" y="1456293"/>
            <a:ext cx="6097904" cy="446276"/>
          </a:xfrm>
          <a:prstGeom prst="rect">
            <a:avLst/>
          </a:prstGeom>
          <a:noFill/>
        </p:spPr>
        <p:txBody>
          <a:bodyPr wrap="square">
            <a:spAutoFit/>
          </a:bodyPr>
          <a:lstStyle/>
          <a:p>
            <a:r>
              <a:rPr lang="en-GB" sz="2300" dirty="0"/>
              <a:t>The NHS sees about </a:t>
            </a:r>
            <a:r>
              <a:rPr lang="en-GB" sz="2300" b="1" dirty="0">
                <a:solidFill>
                  <a:srgbClr val="C00000"/>
                </a:solidFill>
              </a:rPr>
              <a:t>1.3m people a day</a:t>
            </a:r>
          </a:p>
        </p:txBody>
      </p:sp>
      <p:sp>
        <p:nvSpPr>
          <p:cNvPr id="9" name="TextBox 8">
            <a:extLst>
              <a:ext uri="{FF2B5EF4-FFF2-40B4-BE49-F238E27FC236}">
                <a16:creationId xmlns:a16="http://schemas.microsoft.com/office/drawing/2014/main" id="{BE178176-47DE-B194-A90F-B186FA8166DA}"/>
              </a:ext>
            </a:extLst>
          </p:cNvPr>
          <p:cNvSpPr txBox="1"/>
          <p:nvPr/>
        </p:nvSpPr>
        <p:spPr>
          <a:xfrm>
            <a:off x="8486274" y="5807631"/>
            <a:ext cx="3400926" cy="369332"/>
          </a:xfrm>
          <a:prstGeom prst="rect">
            <a:avLst/>
          </a:prstGeom>
          <a:noFill/>
        </p:spPr>
        <p:txBody>
          <a:bodyPr wrap="square">
            <a:spAutoFit/>
          </a:bodyPr>
          <a:lstStyle/>
          <a:p>
            <a:r>
              <a:rPr lang="en-GB" dirty="0"/>
              <a:t>NHS in numbers today, (2023)</a:t>
            </a:r>
          </a:p>
        </p:txBody>
      </p:sp>
    </p:spTree>
    <p:extLst>
      <p:ext uri="{BB962C8B-B14F-4D97-AF65-F5344CB8AC3E}">
        <p14:creationId xmlns:p14="http://schemas.microsoft.com/office/powerpoint/2010/main" val="890279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53B099-7190-C6EE-1777-C8D9D0E4CBA9}"/>
              </a:ext>
            </a:extLst>
          </p:cNvPr>
          <p:cNvSpPr>
            <a:spLocks noGrp="1"/>
          </p:cNvSpPr>
          <p:nvPr>
            <p:ph idx="1"/>
          </p:nvPr>
        </p:nvSpPr>
        <p:spPr>
          <a:xfrm>
            <a:off x="131947" y="462848"/>
            <a:ext cx="7824938" cy="714442"/>
          </a:xfrm>
        </p:spPr>
        <p:txBody>
          <a:bodyPr>
            <a:normAutofit/>
          </a:bodyPr>
          <a:lstStyle/>
          <a:p>
            <a:pPr marL="0" indent="0">
              <a:buNone/>
            </a:pPr>
            <a:r>
              <a:rPr lang="en-GB" b="1" i="0" dirty="0">
                <a:solidFill>
                  <a:srgbClr val="C00000"/>
                </a:solidFill>
                <a:effectLst/>
                <a:latin typeface="+mj-lt"/>
              </a:rPr>
              <a:t>NHS Budget:</a:t>
            </a:r>
            <a:r>
              <a:rPr lang="en-GB" b="0" i="0" dirty="0">
                <a:solidFill>
                  <a:srgbClr val="C00000"/>
                </a:solidFill>
                <a:effectLst/>
                <a:latin typeface="+mj-lt"/>
              </a:rPr>
              <a:t> </a:t>
            </a:r>
            <a:r>
              <a:rPr lang="en-GB" b="1" i="0" dirty="0">
                <a:solidFill>
                  <a:srgbClr val="023D5B"/>
                </a:solidFill>
                <a:effectLst/>
                <a:latin typeface="Univers LT Pro"/>
              </a:rPr>
              <a:t>£192bn </a:t>
            </a:r>
            <a:r>
              <a:rPr lang="en-GB" b="0" i="0" dirty="0">
                <a:solidFill>
                  <a:srgbClr val="43423E"/>
                </a:solidFill>
                <a:effectLst/>
                <a:latin typeface="Univers LT Pro"/>
              </a:rPr>
              <a:t>in 2025/26 (Issa et. al., 2024)</a:t>
            </a:r>
            <a:endParaRPr lang="en-GB" dirty="0">
              <a:latin typeface="+mj-lt"/>
            </a:endParaRPr>
          </a:p>
        </p:txBody>
      </p:sp>
      <p:pic>
        <p:nvPicPr>
          <p:cNvPr id="4" name="Picture 3">
            <a:extLst>
              <a:ext uri="{FF2B5EF4-FFF2-40B4-BE49-F238E27FC236}">
                <a16:creationId xmlns:a16="http://schemas.microsoft.com/office/drawing/2014/main" id="{9E576D38-5B77-1E7A-33CC-CFABECC53ADA}"/>
              </a:ext>
            </a:extLst>
          </p:cNvPr>
          <p:cNvPicPr>
            <a:picLocks noChangeAspect="1"/>
          </p:cNvPicPr>
          <p:nvPr/>
        </p:nvPicPr>
        <p:blipFill>
          <a:blip r:embed="rId3"/>
          <a:stretch>
            <a:fillRect/>
          </a:stretch>
        </p:blipFill>
        <p:spPr>
          <a:xfrm>
            <a:off x="0" y="1177290"/>
            <a:ext cx="12192000" cy="5680710"/>
          </a:xfrm>
          <a:prstGeom prst="rect">
            <a:avLst/>
          </a:prstGeom>
        </p:spPr>
      </p:pic>
    </p:spTree>
    <p:extLst>
      <p:ext uri="{BB962C8B-B14F-4D97-AF65-F5344CB8AC3E}">
        <p14:creationId xmlns:p14="http://schemas.microsoft.com/office/powerpoint/2010/main" val="38811110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500FC-0F94-E43B-D5D1-F26063F9B9AF}"/>
              </a:ext>
            </a:extLst>
          </p:cNvPr>
          <p:cNvSpPr>
            <a:spLocks noGrp="1"/>
          </p:cNvSpPr>
          <p:nvPr>
            <p:ph type="title"/>
          </p:nvPr>
        </p:nvSpPr>
        <p:spPr/>
        <p:txBody>
          <a:bodyPr/>
          <a:lstStyle/>
          <a:p>
            <a:r>
              <a:rPr lang="en-GB" b="1" dirty="0">
                <a:solidFill>
                  <a:srgbClr val="023D5B"/>
                </a:solidFill>
              </a:rPr>
              <a:t>Summary:</a:t>
            </a:r>
          </a:p>
        </p:txBody>
      </p:sp>
      <p:sp>
        <p:nvSpPr>
          <p:cNvPr id="3" name="Content Placeholder 2">
            <a:extLst>
              <a:ext uri="{FF2B5EF4-FFF2-40B4-BE49-F238E27FC236}">
                <a16:creationId xmlns:a16="http://schemas.microsoft.com/office/drawing/2014/main" id="{08AF97A0-63BA-CC6D-192B-C0DA79B5FDA7}"/>
              </a:ext>
            </a:extLst>
          </p:cNvPr>
          <p:cNvSpPr>
            <a:spLocks noGrp="1"/>
          </p:cNvSpPr>
          <p:nvPr>
            <p:ph idx="1"/>
          </p:nvPr>
        </p:nvSpPr>
        <p:spPr/>
        <p:txBody>
          <a:bodyPr/>
          <a:lstStyle/>
          <a:p>
            <a:r>
              <a:rPr lang="en-GB" dirty="0"/>
              <a:t>We looked at the principles of patient safety and its importance in health and social care.</a:t>
            </a:r>
          </a:p>
          <a:p>
            <a:endParaRPr lang="en-GB" dirty="0"/>
          </a:p>
          <a:p>
            <a:r>
              <a:rPr lang="en-GB" dirty="0"/>
              <a:t>We enumerate key quality theories, tools, models and frameworks and their application in Public Health, healthcare and social care systems.</a:t>
            </a:r>
          </a:p>
          <a:p>
            <a:endParaRPr lang="en-GB" dirty="0"/>
          </a:p>
          <a:p>
            <a:r>
              <a:rPr lang="en-GB" dirty="0"/>
              <a:t>We examined the regulatory framework of health and social care in the UK.</a:t>
            </a:r>
          </a:p>
          <a:p>
            <a:endParaRPr lang="en-GB" dirty="0"/>
          </a:p>
        </p:txBody>
      </p:sp>
    </p:spTree>
    <p:extLst>
      <p:ext uri="{BB962C8B-B14F-4D97-AF65-F5344CB8AC3E}">
        <p14:creationId xmlns:p14="http://schemas.microsoft.com/office/powerpoint/2010/main" val="18768809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ooden blocks with letters on them&#10;&#10;Description automatically generated">
            <a:extLst>
              <a:ext uri="{FF2B5EF4-FFF2-40B4-BE49-F238E27FC236}">
                <a16:creationId xmlns:a16="http://schemas.microsoft.com/office/drawing/2014/main" id="{9F4CA6EC-5A5E-10EB-98BE-78572E950CEA}"/>
              </a:ext>
            </a:extLst>
          </p:cNvPr>
          <p:cNvPicPr>
            <a:picLocks noChangeAspect="1"/>
          </p:cNvPicPr>
          <p:nvPr/>
        </p:nvPicPr>
        <p:blipFill>
          <a:blip r:embed="rId2"/>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F25F6C-A167-B582-0CBB-AB7569CB25D0}"/>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Questions &amp; Answers:</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5532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FF531-95A9-1592-CD58-451DE7FEE336}"/>
              </a:ext>
            </a:extLst>
          </p:cNvPr>
          <p:cNvSpPr>
            <a:spLocks noGrp="1"/>
          </p:cNvSpPr>
          <p:nvPr>
            <p:ph type="title"/>
          </p:nvPr>
        </p:nvSpPr>
        <p:spPr>
          <a:xfrm>
            <a:off x="1159042" y="869030"/>
            <a:ext cx="10515600" cy="1325563"/>
          </a:xfrm>
        </p:spPr>
        <p:txBody>
          <a:bodyPr/>
          <a:lstStyle/>
          <a:p>
            <a:r>
              <a:rPr lang="en-GB" b="1" dirty="0">
                <a:solidFill>
                  <a:srgbClr val="023D5B"/>
                </a:solidFill>
              </a:rPr>
              <a:t>Next Week: (week 3):  </a:t>
            </a:r>
          </a:p>
        </p:txBody>
      </p:sp>
      <p:sp>
        <p:nvSpPr>
          <p:cNvPr id="3" name="Content Placeholder 2">
            <a:extLst>
              <a:ext uri="{FF2B5EF4-FFF2-40B4-BE49-F238E27FC236}">
                <a16:creationId xmlns:a16="http://schemas.microsoft.com/office/drawing/2014/main" id="{1064B3ED-7A1D-50DC-195E-92A7399B3213}"/>
              </a:ext>
            </a:extLst>
          </p:cNvPr>
          <p:cNvSpPr>
            <a:spLocks noGrp="1"/>
          </p:cNvSpPr>
          <p:nvPr>
            <p:ph idx="1"/>
          </p:nvPr>
        </p:nvSpPr>
        <p:spPr>
          <a:xfrm>
            <a:off x="838200" y="2194593"/>
            <a:ext cx="10515600" cy="885491"/>
          </a:xfrm>
        </p:spPr>
        <p:txBody>
          <a:bodyPr>
            <a:normAutofit/>
          </a:bodyPr>
          <a:lstStyle/>
          <a:p>
            <a:r>
              <a:rPr lang="en-GB" sz="4000" dirty="0"/>
              <a:t>We will learn about System Re-engineering.</a:t>
            </a:r>
          </a:p>
        </p:txBody>
      </p:sp>
    </p:spTree>
    <p:extLst>
      <p:ext uri="{BB962C8B-B14F-4D97-AF65-F5344CB8AC3E}">
        <p14:creationId xmlns:p14="http://schemas.microsoft.com/office/powerpoint/2010/main" val="10538587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7FC30-BEAE-D33F-B45B-B97FE0E5C36A}"/>
              </a:ext>
            </a:extLst>
          </p:cNvPr>
          <p:cNvSpPr>
            <a:spLocks noGrp="1"/>
          </p:cNvSpPr>
          <p:nvPr>
            <p:ph type="title"/>
          </p:nvPr>
        </p:nvSpPr>
        <p:spPr>
          <a:xfrm>
            <a:off x="433136" y="419548"/>
            <a:ext cx="10515600" cy="921482"/>
          </a:xfrm>
        </p:spPr>
        <p:txBody>
          <a:bodyPr/>
          <a:lstStyle/>
          <a:p>
            <a:r>
              <a:rPr lang="en-GB" b="1" dirty="0">
                <a:solidFill>
                  <a:srgbClr val="023D5B"/>
                </a:solidFill>
              </a:rPr>
              <a:t>Reference list and further reading</a:t>
            </a:r>
          </a:p>
        </p:txBody>
      </p:sp>
      <p:sp>
        <p:nvSpPr>
          <p:cNvPr id="12" name="Rectangle 9">
            <a:extLst>
              <a:ext uri="{FF2B5EF4-FFF2-40B4-BE49-F238E27FC236}">
                <a16:creationId xmlns:a16="http://schemas.microsoft.com/office/drawing/2014/main" id="{A8EDB686-2C57-4CD0-0F3C-77E4225BD7AE}"/>
              </a:ext>
            </a:extLst>
          </p:cNvPr>
          <p:cNvSpPr>
            <a:spLocks noChangeArrowheads="1"/>
          </p:cNvSpPr>
          <p:nvPr/>
        </p:nvSpPr>
        <p:spPr bwMode="auto">
          <a:xfrm rot="10800000" flipV="1">
            <a:off x="433136" y="1081203"/>
            <a:ext cx="10920664" cy="7386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eaLnBrk="0" fontAlgn="base" hangingPunct="0">
              <a:spcBef>
                <a:spcPct val="0"/>
              </a:spcBef>
              <a:spcAft>
                <a:spcPct val="0"/>
              </a:spcAft>
              <a:buFontTx/>
              <a:buChar char="•"/>
            </a:pPr>
            <a:r>
              <a:rPr kumimoji="0" lang="en-US" altLang="en-US" sz="2400" b="0" i="0" u="none" strike="noStrike" cap="none" normalizeH="0" baseline="0" dirty="0">
                <a:ln>
                  <a:noFill/>
                </a:ln>
                <a:solidFill>
                  <a:schemeClr val="tx1"/>
                </a:solidFill>
                <a:effectLst/>
                <a:latin typeface="Arial" panose="020B0604020202020204" pitchFamily="34" charset="0"/>
              </a:rPr>
              <a:t>Allen, (2022)</a:t>
            </a:r>
            <a:r>
              <a:rPr lang="en-GB" sz="2400" b="1" i="0" dirty="0">
                <a:solidFill>
                  <a:srgbClr val="0B0C0C"/>
                </a:solidFill>
                <a:effectLst/>
                <a:latin typeface="GDS Transport"/>
              </a:rPr>
              <a:t> </a:t>
            </a:r>
            <a:r>
              <a:rPr lang="en-GB" sz="2400" i="0" dirty="0">
                <a:solidFill>
                  <a:srgbClr val="0B0C0C"/>
                </a:solidFill>
                <a:effectLst/>
                <a:latin typeface="GDS Transport"/>
              </a:rPr>
              <a:t>Making better policies and services.</a:t>
            </a:r>
          </a:p>
          <a:p>
            <a:pPr marL="0" marR="0" lvl="0" indent="0" algn="l" defTabSz="914400" rtl="0" eaLnBrk="0" fontAlgn="base" latinLnBrk="0" hangingPunct="0">
              <a:lnSpc>
                <a:spcPct val="100000"/>
              </a:lnSpc>
              <a:spcBef>
                <a:spcPct val="0"/>
              </a:spcBef>
              <a:spcAft>
                <a:spcPct val="0"/>
              </a:spcAft>
              <a:buClrTx/>
              <a:buSzTx/>
              <a:tabLst/>
            </a:pPr>
            <a:r>
              <a:rPr lang="en-US" altLang="en-US" sz="2400" dirty="0">
                <a:latin typeface="Arial" panose="020B0604020202020204" pitchFamily="34" charset="0"/>
              </a:rPr>
              <a:t>Available at: </a:t>
            </a:r>
            <a:r>
              <a:rPr kumimoji="0" lang="en-US" altLang="en-US" sz="2400" b="0" i="0" u="none" strike="noStrike" cap="none" normalizeH="0" baseline="0" dirty="0">
                <a:ln>
                  <a:noFill/>
                </a:ln>
                <a:solidFill>
                  <a:schemeClr val="tx1"/>
                </a:solidFill>
                <a:effectLst/>
                <a:latin typeface="Arial" panose="020B0604020202020204" pitchFamily="34" charset="0"/>
                <a:hlinkClick r:id="rId2"/>
              </a:rPr>
              <a:t>https://publicpolicydesign.blog.gov.uk/2022/10/06/making-better-policies-and-services/</a:t>
            </a:r>
            <a:r>
              <a:rPr kumimoji="0" lang="en-US" altLang="en-US" sz="24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Bishops (2024) </a:t>
            </a:r>
            <a:r>
              <a:rPr kumimoji="0" lang="en-US" altLang="en-US" sz="2400" b="0" i="1" u="none" strike="noStrike" cap="none" normalizeH="0" baseline="0" dirty="0">
                <a:ln>
                  <a:noFill/>
                </a:ln>
                <a:solidFill>
                  <a:schemeClr val="tx1"/>
                </a:solidFill>
                <a:effectLst/>
                <a:latin typeface="Arial" panose="020B0604020202020204" pitchFamily="34" charset="0"/>
              </a:rPr>
              <a:t>Regulation</a:t>
            </a:r>
            <a:r>
              <a:rPr kumimoji="0" lang="en-US" altLang="en-US" sz="2400" b="0" i="0" u="none" strike="noStrike" cap="none" normalizeH="0" baseline="0" dirty="0">
                <a:ln>
                  <a:noFill/>
                </a:ln>
                <a:solidFill>
                  <a:schemeClr val="tx1"/>
                </a:solidFill>
                <a:effectLst/>
                <a:latin typeface="Arial" panose="020B0604020202020204" pitchFamily="34" charset="0"/>
              </a:rPr>
              <a:t>. Available at: </a:t>
            </a:r>
            <a:r>
              <a:rPr kumimoji="0" lang="en-US" altLang="en-US" sz="2400" b="0" i="0" u="none" strike="noStrike" cap="none" normalizeH="0" baseline="0" dirty="0">
                <a:ln>
                  <a:noFill/>
                </a:ln>
                <a:solidFill>
                  <a:schemeClr val="tx1"/>
                </a:solidFill>
                <a:effectLst/>
                <a:latin typeface="Arial" panose="020B0604020202020204" pitchFamily="34" charset="0"/>
                <a:hlinkClick r:id="rId3"/>
              </a:rPr>
              <a:t>https://www.instituteforgovernment.org.uk/explainer/regulation</a:t>
            </a:r>
            <a:r>
              <a:rPr kumimoji="0" lang="en-US" altLang="en-US" sz="2400" b="0" i="0" u="none" strike="noStrike" cap="none" normalizeH="0" baseline="0" dirty="0">
                <a:ln>
                  <a:noFill/>
                </a:ln>
                <a:solidFill>
                  <a:schemeClr val="tx1"/>
                </a:solidFill>
                <a:effectLst/>
                <a:latin typeface="Arial" panose="020B0604020202020204" pitchFamily="34" charset="0"/>
              </a:rPr>
              <a:t> (Accessed: 19 January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BMJ Quality &amp; Safety (2020) </a:t>
            </a:r>
            <a:r>
              <a:rPr kumimoji="0" lang="en-US" altLang="en-US" sz="2400" b="0" i="1" u="none" strike="noStrike" cap="none" normalizeH="0" baseline="0" dirty="0">
                <a:ln>
                  <a:noFill/>
                </a:ln>
                <a:solidFill>
                  <a:schemeClr val="tx1"/>
                </a:solidFill>
                <a:effectLst/>
                <a:latin typeface="Arial" panose="020B0604020202020204" pitchFamily="34" charset="0"/>
              </a:rPr>
              <a:t>237 million medication errors made every year in England</a:t>
            </a:r>
            <a:r>
              <a:rPr kumimoji="0" lang="en-US" altLang="en-US" sz="2400" b="0" i="0" u="none" strike="noStrike" cap="none" normalizeH="0" baseline="0" dirty="0">
                <a:ln>
                  <a:noFill/>
                </a:ln>
                <a:solidFill>
                  <a:schemeClr val="tx1"/>
                </a:solidFill>
                <a:effectLst/>
                <a:latin typeface="Arial" panose="020B0604020202020204" pitchFamily="34" charset="0"/>
              </a:rPr>
              <a:t>. Available at: </a:t>
            </a:r>
            <a:r>
              <a:rPr kumimoji="0" lang="en-US" altLang="en-US" sz="2400" b="0" i="0" u="none" strike="noStrike" cap="none" normalizeH="0" baseline="0" dirty="0">
                <a:ln>
                  <a:noFill/>
                </a:ln>
                <a:solidFill>
                  <a:schemeClr val="tx1"/>
                </a:solidFill>
                <a:effectLst/>
                <a:latin typeface="Arial" panose="020B0604020202020204" pitchFamily="34" charset="0"/>
                <a:hlinkClick r:id="rId4"/>
              </a:rPr>
              <a:t>https://bmjgroup.com/237-million-medication-errors-made-every-year-in-england/#:~:text=More%20than%20237%20million%20medication,the%20journal%20BMJ%20Quality%20%26%20Safety</a:t>
            </a:r>
            <a:r>
              <a:rPr kumimoji="0" lang="en-US" altLang="en-US" sz="2400" b="0" i="0" u="none" strike="noStrike" cap="none" normalizeH="0" baseline="0" dirty="0">
                <a:ln>
                  <a:noFill/>
                </a:ln>
                <a:solidFill>
                  <a:schemeClr val="tx1"/>
                </a:solidFill>
                <a:effectLst/>
                <a:latin typeface="Arial" panose="020B0604020202020204" pitchFamily="34" charset="0"/>
              </a:rPr>
              <a:t> (Accessed: 19 January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CMS Gov (2024) </a:t>
            </a:r>
            <a:r>
              <a:rPr kumimoji="0" lang="en-US" altLang="en-US" sz="2400" b="0" i="1" u="none" strike="noStrike" cap="none" normalizeH="0" baseline="0" dirty="0">
                <a:ln>
                  <a:noFill/>
                </a:ln>
                <a:solidFill>
                  <a:schemeClr val="tx1"/>
                </a:solidFill>
                <a:effectLst/>
                <a:latin typeface="Arial" panose="020B0604020202020204" pitchFamily="34" charset="0"/>
              </a:rPr>
              <a:t>Key initiatives in e-health records</a:t>
            </a:r>
            <a:r>
              <a:rPr kumimoji="0" lang="en-US" altLang="en-US" sz="2400" b="0" i="0" u="none" strike="noStrike" cap="none" normalizeH="0" baseline="0" dirty="0">
                <a:ln>
                  <a:noFill/>
                </a:ln>
                <a:solidFill>
                  <a:schemeClr val="tx1"/>
                </a:solidFill>
                <a:effectLst/>
                <a:latin typeface="Arial" panose="020B0604020202020204" pitchFamily="34" charset="0"/>
              </a:rPr>
              <a:t>. Available at: </a:t>
            </a:r>
            <a:r>
              <a:rPr kumimoji="0" lang="en-US" altLang="en-US" sz="2400" b="0" i="0" u="none" strike="noStrike" cap="none" normalizeH="0" baseline="0" dirty="0">
                <a:ln>
                  <a:noFill/>
                </a:ln>
                <a:solidFill>
                  <a:schemeClr val="tx1"/>
                </a:solidFill>
                <a:effectLst/>
                <a:latin typeface="Arial" panose="020B0604020202020204" pitchFamily="34" charset="0"/>
                <a:hlinkClick r:id="rId5"/>
              </a:rPr>
              <a:t>https://www.cms.gov/priorities/key-initiatives/e-health/records</a:t>
            </a:r>
            <a:r>
              <a:rPr kumimoji="0" lang="en-US" altLang="en-US" sz="2400" b="0" i="0" u="none" strike="noStrike" cap="none" normalizeH="0" baseline="0" dirty="0">
                <a:ln>
                  <a:noFill/>
                </a:ln>
                <a:solidFill>
                  <a:schemeClr val="tx1"/>
                </a:solidFill>
                <a:effectLst/>
                <a:latin typeface="Arial" panose="020B0604020202020204" pitchFamily="34" charset="0"/>
              </a:rPr>
              <a:t> (Accessed: 19 January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CQC (2025) </a:t>
            </a:r>
            <a:r>
              <a:rPr kumimoji="0" lang="en-US" altLang="en-US" sz="2400" b="0" i="1" u="none" strike="noStrike" cap="none" normalizeH="0" baseline="0" dirty="0">
                <a:ln>
                  <a:noFill/>
                </a:ln>
                <a:solidFill>
                  <a:schemeClr val="tx1"/>
                </a:solidFill>
                <a:effectLst/>
                <a:latin typeface="Arial" panose="020B0604020202020204" pitchFamily="34" charset="0"/>
              </a:rPr>
              <a:t>Annual report and accounts 2022/23: Performance report and performance analysis</a:t>
            </a:r>
            <a:r>
              <a:rPr kumimoji="0" lang="en-US" altLang="en-US" sz="2400" b="0" i="0" u="none" strike="noStrike" cap="none" normalizeH="0" baseline="0" dirty="0">
                <a:ln>
                  <a:noFill/>
                </a:ln>
                <a:solidFill>
                  <a:schemeClr val="tx1"/>
                </a:solidFill>
                <a:effectLst/>
                <a:latin typeface="Arial" panose="020B0604020202020204" pitchFamily="34" charset="0"/>
              </a:rPr>
              <a:t>. Available at: </a:t>
            </a:r>
            <a:r>
              <a:rPr kumimoji="0" lang="en-US" altLang="en-US" sz="2400" b="0" i="0" u="none" strike="noStrike" cap="none" normalizeH="0" baseline="0" dirty="0">
                <a:ln>
                  <a:noFill/>
                </a:ln>
                <a:solidFill>
                  <a:schemeClr val="tx1"/>
                </a:solidFill>
                <a:effectLst/>
                <a:latin typeface="Arial" panose="020B0604020202020204" pitchFamily="34" charset="0"/>
                <a:hlinkClick r:id="rId6"/>
              </a:rPr>
              <a:t>https://www.cqc.org.uk/annual-report-and-accounts-202223/performance-report/performance-analysis</a:t>
            </a:r>
            <a:r>
              <a:rPr kumimoji="0" lang="en-US" altLang="en-US" sz="2400" b="0" i="0" u="none" strike="noStrike" cap="none" normalizeH="0" baseline="0" dirty="0">
                <a:ln>
                  <a:noFill/>
                </a:ln>
                <a:solidFill>
                  <a:schemeClr val="tx1"/>
                </a:solidFill>
                <a:effectLst/>
                <a:latin typeface="Arial" panose="020B0604020202020204" pitchFamily="34" charset="0"/>
              </a:rPr>
              <a:t> (Accessed: 19 January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495029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E5AA9-731E-D0B4-1FA0-300FDD82BFCD}"/>
              </a:ext>
            </a:extLst>
          </p:cNvPr>
          <p:cNvSpPr>
            <a:spLocks noGrp="1"/>
          </p:cNvSpPr>
          <p:nvPr>
            <p:ph type="title"/>
          </p:nvPr>
        </p:nvSpPr>
        <p:spPr>
          <a:xfrm>
            <a:off x="838200" y="365126"/>
            <a:ext cx="10515600" cy="757822"/>
          </a:xfrm>
        </p:spPr>
        <p:txBody>
          <a:bodyPr/>
          <a:lstStyle/>
          <a:p>
            <a:r>
              <a:rPr lang="en-GB" dirty="0"/>
              <a:t>Continued..</a:t>
            </a:r>
          </a:p>
        </p:txBody>
      </p:sp>
      <p:sp>
        <p:nvSpPr>
          <p:cNvPr id="3" name="Content Placeholder 2">
            <a:extLst>
              <a:ext uri="{FF2B5EF4-FFF2-40B4-BE49-F238E27FC236}">
                <a16:creationId xmlns:a16="http://schemas.microsoft.com/office/drawing/2014/main" id="{F7278312-C9BF-97AB-F7C9-0CB9F9F445AB}"/>
              </a:ext>
            </a:extLst>
          </p:cNvPr>
          <p:cNvSpPr>
            <a:spLocks noGrp="1"/>
          </p:cNvSpPr>
          <p:nvPr>
            <p:ph idx="1"/>
          </p:nvPr>
        </p:nvSpPr>
        <p:spPr>
          <a:xfrm>
            <a:off x="577516" y="1122948"/>
            <a:ext cx="11261558" cy="5614736"/>
          </a:xfrm>
        </p:spPr>
        <p:txBody>
          <a:bodyPr>
            <a:normAutofit fontScale="92500" lnSpcReduction="10000"/>
          </a:bodyPr>
          <a:lstStyle/>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Dodsworth, E. and </a:t>
            </a:r>
            <a:r>
              <a:rPr kumimoji="0" lang="en-US" altLang="en-US" sz="2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Oung</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C. (2023) </a:t>
            </a:r>
            <a:r>
              <a:rPr kumimoji="0" lang="en-US" altLang="en-US" sz="2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What does the provider market look like across the four countries?</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Available at: </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2"/>
              </a:rPr>
              <a:t>https://www.nuffieldtrust.org.uk/news-item/what-does-the-provider-market-look-like-across-the-four-countries</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(Accessed: 19 January 2025).</a:t>
            </a: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Illingworth, J., Fernandez Crespo, R., Hasegawa, K., Leis, M., Howitt, P. and Darzi, A. (2024) </a:t>
            </a:r>
            <a:r>
              <a:rPr kumimoji="0" lang="en-US" altLang="en-US" sz="2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The National State of Patient Safety 2024: </a:t>
            </a:r>
            <a:r>
              <a:rPr kumimoji="0" lang="en-US" altLang="en-US" sz="2200" b="0" i="1"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Prioritising</a:t>
            </a:r>
            <a:r>
              <a:rPr kumimoji="0" lang="en-US" altLang="en-US" sz="2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 improvement efforts in a system under stress</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Imperial College London.</a:t>
            </a: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Issa, S., et al. (2024) </a:t>
            </a:r>
            <a:r>
              <a:rPr kumimoji="0" lang="en-US" altLang="en-US" sz="2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Health care funding: Planned spending for 2025/26</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Available at: </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3"/>
              </a:rPr>
              <a:t>https://www.health.org.uk/reports-and-analysis/analysis/health-care-funding#:~:text=Total%20health%20spending&amp;text=Planned%20day%2Dto%2Dday%20DHSC,2023%2F24%20in%20real%20terms</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(Accessed: 19 January 2025).</a:t>
            </a: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NHS (2023) </a:t>
            </a:r>
            <a:r>
              <a:rPr kumimoji="0" lang="en-US" altLang="en-US" sz="2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Learning from medication errors</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Available at: </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4"/>
              </a:rPr>
              <a:t>https://resolution.nhs.uk/2023/03/30/learning-from-medication-errors/</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(Accessed: 19 January 2025).</a:t>
            </a:r>
          </a:p>
          <a:p>
            <a:pPr marL="0" indent="0" eaLnBrk="0" fontAlgn="base" hangingPunct="0">
              <a:lnSpc>
                <a:spcPct val="100000"/>
              </a:lnSpc>
              <a:spcBef>
                <a:spcPct val="0"/>
              </a:spcBef>
              <a:spcAft>
                <a:spcPct val="0"/>
              </a:spcAft>
              <a:buFontTx/>
              <a:buChar char="•"/>
              <a:defRPr/>
            </a:pPr>
            <a:r>
              <a:rPr lang="en-GB" sz="1600" b="0" i="0" dirty="0">
                <a:solidFill>
                  <a:srgbClr val="202A30"/>
                </a:solidFill>
                <a:effectLst/>
                <a:latin typeface="-apple-system"/>
              </a:rPr>
              <a:t>NHS in numbers today (2023) </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Available </a:t>
            </a:r>
            <a:r>
              <a:rPr kumimoji="0" lang="en-US" altLang="en-US" sz="2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at:https</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://www.england.nhs.uk/nhsbirthday/about-the-nhs-birthday/nhs-in-numbers-today/</a:t>
            </a: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WHO (no date) </a:t>
            </a:r>
            <a:r>
              <a:rPr kumimoji="0" lang="en-US" altLang="en-US" sz="2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Patient safety</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Available at: </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5"/>
              </a:rPr>
              <a:t>https://www.who.int/news-room/fact-sheets/detail/patient-safety</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(Accessed: 19 January 2025).</a:t>
            </a: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Imperial College London (no date) </a:t>
            </a:r>
            <a:r>
              <a:rPr kumimoji="0" lang="en-US" altLang="en-US" sz="2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Global state of patient safety</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Available at: </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6"/>
              </a:rPr>
              <a:t>https://www.imperial.ac.uk/Stories/global-state-of-patient-safety/#section-Insights-from-the-data-cz0e4eaRP1</a:t>
            </a:r>
            <a:r>
              <a:rPr kumimoji="0" lang="en-US" altLang="en-US" sz="2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(Accessed: 19 January 2025).</a:t>
            </a:r>
          </a:p>
          <a:p>
            <a:endParaRPr lang="en-GB" dirty="0"/>
          </a:p>
        </p:txBody>
      </p:sp>
    </p:spTree>
    <p:extLst>
      <p:ext uri="{BB962C8B-B14F-4D97-AF65-F5344CB8AC3E}">
        <p14:creationId xmlns:p14="http://schemas.microsoft.com/office/powerpoint/2010/main" val="1356436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7071</TotalTime>
  <Words>2762</Words>
  <Application>Microsoft Office PowerPoint</Application>
  <PresentationFormat>Widescreen</PresentationFormat>
  <Paragraphs>247</Paragraphs>
  <Slides>40</Slides>
  <Notes>8</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40</vt:i4>
      </vt:variant>
    </vt:vector>
  </HeadingPairs>
  <TitlesOfParts>
    <vt:vector size="55" baseType="lpstr">
      <vt:lpstr>-apple-system</vt:lpstr>
      <vt:lpstr>Aptos</vt:lpstr>
      <vt:lpstr>Aptos Display</vt:lpstr>
      <vt:lpstr>Arial</vt:lpstr>
      <vt:lpstr>Calibri</vt:lpstr>
      <vt:lpstr>firasans</vt:lpstr>
      <vt:lpstr>FrutigerLTStd-Light</vt:lpstr>
      <vt:lpstr>GDS Transport</vt:lpstr>
      <vt:lpstr>Google Sans</vt:lpstr>
      <vt:lpstr>inherit</vt:lpstr>
      <vt:lpstr>Myriad Pro</vt:lpstr>
      <vt:lpstr>Noto Sans</vt:lpstr>
      <vt:lpstr>Univers LT Pro</vt:lpstr>
      <vt:lpstr>var(--font-fk-grotesk)</vt:lpstr>
      <vt:lpstr>Office Theme</vt:lpstr>
      <vt:lpstr>Week 2 - Patient Safety, quality theories and regulation of Health and Social care in the UK. </vt:lpstr>
      <vt:lpstr>During the first week, we looked into..</vt:lpstr>
      <vt:lpstr>Learning Objectives </vt:lpstr>
      <vt:lpstr>I’d like to hear your thoughts:  What do you understand by these terms?  Policy Theory Models Frameworks </vt:lpstr>
      <vt:lpstr>Basic Terms:</vt:lpstr>
      <vt:lpstr>Basic Terms continued…</vt:lpstr>
      <vt:lpstr>Patient Safety</vt:lpstr>
      <vt:lpstr>Why Patient Safety is Important?</vt:lpstr>
      <vt:lpstr>The Impact of Unsafe Care:</vt:lpstr>
      <vt:lpstr>PowerPoint Presentation</vt:lpstr>
      <vt:lpstr>Patient safety country ranking</vt:lpstr>
      <vt:lpstr>The Impact of Unsafe Care</vt:lpstr>
      <vt:lpstr>Common adverse events that may result in avoidable patient harm are by:</vt:lpstr>
      <vt:lpstr>Medication Errors (ME)</vt:lpstr>
      <vt:lpstr>Can you guess how many Medication Errors occur in NHS per year?</vt:lpstr>
      <vt:lpstr>Why/How Medication Error Occurs?</vt:lpstr>
      <vt:lpstr>I commit to patient safety (WHO, 2020)</vt:lpstr>
      <vt:lpstr>Tools and Frameworks for Patient Safety</vt:lpstr>
      <vt:lpstr>Some Tools and Frameworks for Patient Safety / Quality / Service Improvement</vt:lpstr>
      <vt:lpstr>Institute of Medicine’s (IoM) Six Domains of Healthcare Quality</vt:lpstr>
      <vt:lpstr>Institute of Medicine’s (IoM) Six Domains of Healthcare Quality -Example</vt:lpstr>
      <vt:lpstr>PowerPoint Presentation</vt:lpstr>
      <vt:lpstr>PowerPoint Presentation</vt:lpstr>
      <vt:lpstr>Regulation of Health and Social care in the UK. </vt:lpstr>
      <vt:lpstr>What do you understand by the term ‘Regulations’ and ‘Regulator’?</vt:lpstr>
      <vt:lpstr>What are Regulations and Regulator mean?</vt:lpstr>
      <vt:lpstr>Regulators – Health and Social Care – by country </vt:lpstr>
      <vt:lpstr>All Regulators in Health &amp; Social Care: </vt:lpstr>
      <vt:lpstr>PowerPoint Presentation</vt:lpstr>
      <vt:lpstr>Services that CQC Regulates:</vt:lpstr>
      <vt:lpstr>Continued….</vt:lpstr>
      <vt:lpstr>How CQC measures Quality?</vt:lpstr>
      <vt:lpstr>Registered Social Care Services in England</vt:lpstr>
      <vt:lpstr>NHS services in England</vt:lpstr>
      <vt:lpstr>PowerPoint Presentation</vt:lpstr>
      <vt:lpstr>Summary:</vt:lpstr>
      <vt:lpstr>Questions &amp; Answers:</vt:lpstr>
      <vt:lpstr>Next Week: (week 3):  </vt:lpstr>
      <vt:lpstr>Reference list and further reading</vt:lpstr>
      <vt:lpstr>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Junaid3 Shaikh</dc:creator>
  <cp:lastModifiedBy>Junaid3 Shaikh</cp:lastModifiedBy>
  <cp:revision>9</cp:revision>
  <dcterms:created xsi:type="dcterms:W3CDTF">2025-01-05T04:32:07Z</dcterms:created>
  <dcterms:modified xsi:type="dcterms:W3CDTF">2025-01-20T00:55:53Z</dcterms:modified>
</cp:coreProperties>
</file>