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9" r:id="rId3"/>
    <p:sldId id="278" r:id="rId4"/>
    <p:sldId id="277" r:id="rId5"/>
    <p:sldId id="276" r:id="rId6"/>
    <p:sldId id="275" r:id="rId7"/>
    <p:sldId id="274" r:id="rId8"/>
    <p:sldId id="269" r:id="rId9"/>
    <p:sldId id="270" r:id="rId10"/>
    <p:sldId id="258" r:id="rId11"/>
    <p:sldId id="257" r:id="rId12"/>
    <p:sldId id="259" r:id="rId13"/>
    <p:sldId id="260" r:id="rId14"/>
    <p:sldId id="261" r:id="rId15"/>
    <p:sldId id="262" r:id="rId16"/>
    <p:sldId id="268" r:id="rId17"/>
    <p:sldId id="263" r:id="rId18"/>
    <p:sldId id="265" r:id="rId19"/>
    <p:sldId id="266" r:id="rId20"/>
    <p:sldId id="271" r:id="rId21"/>
    <p:sldId id="267" r:id="rId22"/>
    <p:sldId id="272" r:id="rId23"/>
    <p:sldId id="264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0" autoAdjust="0"/>
    <p:restoredTop sz="94660"/>
  </p:normalViewPr>
  <p:slideViewPr>
    <p:cSldViewPr snapToGrid="0">
      <p:cViewPr varScale="1">
        <p:scale>
          <a:sx n="65" d="100"/>
          <a:sy n="65" d="100"/>
        </p:scale>
        <p:origin x="66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Gender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Eloise Govier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747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18434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8435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18436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18437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8438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18439" name="Rectangle 7"/>
          <p:cNvSpPr>
            <a:spLocks noGrp="1" noChangeArrowheads="1"/>
          </p:cNvSpPr>
          <p:nvPr>
            <p:ph type="title"/>
          </p:nvPr>
        </p:nvSpPr>
        <p:spPr>
          <a:xfrm>
            <a:off x="1914525" y="725310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BUTLER (2004) UNDOING GENDER</a:t>
            </a:r>
          </a:p>
        </p:txBody>
      </p:sp>
      <p:sp>
        <p:nvSpPr>
          <p:cNvPr id="18440" name="Rectangle 8"/>
          <p:cNvSpPr>
            <a:spLocks noGrp="1" noChangeArrowheads="1"/>
          </p:cNvSpPr>
          <p:nvPr>
            <p:ph idx="1"/>
          </p:nvPr>
        </p:nvSpPr>
        <p:spPr>
          <a:xfrm>
            <a:off x="425303" y="1758033"/>
            <a:ext cx="9349730" cy="5189264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400" dirty="0"/>
              <a:t>Undoing restrictive normative conceptions of sexual and gendered life</a:t>
            </a:r>
          </a:p>
          <a:p>
            <a:pPr marL="670819"/>
            <a:r>
              <a:rPr lang="en-US" altLang="en-US" sz="2400" dirty="0"/>
              <a:t>Argues that normative conception of gender can undo our individual personhood</a:t>
            </a:r>
          </a:p>
          <a:p>
            <a:pPr marL="670819"/>
            <a:r>
              <a:rPr lang="en-US" altLang="en-US" sz="2400" dirty="0"/>
              <a:t>Gender is about ‘doing’</a:t>
            </a:r>
          </a:p>
          <a:p>
            <a:pPr marL="670819"/>
            <a:r>
              <a:rPr lang="en-US" altLang="en-US" sz="2400" dirty="0"/>
              <a:t>But One does not ‘do’ one’s gender alone</a:t>
            </a:r>
          </a:p>
          <a:p>
            <a:pPr marL="670819"/>
            <a:r>
              <a:rPr lang="en-US" altLang="en-US" sz="2400" dirty="0"/>
              <a:t>Questions whether we ‘author’ our own gender</a:t>
            </a:r>
          </a:p>
          <a:p>
            <a:pPr marL="670819"/>
            <a:r>
              <a:rPr lang="en-US" altLang="en-US" sz="2400" dirty="0"/>
              <a:t>Being a particular gender does not mean you will desire in a certain way</a:t>
            </a:r>
          </a:p>
        </p:txBody>
      </p:sp>
    </p:spTree>
    <p:extLst>
      <p:ext uri="{BB962C8B-B14F-4D97-AF65-F5344CB8AC3E}">
        <p14:creationId xmlns:p14="http://schemas.microsoft.com/office/powerpoint/2010/main" val="7822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17410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7411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17412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17413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7414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17415" name="Rectangle 7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5062"/>
              <a:t>What ‘tools’ do we use to construct gender?</a:t>
            </a:r>
          </a:p>
        </p:txBody>
      </p:sp>
      <p:pic>
        <p:nvPicPr>
          <p:cNvPr id="17416" name="Picture 8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0348" y="4239369"/>
            <a:ext cx="1333872" cy="1464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Picture 9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9956" y="2567843"/>
            <a:ext cx="1905372" cy="2503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8" name="Picture 10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535" y="4713759"/>
            <a:ext cx="1925464" cy="1445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9" name="Picture 11"/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781" y="3819674"/>
            <a:ext cx="2005831" cy="2303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9486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23554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3555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23556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23557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3558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23559" name="Rectangle 7"/>
          <p:cNvSpPr>
            <a:spLocks noGrp="1" noChangeArrowheads="1"/>
          </p:cNvSpPr>
          <p:nvPr>
            <p:ph type="title"/>
          </p:nvPr>
        </p:nvSpPr>
        <p:spPr>
          <a:xfrm>
            <a:off x="1749972" y="685912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JUDITH BUTLER</a:t>
            </a:r>
          </a:p>
        </p:txBody>
      </p:sp>
      <p:sp>
        <p:nvSpPr>
          <p:cNvPr id="23560" name="Rectangle 8"/>
          <p:cNvSpPr>
            <a:spLocks noGrp="1" noChangeArrowheads="1"/>
          </p:cNvSpPr>
          <p:nvPr>
            <p:ph idx="1"/>
          </p:nvPr>
        </p:nvSpPr>
        <p:spPr>
          <a:xfrm>
            <a:off x="1981647" y="2264792"/>
            <a:ext cx="7619256" cy="4593208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3600" dirty="0"/>
              <a:t>“I may feel that without some </a:t>
            </a:r>
            <a:r>
              <a:rPr lang="en-US" altLang="en-US" sz="3600" dirty="0" err="1"/>
              <a:t>recognizability</a:t>
            </a:r>
            <a:r>
              <a:rPr lang="en-US" altLang="en-US" sz="3600" dirty="0"/>
              <a:t> I cannot live. But I may also feel that the terms by which I am </a:t>
            </a:r>
            <a:r>
              <a:rPr lang="en-US" altLang="en-US" sz="3600" dirty="0" err="1"/>
              <a:t>recognised</a:t>
            </a:r>
            <a:r>
              <a:rPr lang="en-US" altLang="en-US" sz="3600" dirty="0"/>
              <a:t> make life unlivable” (2004: 4).</a:t>
            </a:r>
          </a:p>
          <a:p>
            <a:pPr marL="670819"/>
            <a:r>
              <a:rPr lang="en-US" altLang="en-US" sz="3600" dirty="0"/>
              <a:t>If to be a human is to </a:t>
            </a:r>
            <a:r>
              <a:rPr lang="en-US" altLang="en-US" sz="3600" dirty="0" smtClean="0"/>
              <a:t>do: ‘performativity</a:t>
            </a:r>
            <a:r>
              <a:rPr lang="en-US" altLang="en-US" sz="3600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60451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24578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4579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24580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24581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4582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24583" name="Rectangle 7"/>
          <p:cNvSpPr>
            <a:spLocks noGrp="1" noChangeArrowheads="1"/>
          </p:cNvSpPr>
          <p:nvPr>
            <p:ph type="title"/>
          </p:nvPr>
        </p:nvSpPr>
        <p:spPr>
          <a:xfrm>
            <a:off x="2416969" y="-142875"/>
            <a:ext cx="7358063" cy="1714500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/>
              <a:t>PERFORMATIVITY</a:t>
            </a:r>
          </a:p>
        </p:txBody>
      </p:sp>
      <p:sp>
        <p:nvSpPr>
          <p:cNvPr id="24584" name="Rectangle 8"/>
          <p:cNvSpPr>
            <a:spLocks noGrp="1" noChangeArrowheads="1"/>
          </p:cNvSpPr>
          <p:nvPr>
            <p:ph idx="1"/>
          </p:nvPr>
        </p:nvSpPr>
        <p:spPr>
          <a:xfrm>
            <a:off x="212651" y="2011412"/>
            <a:ext cx="6874545" cy="5159127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400" dirty="0"/>
              <a:t>Butler argues against the notion that there is a stable core gender identity</a:t>
            </a:r>
          </a:p>
          <a:p>
            <a:pPr marL="670819"/>
            <a:r>
              <a:rPr lang="en-US" altLang="en-US" sz="2400" dirty="0"/>
              <a:t>Instead, she argues that </a:t>
            </a:r>
            <a:r>
              <a:rPr lang="en-US" altLang="en-US" sz="2400" dirty="0" smtClean="0"/>
              <a:t>gender </a:t>
            </a:r>
            <a:r>
              <a:rPr lang="en-US" altLang="en-US" sz="2400" dirty="0"/>
              <a:t>identity is maintained through socially ‘coerced’ performances of gender</a:t>
            </a:r>
          </a:p>
          <a:p>
            <a:pPr marL="670819"/>
            <a:r>
              <a:rPr lang="en-US" altLang="en-US" sz="2400" dirty="0"/>
              <a:t>Which replicate a normative gender ideal</a:t>
            </a:r>
          </a:p>
          <a:p>
            <a:pPr marL="670819"/>
            <a:r>
              <a:rPr lang="en-US" altLang="en-US" sz="2400" dirty="0"/>
              <a:t>Modes of patterned and performative doing bring forms of kinship into operation</a:t>
            </a:r>
          </a:p>
        </p:txBody>
      </p:sp>
      <p:sp>
        <p:nvSpPr>
          <p:cNvPr id="24585" name="Rectangle 9"/>
          <p:cNvSpPr>
            <a:spLocks/>
          </p:cNvSpPr>
          <p:nvPr/>
        </p:nvSpPr>
        <p:spPr bwMode="auto">
          <a:xfrm>
            <a:off x="8542734" y="5322094"/>
            <a:ext cx="80367" cy="410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/>
          <a:lstStyle/>
          <a:p>
            <a:endParaRPr lang="en-GB" sz="1266"/>
          </a:p>
        </p:txBody>
      </p:sp>
      <p:pic>
        <p:nvPicPr>
          <p:cNvPr id="24586" name="Picture 10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508" y="1803797"/>
            <a:ext cx="3090788" cy="3848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186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2662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662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2662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2662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663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26631" name="Rectangle 7"/>
          <p:cNvSpPr>
            <a:spLocks noGrp="1" noChangeArrowheads="1"/>
          </p:cNvSpPr>
          <p:nvPr>
            <p:ph type="title"/>
          </p:nvPr>
        </p:nvSpPr>
        <p:spPr>
          <a:xfrm>
            <a:off x="1665889" y="490164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BUTLER</a:t>
            </a:r>
          </a:p>
        </p:txBody>
      </p:sp>
      <p:sp>
        <p:nvSpPr>
          <p:cNvPr id="26632" name="Rectangle 8"/>
          <p:cNvSpPr>
            <a:spLocks noGrp="1" noChangeArrowheads="1"/>
          </p:cNvSpPr>
          <p:nvPr>
            <p:ph idx="1"/>
          </p:nvPr>
        </p:nvSpPr>
        <p:spPr>
          <a:xfrm>
            <a:off x="685800" y="2194560"/>
            <a:ext cx="9299028" cy="4024125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/>
              <a:t>Questions the agency of humans</a:t>
            </a:r>
          </a:p>
          <a:p>
            <a:pPr marL="670819"/>
            <a:r>
              <a:rPr lang="en-US" altLang="en-US" sz="2000" dirty="0"/>
              <a:t>“If I have any agency, it is opened up by the fact that I am constituted by a social world I never chose” (2004: 3).</a:t>
            </a:r>
          </a:p>
          <a:p>
            <a:pPr marL="670819"/>
            <a:r>
              <a:rPr lang="en-US" altLang="en-US" sz="2000" dirty="0"/>
              <a:t>Likes Schneider notion of kinship being an enacted practice and links it to her notion of ‘performativity’</a:t>
            </a:r>
          </a:p>
        </p:txBody>
      </p:sp>
      <p:pic>
        <p:nvPicPr>
          <p:cNvPr id="26633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593208"/>
            <a:ext cx="4697016" cy="2433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8311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49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27650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7651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27652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27653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27654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27655" name="Rectangle 7"/>
          <p:cNvSpPr>
            <a:spLocks noGrp="1" noChangeArrowheads="1"/>
          </p:cNvSpPr>
          <p:nvPr>
            <p:ph type="title"/>
          </p:nvPr>
        </p:nvSpPr>
        <p:spPr>
          <a:xfrm>
            <a:off x="2300883" y="0"/>
            <a:ext cx="7358063" cy="1893094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/>
              <a:t>DESIRE</a:t>
            </a:r>
          </a:p>
        </p:txBody>
      </p:sp>
      <p:sp>
        <p:nvSpPr>
          <p:cNvPr id="27656" name="Rectangle 8"/>
          <p:cNvSpPr>
            <a:spLocks noGrp="1" noChangeArrowheads="1"/>
          </p:cNvSpPr>
          <p:nvPr>
            <p:ph idx="1"/>
          </p:nvPr>
        </p:nvSpPr>
        <p:spPr>
          <a:xfrm>
            <a:off x="1470422" y="3125391"/>
            <a:ext cx="4643438" cy="3732609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4000" dirty="0"/>
              <a:t>“Gender is animated by desire” (Butler 2004)</a:t>
            </a:r>
          </a:p>
        </p:txBody>
      </p:sp>
      <p:pic>
        <p:nvPicPr>
          <p:cNvPr id="27657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492" y="1634133"/>
            <a:ext cx="4464844" cy="4464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8274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1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10242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0243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10244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10245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0246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10247" name="Rectangle 7"/>
          <p:cNvSpPr>
            <a:spLocks noGrp="1" noChangeArrowheads="1"/>
          </p:cNvSpPr>
          <p:nvPr>
            <p:ph type="title"/>
          </p:nvPr>
        </p:nvSpPr>
        <p:spPr>
          <a:xfrm>
            <a:off x="1670652" y="725310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BUTLER (2004: 10)</a:t>
            </a:r>
          </a:p>
        </p:txBody>
      </p:sp>
      <p:sp>
        <p:nvSpPr>
          <p:cNvPr id="1024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497336" y="1758033"/>
            <a:ext cx="7358063" cy="5099967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/>
              <a:t>Terms “masculine” “feminine” are changeable</a:t>
            </a:r>
          </a:p>
          <a:p>
            <a:pPr marL="670819"/>
            <a:r>
              <a:rPr lang="en-US" altLang="en-US" sz="2000" dirty="0"/>
              <a:t>Have social histories </a:t>
            </a:r>
          </a:p>
          <a:p>
            <a:pPr marL="670819"/>
            <a:r>
              <a:rPr lang="en-US" altLang="en-US" sz="2000" dirty="0"/>
              <a:t>Meanings change radically </a:t>
            </a:r>
          </a:p>
          <a:p>
            <a:pPr marL="983347" lvl="1"/>
            <a:r>
              <a:rPr lang="en-US" altLang="en-US" dirty="0"/>
              <a:t>geopolitical boundaries </a:t>
            </a:r>
          </a:p>
          <a:p>
            <a:pPr marL="983347" lvl="1"/>
            <a:r>
              <a:rPr lang="en-US" altLang="en-US" dirty="0"/>
              <a:t>cultural constraints </a:t>
            </a:r>
          </a:p>
          <a:p>
            <a:pPr marL="670819"/>
            <a:r>
              <a:rPr lang="en-US" altLang="en-US" sz="2000" dirty="0"/>
              <a:t>These terms re-emerge but this does not mean they are stable</a:t>
            </a:r>
          </a:p>
          <a:p>
            <a:pPr marL="670819"/>
            <a:r>
              <a:rPr lang="en-US" altLang="en-US" sz="2000" dirty="0"/>
              <a:t>The social articulation of the term depends upon its repetition</a:t>
            </a:r>
          </a:p>
          <a:p>
            <a:pPr marL="670819"/>
            <a:r>
              <a:rPr lang="en-US" altLang="en-US" sz="2000" dirty="0"/>
              <a:t>This accounts for the performative structure of gender. </a:t>
            </a:r>
          </a:p>
          <a:p>
            <a:pPr marL="670819"/>
            <a:r>
              <a:rPr lang="en-US" altLang="en-US" sz="2000" dirty="0"/>
              <a:t>Terms of gender are constantly in the process of being remade.</a:t>
            </a:r>
          </a:p>
        </p:txBody>
      </p:sp>
    </p:spTree>
    <p:extLst>
      <p:ext uri="{BB962C8B-B14F-4D97-AF65-F5344CB8AC3E}">
        <p14:creationId xmlns:p14="http://schemas.microsoft.com/office/powerpoint/2010/main" val="1385051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1126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126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1126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1126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1127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11271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675805" y="1160860"/>
            <a:ext cx="4036219" cy="4525119"/>
          </a:xfrm>
          <a:ln/>
        </p:spPr>
        <p:txBody>
          <a:bodyPr vert="horz" lIns="26789" tIns="26789" rIns="0" bIns="26789" rtlCol="0">
            <a:normAutofit/>
          </a:bodyPr>
          <a:lstStyle/>
          <a:p>
            <a:pPr marL="254487" indent="-225467">
              <a:buClr>
                <a:srgbClr val="F0AD00"/>
              </a:buClr>
              <a:buSzPct val="80000"/>
              <a:buFont typeface="Wingdings 2" panose="05020102010507070707" pitchFamily="18" charset="2"/>
              <a:buChar char="¡"/>
            </a:pPr>
            <a:r>
              <a:rPr lang="en-US" altLang="en-US" sz="2672" b="1" dirty="0" smtClean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Social </a:t>
            </a:r>
            <a:r>
              <a:rPr lang="en-US" altLang="en-US" sz="2672" b="1" dirty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expectations of society</a:t>
            </a:r>
            <a:endParaRPr lang="en-US" altLang="en-US" sz="2672" b="1" dirty="0">
              <a:latin typeface="Lucida Grande" charset="0"/>
              <a:sym typeface="Lucida Grande" charset="0"/>
            </a:endParaRPr>
          </a:p>
          <a:p>
            <a:pPr marL="254487" indent="-225467">
              <a:buClr>
                <a:srgbClr val="F0AD00"/>
              </a:buClr>
              <a:buSzPct val="80000"/>
              <a:buFont typeface="Wingdings 2" panose="05020102010507070707" pitchFamily="18" charset="2"/>
              <a:buChar char="¡"/>
            </a:pPr>
            <a:r>
              <a:rPr lang="en-US" altLang="en-US" sz="2672" b="1" dirty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Consequences 	</a:t>
            </a:r>
            <a:endParaRPr lang="en-US" altLang="en-US" sz="2672" b="1" dirty="0">
              <a:latin typeface="Lucida Grande" charset="0"/>
              <a:sym typeface="Lucida Grande" charset="0"/>
            </a:endParaRPr>
          </a:p>
          <a:p>
            <a:pPr marL="254487" indent="-225467">
              <a:buClr>
                <a:srgbClr val="F0AD00"/>
              </a:buClr>
              <a:buSzPct val="80000"/>
              <a:buFont typeface="Wingdings 2" panose="05020102010507070707" pitchFamily="18" charset="2"/>
              <a:buChar char="¡"/>
            </a:pPr>
            <a:r>
              <a:rPr lang="en-US" altLang="en-US" sz="2672" b="1" dirty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 </a:t>
            </a:r>
            <a:r>
              <a:rPr lang="en-US" altLang="en-US" sz="2672" b="1" dirty="0" smtClean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disillusionment </a:t>
            </a:r>
            <a:endParaRPr lang="en-US" altLang="en-US" sz="2672" b="1" dirty="0">
              <a:latin typeface="Lucida Grande" charset="0"/>
              <a:sym typeface="Lucida Grande" charset="0"/>
            </a:endParaRPr>
          </a:p>
          <a:p>
            <a:pPr marL="254487" indent="-225467">
              <a:buClr>
                <a:srgbClr val="F0AD00"/>
              </a:buClr>
              <a:buSzPct val="80000"/>
              <a:buFont typeface="Wingdings 2" panose="05020102010507070707" pitchFamily="18" charset="2"/>
              <a:buChar char="¡"/>
            </a:pPr>
            <a:r>
              <a:rPr lang="en-US" altLang="en-US" sz="2672" b="1" dirty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 </a:t>
            </a:r>
            <a:r>
              <a:rPr lang="en-US" altLang="en-US" sz="2672" b="1" dirty="0" smtClean="0">
                <a:latin typeface="Lucida Grande" charset="0"/>
                <a:ea typeface="Lucida Grande" charset="0"/>
                <a:cs typeface="Lucida Grande" charset="0"/>
                <a:sym typeface="Lucida Grande" charset="0"/>
              </a:rPr>
              <a:t>dissatisfaction </a:t>
            </a:r>
            <a:endParaRPr lang="en-US" altLang="en-US" sz="2672" b="1" dirty="0">
              <a:latin typeface="Lucida Grande" charset="0"/>
              <a:sym typeface="Lucida Grande" charset="0"/>
            </a:endParaRPr>
          </a:p>
        </p:txBody>
      </p:sp>
      <p:pic>
        <p:nvPicPr>
          <p:cNvPr id="11272" name="Picture 8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990" y="1042268"/>
            <a:ext cx="5313171" cy="3020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6634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61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0962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0963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0964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0965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0966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0967" name="Rectangle 7"/>
          <p:cNvSpPr>
            <a:spLocks noGrp="1" noChangeArrowheads="1"/>
          </p:cNvSpPr>
          <p:nvPr>
            <p:ph type="title"/>
          </p:nvPr>
        </p:nvSpPr>
        <p:spPr>
          <a:xfrm>
            <a:off x="1981647" y="152922"/>
            <a:ext cx="8543478" cy="1371823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ANTHROPOLOGY: THIRD </a:t>
            </a:r>
            <a:r>
              <a:rPr lang="en-US" altLang="en-US" dirty="0" err="1" smtClean="0"/>
              <a:t>gENDER</a:t>
            </a:r>
            <a:endParaRPr lang="en-US" altLang="en-US" dirty="0"/>
          </a:p>
        </p:txBody>
      </p:sp>
      <p:sp>
        <p:nvSpPr>
          <p:cNvPr id="4096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5140524" y="1610590"/>
            <a:ext cx="5652492" cy="4515175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/>
              <a:t>Anthropological example: Contemporary Oaxaca, Mexico</a:t>
            </a:r>
          </a:p>
          <a:p>
            <a:pPr marL="670819"/>
            <a:r>
              <a:rPr lang="en-US" altLang="en-US" sz="2000" dirty="0"/>
              <a:t>Third Gender role </a:t>
            </a:r>
          </a:p>
          <a:p>
            <a:pPr marL="983347" lvl="1"/>
            <a:r>
              <a:rPr lang="en-US" altLang="en-US" dirty="0" smtClean="0"/>
              <a:t>Biologically </a:t>
            </a:r>
            <a:r>
              <a:rPr lang="en-US" altLang="en-US" dirty="0"/>
              <a:t>sexed men in </a:t>
            </a:r>
            <a:r>
              <a:rPr lang="en-US" altLang="en-US" dirty="0" err="1"/>
              <a:t>Zapotec</a:t>
            </a:r>
            <a:endParaRPr lang="en-US" altLang="en-US" dirty="0"/>
          </a:p>
          <a:p>
            <a:pPr marL="983347" lvl="1"/>
            <a:r>
              <a:rPr lang="en-US" altLang="en-US" dirty="0"/>
              <a:t>Different gender attributes</a:t>
            </a:r>
          </a:p>
          <a:p>
            <a:pPr marL="983347" lvl="1"/>
            <a:r>
              <a:rPr lang="en-US" altLang="en-US" dirty="0" smtClean="0"/>
              <a:t>Source: Lynn </a:t>
            </a:r>
            <a:r>
              <a:rPr lang="en-US" altLang="en-US" dirty="0"/>
              <a:t>Stephen, </a:t>
            </a:r>
            <a:r>
              <a:rPr lang="en-US" altLang="en-US" dirty="0">
                <a:latin typeface="Arial Italic" panose="020B0604020202090204" pitchFamily="34" charset="0"/>
                <a:cs typeface="Arial Italic" panose="020B0604020202090204" pitchFamily="34" charset="0"/>
                <a:sym typeface="Arial Italic" panose="020B0604020202090204" pitchFamily="34" charset="0"/>
              </a:rPr>
              <a:t>Sexualities and Genders in </a:t>
            </a:r>
            <a:r>
              <a:rPr lang="en-US" altLang="en-US" dirty="0" err="1">
                <a:latin typeface="Arial Italic" panose="020B0604020202090204" pitchFamily="34" charset="0"/>
                <a:cs typeface="Arial Italic" panose="020B0604020202090204" pitchFamily="34" charset="0"/>
                <a:sym typeface="Arial Italic" panose="020B0604020202090204" pitchFamily="34" charset="0"/>
              </a:rPr>
              <a:t>Zapotec</a:t>
            </a:r>
            <a:r>
              <a:rPr lang="en-US" altLang="en-US" dirty="0">
                <a:latin typeface="Arial Italic" panose="020B0604020202090204" pitchFamily="34" charset="0"/>
                <a:cs typeface="Arial Italic" panose="020B0604020202090204" pitchFamily="34" charset="0"/>
                <a:sym typeface="Arial Italic" panose="020B0604020202090204" pitchFamily="34" charset="0"/>
              </a:rPr>
              <a:t> Oaxaca,  </a:t>
            </a:r>
            <a:r>
              <a:rPr lang="en-US" altLang="en-US" dirty="0"/>
              <a:t>Latin American Perspectives Vol. 29, No. 2, Gender, Sexuality, and Same-Sex Desire in Latin America (Mar., 2002), pp. 41-59</a:t>
            </a:r>
          </a:p>
        </p:txBody>
      </p:sp>
      <p:pic>
        <p:nvPicPr>
          <p:cNvPr id="40969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18" y="2203400"/>
            <a:ext cx="4854124" cy="3241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78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7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39938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39939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39940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39941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39942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pic>
        <p:nvPicPr>
          <p:cNvPr id="39943" name="Picture 7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180" y="383977"/>
            <a:ext cx="7750969" cy="585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4" name="Rectangle 8"/>
          <p:cNvSpPr>
            <a:spLocks/>
          </p:cNvSpPr>
          <p:nvPr/>
        </p:nvSpPr>
        <p:spPr bwMode="auto">
          <a:xfrm>
            <a:off x="2872383" y="6298779"/>
            <a:ext cx="6161484" cy="437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ctr"/>
          <a:lstStyle>
            <a:lvl1pPr algn="l">
              <a:defRPr sz="1200">
                <a:solidFill>
                  <a:schemeClr val="tx1"/>
                </a:solidFill>
                <a:latin typeface="Gill Sans" charset="0"/>
              </a:defRPr>
            </a:lvl1pPr>
            <a:lvl2pPr algn="l">
              <a:defRPr sz="1200">
                <a:solidFill>
                  <a:schemeClr val="tx1"/>
                </a:solidFill>
                <a:latin typeface="Gill Sans" charset="0"/>
              </a:defRPr>
            </a:lvl2pPr>
            <a:lvl3pPr algn="l">
              <a:defRPr sz="1200">
                <a:solidFill>
                  <a:schemeClr val="tx1"/>
                </a:solidFill>
                <a:latin typeface="Gill Sans" charset="0"/>
              </a:defRPr>
            </a:lvl3pPr>
            <a:lvl4pPr algn="l">
              <a:defRPr sz="1200">
                <a:solidFill>
                  <a:schemeClr val="tx1"/>
                </a:solidFill>
                <a:latin typeface="Gill Sans" charset="0"/>
              </a:defRPr>
            </a:lvl4pPr>
            <a:lvl5pPr algn="l">
              <a:defRPr sz="1200">
                <a:solidFill>
                  <a:schemeClr val="tx1"/>
                </a:solidFill>
                <a:latin typeface="Gill Sans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9pPr>
          </a:lstStyle>
          <a:p>
            <a:pPr algn="ctr"/>
            <a:r>
              <a:rPr lang="en-US" altLang="en-US" sz="2953">
                <a:ea typeface="Gill Sans" charset="0"/>
                <a:cs typeface="Gill Sans" charset="0"/>
              </a:rPr>
              <a:t>Photo credit: Nicola “Ókin” Frioli</a:t>
            </a:r>
          </a:p>
        </p:txBody>
      </p:sp>
    </p:spTree>
    <p:extLst>
      <p:ext uri="{BB962C8B-B14F-4D97-AF65-F5344CB8AC3E}">
        <p14:creationId xmlns:p14="http://schemas.microsoft.com/office/powerpoint/2010/main" val="210819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8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198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198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198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198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199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1991" name="Rectangle 7"/>
          <p:cNvSpPr>
            <a:spLocks noGrp="1" noChangeArrowheads="1"/>
          </p:cNvSpPr>
          <p:nvPr>
            <p:ph type="title"/>
          </p:nvPr>
        </p:nvSpPr>
        <p:spPr>
          <a:xfrm>
            <a:off x="2416969" y="-26789"/>
            <a:ext cx="7358063" cy="1714500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/>
              <a:t>CASE STUDY: THE MUXE </a:t>
            </a:r>
            <a:r>
              <a:rPr lang="en-US" altLang="en-US" sz="1687"/>
              <a:t>(PRONOUNCED MOO-SHAY)</a:t>
            </a:r>
          </a:p>
        </p:txBody>
      </p:sp>
      <p:sp>
        <p:nvSpPr>
          <p:cNvPr id="4199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1765102" y="2213447"/>
            <a:ext cx="8652867" cy="5037460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dirty="0" smtClean="0"/>
              <a:t>An indigenous </a:t>
            </a:r>
            <a:r>
              <a:rPr lang="en-US" altLang="en-US" dirty="0"/>
              <a:t>system of Gender</a:t>
            </a:r>
          </a:p>
          <a:p>
            <a:pPr marL="670819"/>
            <a:r>
              <a:rPr lang="en-US" altLang="en-US" dirty="0" err="1"/>
              <a:t>Chinias</a:t>
            </a:r>
            <a:r>
              <a:rPr lang="en-US" altLang="en-US" dirty="0"/>
              <a:t> (1995: 294) defines 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as persons who ‘appear’ male but also display female characteristics</a:t>
            </a:r>
          </a:p>
          <a:p>
            <a:pPr marL="670819"/>
            <a:r>
              <a:rPr lang="en-US" altLang="en-US" dirty="0"/>
              <a:t>Separate category of gender attributes</a:t>
            </a:r>
          </a:p>
          <a:p>
            <a:pPr marL="670819"/>
            <a:r>
              <a:rPr lang="en-US" altLang="en-US" dirty="0"/>
              <a:t>“mothers and sisters speak fondly of sons and brothers who are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/>
              <a:t>” (Stephens 2002: 44)</a:t>
            </a:r>
          </a:p>
          <a:p>
            <a:pPr marL="670819"/>
            <a:r>
              <a:rPr lang="en-US" altLang="en-US" dirty="0"/>
              <a:t>“The loyalty and helpfulness of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/>
              <a:t> for female relatives is often contrasted with the laziness and irresponsibility of husbands (both imaginary and real)”. (2002: 45)</a:t>
            </a:r>
          </a:p>
        </p:txBody>
      </p:sp>
    </p:spTree>
    <p:extLst>
      <p:ext uri="{BB962C8B-B14F-4D97-AF65-F5344CB8AC3E}">
        <p14:creationId xmlns:p14="http://schemas.microsoft.com/office/powerpoint/2010/main" val="3699385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09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3010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3011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3012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3013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3014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3015" name="Rectangle 7"/>
          <p:cNvSpPr>
            <a:spLocks noGrp="1" noChangeArrowheads="1"/>
          </p:cNvSpPr>
          <p:nvPr>
            <p:ph type="title"/>
          </p:nvPr>
        </p:nvSpPr>
        <p:spPr>
          <a:xfrm>
            <a:off x="1790700" y="414775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THE MUXE GENDER ROLE</a:t>
            </a:r>
          </a:p>
        </p:txBody>
      </p:sp>
      <p:sp>
        <p:nvSpPr>
          <p:cNvPr id="4301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33845" y="1707803"/>
            <a:ext cx="9141187" cy="5150197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dirty="0"/>
              <a:t>Rubin 1997: 233 observed that men who were homosexual but did not adopt 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identity were discussed in a pejorative manner</a:t>
            </a:r>
          </a:p>
          <a:p>
            <a:pPr marL="670819"/>
            <a:r>
              <a:rPr lang="en-US" altLang="en-US" dirty="0"/>
              <a:t>Stephen’s argues that it is because 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role is </a:t>
            </a:r>
            <a:r>
              <a:rPr lang="en-US" altLang="en-US" dirty="0" err="1"/>
              <a:t>institutionalised</a:t>
            </a:r>
            <a:r>
              <a:rPr lang="en-US" altLang="en-US" dirty="0"/>
              <a:t> that it is socially tolerated</a:t>
            </a:r>
          </a:p>
          <a:p>
            <a:pPr marL="670819"/>
            <a:r>
              <a:rPr lang="en-US" altLang="en-US" dirty="0"/>
              <a:t>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do not exhibit the characteristics normally associated with masculinity but nor do they reject them</a:t>
            </a:r>
          </a:p>
          <a:p>
            <a:pPr marL="670819"/>
            <a:r>
              <a:rPr lang="en-US" altLang="en-US" dirty="0"/>
              <a:t>The </a:t>
            </a:r>
            <a:r>
              <a:rPr lang="en-US" altLang="en-US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dirty="0"/>
              <a:t>are not referred to as homosexual but constitute a category based on </a:t>
            </a:r>
            <a:r>
              <a:rPr lang="en-US" altLang="en-US" dirty="0" smtClean="0"/>
              <a:t>gender attributes (Stephen </a:t>
            </a:r>
            <a:r>
              <a:rPr lang="en-US" altLang="en-US" dirty="0"/>
              <a:t>2002: 43)</a:t>
            </a:r>
          </a:p>
          <a:p>
            <a:pPr marL="670819"/>
            <a:r>
              <a:rPr lang="en-US" altLang="en-US" dirty="0"/>
              <a:t>“People perceive them as having the physical bodies of men but different aesthetic, work, and social skills from most men” (2002: 43)</a:t>
            </a:r>
          </a:p>
        </p:txBody>
      </p:sp>
    </p:spTree>
    <p:extLst>
      <p:ext uri="{BB962C8B-B14F-4D97-AF65-F5344CB8AC3E}">
        <p14:creationId xmlns:p14="http://schemas.microsoft.com/office/powerpoint/2010/main" val="1413885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3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4034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4035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4036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4037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4038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4039" name="Rectangle 7"/>
          <p:cNvSpPr>
            <a:spLocks noGrp="1" noChangeArrowheads="1"/>
          </p:cNvSpPr>
          <p:nvPr>
            <p:ph type="title"/>
          </p:nvPr>
        </p:nvSpPr>
        <p:spPr>
          <a:xfrm>
            <a:off x="1981647" y="152922"/>
            <a:ext cx="8543478" cy="1371823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WE EVALUATE GENDER?</a:t>
            </a:r>
          </a:p>
        </p:txBody>
      </p:sp>
      <p:sp>
        <p:nvSpPr>
          <p:cNvPr id="44040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1007918" y="1473399"/>
            <a:ext cx="8767115" cy="4964906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/>
              <a:t>Stephen’s notes that 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sz="2000" dirty="0"/>
              <a:t> are evaluated differently by men &amp; women (2002: 44).</a:t>
            </a:r>
          </a:p>
          <a:p>
            <a:pPr marL="670819"/>
            <a:r>
              <a:rPr lang="en-US" altLang="en-US" sz="2000" dirty="0"/>
              <a:t>She argues that the ‘norms’ of </a:t>
            </a:r>
            <a:r>
              <a:rPr lang="en-US" altLang="en-US" sz="2000" dirty="0" err="1"/>
              <a:t>Zapotec</a:t>
            </a:r>
            <a:r>
              <a:rPr lang="en-US" altLang="en-US" sz="2000" dirty="0"/>
              <a:t> masculinity are the physical demonstration of strength in rural </a:t>
            </a:r>
            <a:r>
              <a:rPr lang="en-US" altLang="en-US" sz="2000" dirty="0" err="1"/>
              <a:t>labour</a:t>
            </a:r>
            <a:r>
              <a:rPr lang="en-US" altLang="en-US" sz="2000" dirty="0"/>
              <a:t>, being the ‘public face’ of family authority, </a:t>
            </a:r>
            <a:r>
              <a:rPr lang="en-US" altLang="en-US" sz="2000" dirty="0" err="1"/>
              <a:t>socialising</a:t>
            </a:r>
            <a:r>
              <a:rPr lang="en-US" altLang="en-US" sz="2000" dirty="0"/>
              <a:t> with other </a:t>
            </a:r>
            <a:r>
              <a:rPr lang="en-US" altLang="en-US" sz="2000" dirty="0" smtClean="0"/>
              <a:t>men </a:t>
            </a:r>
            <a:endParaRPr lang="en-US" altLang="en-US" sz="2000" dirty="0"/>
          </a:p>
          <a:p>
            <a:pPr marL="670819"/>
            <a:r>
              <a:rPr lang="en-US" altLang="en-US" sz="2000" dirty="0"/>
              <a:t>In response to Campbell (1990) who encountered disparaging remarks about 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sz="20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, </a:t>
            </a:r>
            <a:r>
              <a:rPr lang="en-US" altLang="en-US" sz="2000" dirty="0"/>
              <a:t>she notes</a:t>
            </a:r>
            <a:r>
              <a:rPr lang="en-US" altLang="en-US" sz="20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sz="2000" dirty="0"/>
              <a:t>that it is the fact that 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sz="20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sz="2000" dirty="0"/>
              <a:t>are a constant reminder that masculinity is constructed that is the root of any tension between 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</a:t>
            </a:r>
            <a:r>
              <a:rPr lang="en-US" altLang="en-US" sz="2000" dirty="0"/>
              <a:t> and men (2002: 44).</a:t>
            </a:r>
          </a:p>
          <a:p>
            <a:pPr marL="670819"/>
            <a:r>
              <a:rPr lang="en-US" altLang="en-US" sz="2000" dirty="0"/>
              <a:t>Stephen’s argues that it is gender and not sex that is “the major axis of social and cultural identity” (2002: 44)</a:t>
            </a:r>
          </a:p>
          <a:p>
            <a:pPr marL="670819"/>
            <a:r>
              <a:rPr lang="en-US" altLang="en-US" sz="2000" dirty="0"/>
              <a:t>The </a:t>
            </a:r>
            <a:r>
              <a:rPr lang="en-US" altLang="en-US" sz="2000" dirty="0" err="1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muxe’s</a:t>
            </a:r>
            <a:r>
              <a:rPr lang="en-US" altLang="en-US" sz="20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 </a:t>
            </a:r>
            <a:r>
              <a:rPr lang="en-US" altLang="en-US" sz="2000" dirty="0"/>
              <a:t>gender is delineated by their preferences for dress, aesthetics, work skills, and social skills and these preferences personify their gender.</a:t>
            </a:r>
          </a:p>
        </p:txBody>
      </p:sp>
    </p:spTree>
    <p:extLst>
      <p:ext uri="{BB962C8B-B14F-4D97-AF65-F5344CB8AC3E}">
        <p14:creationId xmlns:p14="http://schemas.microsoft.com/office/powerpoint/2010/main" val="311826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7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5058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5059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5060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5061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5062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pic>
        <p:nvPicPr>
          <p:cNvPr id="45063" name="Picture 7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035" y="169050"/>
            <a:ext cx="4375547" cy="6563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5064" name="Rectangle 8"/>
          <p:cNvSpPr>
            <a:spLocks/>
          </p:cNvSpPr>
          <p:nvPr/>
        </p:nvSpPr>
        <p:spPr bwMode="auto">
          <a:xfrm>
            <a:off x="6551414" y="3252355"/>
            <a:ext cx="3848695" cy="188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ctr"/>
          <a:lstStyle>
            <a:lvl1pPr algn="l">
              <a:defRPr sz="1200">
                <a:solidFill>
                  <a:schemeClr val="tx1"/>
                </a:solidFill>
                <a:latin typeface="Gill Sans" charset="0"/>
              </a:defRPr>
            </a:lvl1pPr>
            <a:lvl2pPr algn="l">
              <a:defRPr sz="1200">
                <a:solidFill>
                  <a:schemeClr val="tx1"/>
                </a:solidFill>
                <a:latin typeface="Gill Sans" charset="0"/>
              </a:defRPr>
            </a:lvl2pPr>
            <a:lvl3pPr algn="l">
              <a:defRPr sz="1200">
                <a:solidFill>
                  <a:schemeClr val="tx1"/>
                </a:solidFill>
                <a:latin typeface="Gill Sans" charset="0"/>
              </a:defRPr>
            </a:lvl3pPr>
            <a:lvl4pPr algn="l">
              <a:defRPr sz="1200">
                <a:solidFill>
                  <a:schemeClr val="tx1"/>
                </a:solidFill>
                <a:latin typeface="Gill Sans" charset="0"/>
              </a:defRPr>
            </a:lvl4pPr>
            <a:lvl5pPr algn="l">
              <a:defRPr sz="1200">
                <a:solidFill>
                  <a:schemeClr val="tx1"/>
                </a:solidFill>
                <a:latin typeface="Gill Sans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9pPr>
          </a:lstStyle>
          <a:p>
            <a:pPr algn="ctr"/>
            <a:r>
              <a:rPr lang="en-US" altLang="en-US" sz="2953" dirty="0">
                <a:ea typeface="Gill Sans" charset="0"/>
                <a:cs typeface="Gill Sans" charset="0"/>
              </a:rPr>
              <a:t>A resident in </a:t>
            </a:r>
            <a:r>
              <a:rPr lang="en-US" altLang="en-US" sz="2953" dirty="0" err="1">
                <a:ea typeface="Gill Sans" charset="0"/>
                <a:cs typeface="Gill Sans" charset="0"/>
              </a:rPr>
              <a:t>Juchitan</a:t>
            </a:r>
            <a:r>
              <a:rPr lang="en-US" altLang="en-US" sz="2953" dirty="0">
                <a:ea typeface="Gill Sans" charset="0"/>
                <a:cs typeface="Gill Sans" charset="0"/>
              </a:rPr>
              <a:t> told the photographer</a:t>
            </a:r>
            <a:r>
              <a:rPr lang="en-US" altLang="en-US" sz="2953" dirty="0" smtClean="0">
                <a:ea typeface="Gill Sans" charset="0"/>
                <a:cs typeface="Gill Sans" charset="0"/>
              </a:rPr>
              <a:t>:</a:t>
            </a:r>
          </a:p>
          <a:p>
            <a:pPr algn="ctr"/>
            <a:endParaRPr lang="en-US" altLang="en-US" sz="2953" dirty="0">
              <a:ea typeface="Gill Sans" charset="0"/>
              <a:cs typeface="Gill Sans" charset="0"/>
            </a:endParaRPr>
          </a:p>
          <a:p>
            <a:pPr algn="ctr"/>
            <a:r>
              <a:rPr lang="en-US" altLang="en-US" sz="2000" dirty="0">
                <a:ea typeface="Gill Sans" charset="0"/>
                <a:cs typeface="Gill Sans" charset="0"/>
              </a:rPr>
              <a:t>“Thanks to God, we have one of them in every family. They are like women, they work as a man, but they wash, cook, clean the house and when the other sons will get married and leave, they will stay and look after their old parents.”</a:t>
            </a:r>
          </a:p>
        </p:txBody>
      </p:sp>
    </p:spTree>
    <p:extLst>
      <p:ext uri="{BB962C8B-B14F-4D97-AF65-F5344CB8AC3E}">
        <p14:creationId xmlns:p14="http://schemas.microsoft.com/office/powerpoint/2010/main" val="300806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10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710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710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710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710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711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7111" name="Rectangle 7"/>
          <p:cNvSpPr>
            <a:spLocks noGrp="1" noChangeArrowheads="1"/>
          </p:cNvSpPr>
          <p:nvPr>
            <p:ph type="title"/>
          </p:nvPr>
        </p:nvSpPr>
        <p:spPr>
          <a:xfrm>
            <a:off x="2895600" y="764373"/>
            <a:ext cx="7629525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BUTLER 2004: 8</a:t>
            </a:r>
          </a:p>
        </p:txBody>
      </p:sp>
      <p:sp>
        <p:nvSpPr>
          <p:cNvPr id="4711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416969" y="2568402"/>
            <a:ext cx="7358063" cy="4289598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/>
              <a:t>One only determines “one’s own” sense of gender to the extent that social norms exist that support and enable that act of claiming gender for oneself. </a:t>
            </a:r>
          </a:p>
          <a:p>
            <a:pPr marL="670819"/>
            <a:r>
              <a:rPr lang="en-US" altLang="en-US"/>
              <a:t>One is dependent on this “outside” to lay claim to what is one’s own. </a:t>
            </a:r>
          </a:p>
          <a:p>
            <a:pPr marL="670819"/>
            <a:r>
              <a:rPr lang="en-US" altLang="en-US"/>
              <a:t>How do we take possession of The Self? Butler suggests that it must be ‘dispossessed’ by sociality.</a:t>
            </a:r>
          </a:p>
        </p:txBody>
      </p:sp>
    </p:spTree>
    <p:extLst>
      <p:ext uri="{BB962C8B-B14F-4D97-AF65-F5344CB8AC3E}">
        <p14:creationId xmlns:p14="http://schemas.microsoft.com/office/powerpoint/2010/main" val="9890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129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48130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8131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48132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48133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48134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4813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104680" y="1049238"/>
            <a:ext cx="5281910" cy="3576340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3375" dirty="0"/>
              <a:t>Do we ‘do’ our Gender alone?</a:t>
            </a:r>
          </a:p>
          <a:p>
            <a:pPr marL="670819"/>
            <a:r>
              <a:rPr lang="en-US" altLang="en-US" sz="3375" dirty="0"/>
              <a:t>Do we author </a:t>
            </a:r>
            <a:r>
              <a:rPr lang="en-US" altLang="en-US" sz="3375" dirty="0" smtClean="0"/>
              <a:t>our </a:t>
            </a:r>
            <a:r>
              <a:rPr lang="en-US" altLang="en-US" sz="3375" dirty="0"/>
              <a:t>own Gender?</a:t>
            </a:r>
          </a:p>
        </p:txBody>
      </p:sp>
      <p:pic>
        <p:nvPicPr>
          <p:cNvPr id="48136" name="Picture 8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664" y="1375172"/>
            <a:ext cx="2214563" cy="3053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7" name="Picture 9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047" y="3667870"/>
            <a:ext cx="3866555" cy="2573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161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177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0178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0179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0180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0181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0182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1914525" y="414775"/>
            <a:ext cx="8610600" cy="1293028"/>
          </a:xfrm>
          <a:ln/>
        </p:spPr>
        <p:txBody>
          <a:bodyPr vert="horz" lIns="91440" tIns="45720" rIns="138229" bIns="45720" rtlCol="0" anchor="ctr">
            <a:normAutofit fontScale="90000"/>
          </a:bodyPr>
          <a:lstStyle/>
          <a:p>
            <a:pPr marL="45763"/>
            <a:r>
              <a:rPr lang="en-US" altLang="en-US" dirty="0"/>
              <a:t>GENDER PROBLEMS </a:t>
            </a:r>
            <a:r>
              <a:rPr lang="en-US" altLang="en-US" dirty="0" smtClean="0"/>
              <a:t>ARCHAEOLOGY/Cultural Anthropology</a:t>
            </a:r>
            <a:endParaRPr lang="en-US" altLang="en-US" dirty="0"/>
          </a:p>
        </p:txBody>
      </p:sp>
      <p:sp>
        <p:nvSpPr>
          <p:cNvPr id="5018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410271" y="1646969"/>
            <a:ext cx="8114854" cy="4837658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 algn="r"/>
            <a:r>
              <a:rPr lang="en-US" altLang="en-US" dirty="0"/>
              <a:t>The Figurine Discourse</a:t>
            </a:r>
          </a:p>
          <a:p>
            <a:pPr marL="670819" algn="r"/>
            <a:r>
              <a:rPr lang="en-US" altLang="en-US" dirty="0"/>
              <a:t>Mother </a:t>
            </a:r>
            <a:r>
              <a:rPr lang="en-US" altLang="en-US" dirty="0" smtClean="0"/>
              <a:t>Goddesses </a:t>
            </a:r>
            <a:endParaRPr lang="en-US" altLang="en-US" dirty="0"/>
          </a:p>
        </p:txBody>
      </p:sp>
      <p:pic>
        <p:nvPicPr>
          <p:cNvPr id="50185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696" y="2636490"/>
            <a:ext cx="2073920" cy="2858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6" name="Picture 10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642" y="2698998"/>
            <a:ext cx="2169914" cy="2938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7" name="Picture 11"/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163" y="2636490"/>
            <a:ext cx="2411016" cy="3098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5854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01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1202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1203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1204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1205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1206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51207" name="Rectangle 7"/>
          <p:cNvSpPr>
            <a:spLocks noGrp="1" noChangeArrowheads="1"/>
          </p:cNvSpPr>
          <p:nvPr>
            <p:ph type="title"/>
          </p:nvPr>
        </p:nvSpPr>
        <p:spPr>
          <a:xfrm>
            <a:off x="1914525" y="413498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PEOPLE NOT PARTS?</a:t>
            </a:r>
          </a:p>
        </p:txBody>
      </p:sp>
      <p:sp>
        <p:nvSpPr>
          <p:cNvPr id="5120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2416969" y="1946672"/>
            <a:ext cx="7358063" cy="5027414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800" dirty="0"/>
              <a:t>“Images of large, mature women do not </a:t>
            </a:r>
            <a:r>
              <a:rPr lang="en-US" altLang="en-US" sz="2800" dirty="0">
                <a:latin typeface="Arial Bold Italic" panose="020B0704020202090204" pitchFamily="34" charset="0"/>
                <a:cs typeface="Arial Bold Italic" panose="020B0704020202090204" pitchFamily="34" charset="0"/>
                <a:sym typeface="Arial Bold Italic" panose="020B0704020202090204" pitchFamily="34" charset="0"/>
              </a:rPr>
              <a:t>a priori</a:t>
            </a:r>
            <a:r>
              <a:rPr lang="en-US" altLang="en-US" sz="2800" dirty="0"/>
              <a:t> equate to fertility” </a:t>
            </a:r>
            <a:r>
              <a:rPr lang="en-US" altLang="en-US" sz="2800" dirty="0" err="1"/>
              <a:t>Meskell</a:t>
            </a:r>
            <a:r>
              <a:rPr lang="en-US" altLang="en-US" sz="2800" dirty="0"/>
              <a:t> 1998</a:t>
            </a:r>
          </a:p>
          <a:p>
            <a:pPr marL="670819"/>
            <a:r>
              <a:rPr lang="en-US" altLang="en-US" sz="2800" dirty="0"/>
              <a:t>“Figurines with swollen bellies and large hips, sometimes seated on stools, were assumed to be pregnant, although there was no real proof of this.” Bolger </a:t>
            </a:r>
            <a:r>
              <a:rPr lang="en-US" altLang="en-US" sz="2800" dirty="0" smtClean="0"/>
              <a:t>1996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942202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PARTS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70819"/>
            <a:r>
              <a:rPr lang="en-US" altLang="en-US" sz="2400" dirty="0"/>
              <a:t>Using ‘sex indicators’: “the body is characterized by primary and secondary sexual features: where clear primary ones are absent, none of the other features, including </a:t>
            </a:r>
            <a:r>
              <a:rPr lang="en-US" altLang="en-US" sz="2400" dirty="0" smtClean="0"/>
              <a:t>prominent </a:t>
            </a:r>
            <a:r>
              <a:rPr lang="en-US" altLang="en-US" sz="2400" dirty="0"/>
              <a:t>bellies, and of course breasts, can be considered definite indicators of sex.”  </a:t>
            </a:r>
            <a:r>
              <a:rPr lang="en-US" altLang="en-US" sz="2400" dirty="0" smtClean="0"/>
              <a:t>(</a:t>
            </a:r>
            <a:r>
              <a:rPr lang="en-US" altLang="en-US" sz="2400" dirty="0" err="1" smtClean="0"/>
              <a:t>Lesure</a:t>
            </a:r>
            <a:r>
              <a:rPr lang="en-US" altLang="en-US" sz="2400" dirty="0" smtClean="0"/>
              <a:t> 2002)</a:t>
            </a:r>
            <a:endParaRPr lang="en-US" altLang="en-US" sz="2400" dirty="0"/>
          </a:p>
          <a:p>
            <a:pPr marL="670819"/>
            <a:r>
              <a:rPr lang="en-US" altLang="en-US" sz="2400" dirty="0"/>
              <a:t>“While it could be argued that the lack of femaleness is indicative of maleness, such a line of reasoning not only works from negative evidence, but suggests that maleness would have been regarded as a negative characteristic, that males are non females.” </a:t>
            </a:r>
            <a:r>
              <a:rPr lang="en-US" altLang="en-US" sz="2400" dirty="0" smtClean="0"/>
              <a:t>(Hamilton </a:t>
            </a:r>
            <a:r>
              <a:rPr lang="en-US" altLang="en-US" sz="2400" dirty="0"/>
              <a:t>2005: </a:t>
            </a:r>
            <a:r>
              <a:rPr lang="en-US" altLang="en-US" sz="2400" dirty="0" smtClean="0"/>
              <a:t>212)</a:t>
            </a:r>
            <a:endParaRPr lang="en-US" alt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263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22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222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222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222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222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223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52231" name="Rectangle 7"/>
          <p:cNvSpPr>
            <a:spLocks noGrp="1" noChangeArrowheads="1"/>
          </p:cNvSpPr>
          <p:nvPr>
            <p:ph type="title"/>
          </p:nvPr>
        </p:nvSpPr>
        <p:spPr>
          <a:xfrm>
            <a:off x="1914525" y="628757"/>
            <a:ext cx="8610600" cy="1293028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dirty="0"/>
              <a:t>GENETRIX OR MATER?</a:t>
            </a:r>
          </a:p>
        </p:txBody>
      </p:sp>
      <p:sp>
        <p:nvSpPr>
          <p:cNvPr id="5223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4438426" y="1961183"/>
            <a:ext cx="6229573" cy="4923606"/>
          </a:xfrm>
          <a:ln/>
        </p:spPr>
        <p:txBody>
          <a:bodyPr vert="horz" lIns="91440" tIns="45720" rIns="138229" bIns="45720" rtlCol="0">
            <a:normAutofit/>
          </a:bodyPr>
          <a:lstStyle/>
          <a:p>
            <a:pPr marL="670819"/>
            <a:r>
              <a:rPr lang="en-US" altLang="en-US" sz="2000" dirty="0" err="1"/>
              <a:t>Meskell</a:t>
            </a:r>
            <a:r>
              <a:rPr lang="en-US" altLang="en-US" sz="2000" dirty="0"/>
              <a:t> refers to this as an ‘archaeology of desire’ </a:t>
            </a:r>
            <a:r>
              <a:rPr lang="en-US" altLang="en-US" sz="2000" dirty="0" smtClean="0"/>
              <a:t>(1998</a:t>
            </a:r>
            <a:r>
              <a:rPr lang="en-US" altLang="en-US" sz="2000" dirty="0"/>
              <a:t>: </a:t>
            </a:r>
            <a:r>
              <a:rPr lang="en-US" altLang="en-US" sz="2000" dirty="0" smtClean="0"/>
              <a:t>60).</a:t>
            </a:r>
            <a:endParaRPr lang="en-US" altLang="en-US" sz="2000" dirty="0"/>
          </a:p>
          <a:p>
            <a:pPr marL="670819"/>
            <a:r>
              <a:rPr lang="en-US" altLang="en-US" sz="2000" dirty="0" err="1"/>
              <a:t>Ucko</a:t>
            </a:r>
            <a:r>
              <a:rPr lang="en-US" altLang="en-US" sz="2000" dirty="0"/>
              <a:t> warned that our Western dyadic approach to sex might not be applicable to Prehistory and a simple ‘sexual dualism’ (</a:t>
            </a:r>
            <a:r>
              <a:rPr lang="en-US" altLang="en-US" sz="2000" dirty="0" smtClean="0"/>
              <a:t>1996</a:t>
            </a:r>
            <a:r>
              <a:rPr lang="en-US" altLang="en-US" sz="2000" dirty="0"/>
              <a:t>: </a:t>
            </a:r>
            <a:r>
              <a:rPr lang="en-US" altLang="en-US" sz="2000" dirty="0" smtClean="0"/>
              <a:t>281-307).</a:t>
            </a:r>
            <a:endParaRPr lang="en-US" altLang="en-US" sz="2000" dirty="0"/>
          </a:p>
          <a:p>
            <a:pPr marL="670819"/>
            <a:r>
              <a:rPr lang="en-US" altLang="en-US" sz="2000" dirty="0"/>
              <a:t>Hamilton </a:t>
            </a:r>
            <a:r>
              <a:rPr lang="en-US" altLang="en-US" sz="2000" dirty="0" smtClean="0"/>
              <a:t>concedes </a:t>
            </a:r>
            <a:r>
              <a:rPr lang="en-US" altLang="en-US" sz="2000" dirty="0"/>
              <a:t>that: “gender was more fluid and/or less developed than currently, or took a different form from one we can recognize easily</a:t>
            </a:r>
            <a:r>
              <a:rPr lang="en-US" altLang="en-US" sz="2000" dirty="0" smtClean="0"/>
              <a:t>”</a:t>
            </a:r>
            <a:r>
              <a:rPr lang="en-US" altLang="en-US" sz="2000" dirty="0"/>
              <a:t> (2000: 95-100) </a:t>
            </a:r>
            <a:r>
              <a:rPr lang="en-US" altLang="en-US" sz="2000" dirty="0" smtClean="0"/>
              <a:t>.</a:t>
            </a:r>
            <a:endParaRPr lang="en-US" altLang="en-US" sz="2000" dirty="0"/>
          </a:p>
          <a:p>
            <a:pPr marL="670819"/>
            <a:r>
              <a:rPr lang="en-US" altLang="en-US" sz="2000" dirty="0"/>
              <a:t>Diane Bolger (1996) used a similar route to analyze the change in gender ideology from Chalcolithic to Bronze Age Cyprus on the basis of the shift of the female representation from ‘</a:t>
            </a:r>
            <a:r>
              <a:rPr lang="en-US" altLang="en-US" sz="2000" dirty="0" err="1"/>
              <a:t>genetrix</a:t>
            </a:r>
            <a:r>
              <a:rPr lang="en-US" altLang="en-US" sz="2000" dirty="0"/>
              <a:t>’ to ‘mater’.</a:t>
            </a:r>
          </a:p>
        </p:txBody>
      </p:sp>
      <p:pic>
        <p:nvPicPr>
          <p:cNvPr id="52233" name="Picture 9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661" y="2872011"/>
            <a:ext cx="2696766" cy="2448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811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45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7346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7347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7348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7349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7350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pic>
        <p:nvPicPr>
          <p:cNvPr id="57351" name="Picture 7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0500" y="2112988"/>
            <a:ext cx="4073053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52" name="Picture 8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553" y="2112988"/>
            <a:ext cx="4210348" cy="2169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353" name="Rectangle 9"/>
          <p:cNvSpPr>
            <a:spLocks/>
          </p:cNvSpPr>
          <p:nvPr/>
        </p:nvSpPr>
        <p:spPr bwMode="auto">
          <a:xfrm>
            <a:off x="1524000" y="4973836"/>
            <a:ext cx="8867180" cy="1312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lIns="0" tIns="0" rIns="0" bIns="0" anchor="ctr"/>
          <a:lstStyle>
            <a:lvl1pPr algn="l">
              <a:defRPr sz="1200">
                <a:solidFill>
                  <a:schemeClr val="tx1"/>
                </a:solidFill>
                <a:latin typeface="Gill Sans" charset="0"/>
              </a:defRPr>
            </a:lvl1pPr>
            <a:lvl2pPr algn="l">
              <a:defRPr sz="1200">
                <a:solidFill>
                  <a:schemeClr val="tx1"/>
                </a:solidFill>
                <a:latin typeface="Gill Sans" charset="0"/>
              </a:defRPr>
            </a:lvl2pPr>
            <a:lvl3pPr algn="l">
              <a:defRPr sz="1200">
                <a:solidFill>
                  <a:schemeClr val="tx1"/>
                </a:solidFill>
                <a:latin typeface="Gill Sans" charset="0"/>
              </a:defRPr>
            </a:lvl3pPr>
            <a:lvl4pPr algn="l">
              <a:defRPr sz="1200">
                <a:solidFill>
                  <a:schemeClr val="tx1"/>
                </a:solidFill>
                <a:latin typeface="Gill Sans" charset="0"/>
              </a:defRPr>
            </a:lvl4pPr>
            <a:lvl5pPr algn="l">
              <a:defRPr sz="1200">
                <a:solidFill>
                  <a:schemeClr val="tx1"/>
                </a:solidFill>
                <a:latin typeface="Gill Sans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9pPr>
          </a:lstStyle>
          <a:p>
            <a:pPr algn="ctr"/>
            <a:endParaRPr lang="en-US" altLang="en-US" sz="2953" dirty="0">
              <a:ea typeface="Gill Sans" charset="0"/>
              <a:cs typeface="Gill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52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393" name="Group 1"/>
          <p:cNvGrpSpPr>
            <a:grpSpLocks/>
          </p:cNvGrpSpPr>
          <p:nvPr/>
        </p:nvGrpSpPr>
        <p:grpSpPr bwMode="auto">
          <a:xfrm>
            <a:off x="10525125" y="0"/>
            <a:ext cx="142875" cy="1371824"/>
            <a:chOff x="0" y="0"/>
            <a:chExt cx="128" cy="1229"/>
          </a:xfrm>
        </p:grpSpPr>
        <p:sp>
          <p:nvSpPr>
            <p:cNvPr id="59394" name="Rectangle 2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solidFill>
              <a:srgbClr val="D128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9395" name="Rectangle 3"/>
            <p:cNvSpPr>
              <a:spLocks/>
            </p:cNvSpPr>
            <p:nvPr/>
          </p:nvSpPr>
          <p:spPr bwMode="auto">
            <a:xfrm>
              <a:off x="0" y="0"/>
              <a:ext cx="128" cy="12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grpSp>
        <p:nvGrpSpPr>
          <p:cNvPr id="59396" name="Group 4"/>
          <p:cNvGrpSpPr>
            <a:grpSpLocks/>
          </p:cNvGrpSpPr>
          <p:nvPr/>
        </p:nvGrpSpPr>
        <p:grpSpPr bwMode="auto">
          <a:xfrm>
            <a:off x="10525125" y="1371824"/>
            <a:ext cx="142875" cy="5486176"/>
            <a:chOff x="0" y="0"/>
            <a:chExt cx="128" cy="4915"/>
          </a:xfrm>
        </p:grpSpPr>
        <p:sp>
          <p:nvSpPr>
            <p:cNvPr id="59397" name="Rectangle 5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  <p:sp>
          <p:nvSpPr>
            <p:cNvPr id="59398" name="Rectangle 6"/>
            <p:cNvSpPr>
              <a:spLocks/>
            </p:cNvSpPr>
            <p:nvPr/>
          </p:nvSpPr>
          <p:spPr bwMode="auto">
            <a:xfrm>
              <a:off x="0" y="0"/>
              <a:ext cx="128" cy="49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med" len="med"/>
                  <a:tailEnd type="none" w="med" len="med"/>
                </a14:hiddenLine>
              </a:ext>
            </a:extLst>
          </p:spPr>
          <p:txBody>
            <a:bodyPr lIns="0" tIns="0" rIns="0" bIns="0"/>
            <a:lstStyle/>
            <a:p>
              <a:endParaRPr lang="en-GB" sz="1266"/>
            </a:p>
          </p:txBody>
        </p:sp>
      </p:grpSp>
      <p:sp>
        <p:nvSpPr>
          <p:cNvPr id="59399" name="Rectangle 7"/>
          <p:cNvSpPr>
            <a:spLocks noGrp="1" noChangeArrowheads="1"/>
          </p:cNvSpPr>
          <p:nvPr>
            <p:ph type="title"/>
          </p:nvPr>
        </p:nvSpPr>
        <p:spPr>
          <a:xfrm>
            <a:off x="2412504" y="1809378"/>
            <a:ext cx="7358063" cy="1714500"/>
          </a:xfrm>
          <a:ln/>
        </p:spPr>
        <p:txBody>
          <a:bodyPr vert="horz" lIns="91440" tIns="45720" rIns="138229" bIns="45720" rtlCol="0" anchor="ctr">
            <a:normAutofit/>
          </a:bodyPr>
          <a:lstStyle/>
          <a:p>
            <a:pPr marL="45763"/>
            <a:r>
              <a:rPr lang="en-US" altLang="en-US" sz="5062"/>
              <a:t>EGALITARIANISM</a:t>
            </a:r>
          </a:p>
        </p:txBody>
      </p:sp>
      <p:sp>
        <p:nvSpPr>
          <p:cNvPr id="59400" name="Rectangle 8"/>
          <p:cNvSpPr>
            <a:spLocks/>
          </p:cNvSpPr>
          <p:nvPr/>
        </p:nvSpPr>
        <p:spPr bwMode="auto">
          <a:xfrm>
            <a:off x="4465398" y="3069458"/>
            <a:ext cx="5142305" cy="454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wrap="none" lIns="0" tIns="0" rIns="0" bIns="0" anchor="ctr">
            <a:spAutoFit/>
          </a:bodyPr>
          <a:lstStyle>
            <a:lvl1pPr algn="l">
              <a:defRPr sz="1200">
                <a:solidFill>
                  <a:schemeClr val="tx1"/>
                </a:solidFill>
                <a:latin typeface="Gill Sans" charset="0"/>
              </a:defRPr>
            </a:lvl1pPr>
            <a:lvl2pPr algn="l">
              <a:defRPr sz="1200">
                <a:solidFill>
                  <a:schemeClr val="tx1"/>
                </a:solidFill>
                <a:latin typeface="Gill Sans" charset="0"/>
              </a:defRPr>
            </a:lvl2pPr>
            <a:lvl3pPr algn="l">
              <a:defRPr sz="1200">
                <a:solidFill>
                  <a:schemeClr val="tx1"/>
                </a:solidFill>
                <a:latin typeface="Gill Sans" charset="0"/>
              </a:defRPr>
            </a:lvl3pPr>
            <a:lvl4pPr algn="l">
              <a:defRPr sz="1200">
                <a:solidFill>
                  <a:schemeClr val="tx1"/>
                </a:solidFill>
                <a:latin typeface="Gill Sans" charset="0"/>
              </a:defRPr>
            </a:lvl4pPr>
            <a:lvl5pPr algn="l">
              <a:defRPr sz="1200">
                <a:solidFill>
                  <a:schemeClr val="tx1"/>
                </a:solidFill>
                <a:latin typeface="Gill Sans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Gill Sans" charset="0"/>
              </a:defRPr>
            </a:lvl9pPr>
          </a:lstStyle>
          <a:p>
            <a:pPr algn="ctr"/>
            <a:r>
              <a:rPr lang="en-US" altLang="en-US" sz="2953" dirty="0">
                <a:ea typeface="Gill Sans" charset="0"/>
                <a:cs typeface="Gill Sans" charset="0"/>
              </a:rPr>
              <a:t>EQUALITY FOR ALL PEOPLE</a:t>
            </a:r>
          </a:p>
        </p:txBody>
      </p:sp>
    </p:spTree>
    <p:extLst>
      <p:ext uri="{BB962C8B-B14F-4D97-AF65-F5344CB8AC3E}">
        <p14:creationId xmlns:p14="http://schemas.microsoft.com/office/powerpoint/2010/main" val="159582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194</TotalTime>
  <Words>1189</Words>
  <Application>Microsoft Office PowerPoint</Application>
  <PresentationFormat>Widescreen</PresentationFormat>
  <Paragraphs>88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Arial Bold Italic</vt:lpstr>
      <vt:lpstr>Arial Italic</vt:lpstr>
      <vt:lpstr>Century Gothic</vt:lpstr>
      <vt:lpstr>Gill Sans</vt:lpstr>
      <vt:lpstr>Lucida Grande</vt:lpstr>
      <vt:lpstr>Wingdings 2</vt:lpstr>
      <vt:lpstr>Vapor Trail</vt:lpstr>
      <vt:lpstr>Gender </vt:lpstr>
      <vt:lpstr>BUTLER (2004) UNDOING GENDER</vt:lpstr>
      <vt:lpstr>PowerPoint Presentation</vt:lpstr>
      <vt:lpstr>JUDITH BUTLER</vt:lpstr>
      <vt:lpstr>PERFORMATIVITY</vt:lpstr>
      <vt:lpstr>BUTLER</vt:lpstr>
      <vt:lpstr>DESIRE</vt:lpstr>
      <vt:lpstr>BUTLER (2004: 10)</vt:lpstr>
      <vt:lpstr>PowerPoint Presentation</vt:lpstr>
      <vt:lpstr>ANTHROPOLOGY: THIRD gENDER</vt:lpstr>
      <vt:lpstr>PowerPoint Presentation</vt:lpstr>
      <vt:lpstr>CASE STUDY: THE MUXE (PRONOUNCED MOO-SHAY)</vt:lpstr>
      <vt:lpstr>THE MUXE GENDER ROLE</vt:lpstr>
      <vt:lpstr>WE EVALUATE GENDER?</vt:lpstr>
      <vt:lpstr>PowerPoint Presentation</vt:lpstr>
      <vt:lpstr>BUTLER 2004: 8</vt:lpstr>
      <vt:lpstr>PowerPoint Presentation</vt:lpstr>
      <vt:lpstr>GENDER PROBLEMS ARCHAEOLOGY/Cultural Anthropology</vt:lpstr>
      <vt:lpstr>PEOPLE NOT PARTS?</vt:lpstr>
      <vt:lpstr>Body PARTS</vt:lpstr>
      <vt:lpstr>GENETRIX OR MATER?</vt:lpstr>
      <vt:lpstr>PowerPoint Presentation</vt:lpstr>
      <vt:lpstr>EGALITARIANISM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2</dc:title>
  <dc:creator>Eloise Govier</dc:creator>
  <cp:lastModifiedBy>Eloise Govier</cp:lastModifiedBy>
  <cp:revision>4</cp:revision>
  <dcterms:created xsi:type="dcterms:W3CDTF">2019-01-10T12:04:25Z</dcterms:created>
  <dcterms:modified xsi:type="dcterms:W3CDTF">2019-03-22T16:59:31Z</dcterms:modified>
</cp:coreProperties>
</file>