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mp3" ContentType="audio/mp3"/>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58" r:id="rId6"/>
    <p:sldId id="259" r:id="rId7"/>
    <p:sldId id="261" r:id="rId8"/>
    <p:sldId id="260" r:id="rId9"/>
    <p:sldId id="265" r:id="rId10"/>
    <p:sldId id="264" r:id="rId11"/>
    <p:sldId id="270" r:id="rId12"/>
    <p:sldId id="283" r:id="rId13"/>
    <p:sldId id="262" r:id="rId14"/>
    <p:sldId id="275" r:id="rId15"/>
    <p:sldId id="263" r:id="rId16"/>
    <p:sldId id="282" r:id="rId17"/>
    <p:sldId id="284" r:id="rId18"/>
    <p:sldId id="274" r:id="rId19"/>
    <p:sldId id="281" r:id="rId20"/>
    <p:sldId id="280" r:id="rId21"/>
  </p:sldIdLst>
  <p:sldSz cx="12192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8E5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showGuides="1">
      <p:cViewPr varScale="1">
        <p:scale>
          <a:sx n="70" d="100"/>
          <a:sy n="70" d="100"/>
        </p:scale>
        <p:origin x="619"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4" Type="http://schemas.openxmlformats.org/officeDocument/2006/relationships/tableStyles" Target="tableStyles.xml"/><Relationship Id="rId23" Type="http://schemas.openxmlformats.org/officeDocument/2006/relationships/viewProps" Target="viewProps.xml"/><Relationship Id="rId22" Type="http://schemas.openxmlformats.org/officeDocument/2006/relationships/presProps" Target="presProps.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B4A431-BFEE-4C36-80D4-0786961BA245}" type="datetimeFigureOut">
              <a:rPr lang="zh-CN" altLang="en-US" smtClean="0"/>
            </a:fld>
            <a:endParaRPr lang="zh-CN" altLang="en-US"/>
          </a:p>
        </p:txBody>
      </p:sp>
      <p:sp>
        <p:nvSpPr>
          <p:cNvPr id="4" name="幻灯片图像占位符 3"/>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78C8EB-0D4F-4101-AEB4-38FC3E31A16B}"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r>
              <a:rPr lang="zh-CN" altLang="en-US" dirty="0"/>
              <a:t>小芥末素材 </a:t>
            </a:r>
            <a:r>
              <a:rPr lang="en-US" altLang="zh-CN" dirty="0"/>
              <a:t>rosyhouse.Taobao.com</a:t>
            </a:r>
            <a:endParaRPr lang="zh-CN" altLang="en-US" dirty="0"/>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r>
              <a:rPr lang="zh-CN" altLang="en-US" dirty="0"/>
              <a:t>小芥末素材 </a:t>
            </a:r>
            <a:r>
              <a:rPr lang="en-US" altLang="zh-CN"/>
              <a:t>rosyhouse.Taobao.com</a:t>
            </a:r>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p:nvPr>
            <p:ph type="sldImg"/>
          </p:nvPr>
        </p:nvSpPr>
        <p:spPr/>
      </p:sp>
      <p:sp>
        <p:nvSpPr>
          <p:cNvPr id="3" name="备注占位符 2"/>
          <p:cNvSpPr/>
          <p:nvPr>
            <p:ph type="body" idx="1"/>
          </p:nvPr>
        </p:nvSpPr>
        <p:spPr/>
        <p:txBody>
          <a:bodyPr/>
          <a:lstStyle/>
          <a:p>
            <a:endParaRPr lang="zh-CN" altLang="en-US"/>
          </a:p>
        </p:txBody>
      </p:sp>
      <p:sp>
        <p:nvSpPr>
          <p:cNvPr id="4" name="灯片编号占位符 3"/>
          <p:cNvSpPr/>
          <p:nvPr>
            <p:ph type="sldNum" sz="quarter" idx="10"/>
          </p:nvPr>
        </p:nvSpPr>
        <p:spPr/>
        <p:txBody>
          <a:bodyPr/>
          <a:lstStyle/>
          <a:p>
            <a:fld id="{F178C8EB-0D4F-4101-AEB4-38FC3E31A16B}"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blipFill dpi="0" rotWithShape="1">
          <a:blip r:embed="rId2">
            <a:lum/>
          </a:blip>
          <a:srcRect/>
          <a:stretch>
            <a:fillRect l="-51000" r="-51000"/>
          </a:stretch>
        </a:blip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grpSp>
        <p:nvGrpSpPr>
          <p:cNvPr id="2" name="组合 1"/>
          <p:cNvGrpSpPr/>
          <p:nvPr userDrawn="1"/>
        </p:nvGrpSpPr>
        <p:grpSpPr>
          <a:xfrm>
            <a:off x="369688" y="295706"/>
            <a:ext cx="2044545" cy="728674"/>
            <a:chOff x="7280045" y="4089720"/>
            <a:chExt cx="1533409" cy="546505"/>
          </a:xfrm>
        </p:grpSpPr>
        <p:sp>
          <p:nvSpPr>
            <p:cNvPr id="3" name="矩形 2"/>
            <p:cNvSpPr/>
            <p:nvPr/>
          </p:nvSpPr>
          <p:spPr>
            <a:xfrm>
              <a:off x="7287151" y="4089720"/>
              <a:ext cx="1418223" cy="300035"/>
            </a:xfrm>
            <a:prstGeom prst="rect">
              <a:avLst/>
            </a:prstGeom>
          </p:spPr>
          <p:txBody>
            <a:bodyPr wrap="square">
              <a:spAutoFit/>
            </a:bodyPr>
            <a:lstStyle/>
            <a:p>
              <a:pPr>
                <a:lnSpc>
                  <a:spcPct val="150000"/>
                </a:lnSpc>
              </a:pPr>
              <a:r>
                <a:rPr lang="en-US" altLang="zh-CN" sz="1335" dirty="0">
                  <a:solidFill>
                    <a:schemeClr val="tx1">
                      <a:lumMod val="75000"/>
                      <a:lumOff val="25000"/>
                    </a:schemeClr>
                  </a:solidFill>
                  <a:latin typeface="Impact" panose="020B0806030902050204" pitchFamily="34" charset="0"/>
                  <a:ea typeface="黑体" pitchFamily="49" charset="-122"/>
                </a:rPr>
                <a:t>DEVELOPMENT HISTORY</a:t>
              </a:r>
              <a:endParaRPr lang="en-US" altLang="zh-CN" sz="1335" dirty="0">
                <a:solidFill>
                  <a:schemeClr val="tx1">
                    <a:lumMod val="75000"/>
                    <a:lumOff val="25000"/>
                  </a:schemeClr>
                </a:solidFill>
                <a:latin typeface="Impact" panose="020B0806030902050204" pitchFamily="34" charset="0"/>
                <a:ea typeface="黑体" pitchFamily="49" charset="-122"/>
              </a:endParaRPr>
            </a:p>
          </p:txBody>
        </p:sp>
        <p:sp>
          <p:nvSpPr>
            <p:cNvPr id="4" name="矩形 3"/>
            <p:cNvSpPr/>
            <p:nvPr/>
          </p:nvSpPr>
          <p:spPr>
            <a:xfrm>
              <a:off x="7280045" y="4177350"/>
              <a:ext cx="1439568" cy="458875"/>
            </a:xfrm>
            <a:prstGeom prst="rect">
              <a:avLst/>
            </a:prstGeom>
          </p:spPr>
          <p:txBody>
            <a:bodyPr wrap="square">
              <a:spAutoFit/>
            </a:bodyPr>
            <a:lstStyle/>
            <a:p>
              <a:pPr>
                <a:lnSpc>
                  <a:spcPct val="150000"/>
                </a:lnSpc>
              </a:pPr>
              <a:r>
                <a:rPr lang="zh-CN" altLang="en-US" sz="2665" spc="400" dirty="0">
                  <a:solidFill>
                    <a:schemeClr val="tx1">
                      <a:lumMod val="85000"/>
                      <a:lumOff val="15000"/>
                    </a:schemeClr>
                  </a:solidFill>
                  <a:latin typeface="黑体" pitchFamily="49" charset="-122"/>
                  <a:ea typeface="黑体" pitchFamily="49" charset="-122"/>
                </a:rPr>
                <a:t>添加标题</a:t>
              </a:r>
              <a:endParaRPr lang="zh-CN" altLang="en-US" sz="2665" spc="400" dirty="0">
                <a:solidFill>
                  <a:schemeClr val="tx1">
                    <a:lumMod val="85000"/>
                    <a:lumOff val="15000"/>
                  </a:schemeClr>
                </a:solidFill>
                <a:latin typeface="黑体" pitchFamily="49" charset="-122"/>
                <a:ea typeface="黑体" pitchFamily="49" charset="-122"/>
              </a:endParaRPr>
            </a:p>
          </p:txBody>
        </p:sp>
        <p:grpSp>
          <p:nvGrpSpPr>
            <p:cNvPr id="5" name="组合 4"/>
            <p:cNvGrpSpPr/>
            <p:nvPr/>
          </p:nvGrpSpPr>
          <p:grpSpPr>
            <a:xfrm>
              <a:off x="8580483" y="4206200"/>
              <a:ext cx="232971" cy="207046"/>
              <a:chOff x="869157" y="1547935"/>
              <a:chExt cx="232971" cy="207046"/>
            </a:xfrm>
          </p:grpSpPr>
          <p:sp>
            <p:nvSpPr>
              <p:cNvPr id="6" name="矩形 5"/>
              <p:cNvSpPr/>
              <p:nvPr/>
            </p:nvSpPr>
            <p:spPr>
              <a:xfrm>
                <a:off x="968778" y="1547935"/>
                <a:ext cx="133350" cy="120528"/>
              </a:xfrm>
              <a:prstGeom prst="rect">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7" name="矩形 6"/>
              <p:cNvSpPr/>
              <p:nvPr/>
            </p:nvSpPr>
            <p:spPr>
              <a:xfrm>
                <a:off x="869157" y="1705891"/>
                <a:ext cx="54312" cy="49090"/>
              </a:xfrm>
              <a:prstGeom prst="rect">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grpSp>
      </p:gr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p:nvPr>
            <p:ph type="dt" sz="half" idx="10"/>
          </p:nvPr>
        </p:nvSpPr>
        <p:spPr>
          <a:xfrm>
            <a:off x="838200" y="6356350"/>
            <a:ext cx="2743200" cy="365125"/>
          </a:xfrm>
        </p:spPr>
        <p:txBody>
          <a:bodyPr/>
          <a:lstStyle/>
          <a:p>
            <a:fld id="{82F288E0-7875-42C4-84C8-98DBBD3BF4D2}" type="datetime1">
              <a:rPr lang="zh-CN" altLang="en-US" smtClean="0"/>
            </a:fld>
            <a:endParaRPr lang="zh-CN" altLang="en-US"/>
          </a:p>
        </p:txBody>
      </p:sp>
      <p:sp>
        <p:nvSpPr>
          <p:cNvPr id="5" name="页脚占位符 4"/>
          <p:cNvSpPr/>
          <p:nvPr>
            <p:ph type="ftr" sz="quarter" idx="11"/>
          </p:nvPr>
        </p:nvSpPr>
        <p:spPr>
          <a:xfrm>
            <a:off x="4038600" y="6356350"/>
            <a:ext cx="4114800" cy="365125"/>
          </a:xfrm>
        </p:spPr>
        <p:txBody>
          <a:bodyPr/>
          <a:lstStyle/>
          <a:p>
            <a:endParaRPr lang="zh-CN" altLang="en-US"/>
          </a:p>
        </p:txBody>
      </p:sp>
      <p:sp>
        <p:nvSpPr>
          <p:cNvPr id="6" name="灯片编号占位符 5"/>
          <p:cNvSpPr/>
          <p:nvPr>
            <p:ph type="sldNum" sz="quarter" idx="12"/>
          </p:nvPr>
        </p:nvSpPr>
        <p:spPr>
          <a:xfrm>
            <a:off x="8610600" y="6356350"/>
            <a:ext cx="2743200" cy="365125"/>
          </a:xfrm>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hf sldNum="0" hdr="0" ftr="0" dt="0"/>
</p:sldLayout>
</file>

<file path=ppt/slideMasters/_rels/slideMaster1.xml.rels><?xml version="1.0" encoding="UTF-8" standalone="yes"?>
<Relationships xmlns="http://schemas.openxmlformats.org/package/2006/relationships"><Relationship Id="rId5" Type="http://schemas.openxmlformats.org/officeDocument/2006/relationships/theme" Target="../theme/theme1.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mc:AlternateContent xmlns:mc="http://schemas.openxmlformats.org/markup-compatibility/2006">
    <mc:Choice xmlns:p14="http://schemas.microsoft.com/office/powerpoint/2010/main" Requires="p14">
      <p:transition spd="slow" p14:dur="2000" advTm="0"/>
    </mc:Choice>
    <mc:Fallback>
      <p:transition spd="slow" advTm="0"/>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xml"/><Relationship Id="rId3" Type="http://schemas.openxmlformats.org/officeDocument/2006/relationships/image" Target="../media/image2.png"/><Relationship Id="rId2" Type="http://schemas.microsoft.com/office/2007/relationships/media" Target="../media/media1.mp3"/><Relationship Id="rId1" Type="http://schemas.openxmlformats.org/officeDocument/2006/relationships/audio" Target="../media/media1.mp3"/></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xml"/><Relationship Id="rId2" Type="http://schemas.microsoft.com/office/2007/relationships/hdphoto" Target="../media/image5.wdp"/><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2.xml"/><Relationship Id="rId2" Type="http://schemas.microsoft.com/office/2007/relationships/hdphoto" Target="../media/image7.wdp"/><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2.xml"/><Relationship Id="rId3" Type="http://schemas.openxmlformats.org/officeDocument/2006/relationships/image" Target="../media/image8.png"/><Relationship Id="rId2" Type="http://schemas.microsoft.com/office/2007/relationships/hdphoto" Target="../media/image7.wdp"/><Relationship Id="rId1" Type="http://schemas.openxmlformats.org/officeDocument/2006/relationships/image" Target="../media/image6.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microsoft.com/office/2007/relationships/hdphoto" Target="../media/image7.wdp"/><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2.xml"/><Relationship Id="rId2" Type="http://schemas.microsoft.com/office/2007/relationships/hdphoto" Target="../media/image7.wdp"/><Relationship Id="rId1" Type="http://schemas.openxmlformats.org/officeDocument/2006/relationships/image" Target="../media/image9.png"/></Relationships>
</file>

<file path=ppt/slides/_rels/slide8.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microsoft.com/office/2007/relationships/hdphoto" Target="../media/image7.wdp"/><Relationship Id="rId3" Type="http://schemas.openxmlformats.org/officeDocument/2006/relationships/image" Target="../media/image6.png"/><Relationship Id="rId2" Type="http://schemas.openxmlformats.org/officeDocument/2006/relationships/image" Target="../media/image11.png"/><Relationship Id="rId1" Type="http://schemas.openxmlformats.org/officeDocument/2006/relationships/image" Target="../media/image10.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2.xml"/><Relationship Id="rId2" Type="http://schemas.microsoft.com/office/2007/relationships/hdphoto" Target="../media/image13.wdp"/><Relationship Id="rId1" Type="http://schemas.openxmlformats.org/officeDocument/2006/relationships/image" Target="../media/image12.png"/></Relationships>
</file>

<file path=ppt/slides/_rels/slide10.xml.rels><?xml version="1.0" encoding="UTF-8" standalone="yes"?>
<Relationships xmlns="http://schemas.openxmlformats.org/package/2006/relationships"><Relationship Id="rId7" Type="http://schemas.openxmlformats.org/officeDocument/2006/relationships/notesSlide" Target="../notesSlides/notesSlide10.xml"/><Relationship Id="rId6" Type="http://schemas.openxmlformats.org/officeDocument/2006/relationships/slideLayout" Target="../slideLayouts/slideLayout2.xml"/><Relationship Id="rId5" Type="http://schemas.openxmlformats.org/officeDocument/2006/relationships/image" Target="../media/image15.png"/><Relationship Id="rId4" Type="http://schemas.microsoft.com/office/2007/relationships/hdphoto" Target="../media/image7.wdp"/><Relationship Id="rId3" Type="http://schemas.openxmlformats.org/officeDocument/2006/relationships/image" Target="../media/image6.png"/><Relationship Id="rId2" Type="http://schemas.microsoft.com/office/2007/relationships/hdphoto" Target="../media/image5.wdp"/><Relationship Id="rId1" Type="http://schemas.openxmlformats.org/officeDocument/2006/relationships/image" Target="../media/image14.png"/></Relationships>
</file>

<file path=ppt/slides/_rels/slide11.xml.rels><?xml version="1.0" encoding="UTF-8" standalone="yes"?>
<Relationships xmlns="http://schemas.openxmlformats.org/package/2006/relationships"><Relationship Id="rId6" Type="http://schemas.openxmlformats.org/officeDocument/2006/relationships/notesSlide" Target="../notesSlides/notesSlide11.xml"/><Relationship Id="rId5" Type="http://schemas.openxmlformats.org/officeDocument/2006/relationships/slideLayout" Target="../slideLayouts/slideLayout2.xml"/><Relationship Id="rId4" Type="http://schemas.microsoft.com/office/2007/relationships/hdphoto" Target="../media/image7.wdp"/><Relationship Id="rId3" Type="http://schemas.openxmlformats.org/officeDocument/2006/relationships/image" Target="../media/image6.png"/><Relationship Id="rId2" Type="http://schemas.microsoft.com/office/2007/relationships/hdphoto" Target="../media/image5.wdp"/><Relationship Id="rId1" Type="http://schemas.openxmlformats.org/officeDocument/2006/relationships/image" Target="../media/image14.png"/></Relationships>
</file>

<file path=ppt/slides/_rels/slide12.xml.rels><?xml version="1.0" encoding="UTF-8" standalone="yes"?>
<Relationships xmlns="http://schemas.openxmlformats.org/package/2006/relationships"><Relationship Id="rId4" Type="http://schemas.openxmlformats.org/officeDocument/2006/relationships/notesSlide" Target="../notesSlides/notesSlide12.xml"/><Relationship Id="rId3" Type="http://schemas.openxmlformats.org/officeDocument/2006/relationships/slideLayout" Target="../slideLayouts/slideLayout2.xml"/><Relationship Id="rId2" Type="http://schemas.microsoft.com/office/2007/relationships/hdphoto" Target="../media/image17.wdp"/><Relationship Id="rId1" Type="http://schemas.openxmlformats.org/officeDocument/2006/relationships/image" Target="../media/image16.png"/></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13.xml"/><Relationship Id="rId3" Type="http://schemas.openxmlformats.org/officeDocument/2006/relationships/slideLayout" Target="../slideLayouts/slideLayout2.xml"/><Relationship Id="rId2" Type="http://schemas.microsoft.com/office/2007/relationships/hdphoto" Target="../media/image7.wdp"/><Relationship Id="rId1" Type="http://schemas.openxmlformats.org/officeDocument/2006/relationships/image" Target="../media/image6.png"/></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tags" Target="../tags/tag1.xml"/><Relationship Id="rId2" Type="http://schemas.microsoft.com/office/2007/relationships/hdphoto" Target="../media/image7.wdp"/><Relationship Id="rId1" Type="http://schemas.openxmlformats.org/officeDocument/2006/relationships/image" Target="../media/image6.png"/></Relationships>
</file>

<file path=ppt/slides/_rels/slide15.xml.rels><?xml version="1.0" encoding="UTF-8" standalone="yes"?>
<Relationships xmlns="http://schemas.openxmlformats.org/package/2006/relationships"><Relationship Id="rId4" Type="http://schemas.openxmlformats.org/officeDocument/2006/relationships/notesSlide" Target="../notesSlides/notesSlide14.xml"/><Relationship Id="rId3" Type="http://schemas.openxmlformats.org/officeDocument/2006/relationships/slideLayout" Target="../slideLayouts/slideLayout2.xml"/><Relationship Id="rId2" Type="http://schemas.microsoft.com/office/2007/relationships/hdphoto" Target="../media/image17.wdp"/><Relationship Id="rId1" Type="http://schemas.openxmlformats.org/officeDocument/2006/relationships/image" Target="../media/image16.png"/></Relationships>
</file>

<file path=ppt/slides/_rels/slide16.xml.rels><?xml version="1.0" encoding="UTF-8" standalone="yes"?>
<Relationships xmlns="http://schemas.openxmlformats.org/package/2006/relationships"><Relationship Id="rId4" Type="http://schemas.openxmlformats.org/officeDocument/2006/relationships/notesSlide" Target="../notesSlides/notesSlide15.xml"/><Relationship Id="rId3" Type="http://schemas.openxmlformats.org/officeDocument/2006/relationships/slideLayout" Target="../slideLayouts/slideLayout2.xml"/><Relationship Id="rId2" Type="http://schemas.microsoft.com/office/2007/relationships/hdphoto" Target="../media/image7.wdp"/><Relationship Id="rId1"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3.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文本框 35"/>
          <p:cNvSpPr txBox="1"/>
          <p:nvPr/>
        </p:nvSpPr>
        <p:spPr>
          <a:xfrm>
            <a:off x="1358265" y="830580"/>
            <a:ext cx="4694555" cy="2621280"/>
          </a:xfrm>
          <a:prstGeom prst="rect">
            <a:avLst/>
          </a:prstGeom>
          <a:noFill/>
        </p:spPr>
        <p:txBody>
          <a:bodyPr wrap="square" rtlCol="0">
            <a:spAutoFit/>
          </a:bodyPr>
          <a:lstStyle/>
          <a:p>
            <a:r>
              <a:rPr lang="en-US" altLang="zh-CN" sz="16600" b="1" dirty="0">
                <a:solidFill>
                  <a:srgbClr val="BF8E5D"/>
                </a:solidFill>
                <a:latin typeface="Times New Roman" panose="02020603050405020304" charset="0"/>
                <a:ea typeface="Times New Roman" panose="02020603050405020304" charset="0"/>
              </a:rPr>
              <a:t>BYD</a:t>
            </a:r>
            <a:endParaRPr lang="en-US" altLang="zh-CN" sz="16600" b="1" dirty="0">
              <a:solidFill>
                <a:srgbClr val="BF8E5D"/>
              </a:solidFill>
              <a:latin typeface="Times New Roman" panose="02020603050405020304" charset="0"/>
              <a:ea typeface="Times New Roman" panose="02020603050405020304" charset="0"/>
            </a:endParaRPr>
          </a:p>
        </p:txBody>
      </p:sp>
      <p:sp>
        <p:nvSpPr>
          <p:cNvPr id="38" name="Rectangle 546"/>
          <p:cNvSpPr/>
          <p:nvPr/>
        </p:nvSpPr>
        <p:spPr>
          <a:xfrm>
            <a:off x="759460" y="3984625"/>
            <a:ext cx="7368540" cy="1554480"/>
          </a:xfrm>
          <a:prstGeom prst="rect">
            <a:avLst/>
          </a:prstGeom>
        </p:spPr>
        <p:txBody>
          <a:bodyPr wrap="square">
            <a:spAutoFit/>
          </a:bodyPr>
          <a:lstStyle/>
          <a:p>
            <a:r>
              <a:rPr lang="en-US" sz="3200" dirty="0">
                <a:solidFill>
                  <a:srgbClr val="BF8E5D"/>
                </a:solidFill>
                <a:latin typeface="+mj-lt"/>
                <a:ea typeface="Roboto" pitchFamily="2" charset="0"/>
                <a:cs typeface="Open Sans Light" pitchFamily="34" charset="0"/>
              </a:rPr>
              <a:t>Keke Zhao (2204274)</a:t>
            </a:r>
            <a:endParaRPr lang="en-US" sz="3200" dirty="0">
              <a:solidFill>
                <a:srgbClr val="BF8E5D"/>
              </a:solidFill>
              <a:latin typeface="+mj-lt"/>
              <a:ea typeface="Roboto" pitchFamily="2" charset="0"/>
              <a:cs typeface="Open Sans Light" pitchFamily="34" charset="0"/>
            </a:endParaRPr>
          </a:p>
          <a:p>
            <a:r>
              <a:rPr lang="en-US" sz="3200" dirty="0">
                <a:solidFill>
                  <a:srgbClr val="BF8E5D"/>
                </a:solidFill>
                <a:latin typeface="+mj-lt"/>
                <a:ea typeface="Roboto" pitchFamily="2" charset="0"/>
                <a:cs typeface="Open Sans Light" pitchFamily="34" charset="0"/>
              </a:rPr>
              <a:t>BMMB 7000 </a:t>
            </a:r>
            <a:endParaRPr lang="en-US" sz="3200" dirty="0">
              <a:solidFill>
                <a:srgbClr val="BF8E5D"/>
              </a:solidFill>
              <a:latin typeface="+mj-lt"/>
              <a:ea typeface="Roboto" pitchFamily="2" charset="0"/>
              <a:cs typeface="Open Sans Light" pitchFamily="34" charset="0"/>
            </a:endParaRPr>
          </a:p>
          <a:p>
            <a:r>
              <a:rPr lang="en-US" sz="3200" dirty="0">
                <a:solidFill>
                  <a:srgbClr val="BF8E5D"/>
                </a:solidFill>
                <a:latin typeface="+mj-lt"/>
                <a:ea typeface="Roboto" pitchFamily="2" charset="0"/>
                <a:cs typeface="Open Sans Light" pitchFamily="34" charset="0"/>
              </a:rPr>
              <a:t>Change and Stability Management</a:t>
            </a:r>
            <a:endParaRPr lang="id-ID" sz="3200" dirty="0">
              <a:solidFill>
                <a:srgbClr val="BF8E5D"/>
              </a:solidFill>
              <a:latin typeface="+mj-lt"/>
              <a:ea typeface="Roboto" pitchFamily="2" charset="0"/>
              <a:cs typeface="Open Sans Light" pitchFamily="34" charset="0"/>
            </a:endParaRPr>
          </a:p>
        </p:txBody>
      </p:sp>
      <p:sp>
        <p:nvSpPr>
          <p:cNvPr id="39" name="副标题 2"/>
          <p:cNvSpPr txBox="1"/>
          <p:nvPr/>
        </p:nvSpPr>
        <p:spPr>
          <a:xfrm>
            <a:off x="759460" y="3178810"/>
            <a:ext cx="5891530" cy="501015"/>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200" kern="1200">
                <a:solidFill>
                  <a:schemeClr val="tx2">
                    <a:lumMod val="60000"/>
                    <a:lumOff val="40000"/>
                  </a:schemeClr>
                </a:solidFill>
                <a:latin typeface="+mj-ea"/>
                <a:ea typeface="+mj-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200" kern="1200">
                <a:solidFill>
                  <a:schemeClr val="tx2">
                    <a:lumMod val="60000"/>
                    <a:lumOff val="40000"/>
                  </a:schemeClr>
                </a:solidFill>
                <a:latin typeface="+mj-ea"/>
                <a:ea typeface="+mj-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200" kern="1200">
                <a:solidFill>
                  <a:schemeClr val="tx2">
                    <a:lumMod val="60000"/>
                    <a:lumOff val="40000"/>
                  </a:schemeClr>
                </a:solidFill>
                <a:latin typeface="+mj-ea"/>
                <a:ea typeface="+mj-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tx2">
                    <a:lumMod val="60000"/>
                    <a:lumOff val="40000"/>
                  </a:schemeClr>
                </a:solidFill>
                <a:latin typeface="+mj-ea"/>
                <a:ea typeface="+mj-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tx2">
                    <a:lumMod val="60000"/>
                    <a:lumOff val="40000"/>
                  </a:schemeClr>
                </a:solidFill>
                <a:latin typeface="+mj-ea"/>
                <a:ea typeface="+mj-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2000" b="1" dirty="0">
                <a:solidFill>
                  <a:schemeClr val="tx1">
                    <a:lumMod val="75000"/>
                    <a:lumOff val="25000"/>
                  </a:schemeClr>
                </a:solidFill>
              </a:rPr>
              <a:t>The Pioneer of  Fuel-powerd Vehichle Quitter</a:t>
            </a:r>
            <a:endParaRPr lang="en-US" altLang="zh-CN" sz="2000" b="1" dirty="0">
              <a:solidFill>
                <a:schemeClr val="tx1">
                  <a:lumMod val="75000"/>
                  <a:lumOff val="25000"/>
                </a:schemeClr>
              </a:solidFill>
            </a:endParaRPr>
          </a:p>
        </p:txBody>
      </p:sp>
      <p:pic>
        <p:nvPicPr>
          <p:cNvPr id="41" name="吸引每个浮躁的灵魂">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341511" y="616492"/>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par>
                                <p:cTn id="7" presetID="56" presetClass="entr" presetSubtype="0" fill="hold" grpId="0" nodeType="withEffect">
                                  <p:stCondLst>
                                    <p:cond delay="0"/>
                                  </p:stCondLst>
                                  <p:iterate type="lt">
                                    <p:tmPct val="10000"/>
                                  </p:iterate>
                                  <p:childTnLst>
                                    <p:set>
                                      <p:cBhvr>
                                        <p:cTn id="8" dur="1" fill="hold">
                                          <p:stCondLst>
                                            <p:cond delay="0"/>
                                          </p:stCondLst>
                                        </p:cTn>
                                        <p:tgtEl>
                                          <p:spTgt spid="36"/>
                                        </p:tgtEl>
                                        <p:attrNameLst>
                                          <p:attrName>style.visibility</p:attrName>
                                        </p:attrNameLst>
                                      </p:cBhvr>
                                      <p:to>
                                        <p:strVal val="visible"/>
                                      </p:to>
                                    </p:set>
                                    <p:anim by="(-#ppt_w*2)" calcmode="lin" valueType="num">
                                      <p:cBhvr rctx="PPT">
                                        <p:cTn id="9" dur="500" autoRev="1" fill="hold">
                                          <p:stCondLst>
                                            <p:cond delay="0"/>
                                          </p:stCondLst>
                                        </p:cTn>
                                        <p:tgtEl>
                                          <p:spTgt spid="36"/>
                                        </p:tgtEl>
                                        <p:attrNameLst>
                                          <p:attrName>ppt_w</p:attrName>
                                        </p:attrNameLst>
                                      </p:cBhvr>
                                    </p:anim>
                                    <p:anim by="(#ppt_w*0.50)" calcmode="lin" valueType="num">
                                      <p:cBhvr>
                                        <p:cTn id="10" dur="500" decel="50000" autoRev="1" fill="hold">
                                          <p:stCondLst>
                                            <p:cond delay="0"/>
                                          </p:stCondLst>
                                        </p:cTn>
                                        <p:tgtEl>
                                          <p:spTgt spid="36"/>
                                        </p:tgtEl>
                                        <p:attrNameLst>
                                          <p:attrName>ppt_x</p:attrName>
                                        </p:attrNameLst>
                                      </p:cBhvr>
                                    </p:anim>
                                    <p:anim from="(-#ppt_h/2)" to="(#ppt_y)" calcmode="lin" valueType="num">
                                      <p:cBhvr>
                                        <p:cTn id="11" dur="1000" fill="hold">
                                          <p:stCondLst>
                                            <p:cond delay="0"/>
                                          </p:stCondLst>
                                        </p:cTn>
                                        <p:tgtEl>
                                          <p:spTgt spid="36"/>
                                        </p:tgtEl>
                                        <p:attrNameLst>
                                          <p:attrName>ppt_y</p:attrName>
                                        </p:attrNameLst>
                                      </p:cBhvr>
                                    </p:anim>
                                    <p:animRot by="21600000">
                                      <p:cBhvr>
                                        <p:cTn id="12" dur="1000" fill="hold">
                                          <p:stCondLst>
                                            <p:cond delay="0"/>
                                          </p:stCondLst>
                                        </p:cTn>
                                        <p:tgtEl>
                                          <p:spTgt spid="36"/>
                                        </p:tgtEl>
                                        <p:attrNameLst>
                                          <p:attrName>r</p:attrName>
                                        </p:attrNameLst>
                                      </p:cBhvr>
                                    </p:animRot>
                                  </p:childTnLst>
                                </p:cTn>
                              </p:par>
                            </p:childTnLst>
                          </p:cTn>
                        </p:par>
                        <p:par>
                          <p:cTn id="13" fill="hold">
                            <p:stCondLst>
                              <p:cond delay="1200"/>
                            </p:stCondLst>
                            <p:childTnLst>
                              <p:par>
                                <p:cTn id="14" presetID="2" presetClass="entr" presetSubtype="2" fill="hold" grpId="0" nodeType="afterEffect">
                                  <p:stCondLst>
                                    <p:cond delay="0"/>
                                  </p:stCondLst>
                                  <p:iterate type="lt">
                                    <p:tmPct val="10000"/>
                                  </p:iterate>
                                  <p:childTnLst>
                                    <p:set>
                                      <p:cBhvr>
                                        <p:cTn id="15" dur="1" fill="hold">
                                          <p:stCondLst>
                                            <p:cond delay="0"/>
                                          </p:stCondLst>
                                        </p:cTn>
                                        <p:tgtEl>
                                          <p:spTgt spid="38"/>
                                        </p:tgtEl>
                                        <p:attrNameLst>
                                          <p:attrName>style.visibility</p:attrName>
                                        </p:attrNameLst>
                                      </p:cBhvr>
                                      <p:to>
                                        <p:strVal val="visible"/>
                                      </p:to>
                                    </p:set>
                                    <p:anim calcmode="lin" valueType="num">
                                      <p:cBhvr additive="base">
                                        <p:cTn id="16" dur="500" fill="hold"/>
                                        <p:tgtEl>
                                          <p:spTgt spid="38"/>
                                        </p:tgtEl>
                                        <p:attrNameLst>
                                          <p:attrName>ppt_x</p:attrName>
                                        </p:attrNameLst>
                                      </p:cBhvr>
                                      <p:tavLst>
                                        <p:tav tm="0">
                                          <p:val>
                                            <p:strVal val="1+#ppt_w/2"/>
                                          </p:val>
                                        </p:tav>
                                        <p:tav tm="100000">
                                          <p:val>
                                            <p:strVal val="#ppt_x"/>
                                          </p:val>
                                        </p:tav>
                                      </p:tavLst>
                                    </p:anim>
                                    <p:anim calcmode="lin" valueType="num">
                                      <p:cBhvr additive="base">
                                        <p:cTn id="17" dur="500" fill="hold"/>
                                        <p:tgtEl>
                                          <p:spTgt spid="38"/>
                                        </p:tgtEl>
                                        <p:attrNameLst>
                                          <p:attrName>ppt_y</p:attrName>
                                        </p:attrNameLst>
                                      </p:cBhvr>
                                      <p:tavLst>
                                        <p:tav tm="0">
                                          <p:val>
                                            <p:strVal val="#ppt_y"/>
                                          </p:val>
                                        </p:tav>
                                        <p:tav tm="100000">
                                          <p:val>
                                            <p:strVal val="#ppt_y"/>
                                          </p:val>
                                        </p:tav>
                                      </p:tavLst>
                                    </p:anim>
                                  </p:childTnLst>
                                </p:cTn>
                              </p:par>
                            </p:childTnLst>
                          </p:cTn>
                        </p:par>
                        <p:par>
                          <p:cTn id="18" fill="hold">
                            <p:stCondLst>
                              <p:cond delay="4650"/>
                            </p:stCondLst>
                            <p:childTnLst>
                              <p:par>
                                <p:cTn id="19" presetID="22" presetClass="entr" presetSubtype="8" fill="hold" grpId="0" nodeType="afterEffect">
                                  <p:stCondLst>
                                    <p:cond delay="0"/>
                                  </p:stCondLst>
                                  <p:childTnLst>
                                    <p:set>
                                      <p:cBhvr>
                                        <p:cTn id="20" dur="1" fill="hold">
                                          <p:stCondLst>
                                            <p:cond delay="0"/>
                                          </p:stCondLst>
                                        </p:cTn>
                                        <p:tgtEl>
                                          <p:spTgt spid="39"/>
                                        </p:tgtEl>
                                        <p:attrNameLst>
                                          <p:attrName>style.visibility</p:attrName>
                                        </p:attrNameLst>
                                      </p:cBhvr>
                                      <p:to>
                                        <p:strVal val="visible"/>
                                      </p:to>
                                    </p:set>
                                    <p:animEffect transition="in" filter="wipe(left)">
                                      <p:cBhvr>
                                        <p:cTn id="21" dur="125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22" repeatCount="indefinite" fill="hold" display="0">
                  <p:stCondLst>
                    <p:cond delay="indefinite"/>
                  </p:stCondLst>
                  <p:endCondLst>
                    <p:cond evt="onStopAudio" delay="0">
                      <p:tgtEl>
                        <p:sldTgt/>
                      </p:tgtEl>
                    </p:cond>
                  </p:endCondLst>
                </p:cTn>
                <p:tgtEl>
                  <p:spTgt spid="41"/>
                </p:tgtEl>
              </p:cMediaNode>
            </p:audio>
          </p:childTnLst>
        </p:cTn>
      </p:par>
    </p:tnLst>
    <p:bldLst>
      <p:bldP spid="36" grpId="0"/>
      <p:bldP spid="38" grpId="0"/>
      <p:bldP spid="3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组合 17"/>
          <p:cNvGrpSpPr/>
          <p:nvPr/>
        </p:nvGrpSpPr>
        <p:grpSpPr>
          <a:xfrm>
            <a:off x="10971958" y="5130986"/>
            <a:ext cx="2145553" cy="1591549"/>
            <a:chOff x="8203568" y="3848238"/>
            <a:chExt cx="1609165" cy="1233323"/>
          </a:xfrm>
        </p:grpSpPr>
        <p:sp>
          <p:nvSpPr>
            <p:cNvPr id="19" name="任意多边形 28"/>
            <p:cNvSpPr/>
            <p:nvPr/>
          </p:nvSpPr>
          <p:spPr>
            <a:xfrm rot="18900000" flipH="1">
              <a:off x="8203568" y="3848238"/>
              <a:ext cx="1609165" cy="1199745"/>
            </a:xfrm>
            <a:custGeom>
              <a:avLst/>
              <a:gdLst>
                <a:gd name="connsiteX0" fmla="*/ 0 w 1716663"/>
                <a:gd name="connsiteY0" fmla="*/ 0 h 414787"/>
                <a:gd name="connsiteX1" fmla="*/ 1716663 w 1716663"/>
                <a:gd name="connsiteY1" fmla="*/ 0 h 414787"/>
                <a:gd name="connsiteX2" fmla="*/ 1301876 w 1716663"/>
                <a:gd name="connsiteY2" fmla="*/ 414787 h 414787"/>
                <a:gd name="connsiteX3" fmla="*/ 414787 w 1716663"/>
                <a:gd name="connsiteY3" fmla="*/ 414787 h 414787"/>
                <a:gd name="connsiteX0-1" fmla="*/ 1 w 2531902"/>
                <a:gd name="connsiteY0-2" fmla="*/ -1 h 1206047"/>
                <a:gd name="connsiteX1-3" fmla="*/ 2531902 w 2531902"/>
                <a:gd name="connsiteY1-4" fmla="*/ 791260 h 1206047"/>
                <a:gd name="connsiteX2-5" fmla="*/ 2117115 w 2531902"/>
                <a:gd name="connsiteY2-6" fmla="*/ 1206047 h 1206047"/>
                <a:gd name="connsiteX3-7" fmla="*/ 1230026 w 2531902"/>
                <a:gd name="connsiteY3-8" fmla="*/ 1206047 h 1206047"/>
                <a:gd name="connsiteX4" fmla="*/ 1 w 2531902"/>
                <a:gd name="connsiteY4" fmla="*/ -1 h 1206047"/>
                <a:gd name="connsiteX0-9" fmla="*/ 0 w 2483947"/>
                <a:gd name="connsiteY0-10" fmla="*/ 0 h 1206048"/>
                <a:gd name="connsiteX1-11" fmla="*/ 2483947 w 2483947"/>
                <a:gd name="connsiteY1-12" fmla="*/ 839216 h 1206048"/>
                <a:gd name="connsiteX2-13" fmla="*/ 2117114 w 2483947"/>
                <a:gd name="connsiteY2-14" fmla="*/ 1206048 h 1206048"/>
                <a:gd name="connsiteX3-15" fmla="*/ 1230025 w 2483947"/>
                <a:gd name="connsiteY3-16" fmla="*/ 1206048 h 1206048"/>
                <a:gd name="connsiteX4-17" fmla="*/ 0 w 2483947"/>
                <a:gd name="connsiteY4-18" fmla="*/ 0 h 1206048"/>
                <a:gd name="connsiteX0-19" fmla="*/ 0 w 2483947"/>
                <a:gd name="connsiteY0-20" fmla="*/ 0 h 1206048"/>
                <a:gd name="connsiteX1-21" fmla="*/ 2483947 w 2483947"/>
                <a:gd name="connsiteY1-22" fmla="*/ 839216 h 1206048"/>
                <a:gd name="connsiteX2-23" fmla="*/ 1230025 w 2483947"/>
                <a:gd name="connsiteY2-24" fmla="*/ 1206048 h 1206048"/>
                <a:gd name="connsiteX3-25" fmla="*/ 0 w 2483947"/>
                <a:gd name="connsiteY3-26" fmla="*/ 0 h 1206048"/>
                <a:gd name="connsiteX0-27" fmla="*/ 0 w 2483947"/>
                <a:gd name="connsiteY0-28" fmla="*/ 0 h 1649634"/>
                <a:gd name="connsiteX1-29" fmla="*/ 2483947 w 2483947"/>
                <a:gd name="connsiteY1-30" fmla="*/ 839216 h 1649634"/>
                <a:gd name="connsiteX2-31" fmla="*/ 1673609 w 2483947"/>
                <a:gd name="connsiteY2-32" fmla="*/ 1649634 h 1649634"/>
                <a:gd name="connsiteX3-33" fmla="*/ 0 w 2483947"/>
                <a:gd name="connsiteY3-34" fmla="*/ 0 h 1649634"/>
                <a:gd name="connsiteX0-35" fmla="*/ 0 w 2196217"/>
                <a:gd name="connsiteY0-36" fmla="*/ 0 h 1649634"/>
                <a:gd name="connsiteX1-37" fmla="*/ 2196217 w 2196217"/>
                <a:gd name="connsiteY1-38" fmla="*/ 1150926 h 1649634"/>
                <a:gd name="connsiteX2-39" fmla="*/ 1673609 w 2196217"/>
                <a:gd name="connsiteY2-40" fmla="*/ 1649634 h 1649634"/>
                <a:gd name="connsiteX3-41" fmla="*/ 0 w 2196217"/>
                <a:gd name="connsiteY3-42" fmla="*/ 0 h 1649634"/>
                <a:gd name="connsiteX0-43" fmla="*/ 0 w 2148262"/>
                <a:gd name="connsiteY0-44" fmla="*/ 0 h 1601679"/>
                <a:gd name="connsiteX1-45" fmla="*/ 2148262 w 2148262"/>
                <a:gd name="connsiteY1-46" fmla="*/ 1102971 h 1601679"/>
                <a:gd name="connsiteX2-47" fmla="*/ 1625654 w 2148262"/>
                <a:gd name="connsiteY2-48" fmla="*/ 1601679 h 1601679"/>
                <a:gd name="connsiteX3-49" fmla="*/ 0 w 2148262"/>
                <a:gd name="connsiteY3-50" fmla="*/ 0 h 1601679"/>
              </a:gdLst>
              <a:ahLst/>
              <a:cxnLst>
                <a:cxn ang="0">
                  <a:pos x="connsiteX0-1" y="connsiteY0-2"/>
                </a:cxn>
                <a:cxn ang="0">
                  <a:pos x="connsiteX1-3" y="connsiteY1-4"/>
                </a:cxn>
                <a:cxn ang="0">
                  <a:pos x="connsiteX2-5" y="connsiteY2-6"/>
                </a:cxn>
                <a:cxn ang="0">
                  <a:pos x="connsiteX3-7" y="connsiteY3-8"/>
                </a:cxn>
              </a:cxnLst>
              <a:rect l="l" t="t" r="r" b="b"/>
              <a:pathLst>
                <a:path w="2148262" h="1601679">
                  <a:moveTo>
                    <a:pt x="0" y="0"/>
                  </a:moveTo>
                  <a:lnTo>
                    <a:pt x="2148262" y="1102971"/>
                  </a:lnTo>
                  <a:lnTo>
                    <a:pt x="1625654" y="1601679"/>
                  </a:lnTo>
                  <a:cubicBezTo>
                    <a:pt x="1487392" y="1463417"/>
                    <a:pt x="138262" y="138262"/>
                    <a:pt x="0"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noAutofit/>
            </a:bodyPr>
            <a:lstStyle/>
            <a:p>
              <a:pPr algn="ctr"/>
              <a:endParaRPr lang="zh-CN" altLang="en-US" sz="2400"/>
            </a:p>
          </p:txBody>
        </p:sp>
        <p:sp>
          <p:nvSpPr>
            <p:cNvPr id="20" name="任意多边形 29"/>
            <p:cNvSpPr/>
            <p:nvPr/>
          </p:nvSpPr>
          <p:spPr>
            <a:xfrm rot="18900000" flipH="1">
              <a:off x="8482090" y="4211171"/>
              <a:ext cx="1136004" cy="870390"/>
            </a:xfrm>
            <a:custGeom>
              <a:avLst/>
              <a:gdLst>
                <a:gd name="connsiteX0" fmla="*/ 0 w 925070"/>
                <a:gd name="connsiteY0" fmla="*/ 0 h 462535"/>
                <a:gd name="connsiteX1" fmla="*/ 925070 w 925070"/>
                <a:gd name="connsiteY1" fmla="*/ 0 h 462535"/>
                <a:gd name="connsiteX2" fmla="*/ 462535 w 925070"/>
                <a:gd name="connsiteY2" fmla="*/ 462535 h 462535"/>
                <a:gd name="connsiteX0-1" fmla="*/ 0 w 1411950"/>
                <a:gd name="connsiteY0-2" fmla="*/ 0 h 949413"/>
                <a:gd name="connsiteX1-3" fmla="*/ 1411950 w 1411950"/>
                <a:gd name="connsiteY1-4" fmla="*/ 486878 h 949413"/>
                <a:gd name="connsiteX2-5" fmla="*/ 949415 w 1411950"/>
                <a:gd name="connsiteY2-6" fmla="*/ 949413 h 949413"/>
                <a:gd name="connsiteX3" fmla="*/ 0 w 1411950"/>
                <a:gd name="connsiteY3" fmla="*/ 0 h 949413"/>
                <a:gd name="connsiteX0-7" fmla="*/ 0 w 1411950"/>
                <a:gd name="connsiteY0-8" fmla="*/ 0 h 873189"/>
                <a:gd name="connsiteX1-9" fmla="*/ 1411950 w 1411950"/>
                <a:gd name="connsiteY1-10" fmla="*/ 486878 h 873189"/>
                <a:gd name="connsiteX2-11" fmla="*/ 968801 w 1411950"/>
                <a:gd name="connsiteY2-12" fmla="*/ 873189 h 873189"/>
                <a:gd name="connsiteX3-13" fmla="*/ 0 w 1411950"/>
                <a:gd name="connsiteY3-14" fmla="*/ 0 h 873189"/>
                <a:gd name="connsiteX0-15" fmla="*/ 0 w 1896602"/>
                <a:gd name="connsiteY0-16" fmla="*/ 0 h 1324669"/>
                <a:gd name="connsiteX1-17" fmla="*/ 1896602 w 1896602"/>
                <a:gd name="connsiteY1-18" fmla="*/ 938358 h 1324669"/>
                <a:gd name="connsiteX2-19" fmla="*/ 1453453 w 1896602"/>
                <a:gd name="connsiteY2-20" fmla="*/ 1324669 h 1324669"/>
                <a:gd name="connsiteX3-21" fmla="*/ 0 w 1896602"/>
                <a:gd name="connsiteY3-22" fmla="*/ 0 h 1324669"/>
                <a:gd name="connsiteX0-23" fmla="*/ 0 w 1909527"/>
                <a:gd name="connsiteY0-24" fmla="*/ 0 h 1312942"/>
                <a:gd name="connsiteX1-25" fmla="*/ 1909527 w 1909527"/>
                <a:gd name="connsiteY1-26" fmla="*/ 926631 h 1312942"/>
                <a:gd name="connsiteX2-27" fmla="*/ 1466378 w 1909527"/>
                <a:gd name="connsiteY2-28" fmla="*/ 1312942 h 1312942"/>
                <a:gd name="connsiteX3-29" fmla="*/ 0 w 1909527"/>
                <a:gd name="connsiteY3-30" fmla="*/ 0 h 1312942"/>
              </a:gdLst>
              <a:ahLst/>
              <a:cxnLst>
                <a:cxn ang="0">
                  <a:pos x="connsiteX0-1" y="connsiteY0-2"/>
                </a:cxn>
                <a:cxn ang="0">
                  <a:pos x="connsiteX1-3" y="connsiteY1-4"/>
                </a:cxn>
                <a:cxn ang="0">
                  <a:pos x="connsiteX2-5" y="connsiteY2-6"/>
                </a:cxn>
                <a:cxn ang="0">
                  <a:pos x="connsiteX3-13" y="connsiteY3-14"/>
                </a:cxn>
              </a:cxnLst>
              <a:rect l="l" t="t" r="r" b="b"/>
              <a:pathLst>
                <a:path w="1909527" h="1312942">
                  <a:moveTo>
                    <a:pt x="0" y="0"/>
                  </a:moveTo>
                  <a:lnTo>
                    <a:pt x="1909527" y="926631"/>
                  </a:lnTo>
                  <a:lnTo>
                    <a:pt x="1466378" y="1312942"/>
                  </a:lnTo>
                  <a:lnTo>
                    <a:pt x="0" y="0"/>
                  </a:lnTo>
                  <a:close/>
                </a:path>
              </a:pathLst>
            </a:cu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noAutofit/>
            </a:bodyPr>
            <a:lstStyle/>
            <a:p>
              <a:pPr algn="ctr"/>
              <a:endParaRPr lang="zh-CN" altLang="en-US" sz="2400"/>
            </a:p>
          </p:txBody>
        </p:sp>
      </p:grpSp>
      <p:sp>
        <p:nvSpPr>
          <p:cNvPr id="22" name="文本框 21"/>
          <p:cNvSpPr txBox="1"/>
          <p:nvPr/>
        </p:nvSpPr>
        <p:spPr>
          <a:xfrm>
            <a:off x="5272405" y="1443355"/>
            <a:ext cx="3941445" cy="583565"/>
          </a:xfrm>
          <a:prstGeom prst="rect">
            <a:avLst/>
          </a:prstGeom>
          <a:noFill/>
        </p:spPr>
        <p:txBody>
          <a:bodyPr wrap="square" rtlCol="0">
            <a:spAutoFit/>
          </a:bodyPr>
          <a:lstStyle/>
          <a:p>
            <a:pPr algn="ct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3200" spc="400" dirty="0">
                <a:solidFill>
                  <a:schemeClr val="tx1">
                    <a:lumMod val="85000"/>
                    <a:lumOff val="15000"/>
                  </a:schemeClr>
                </a:solidFill>
                <a:latin typeface="Impact" panose="020B0806030902050204" pitchFamily="34" charset="0"/>
                <a:ea typeface="方正正准黑简体" pitchFamily="2" charset="-122"/>
              </a:rPr>
              <a:t>01</a:t>
            </a: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2000" spc="400" dirty="0">
                <a:solidFill>
                  <a:schemeClr val="tx1">
                    <a:lumMod val="85000"/>
                    <a:lumOff val="15000"/>
                  </a:schemeClr>
                </a:solidFill>
                <a:latin typeface="Times New Roman" panose="02020603050405020304" charset="0"/>
                <a:ea typeface="Times New Roman" panose="02020603050405020304" charset="0"/>
              </a:rPr>
              <a:t>Introduction</a:t>
            </a:r>
            <a:endParaRPr lang="en-US" altLang="zh-CN" sz="2000" b="1" spc="400" dirty="0">
              <a:solidFill>
                <a:schemeClr val="tx1">
                  <a:lumMod val="85000"/>
                  <a:lumOff val="15000"/>
                </a:schemeClr>
              </a:solidFill>
              <a:latin typeface="Times New Roman" panose="02020603050405020304" charset="0"/>
              <a:ea typeface="Times New Roman" panose="02020603050405020304" charset="0"/>
            </a:endParaRPr>
          </a:p>
        </p:txBody>
      </p:sp>
      <p:sp>
        <p:nvSpPr>
          <p:cNvPr id="23" name="文本框 22"/>
          <p:cNvSpPr txBox="1"/>
          <p:nvPr/>
        </p:nvSpPr>
        <p:spPr>
          <a:xfrm>
            <a:off x="5434330" y="2291715"/>
            <a:ext cx="6108065" cy="583565"/>
          </a:xfrm>
          <a:prstGeom prst="rect">
            <a:avLst/>
          </a:prstGeom>
          <a:noFill/>
        </p:spPr>
        <p:txBody>
          <a:bodyPr wrap="square" rtlCol="0">
            <a:spAutoFit/>
          </a:bodyPr>
          <a:lstStyle/>
          <a:p>
            <a:pPr algn="ct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3200" spc="400" dirty="0">
                <a:solidFill>
                  <a:schemeClr val="tx1">
                    <a:lumMod val="85000"/>
                    <a:lumOff val="15000"/>
                  </a:schemeClr>
                </a:solidFill>
                <a:latin typeface="Impact" panose="020B0806030902050204" pitchFamily="34" charset="0"/>
                <a:ea typeface="方正正准黑简体" pitchFamily="2" charset="-122"/>
              </a:rPr>
              <a:t>02</a:t>
            </a: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2000" spc="400" dirty="0">
                <a:solidFill>
                  <a:schemeClr val="tx1">
                    <a:lumMod val="85000"/>
                    <a:lumOff val="15000"/>
                  </a:schemeClr>
                </a:solidFill>
                <a:latin typeface="Times New Roman" panose="02020603050405020304" charset="0"/>
                <a:ea typeface="Times New Roman" panose="02020603050405020304" charset="0"/>
              </a:rPr>
              <a:t>Lewin’s Force </a:t>
            </a:r>
            <a:r>
              <a:rPr lang="en-US" altLang="zh-CN" sz="2000" spc="400" dirty="0">
                <a:solidFill>
                  <a:schemeClr val="tx1">
                    <a:lumMod val="85000"/>
                    <a:lumOff val="15000"/>
                  </a:schemeClr>
                </a:solidFill>
                <a:latin typeface="Times New Roman" panose="02020603050405020304" charset="0"/>
                <a:ea typeface="Times New Roman" panose="02020603050405020304" charset="0"/>
                <a:sym typeface="+mn-ea"/>
              </a:rPr>
              <a:t>Field</a:t>
            </a:r>
            <a:r>
              <a:rPr lang="en-US" altLang="zh-CN" sz="2000" spc="400" dirty="0">
                <a:solidFill>
                  <a:schemeClr val="tx1">
                    <a:lumMod val="85000"/>
                    <a:lumOff val="15000"/>
                  </a:schemeClr>
                </a:solidFill>
                <a:latin typeface="Times New Roman" panose="02020603050405020304" charset="0"/>
                <a:ea typeface="Times New Roman" panose="02020603050405020304" charset="0"/>
              </a:rPr>
              <a:t> Analysis</a:t>
            </a:r>
            <a:endParaRPr lang="en-US" altLang="zh-CN" sz="2000" b="1" spc="400" dirty="0">
              <a:solidFill>
                <a:schemeClr val="tx1">
                  <a:lumMod val="85000"/>
                  <a:lumOff val="15000"/>
                </a:schemeClr>
              </a:solidFill>
              <a:latin typeface="Times New Roman" panose="02020603050405020304" charset="0"/>
              <a:ea typeface="Times New Roman" panose="02020603050405020304" charset="0"/>
            </a:endParaRPr>
          </a:p>
        </p:txBody>
      </p:sp>
      <p:sp>
        <p:nvSpPr>
          <p:cNvPr id="24" name="文本框 23"/>
          <p:cNvSpPr txBox="1"/>
          <p:nvPr/>
        </p:nvSpPr>
        <p:spPr>
          <a:xfrm>
            <a:off x="4979035" y="3140075"/>
            <a:ext cx="6563360" cy="583565"/>
          </a:xfrm>
          <a:prstGeom prst="rect">
            <a:avLst/>
          </a:prstGeom>
          <a:noFill/>
        </p:spPr>
        <p:txBody>
          <a:bodyPr wrap="square" rtlCol="0">
            <a:spAutoFit/>
          </a:bodyPr>
          <a:lstStyle/>
          <a:p>
            <a:pPr algn="ct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3200" spc="400" dirty="0">
                <a:solidFill>
                  <a:schemeClr val="tx1">
                    <a:lumMod val="85000"/>
                    <a:lumOff val="15000"/>
                  </a:schemeClr>
                </a:solidFill>
                <a:latin typeface="Impact" panose="020B0806030902050204" pitchFamily="34" charset="0"/>
                <a:ea typeface="方正正准黑简体" pitchFamily="2" charset="-122"/>
              </a:rPr>
              <a:t>03</a:t>
            </a: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2000" spc="400" dirty="0">
                <a:solidFill>
                  <a:schemeClr val="tx1">
                    <a:lumMod val="85000"/>
                    <a:lumOff val="15000"/>
                  </a:schemeClr>
                </a:solidFill>
                <a:latin typeface="Times New Roman" panose="02020603050405020304" charset="0"/>
                <a:ea typeface="Times New Roman" panose="02020603050405020304" charset="0"/>
              </a:rPr>
              <a:t>Kotter’s Eight-StepModel</a:t>
            </a:r>
            <a:endParaRPr lang="zh-CN" altLang="en-US" sz="2000" b="1" spc="400" dirty="0">
              <a:solidFill>
                <a:schemeClr val="tx1">
                  <a:lumMod val="85000"/>
                  <a:lumOff val="15000"/>
                </a:schemeClr>
              </a:solidFill>
              <a:latin typeface="Times New Roman" panose="02020603050405020304" charset="0"/>
              <a:ea typeface="Times New Roman" panose="02020603050405020304" charset="0"/>
            </a:endParaRPr>
          </a:p>
        </p:txBody>
      </p:sp>
      <p:sp>
        <p:nvSpPr>
          <p:cNvPr id="25" name="文本框 24"/>
          <p:cNvSpPr txBox="1"/>
          <p:nvPr/>
        </p:nvSpPr>
        <p:spPr>
          <a:xfrm>
            <a:off x="4979035" y="4122420"/>
            <a:ext cx="6563360" cy="583565"/>
          </a:xfrm>
          <a:prstGeom prst="rect">
            <a:avLst/>
          </a:prstGeom>
          <a:noFill/>
        </p:spPr>
        <p:txBody>
          <a:bodyPr wrap="square" rtlCol="0">
            <a:spAutoFit/>
          </a:bodyPr>
          <a:lstStyle/>
          <a:p>
            <a:pPr algn="ct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3200" spc="400" dirty="0">
                <a:solidFill>
                  <a:schemeClr val="tx1">
                    <a:lumMod val="85000"/>
                    <a:lumOff val="15000"/>
                  </a:schemeClr>
                </a:solidFill>
                <a:latin typeface="Impact" panose="020B0806030902050204" pitchFamily="34" charset="0"/>
                <a:ea typeface="方正正准黑简体" pitchFamily="2" charset="-122"/>
              </a:rPr>
              <a:t>04</a:t>
            </a: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2000" spc="400" dirty="0">
                <a:solidFill>
                  <a:schemeClr val="tx1">
                    <a:lumMod val="85000"/>
                    <a:lumOff val="15000"/>
                  </a:schemeClr>
                </a:solidFill>
                <a:latin typeface="Times New Roman" panose="02020603050405020304" charset="0"/>
                <a:ea typeface="Times New Roman" panose="02020603050405020304" charset="0"/>
              </a:rPr>
              <a:t>Effectiveness Assessment</a:t>
            </a:r>
            <a:endParaRPr lang="en-US" altLang="zh-CN" sz="2000" b="1" spc="400" dirty="0">
              <a:solidFill>
                <a:schemeClr val="tx1">
                  <a:lumMod val="85000"/>
                  <a:lumOff val="15000"/>
                </a:schemeClr>
              </a:solidFill>
              <a:latin typeface="Times New Roman" panose="02020603050405020304" charset="0"/>
              <a:ea typeface="Times New Roman" panose="02020603050405020304" charset="0"/>
            </a:endParaRPr>
          </a:p>
        </p:txBody>
      </p:sp>
      <p:grpSp>
        <p:nvGrpSpPr>
          <p:cNvPr id="31" name="组合 30"/>
          <p:cNvGrpSpPr/>
          <p:nvPr/>
        </p:nvGrpSpPr>
        <p:grpSpPr>
          <a:xfrm>
            <a:off x="6500466" y="221772"/>
            <a:ext cx="4793578" cy="1166764"/>
            <a:chOff x="5744276" y="342200"/>
            <a:chExt cx="3595183" cy="875073"/>
          </a:xfrm>
        </p:grpSpPr>
        <p:sp>
          <p:nvSpPr>
            <p:cNvPr id="32" name="文本框 31"/>
            <p:cNvSpPr txBox="1"/>
            <p:nvPr/>
          </p:nvSpPr>
          <p:spPr>
            <a:xfrm>
              <a:off x="6118105" y="342200"/>
              <a:ext cx="3221354" cy="617220"/>
            </a:xfrm>
            <a:prstGeom prst="rect">
              <a:avLst/>
            </a:prstGeom>
            <a:noFill/>
          </p:spPr>
          <p:txBody>
            <a:bodyPr wrap="square" rtlCol="0">
              <a:spAutoFit/>
            </a:bodyPr>
            <a:lstStyle/>
            <a:p>
              <a:r>
                <a:rPr lang="en-US" altLang="zh-CN" sz="4800" b="1" spc="800" dirty="0">
                  <a:solidFill>
                    <a:srgbClr val="BF8E5D"/>
                  </a:solidFill>
                  <a:latin typeface="Times New Roman" panose="02020603050405020304" charset="0"/>
                  <a:ea typeface="Times New Roman" panose="02020603050405020304" charset="0"/>
                </a:rPr>
                <a:t>Contents</a:t>
              </a:r>
              <a:endParaRPr lang="en-US" altLang="zh-CN" sz="4800" b="1" spc="800" dirty="0">
                <a:solidFill>
                  <a:srgbClr val="BF8E5D"/>
                </a:solidFill>
                <a:latin typeface="Times New Roman" panose="02020603050405020304" charset="0"/>
                <a:ea typeface="Times New Roman" panose="02020603050405020304" charset="0"/>
              </a:endParaRPr>
            </a:p>
          </p:txBody>
        </p:sp>
        <p:sp>
          <p:nvSpPr>
            <p:cNvPr id="33" name="矩形 32"/>
            <p:cNvSpPr/>
            <p:nvPr/>
          </p:nvSpPr>
          <p:spPr>
            <a:xfrm>
              <a:off x="5744276" y="964384"/>
              <a:ext cx="1449625" cy="252889"/>
            </a:xfrm>
            <a:prstGeom prst="rect">
              <a:avLst/>
            </a:prstGeom>
          </p:spPr>
          <p:txBody>
            <a:bodyPr wrap="square">
              <a:spAutoFit/>
            </a:bodyPr>
            <a:lstStyle/>
            <a:p>
              <a:endParaRPr lang="zh-CN" altLang="en-US" sz="1600" spc="293" dirty="0">
                <a:solidFill>
                  <a:schemeClr val="tx1">
                    <a:lumMod val="85000"/>
                    <a:lumOff val="15000"/>
                  </a:schemeClr>
                </a:solidFill>
              </a:endParaRPr>
            </a:p>
          </p:txBody>
        </p:sp>
      </p:grpSp>
      <p:pic>
        <p:nvPicPr>
          <p:cNvPr id="6" name="图片 5" descr="cbcac0f5c9f519343fe32bfa4cd557e3的副本"/>
          <p:cNvPicPr>
            <a:picLocks noChangeAspect="1"/>
          </p:cNvPicPr>
          <p:nvPr/>
        </p:nvPicPr>
        <p:blipFill>
          <a:blip r:embed="rId1"/>
          <a:srcRect l="14215" t="3306" r="17083" b="7553"/>
          <a:stretch>
            <a:fillRect/>
          </a:stretch>
        </p:blipFill>
        <p:spPr>
          <a:xfrm>
            <a:off x="-1456690" y="0"/>
            <a:ext cx="7046595" cy="6858000"/>
          </a:xfrm>
          <a:prstGeom prst="rect">
            <a:avLst/>
          </a:prstGeom>
        </p:spPr>
      </p:pic>
      <p:sp>
        <p:nvSpPr>
          <p:cNvPr id="2" name="文本框 1"/>
          <p:cNvSpPr txBox="1"/>
          <p:nvPr/>
        </p:nvSpPr>
        <p:spPr>
          <a:xfrm>
            <a:off x="5120640" y="4961255"/>
            <a:ext cx="7425690" cy="583565"/>
          </a:xfrm>
          <a:prstGeom prst="rect">
            <a:avLst/>
          </a:prstGeom>
          <a:noFill/>
        </p:spPr>
        <p:txBody>
          <a:bodyPr wrap="square" rtlCol="0">
            <a:spAutoFit/>
          </a:bodyPr>
          <a:p>
            <a:pPr algn="ct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3200" spc="400" dirty="0">
                <a:solidFill>
                  <a:schemeClr val="tx1">
                    <a:lumMod val="85000"/>
                    <a:lumOff val="15000"/>
                  </a:schemeClr>
                </a:solidFill>
                <a:latin typeface="Impact" panose="020B0806030902050204" pitchFamily="34" charset="0"/>
                <a:ea typeface="方正正准黑简体" pitchFamily="2" charset="-122"/>
              </a:rPr>
              <a:t>05</a:t>
            </a:r>
            <a:r>
              <a:rPr lang="en-US" altLang="zh-CN" sz="3200" spc="400" dirty="0">
                <a:solidFill>
                  <a:schemeClr val="tx1">
                    <a:lumMod val="85000"/>
                    <a:lumOff val="15000"/>
                  </a:schemeClr>
                </a:solidFill>
                <a:latin typeface="方正正准黑简体" pitchFamily="2" charset="-122"/>
                <a:ea typeface="方正正准黑简体" pitchFamily="2" charset="-122"/>
              </a:rPr>
              <a:t>】</a:t>
            </a:r>
            <a:r>
              <a:rPr lang="en-US" altLang="zh-CN" sz="2000" spc="400" dirty="0">
                <a:solidFill>
                  <a:schemeClr val="tx1">
                    <a:lumMod val="85000"/>
                    <a:lumOff val="15000"/>
                  </a:schemeClr>
                </a:solidFill>
                <a:latin typeface="Times New Roman Regular" panose="02020603050405020304" charset="0"/>
                <a:ea typeface="方正正准黑简体" pitchFamily="2" charset="-122"/>
                <a:cs typeface="Times New Roman Regular" panose="02020603050405020304" charset="0"/>
                <a:sym typeface="+mn-ea"/>
              </a:rPr>
              <a:t>Conclusion and Recommendation                        </a:t>
            </a:r>
            <a:endParaRPr lang="en-US" altLang="zh-CN" sz="2000" b="1" spc="400" dirty="0">
              <a:solidFill>
                <a:schemeClr val="tx1">
                  <a:lumMod val="85000"/>
                  <a:lumOff val="15000"/>
                </a:schemeClr>
              </a:solidFill>
              <a:latin typeface="Times New Roman" panose="02020603050405020304" charset="0"/>
              <a:ea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fade">
                                      <p:cBhvr>
                                        <p:cTn id="11" dur="1000"/>
                                        <p:tgtEl>
                                          <p:spTgt spid="31"/>
                                        </p:tgtEl>
                                      </p:cBhvr>
                                    </p:animEffect>
                                    <p:anim calcmode="lin" valueType="num">
                                      <p:cBhvr>
                                        <p:cTn id="12" dur="1000" fill="hold"/>
                                        <p:tgtEl>
                                          <p:spTgt spid="31"/>
                                        </p:tgtEl>
                                        <p:attrNameLst>
                                          <p:attrName>ppt_x</p:attrName>
                                        </p:attrNameLst>
                                      </p:cBhvr>
                                      <p:tavLst>
                                        <p:tav tm="0">
                                          <p:val>
                                            <p:strVal val="#ppt_x"/>
                                          </p:val>
                                        </p:tav>
                                        <p:tav tm="100000">
                                          <p:val>
                                            <p:strVal val="#ppt_x"/>
                                          </p:val>
                                        </p:tav>
                                      </p:tavLst>
                                    </p:anim>
                                    <p:anim calcmode="lin" valueType="num">
                                      <p:cBhvr>
                                        <p:cTn id="13" dur="1000" fill="hold"/>
                                        <p:tgtEl>
                                          <p:spTgt spid="31"/>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12" presetClass="entr" presetSubtype="8" fill="hold" grpId="0" nodeType="afterEffect">
                                  <p:stCondLst>
                                    <p:cond delay="25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p:tgtEl>
                                          <p:spTgt spid="22"/>
                                        </p:tgtEl>
                                        <p:attrNameLst>
                                          <p:attrName>ppt_x</p:attrName>
                                        </p:attrNameLst>
                                      </p:cBhvr>
                                      <p:tavLst>
                                        <p:tav tm="0">
                                          <p:val>
                                            <p:strVal val="#ppt_x-#ppt_w*1.125000"/>
                                          </p:val>
                                        </p:tav>
                                        <p:tav tm="100000">
                                          <p:val>
                                            <p:strVal val="#ppt_x"/>
                                          </p:val>
                                        </p:tav>
                                      </p:tavLst>
                                    </p:anim>
                                    <p:animEffect transition="in" filter="wipe(right)">
                                      <p:cBhvr>
                                        <p:cTn id="18" dur="500"/>
                                        <p:tgtEl>
                                          <p:spTgt spid="22"/>
                                        </p:tgtEl>
                                      </p:cBhvr>
                                    </p:animEffect>
                                  </p:childTnLst>
                                </p:cTn>
                              </p:par>
                            </p:childTnLst>
                          </p:cTn>
                        </p:par>
                        <p:par>
                          <p:cTn id="19" fill="hold">
                            <p:stCondLst>
                              <p:cond delay="2250"/>
                            </p:stCondLst>
                            <p:childTnLst>
                              <p:par>
                                <p:cTn id="20" presetID="12" presetClass="entr" presetSubtype="8" fill="hold" grpId="0" nodeType="afterEffect">
                                  <p:stCondLst>
                                    <p:cond delay="250"/>
                                  </p:stCondLst>
                                  <p:childTnLst>
                                    <p:set>
                                      <p:cBhvr>
                                        <p:cTn id="21" dur="1" fill="hold">
                                          <p:stCondLst>
                                            <p:cond delay="0"/>
                                          </p:stCondLst>
                                        </p:cTn>
                                        <p:tgtEl>
                                          <p:spTgt spid="23"/>
                                        </p:tgtEl>
                                        <p:attrNameLst>
                                          <p:attrName>style.visibility</p:attrName>
                                        </p:attrNameLst>
                                      </p:cBhvr>
                                      <p:to>
                                        <p:strVal val="visible"/>
                                      </p:to>
                                    </p:set>
                                    <p:anim calcmode="lin" valueType="num">
                                      <p:cBhvr additive="base">
                                        <p:cTn id="22" dur="500"/>
                                        <p:tgtEl>
                                          <p:spTgt spid="23"/>
                                        </p:tgtEl>
                                        <p:attrNameLst>
                                          <p:attrName>ppt_x</p:attrName>
                                        </p:attrNameLst>
                                      </p:cBhvr>
                                      <p:tavLst>
                                        <p:tav tm="0">
                                          <p:val>
                                            <p:strVal val="#ppt_x-#ppt_w*1.125000"/>
                                          </p:val>
                                        </p:tav>
                                        <p:tav tm="100000">
                                          <p:val>
                                            <p:strVal val="#ppt_x"/>
                                          </p:val>
                                        </p:tav>
                                      </p:tavLst>
                                    </p:anim>
                                    <p:animEffect transition="in" filter="wipe(right)">
                                      <p:cBhvr>
                                        <p:cTn id="23" dur="500"/>
                                        <p:tgtEl>
                                          <p:spTgt spid="23"/>
                                        </p:tgtEl>
                                      </p:cBhvr>
                                    </p:animEffect>
                                  </p:childTnLst>
                                </p:cTn>
                              </p:par>
                            </p:childTnLst>
                          </p:cTn>
                        </p:par>
                        <p:par>
                          <p:cTn id="24" fill="hold">
                            <p:stCondLst>
                              <p:cond delay="3000"/>
                            </p:stCondLst>
                            <p:childTnLst>
                              <p:par>
                                <p:cTn id="25" presetID="12" presetClass="entr" presetSubtype="8" fill="hold" grpId="0" nodeType="afterEffect">
                                  <p:stCondLst>
                                    <p:cond delay="250"/>
                                  </p:stCondLst>
                                  <p:childTnLst>
                                    <p:set>
                                      <p:cBhvr>
                                        <p:cTn id="26" dur="1" fill="hold">
                                          <p:stCondLst>
                                            <p:cond delay="0"/>
                                          </p:stCondLst>
                                        </p:cTn>
                                        <p:tgtEl>
                                          <p:spTgt spid="24"/>
                                        </p:tgtEl>
                                        <p:attrNameLst>
                                          <p:attrName>style.visibility</p:attrName>
                                        </p:attrNameLst>
                                      </p:cBhvr>
                                      <p:to>
                                        <p:strVal val="visible"/>
                                      </p:to>
                                    </p:set>
                                    <p:anim calcmode="lin" valueType="num">
                                      <p:cBhvr additive="base">
                                        <p:cTn id="27" dur="500"/>
                                        <p:tgtEl>
                                          <p:spTgt spid="24"/>
                                        </p:tgtEl>
                                        <p:attrNameLst>
                                          <p:attrName>ppt_x</p:attrName>
                                        </p:attrNameLst>
                                      </p:cBhvr>
                                      <p:tavLst>
                                        <p:tav tm="0">
                                          <p:val>
                                            <p:strVal val="#ppt_x-#ppt_w*1.125000"/>
                                          </p:val>
                                        </p:tav>
                                        <p:tav tm="100000">
                                          <p:val>
                                            <p:strVal val="#ppt_x"/>
                                          </p:val>
                                        </p:tav>
                                      </p:tavLst>
                                    </p:anim>
                                    <p:animEffect transition="in" filter="wipe(right)">
                                      <p:cBhvr>
                                        <p:cTn id="28" dur="500"/>
                                        <p:tgtEl>
                                          <p:spTgt spid="24"/>
                                        </p:tgtEl>
                                      </p:cBhvr>
                                    </p:animEffect>
                                  </p:childTnLst>
                                </p:cTn>
                              </p:par>
                            </p:childTnLst>
                          </p:cTn>
                        </p:par>
                        <p:par>
                          <p:cTn id="29" fill="hold">
                            <p:stCondLst>
                              <p:cond delay="3750"/>
                            </p:stCondLst>
                            <p:childTnLst>
                              <p:par>
                                <p:cTn id="30" presetID="12" presetClass="entr" presetSubtype="8" fill="hold" grpId="0" nodeType="afterEffect">
                                  <p:stCondLst>
                                    <p:cond delay="250"/>
                                  </p:stCondLst>
                                  <p:childTnLst>
                                    <p:set>
                                      <p:cBhvr>
                                        <p:cTn id="31" dur="1" fill="hold">
                                          <p:stCondLst>
                                            <p:cond delay="0"/>
                                          </p:stCondLst>
                                        </p:cTn>
                                        <p:tgtEl>
                                          <p:spTgt spid="25"/>
                                        </p:tgtEl>
                                        <p:attrNameLst>
                                          <p:attrName>style.visibility</p:attrName>
                                        </p:attrNameLst>
                                      </p:cBhvr>
                                      <p:to>
                                        <p:strVal val="visible"/>
                                      </p:to>
                                    </p:set>
                                    <p:anim calcmode="lin" valueType="num">
                                      <p:cBhvr additive="base">
                                        <p:cTn id="32" dur="500"/>
                                        <p:tgtEl>
                                          <p:spTgt spid="25"/>
                                        </p:tgtEl>
                                        <p:attrNameLst>
                                          <p:attrName>ppt_x</p:attrName>
                                        </p:attrNameLst>
                                      </p:cBhvr>
                                      <p:tavLst>
                                        <p:tav tm="0">
                                          <p:val>
                                            <p:strVal val="#ppt_x-#ppt_w*1.125000"/>
                                          </p:val>
                                        </p:tav>
                                        <p:tav tm="100000">
                                          <p:val>
                                            <p:strVal val="#ppt_x"/>
                                          </p:val>
                                        </p:tav>
                                      </p:tavLst>
                                    </p:anim>
                                    <p:animEffect transition="in" filter="wipe(right)">
                                      <p:cBhvr>
                                        <p:cTn id="33" dur="500"/>
                                        <p:tgtEl>
                                          <p:spTgt spid="25"/>
                                        </p:tgtEl>
                                      </p:cBhvr>
                                    </p:animEffect>
                                  </p:childTnLst>
                                </p:cTn>
                              </p:par>
                            </p:childTnLst>
                          </p:cTn>
                        </p:par>
                        <p:par>
                          <p:cTn id="34" fill="hold">
                            <p:stCondLst>
                              <p:cond delay="4500"/>
                            </p:stCondLst>
                            <p:childTnLst>
                              <p:par>
                                <p:cTn id="35" presetID="12" presetClass="entr" presetSubtype="8" fill="hold" grpId="0" nodeType="afterEffect">
                                  <p:stCondLst>
                                    <p:cond delay="25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p:tgtEl>
                                          <p:spTgt spid="2"/>
                                        </p:tgtEl>
                                        <p:attrNameLst>
                                          <p:attrName>ppt_x</p:attrName>
                                        </p:attrNameLst>
                                      </p:cBhvr>
                                      <p:tavLst>
                                        <p:tav tm="0">
                                          <p:val>
                                            <p:strVal val="#ppt_x-#ppt_w*1.125000"/>
                                          </p:val>
                                        </p:tav>
                                        <p:tav tm="100000">
                                          <p:val>
                                            <p:strVal val="#ppt_x"/>
                                          </p:val>
                                        </p:tav>
                                      </p:tavLst>
                                    </p:anim>
                                    <p:animEffect transition="in" filter="wipe(right)">
                                      <p:cBhvr>
                                        <p:cTn id="3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矩形 3"/>
          <p:cNvSpPr/>
          <p:nvPr/>
        </p:nvSpPr>
        <p:spPr>
          <a:xfrm>
            <a:off x="0" y="0"/>
            <a:ext cx="12192000" cy="6858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4"/>
          <p:cNvSpPr/>
          <p:nvPr/>
        </p:nvSpPr>
        <p:spPr>
          <a:xfrm>
            <a:off x="0" y="2601141"/>
            <a:ext cx="12192000" cy="1930399"/>
          </a:xfrm>
          <a:prstGeom prst="rect">
            <a:avLst/>
          </a:prstGeom>
          <a:solidFill>
            <a:srgbClr val="BF8E5D">
              <a:alpha val="7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6" name="文本框 5"/>
          <p:cNvSpPr txBox="1"/>
          <p:nvPr/>
        </p:nvSpPr>
        <p:spPr>
          <a:xfrm>
            <a:off x="3543011" y="2761023"/>
            <a:ext cx="1540806" cy="1733680"/>
          </a:xfrm>
          <a:prstGeom prst="rect">
            <a:avLst/>
          </a:prstGeom>
          <a:noFill/>
        </p:spPr>
        <p:txBody>
          <a:bodyPr wrap="none" rtlCol="0">
            <a:spAutoFit/>
          </a:bodyPr>
          <a:lstStyle/>
          <a:p>
            <a:r>
              <a:rPr lang="en-US" altLang="zh-CN" sz="10665" spc="400" dirty="0">
                <a:solidFill>
                  <a:schemeClr val="bg1"/>
                </a:solidFill>
                <a:latin typeface="Impact" panose="020B0806030902050204" pitchFamily="34" charset="0"/>
                <a:ea typeface="方正正准黑简体" pitchFamily="2" charset="-122"/>
              </a:rPr>
              <a:t>01</a:t>
            </a:r>
            <a:endParaRPr lang="zh-CN" altLang="en-US" sz="10665" spc="400" dirty="0">
              <a:solidFill>
                <a:schemeClr val="bg1"/>
              </a:solidFill>
              <a:latin typeface="方正正准黑简体" pitchFamily="2" charset="-122"/>
              <a:ea typeface="方正正准黑简体" pitchFamily="2" charset="-122"/>
            </a:endParaRPr>
          </a:p>
        </p:txBody>
      </p:sp>
      <p:grpSp>
        <p:nvGrpSpPr>
          <p:cNvPr id="7" name="组合 6"/>
          <p:cNvGrpSpPr/>
          <p:nvPr/>
        </p:nvGrpSpPr>
        <p:grpSpPr>
          <a:xfrm>
            <a:off x="5131435" y="2976880"/>
            <a:ext cx="4676775" cy="1367232"/>
            <a:chOff x="3731699" y="2333920"/>
            <a:chExt cx="3022283" cy="1025560"/>
          </a:xfrm>
        </p:grpSpPr>
        <p:sp>
          <p:nvSpPr>
            <p:cNvPr id="8" name="文本框 7"/>
            <p:cNvSpPr txBox="1"/>
            <p:nvPr/>
          </p:nvSpPr>
          <p:spPr>
            <a:xfrm>
              <a:off x="3731699" y="2333920"/>
              <a:ext cx="3022283" cy="684462"/>
            </a:xfrm>
            <a:prstGeom prst="rect">
              <a:avLst/>
            </a:prstGeom>
            <a:noFill/>
          </p:spPr>
          <p:txBody>
            <a:bodyPr wrap="square" rtlCol="0">
              <a:spAutoFit/>
            </a:bodyPr>
            <a:lstStyle/>
            <a:p>
              <a:pPr algn="ctr"/>
              <a:r>
                <a:rPr lang="en-US" altLang="zh-CN" sz="5335" b="1" dirty="0">
                  <a:solidFill>
                    <a:schemeClr val="bg1"/>
                  </a:solidFill>
                  <a:latin typeface="微软雅黑" pitchFamily="34" charset="-122"/>
                  <a:ea typeface="微软雅黑" pitchFamily="34" charset="-122"/>
                </a:rPr>
                <a:t>Introduction</a:t>
              </a:r>
              <a:endParaRPr lang="en-US" altLang="zh-CN" sz="5335" b="1" dirty="0">
                <a:solidFill>
                  <a:schemeClr val="bg1"/>
                </a:solidFill>
                <a:latin typeface="微软雅黑" pitchFamily="34" charset="-122"/>
                <a:ea typeface="微软雅黑" pitchFamily="34" charset="-122"/>
              </a:endParaRPr>
            </a:p>
          </p:txBody>
        </p:sp>
        <p:sp>
          <p:nvSpPr>
            <p:cNvPr id="9" name="文本框 8"/>
            <p:cNvSpPr txBox="1"/>
            <p:nvPr/>
          </p:nvSpPr>
          <p:spPr>
            <a:xfrm>
              <a:off x="3984076" y="2921748"/>
              <a:ext cx="2517535" cy="437732"/>
            </a:xfrm>
            <a:prstGeom prst="rect">
              <a:avLst/>
            </a:prstGeom>
            <a:noFill/>
          </p:spPr>
          <p:txBody>
            <a:bodyPr wrap="square" rtlCol="0">
              <a:spAutoFit/>
            </a:bodyPr>
            <a:lstStyle/>
            <a:p>
              <a:r>
                <a:rPr lang="en-US" altLang="zh-CN" sz="3200" spc="400" dirty="0">
                  <a:solidFill>
                    <a:schemeClr val="bg1"/>
                  </a:solidFill>
                  <a:latin typeface="Arial" panose="020B0604020202020204" pitchFamily="34" charset="0"/>
                  <a:ea typeface="方正正准黑简体" pitchFamily="2" charset="-122"/>
                  <a:cs typeface="Arial" panose="020B0604020202020204" pitchFamily="34" charset="0"/>
                </a:rPr>
                <a:t>BYD company</a:t>
              </a:r>
              <a:endParaRPr lang="en-US" altLang="zh-CN" sz="3200" spc="400" dirty="0">
                <a:solidFill>
                  <a:schemeClr val="bg1"/>
                </a:solidFill>
                <a:latin typeface="Arial" panose="020B0604020202020204" pitchFamily="34" charset="0"/>
                <a:ea typeface="方正正准黑简体" pitchFamily="2" charset="-122"/>
                <a:cs typeface="Arial" panose="020B060402020202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strips(downLeft)">
                                      <p:cBhvr>
                                        <p:cTn id="7" dur="500"/>
                                        <p:tgtEl>
                                          <p:spTgt spid="5"/>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Effect transition="in" filter="fade">
                                      <p:cBhvr>
                                        <p:cTn id="13" dur="500"/>
                                        <p:tgtEl>
                                          <p:spTgt spid="6"/>
                                        </p:tgtEl>
                                      </p:cBhvr>
                                    </p:animEffect>
                                  </p:childTnLst>
                                </p:cTn>
                              </p:par>
                            </p:childTnLst>
                          </p:cTn>
                        </p:par>
                        <p:par>
                          <p:cTn id="14" fill="hold">
                            <p:stCondLst>
                              <p:cond delay="1000"/>
                            </p:stCondLst>
                            <p:childTnLst>
                              <p:par>
                                <p:cTn id="15" presetID="22" presetClass="entr" presetSubtype="8" fill="hold"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par>
                                <p:cTn id="23" presetID="14" presetClass="entr" presetSubtype="1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randombar(horizontal)">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3277777"/>
            <a:ext cx="12192000" cy="0"/>
          </a:xfrm>
          <a:prstGeom prst="line">
            <a:avLst/>
          </a:prstGeom>
          <a:ln w="571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9" name="组合 8"/>
          <p:cNvGrpSpPr/>
          <p:nvPr/>
        </p:nvGrpSpPr>
        <p:grpSpPr>
          <a:xfrm>
            <a:off x="745280" y="2079421"/>
            <a:ext cx="1317201" cy="4079071"/>
            <a:chOff x="558959" y="988066"/>
            <a:chExt cx="987901" cy="3059303"/>
          </a:xfrm>
        </p:grpSpPr>
        <p:sp>
          <p:nvSpPr>
            <p:cNvPr id="10" name="文本框 9"/>
            <p:cNvSpPr txBox="1"/>
            <p:nvPr/>
          </p:nvSpPr>
          <p:spPr>
            <a:xfrm>
              <a:off x="718323" y="2032986"/>
              <a:ext cx="645319" cy="373380"/>
            </a:xfrm>
            <a:prstGeom prst="rect">
              <a:avLst/>
            </a:prstGeom>
            <a:noFill/>
          </p:spPr>
          <p:txBody>
            <a:bodyPr wrap="none">
              <a:spAutoFit/>
            </a:bodyPr>
            <a:lstStyle/>
            <a:p>
              <a:pPr>
                <a:defRPr/>
              </a:pPr>
              <a:r>
                <a:rPr lang="en-US" altLang="zh-CN" sz="2665" dirty="0">
                  <a:solidFill>
                    <a:schemeClr val="tx1">
                      <a:lumMod val="75000"/>
                      <a:lumOff val="25000"/>
                    </a:schemeClr>
                  </a:solidFill>
                  <a:latin typeface="Impact" panose="020B0806030902050204" pitchFamily="34" charset="0"/>
                </a:rPr>
                <a:t>1995</a:t>
              </a:r>
              <a:endParaRPr lang="en-US" altLang="zh-CN" sz="2665" dirty="0">
                <a:solidFill>
                  <a:schemeClr val="tx1">
                    <a:lumMod val="75000"/>
                    <a:lumOff val="25000"/>
                  </a:schemeClr>
                </a:solidFill>
                <a:latin typeface="Impact" panose="020B0806030902050204" pitchFamily="34" charset="0"/>
              </a:endParaRPr>
            </a:p>
          </p:txBody>
        </p:sp>
        <p:sp>
          <p:nvSpPr>
            <p:cNvPr id="11" name="椭圆 10"/>
            <p:cNvSpPr/>
            <p:nvPr/>
          </p:nvSpPr>
          <p:spPr>
            <a:xfrm>
              <a:off x="919121" y="1754857"/>
              <a:ext cx="259163" cy="259163"/>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12" name="Freeform 26"/>
            <p:cNvSpPr/>
            <p:nvPr/>
          </p:nvSpPr>
          <p:spPr bwMode="auto">
            <a:xfrm>
              <a:off x="709771" y="988066"/>
              <a:ext cx="677863" cy="614362"/>
            </a:xfrm>
            <a:custGeom>
              <a:avLst/>
              <a:gdLst>
                <a:gd name="T0" fmla="*/ 41083 w 66"/>
                <a:gd name="T1" fmla="*/ 174069 h 60"/>
                <a:gd name="T2" fmla="*/ 287578 w 66"/>
                <a:gd name="T3" fmla="*/ 153591 h 60"/>
                <a:gd name="T4" fmla="*/ 328661 w 66"/>
                <a:gd name="T5" fmla="*/ 30718 h 60"/>
                <a:gd name="T6" fmla="*/ 647051 w 66"/>
                <a:gd name="T7" fmla="*/ 30718 h 60"/>
                <a:gd name="T8" fmla="*/ 523803 w 66"/>
                <a:gd name="T9" fmla="*/ 614362 h 60"/>
                <a:gd name="T10" fmla="*/ 390285 w 66"/>
                <a:gd name="T11" fmla="*/ 81915 h 60"/>
                <a:gd name="T12" fmla="*/ 287578 w 66"/>
                <a:gd name="T13" fmla="*/ 614362 h 60"/>
                <a:gd name="T14" fmla="*/ 205413 w 66"/>
                <a:gd name="T15" fmla="*/ 204787 h 60"/>
                <a:gd name="T16" fmla="*/ 61624 w 66"/>
                <a:gd name="T17" fmla="*/ 614362 h 60"/>
                <a:gd name="T18" fmla="*/ 451909 w 66"/>
                <a:gd name="T19" fmla="*/ 204787 h 60"/>
                <a:gd name="T20" fmla="*/ 462179 w 66"/>
                <a:gd name="T21" fmla="*/ 163830 h 60"/>
                <a:gd name="T22" fmla="*/ 462179 w 66"/>
                <a:gd name="T23" fmla="*/ 133112 h 60"/>
                <a:gd name="T24" fmla="*/ 451909 w 66"/>
                <a:gd name="T25" fmla="*/ 92154 h 60"/>
                <a:gd name="T26" fmla="*/ 472450 w 66"/>
                <a:gd name="T27" fmla="*/ 276463 h 60"/>
                <a:gd name="T28" fmla="*/ 451909 w 66"/>
                <a:gd name="T29" fmla="*/ 307181 h 60"/>
                <a:gd name="T30" fmla="*/ 472450 w 66"/>
                <a:gd name="T31" fmla="*/ 307181 h 60"/>
                <a:gd name="T32" fmla="*/ 451909 w 66"/>
                <a:gd name="T33" fmla="*/ 419814 h 60"/>
                <a:gd name="T34" fmla="*/ 462179 w 66"/>
                <a:gd name="T35" fmla="*/ 378857 h 60"/>
                <a:gd name="T36" fmla="*/ 421097 w 66"/>
                <a:gd name="T37" fmla="*/ 215027 h 60"/>
                <a:gd name="T38" fmla="*/ 400555 w 66"/>
                <a:gd name="T39" fmla="*/ 174069 h 60"/>
                <a:gd name="T40" fmla="*/ 431367 w 66"/>
                <a:gd name="T41" fmla="*/ 133112 h 60"/>
                <a:gd name="T42" fmla="*/ 400555 w 66"/>
                <a:gd name="T43" fmla="*/ 245745 h 60"/>
                <a:gd name="T44" fmla="*/ 431367 w 66"/>
                <a:gd name="T45" fmla="*/ 235505 h 60"/>
                <a:gd name="T46" fmla="*/ 400555 w 66"/>
                <a:gd name="T47" fmla="*/ 358378 h 60"/>
                <a:gd name="T48" fmla="*/ 421097 w 66"/>
                <a:gd name="T49" fmla="*/ 317420 h 60"/>
                <a:gd name="T50" fmla="*/ 421097 w 66"/>
                <a:gd name="T51" fmla="*/ 419814 h 60"/>
                <a:gd name="T52" fmla="*/ 400555 w 66"/>
                <a:gd name="T53" fmla="*/ 389096 h 60"/>
                <a:gd name="T54" fmla="*/ 472450 w 66"/>
                <a:gd name="T55" fmla="*/ 491490 h 60"/>
                <a:gd name="T56" fmla="*/ 400555 w 66"/>
                <a:gd name="T57" fmla="*/ 460772 h 60"/>
                <a:gd name="T58" fmla="*/ 431367 w 66"/>
                <a:gd name="T59" fmla="*/ 450532 h 60"/>
                <a:gd name="T60" fmla="*/ 112977 w 66"/>
                <a:gd name="T61" fmla="*/ 348138 h 60"/>
                <a:gd name="T62" fmla="*/ 123248 w 66"/>
                <a:gd name="T63" fmla="*/ 307181 h 60"/>
                <a:gd name="T64" fmla="*/ 174601 w 66"/>
                <a:gd name="T65" fmla="*/ 337899 h 60"/>
                <a:gd name="T66" fmla="*/ 154060 w 66"/>
                <a:gd name="T67" fmla="*/ 307181 h 60"/>
                <a:gd name="T68" fmla="*/ 184872 w 66"/>
                <a:gd name="T69" fmla="*/ 266224 h 60"/>
                <a:gd name="T70" fmla="*/ 154060 w 66"/>
                <a:gd name="T71" fmla="*/ 378857 h 60"/>
                <a:gd name="T72" fmla="*/ 184872 w 66"/>
                <a:gd name="T73" fmla="*/ 368617 h 60"/>
                <a:gd name="T74" fmla="*/ 154060 w 66"/>
                <a:gd name="T75" fmla="*/ 491490 h 60"/>
                <a:gd name="T76" fmla="*/ 174601 w 66"/>
                <a:gd name="T77" fmla="*/ 450532 h 60"/>
                <a:gd name="T78" fmla="*/ 174601 w 66"/>
                <a:gd name="T79" fmla="*/ 563165 h 60"/>
                <a:gd name="T80" fmla="*/ 154060 w 66"/>
                <a:gd name="T81" fmla="*/ 522208 h 60"/>
                <a:gd name="T82" fmla="*/ 133518 w 66"/>
                <a:gd name="T83" fmla="*/ 276463 h 60"/>
                <a:gd name="T84" fmla="*/ 112977 w 66"/>
                <a:gd name="T85" fmla="*/ 378857 h 60"/>
                <a:gd name="T86" fmla="*/ 133518 w 66"/>
                <a:gd name="T87" fmla="*/ 378857 h 60"/>
                <a:gd name="T88" fmla="*/ 112977 w 66"/>
                <a:gd name="T89" fmla="*/ 491490 h 60"/>
                <a:gd name="T90" fmla="*/ 123248 w 66"/>
                <a:gd name="T91" fmla="*/ 450532 h 60"/>
                <a:gd name="T92" fmla="*/ 123248 w 66"/>
                <a:gd name="T93" fmla="*/ 563165 h 60"/>
                <a:gd name="T94" fmla="*/ 112977 w 66"/>
                <a:gd name="T95" fmla="*/ 522208 h 6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66"/>
                <a:gd name="T145" fmla="*/ 0 h 60"/>
                <a:gd name="T146" fmla="*/ 66 w 66"/>
                <a:gd name="T147" fmla="*/ 60 h 6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66" h="60">
                  <a:moveTo>
                    <a:pt x="0" y="55"/>
                  </a:moveTo>
                  <a:cubicBezTo>
                    <a:pt x="4" y="55"/>
                    <a:pt x="4" y="55"/>
                    <a:pt x="4" y="55"/>
                  </a:cubicBezTo>
                  <a:cubicBezTo>
                    <a:pt x="4" y="19"/>
                    <a:pt x="4" y="19"/>
                    <a:pt x="4" y="19"/>
                  </a:cubicBezTo>
                  <a:cubicBezTo>
                    <a:pt x="4" y="17"/>
                    <a:pt x="4" y="17"/>
                    <a:pt x="4" y="17"/>
                  </a:cubicBezTo>
                  <a:cubicBezTo>
                    <a:pt x="6" y="16"/>
                    <a:pt x="6" y="16"/>
                    <a:pt x="6" y="16"/>
                  </a:cubicBezTo>
                  <a:cubicBezTo>
                    <a:pt x="22" y="14"/>
                    <a:pt x="22" y="14"/>
                    <a:pt x="22" y="14"/>
                  </a:cubicBezTo>
                  <a:cubicBezTo>
                    <a:pt x="25" y="14"/>
                    <a:pt x="25" y="14"/>
                    <a:pt x="25" y="14"/>
                  </a:cubicBezTo>
                  <a:cubicBezTo>
                    <a:pt x="28" y="15"/>
                    <a:pt x="28" y="15"/>
                    <a:pt x="28" y="15"/>
                  </a:cubicBezTo>
                  <a:cubicBezTo>
                    <a:pt x="31" y="37"/>
                    <a:pt x="31" y="37"/>
                    <a:pt x="31" y="37"/>
                  </a:cubicBezTo>
                  <a:cubicBezTo>
                    <a:pt x="32" y="38"/>
                    <a:pt x="32" y="38"/>
                    <a:pt x="32" y="38"/>
                  </a:cubicBezTo>
                  <a:cubicBezTo>
                    <a:pt x="32" y="5"/>
                    <a:pt x="32" y="5"/>
                    <a:pt x="32" y="5"/>
                  </a:cubicBezTo>
                  <a:cubicBezTo>
                    <a:pt x="32" y="3"/>
                    <a:pt x="32" y="3"/>
                    <a:pt x="32" y="3"/>
                  </a:cubicBezTo>
                  <a:cubicBezTo>
                    <a:pt x="35" y="3"/>
                    <a:pt x="35" y="3"/>
                    <a:pt x="35" y="3"/>
                  </a:cubicBezTo>
                  <a:cubicBezTo>
                    <a:pt x="51" y="0"/>
                    <a:pt x="51" y="0"/>
                    <a:pt x="51" y="0"/>
                  </a:cubicBezTo>
                  <a:cubicBezTo>
                    <a:pt x="54" y="0"/>
                    <a:pt x="54" y="0"/>
                    <a:pt x="54" y="0"/>
                  </a:cubicBezTo>
                  <a:cubicBezTo>
                    <a:pt x="63" y="3"/>
                    <a:pt x="63" y="3"/>
                    <a:pt x="63" y="3"/>
                  </a:cubicBezTo>
                  <a:cubicBezTo>
                    <a:pt x="63" y="55"/>
                    <a:pt x="63" y="55"/>
                    <a:pt x="63" y="55"/>
                  </a:cubicBezTo>
                  <a:cubicBezTo>
                    <a:pt x="66" y="55"/>
                    <a:pt x="66" y="55"/>
                    <a:pt x="66" y="55"/>
                  </a:cubicBezTo>
                  <a:cubicBezTo>
                    <a:pt x="66" y="60"/>
                    <a:pt x="66" y="60"/>
                    <a:pt x="66" y="60"/>
                  </a:cubicBezTo>
                  <a:cubicBezTo>
                    <a:pt x="51" y="60"/>
                    <a:pt x="51" y="60"/>
                    <a:pt x="51" y="60"/>
                  </a:cubicBezTo>
                  <a:cubicBezTo>
                    <a:pt x="49" y="60"/>
                    <a:pt x="49" y="60"/>
                    <a:pt x="49" y="60"/>
                  </a:cubicBezTo>
                  <a:cubicBezTo>
                    <a:pt x="49" y="57"/>
                    <a:pt x="49" y="57"/>
                    <a:pt x="49" y="57"/>
                  </a:cubicBezTo>
                  <a:cubicBezTo>
                    <a:pt x="49" y="6"/>
                    <a:pt x="49" y="6"/>
                    <a:pt x="49" y="6"/>
                  </a:cubicBezTo>
                  <a:cubicBezTo>
                    <a:pt x="38" y="8"/>
                    <a:pt x="38" y="8"/>
                    <a:pt x="38" y="8"/>
                  </a:cubicBezTo>
                  <a:cubicBezTo>
                    <a:pt x="38" y="57"/>
                    <a:pt x="38" y="57"/>
                    <a:pt x="38" y="57"/>
                  </a:cubicBezTo>
                  <a:cubicBezTo>
                    <a:pt x="38" y="60"/>
                    <a:pt x="38" y="60"/>
                    <a:pt x="38" y="60"/>
                  </a:cubicBezTo>
                  <a:cubicBezTo>
                    <a:pt x="37" y="60"/>
                    <a:pt x="37" y="60"/>
                    <a:pt x="37" y="60"/>
                  </a:cubicBezTo>
                  <a:cubicBezTo>
                    <a:pt x="28" y="60"/>
                    <a:pt x="28" y="60"/>
                    <a:pt x="28" y="60"/>
                  </a:cubicBezTo>
                  <a:cubicBezTo>
                    <a:pt x="23" y="60"/>
                    <a:pt x="23" y="60"/>
                    <a:pt x="23" y="60"/>
                  </a:cubicBezTo>
                  <a:cubicBezTo>
                    <a:pt x="20" y="60"/>
                    <a:pt x="20" y="60"/>
                    <a:pt x="20" y="60"/>
                  </a:cubicBezTo>
                  <a:cubicBezTo>
                    <a:pt x="20" y="57"/>
                    <a:pt x="20" y="57"/>
                    <a:pt x="20" y="57"/>
                  </a:cubicBezTo>
                  <a:cubicBezTo>
                    <a:pt x="20" y="20"/>
                    <a:pt x="20" y="20"/>
                    <a:pt x="20" y="20"/>
                  </a:cubicBezTo>
                  <a:cubicBezTo>
                    <a:pt x="9" y="21"/>
                    <a:pt x="9" y="21"/>
                    <a:pt x="9" y="21"/>
                  </a:cubicBezTo>
                  <a:cubicBezTo>
                    <a:pt x="9" y="57"/>
                    <a:pt x="9" y="57"/>
                    <a:pt x="9" y="57"/>
                  </a:cubicBezTo>
                  <a:cubicBezTo>
                    <a:pt x="9" y="60"/>
                    <a:pt x="9" y="60"/>
                    <a:pt x="9" y="60"/>
                  </a:cubicBezTo>
                  <a:cubicBezTo>
                    <a:pt x="6" y="60"/>
                    <a:pt x="6" y="60"/>
                    <a:pt x="6" y="60"/>
                  </a:cubicBezTo>
                  <a:cubicBezTo>
                    <a:pt x="0" y="60"/>
                    <a:pt x="0" y="60"/>
                    <a:pt x="0" y="60"/>
                  </a:cubicBezTo>
                  <a:cubicBezTo>
                    <a:pt x="0" y="55"/>
                    <a:pt x="0" y="55"/>
                    <a:pt x="0" y="55"/>
                  </a:cubicBezTo>
                  <a:close/>
                  <a:moveTo>
                    <a:pt x="44" y="16"/>
                  </a:moveTo>
                  <a:cubicBezTo>
                    <a:pt x="44" y="18"/>
                    <a:pt x="44" y="19"/>
                    <a:pt x="44" y="20"/>
                  </a:cubicBezTo>
                  <a:cubicBezTo>
                    <a:pt x="44" y="20"/>
                    <a:pt x="45" y="20"/>
                    <a:pt x="45" y="20"/>
                  </a:cubicBezTo>
                  <a:cubicBezTo>
                    <a:pt x="46" y="20"/>
                    <a:pt x="46" y="20"/>
                    <a:pt x="46" y="20"/>
                  </a:cubicBezTo>
                  <a:cubicBezTo>
                    <a:pt x="46" y="19"/>
                    <a:pt x="46" y="17"/>
                    <a:pt x="46" y="16"/>
                  </a:cubicBezTo>
                  <a:cubicBezTo>
                    <a:pt x="46" y="16"/>
                    <a:pt x="46" y="16"/>
                    <a:pt x="45" y="16"/>
                  </a:cubicBezTo>
                  <a:cubicBezTo>
                    <a:pt x="45" y="16"/>
                    <a:pt x="44" y="16"/>
                    <a:pt x="44" y="16"/>
                  </a:cubicBezTo>
                  <a:close/>
                  <a:moveTo>
                    <a:pt x="44" y="9"/>
                  </a:moveTo>
                  <a:cubicBezTo>
                    <a:pt x="44" y="11"/>
                    <a:pt x="44" y="12"/>
                    <a:pt x="44" y="13"/>
                  </a:cubicBezTo>
                  <a:cubicBezTo>
                    <a:pt x="44" y="13"/>
                    <a:pt x="45" y="13"/>
                    <a:pt x="45" y="13"/>
                  </a:cubicBezTo>
                  <a:cubicBezTo>
                    <a:pt x="46" y="13"/>
                    <a:pt x="46" y="13"/>
                    <a:pt x="46" y="13"/>
                  </a:cubicBezTo>
                  <a:cubicBezTo>
                    <a:pt x="46" y="12"/>
                    <a:pt x="46" y="10"/>
                    <a:pt x="46" y="9"/>
                  </a:cubicBezTo>
                  <a:cubicBezTo>
                    <a:pt x="46" y="9"/>
                    <a:pt x="46" y="9"/>
                    <a:pt x="45" y="9"/>
                  </a:cubicBezTo>
                  <a:cubicBezTo>
                    <a:pt x="45" y="9"/>
                    <a:pt x="44" y="9"/>
                    <a:pt x="44" y="9"/>
                  </a:cubicBezTo>
                  <a:close/>
                  <a:moveTo>
                    <a:pt x="44" y="23"/>
                  </a:moveTo>
                  <a:cubicBezTo>
                    <a:pt x="44" y="25"/>
                    <a:pt x="44" y="26"/>
                    <a:pt x="44" y="27"/>
                  </a:cubicBezTo>
                  <a:cubicBezTo>
                    <a:pt x="44" y="27"/>
                    <a:pt x="45" y="27"/>
                    <a:pt x="45" y="27"/>
                  </a:cubicBezTo>
                  <a:cubicBezTo>
                    <a:pt x="46" y="27"/>
                    <a:pt x="46" y="27"/>
                    <a:pt x="46" y="27"/>
                  </a:cubicBezTo>
                  <a:cubicBezTo>
                    <a:pt x="46" y="26"/>
                    <a:pt x="46" y="24"/>
                    <a:pt x="46" y="23"/>
                  </a:cubicBezTo>
                  <a:cubicBezTo>
                    <a:pt x="46" y="23"/>
                    <a:pt x="46" y="23"/>
                    <a:pt x="45" y="23"/>
                  </a:cubicBezTo>
                  <a:cubicBezTo>
                    <a:pt x="45" y="23"/>
                    <a:pt x="44" y="23"/>
                    <a:pt x="44" y="23"/>
                  </a:cubicBezTo>
                  <a:close/>
                  <a:moveTo>
                    <a:pt x="44" y="30"/>
                  </a:moveTo>
                  <a:cubicBezTo>
                    <a:pt x="44" y="32"/>
                    <a:pt x="44" y="33"/>
                    <a:pt x="44" y="34"/>
                  </a:cubicBezTo>
                  <a:cubicBezTo>
                    <a:pt x="44" y="34"/>
                    <a:pt x="45" y="34"/>
                    <a:pt x="45" y="34"/>
                  </a:cubicBezTo>
                  <a:cubicBezTo>
                    <a:pt x="46" y="34"/>
                    <a:pt x="46" y="34"/>
                    <a:pt x="46" y="34"/>
                  </a:cubicBezTo>
                  <a:cubicBezTo>
                    <a:pt x="46" y="33"/>
                    <a:pt x="46" y="32"/>
                    <a:pt x="46" y="30"/>
                  </a:cubicBezTo>
                  <a:cubicBezTo>
                    <a:pt x="46" y="30"/>
                    <a:pt x="46" y="30"/>
                    <a:pt x="45" y="30"/>
                  </a:cubicBezTo>
                  <a:cubicBezTo>
                    <a:pt x="45" y="30"/>
                    <a:pt x="44" y="30"/>
                    <a:pt x="44" y="30"/>
                  </a:cubicBezTo>
                  <a:close/>
                  <a:moveTo>
                    <a:pt x="44" y="37"/>
                  </a:moveTo>
                  <a:cubicBezTo>
                    <a:pt x="44" y="39"/>
                    <a:pt x="44" y="40"/>
                    <a:pt x="44" y="41"/>
                  </a:cubicBezTo>
                  <a:cubicBezTo>
                    <a:pt x="44" y="41"/>
                    <a:pt x="45" y="41"/>
                    <a:pt x="45" y="41"/>
                  </a:cubicBezTo>
                  <a:cubicBezTo>
                    <a:pt x="46" y="41"/>
                    <a:pt x="46" y="41"/>
                    <a:pt x="46" y="41"/>
                  </a:cubicBezTo>
                  <a:cubicBezTo>
                    <a:pt x="46" y="40"/>
                    <a:pt x="46" y="39"/>
                    <a:pt x="46" y="37"/>
                  </a:cubicBezTo>
                  <a:cubicBezTo>
                    <a:pt x="46" y="37"/>
                    <a:pt x="46" y="37"/>
                    <a:pt x="45" y="37"/>
                  </a:cubicBezTo>
                  <a:cubicBezTo>
                    <a:pt x="45" y="37"/>
                    <a:pt x="44" y="37"/>
                    <a:pt x="44" y="37"/>
                  </a:cubicBezTo>
                  <a:close/>
                  <a:moveTo>
                    <a:pt x="39" y="17"/>
                  </a:moveTo>
                  <a:cubicBezTo>
                    <a:pt x="39" y="18"/>
                    <a:pt x="39" y="19"/>
                    <a:pt x="39" y="21"/>
                  </a:cubicBezTo>
                  <a:cubicBezTo>
                    <a:pt x="40" y="21"/>
                    <a:pt x="40" y="21"/>
                    <a:pt x="41" y="21"/>
                  </a:cubicBezTo>
                  <a:cubicBezTo>
                    <a:pt x="41" y="21"/>
                    <a:pt x="41" y="21"/>
                    <a:pt x="42" y="20"/>
                  </a:cubicBezTo>
                  <a:cubicBezTo>
                    <a:pt x="42" y="19"/>
                    <a:pt x="42" y="18"/>
                    <a:pt x="42" y="17"/>
                  </a:cubicBezTo>
                  <a:cubicBezTo>
                    <a:pt x="41" y="17"/>
                    <a:pt x="41" y="17"/>
                    <a:pt x="41" y="17"/>
                  </a:cubicBezTo>
                  <a:cubicBezTo>
                    <a:pt x="40" y="17"/>
                    <a:pt x="40" y="17"/>
                    <a:pt x="39" y="17"/>
                  </a:cubicBezTo>
                  <a:close/>
                  <a:moveTo>
                    <a:pt x="39" y="10"/>
                  </a:moveTo>
                  <a:cubicBezTo>
                    <a:pt x="39" y="11"/>
                    <a:pt x="39" y="12"/>
                    <a:pt x="39" y="14"/>
                  </a:cubicBezTo>
                  <a:cubicBezTo>
                    <a:pt x="40" y="14"/>
                    <a:pt x="40" y="14"/>
                    <a:pt x="41" y="14"/>
                  </a:cubicBezTo>
                  <a:cubicBezTo>
                    <a:pt x="41" y="14"/>
                    <a:pt x="41" y="14"/>
                    <a:pt x="42" y="13"/>
                  </a:cubicBezTo>
                  <a:cubicBezTo>
                    <a:pt x="42" y="12"/>
                    <a:pt x="42" y="11"/>
                    <a:pt x="42" y="10"/>
                  </a:cubicBezTo>
                  <a:cubicBezTo>
                    <a:pt x="41" y="10"/>
                    <a:pt x="41" y="10"/>
                    <a:pt x="41" y="10"/>
                  </a:cubicBezTo>
                  <a:cubicBezTo>
                    <a:pt x="40" y="10"/>
                    <a:pt x="40" y="10"/>
                    <a:pt x="39" y="10"/>
                  </a:cubicBezTo>
                  <a:close/>
                  <a:moveTo>
                    <a:pt x="39" y="24"/>
                  </a:moveTo>
                  <a:cubicBezTo>
                    <a:pt x="39" y="25"/>
                    <a:pt x="39" y="26"/>
                    <a:pt x="39" y="28"/>
                  </a:cubicBezTo>
                  <a:cubicBezTo>
                    <a:pt x="40" y="28"/>
                    <a:pt x="40" y="28"/>
                    <a:pt x="41" y="28"/>
                  </a:cubicBezTo>
                  <a:cubicBezTo>
                    <a:pt x="41" y="27"/>
                    <a:pt x="41" y="27"/>
                    <a:pt x="42" y="27"/>
                  </a:cubicBezTo>
                  <a:cubicBezTo>
                    <a:pt x="42" y="26"/>
                    <a:pt x="42" y="25"/>
                    <a:pt x="42" y="23"/>
                  </a:cubicBezTo>
                  <a:cubicBezTo>
                    <a:pt x="41" y="24"/>
                    <a:pt x="41" y="24"/>
                    <a:pt x="41" y="24"/>
                  </a:cubicBezTo>
                  <a:cubicBezTo>
                    <a:pt x="40" y="24"/>
                    <a:pt x="40" y="24"/>
                    <a:pt x="39" y="24"/>
                  </a:cubicBezTo>
                  <a:close/>
                  <a:moveTo>
                    <a:pt x="39" y="31"/>
                  </a:moveTo>
                  <a:cubicBezTo>
                    <a:pt x="39" y="32"/>
                    <a:pt x="39" y="33"/>
                    <a:pt x="39" y="35"/>
                  </a:cubicBezTo>
                  <a:cubicBezTo>
                    <a:pt x="40" y="35"/>
                    <a:pt x="40" y="34"/>
                    <a:pt x="41" y="34"/>
                  </a:cubicBezTo>
                  <a:cubicBezTo>
                    <a:pt x="41" y="34"/>
                    <a:pt x="41" y="34"/>
                    <a:pt x="42" y="34"/>
                  </a:cubicBezTo>
                  <a:cubicBezTo>
                    <a:pt x="42" y="33"/>
                    <a:pt x="42" y="32"/>
                    <a:pt x="42" y="30"/>
                  </a:cubicBezTo>
                  <a:cubicBezTo>
                    <a:pt x="41" y="30"/>
                    <a:pt x="41" y="30"/>
                    <a:pt x="41" y="31"/>
                  </a:cubicBezTo>
                  <a:cubicBezTo>
                    <a:pt x="40" y="31"/>
                    <a:pt x="40" y="31"/>
                    <a:pt x="39" y="31"/>
                  </a:cubicBezTo>
                  <a:close/>
                  <a:moveTo>
                    <a:pt x="39" y="38"/>
                  </a:moveTo>
                  <a:cubicBezTo>
                    <a:pt x="39" y="39"/>
                    <a:pt x="39" y="40"/>
                    <a:pt x="39" y="41"/>
                  </a:cubicBezTo>
                  <a:cubicBezTo>
                    <a:pt x="40" y="41"/>
                    <a:pt x="40" y="41"/>
                    <a:pt x="41" y="41"/>
                  </a:cubicBezTo>
                  <a:cubicBezTo>
                    <a:pt x="41" y="41"/>
                    <a:pt x="41" y="41"/>
                    <a:pt x="42" y="41"/>
                  </a:cubicBezTo>
                  <a:cubicBezTo>
                    <a:pt x="42" y="40"/>
                    <a:pt x="42" y="39"/>
                    <a:pt x="42" y="37"/>
                  </a:cubicBezTo>
                  <a:cubicBezTo>
                    <a:pt x="41" y="37"/>
                    <a:pt x="41" y="37"/>
                    <a:pt x="41" y="37"/>
                  </a:cubicBezTo>
                  <a:cubicBezTo>
                    <a:pt x="40" y="37"/>
                    <a:pt x="40" y="37"/>
                    <a:pt x="39" y="38"/>
                  </a:cubicBezTo>
                  <a:close/>
                  <a:moveTo>
                    <a:pt x="44" y="44"/>
                  </a:moveTo>
                  <a:cubicBezTo>
                    <a:pt x="44" y="46"/>
                    <a:pt x="44" y="47"/>
                    <a:pt x="44" y="48"/>
                  </a:cubicBezTo>
                  <a:cubicBezTo>
                    <a:pt x="44" y="48"/>
                    <a:pt x="45" y="48"/>
                    <a:pt x="45" y="48"/>
                  </a:cubicBezTo>
                  <a:cubicBezTo>
                    <a:pt x="46" y="48"/>
                    <a:pt x="46" y="48"/>
                    <a:pt x="46" y="48"/>
                  </a:cubicBezTo>
                  <a:cubicBezTo>
                    <a:pt x="46" y="47"/>
                    <a:pt x="46" y="46"/>
                    <a:pt x="46" y="44"/>
                  </a:cubicBezTo>
                  <a:cubicBezTo>
                    <a:pt x="46" y="44"/>
                    <a:pt x="46" y="44"/>
                    <a:pt x="45" y="44"/>
                  </a:cubicBezTo>
                  <a:cubicBezTo>
                    <a:pt x="45" y="44"/>
                    <a:pt x="44" y="44"/>
                    <a:pt x="44" y="44"/>
                  </a:cubicBezTo>
                  <a:close/>
                  <a:moveTo>
                    <a:pt x="39" y="45"/>
                  </a:moveTo>
                  <a:cubicBezTo>
                    <a:pt x="39" y="46"/>
                    <a:pt x="39" y="47"/>
                    <a:pt x="39" y="48"/>
                  </a:cubicBezTo>
                  <a:cubicBezTo>
                    <a:pt x="40" y="48"/>
                    <a:pt x="40" y="48"/>
                    <a:pt x="41" y="48"/>
                  </a:cubicBezTo>
                  <a:cubicBezTo>
                    <a:pt x="41" y="48"/>
                    <a:pt x="41" y="48"/>
                    <a:pt x="42" y="48"/>
                  </a:cubicBezTo>
                  <a:cubicBezTo>
                    <a:pt x="42" y="47"/>
                    <a:pt x="42" y="46"/>
                    <a:pt x="42" y="44"/>
                  </a:cubicBezTo>
                  <a:cubicBezTo>
                    <a:pt x="41" y="44"/>
                    <a:pt x="41" y="44"/>
                    <a:pt x="41" y="44"/>
                  </a:cubicBezTo>
                  <a:cubicBezTo>
                    <a:pt x="40" y="44"/>
                    <a:pt x="40" y="44"/>
                    <a:pt x="39" y="45"/>
                  </a:cubicBezTo>
                  <a:close/>
                  <a:moveTo>
                    <a:pt x="11" y="30"/>
                  </a:moveTo>
                  <a:cubicBezTo>
                    <a:pt x="11" y="31"/>
                    <a:pt x="11" y="33"/>
                    <a:pt x="11" y="34"/>
                  </a:cubicBezTo>
                  <a:cubicBezTo>
                    <a:pt x="11" y="34"/>
                    <a:pt x="12" y="34"/>
                    <a:pt x="12" y="34"/>
                  </a:cubicBezTo>
                  <a:cubicBezTo>
                    <a:pt x="12" y="34"/>
                    <a:pt x="13" y="34"/>
                    <a:pt x="13" y="34"/>
                  </a:cubicBezTo>
                  <a:cubicBezTo>
                    <a:pt x="13" y="32"/>
                    <a:pt x="13" y="31"/>
                    <a:pt x="13" y="30"/>
                  </a:cubicBezTo>
                  <a:cubicBezTo>
                    <a:pt x="13" y="30"/>
                    <a:pt x="12" y="30"/>
                    <a:pt x="12" y="30"/>
                  </a:cubicBezTo>
                  <a:cubicBezTo>
                    <a:pt x="12" y="30"/>
                    <a:pt x="11" y="30"/>
                    <a:pt x="11" y="30"/>
                  </a:cubicBezTo>
                  <a:close/>
                  <a:moveTo>
                    <a:pt x="15" y="30"/>
                  </a:moveTo>
                  <a:cubicBezTo>
                    <a:pt x="15" y="31"/>
                    <a:pt x="15" y="32"/>
                    <a:pt x="15" y="34"/>
                  </a:cubicBezTo>
                  <a:cubicBezTo>
                    <a:pt x="16" y="34"/>
                    <a:pt x="16" y="34"/>
                    <a:pt x="17" y="33"/>
                  </a:cubicBezTo>
                  <a:cubicBezTo>
                    <a:pt x="17" y="33"/>
                    <a:pt x="17" y="33"/>
                    <a:pt x="18" y="33"/>
                  </a:cubicBezTo>
                  <a:cubicBezTo>
                    <a:pt x="18" y="32"/>
                    <a:pt x="18" y="31"/>
                    <a:pt x="18" y="29"/>
                  </a:cubicBezTo>
                  <a:cubicBezTo>
                    <a:pt x="17" y="29"/>
                    <a:pt x="17" y="29"/>
                    <a:pt x="17" y="29"/>
                  </a:cubicBezTo>
                  <a:cubicBezTo>
                    <a:pt x="16" y="30"/>
                    <a:pt x="16" y="30"/>
                    <a:pt x="15" y="30"/>
                  </a:cubicBezTo>
                  <a:close/>
                  <a:moveTo>
                    <a:pt x="15" y="23"/>
                  </a:moveTo>
                  <a:cubicBezTo>
                    <a:pt x="15" y="24"/>
                    <a:pt x="15" y="25"/>
                    <a:pt x="15" y="27"/>
                  </a:cubicBezTo>
                  <a:cubicBezTo>
                    <a:pt x="16" y="27"/>
                    <a:pt x="16" y="26"/>
                    <a:pt x="17" y="26"/>
                  </a:cubicBezTo>
                  <a:cubicBezTo>
                    <a:pt x="17" y="26"/>
                    <a:pt x="17" y="26"/>
                    <a:pt x="18" y="26"/>
                  </a:cubicBezTo>
                  <a:cubicBezTo>
                    <a:pt x="18" y="25"/>
                    <a:pt x="18" y="24"/>
                    <a:pt x="18" y="22"/>
                  </a:cubicBezTo>
                  <a:cubicBezTo>
                    <a:pt x="17" y="22"/>
                    <a:pt x="17" y="22"/>
                    <a:pt x="17" y="22"/>
                  </a:cubicBezTo>
                  <a:cubicBezTo>
                    <a:pt x="16" y="22"/>
                    <a:pt x="16" y="22"/>
                    <a:pt x="15" y="23"/>
                  </a:cubicBezTo>
                  <a:close/>
                  <a:moveTo>
                    <a:pt x="15" y="37"/>
                  </a:moveTo>
                  <a:cubicBezTo>
                    <a:pt x="15" y="38"/>
                    <a:pt x="15" y="39"/>
                    <a:pt x="15" y="41"/>
                  </a:cubicBezTo>
                  <a:cubicBezTo>
                    <a:pt x="16" y="41"/>
                    <a:pt x="16" y="41"/>
                    <a:pt x="17" y="41"/>
                  </a:cubicBezTo>
                  <a:cubicBezTo>
                    <a:pt x="17" y="41"/>
                    <a:pt x="17" y="41"/>
                    <a:pt x="18" y="40"/>
                  </a:cubicBezTo>
                  <a:cubicBezTo>
                    <a:pt x="18" y="39"/>
                    <a:pt x="18" y="38"/>
                    <a:pt x="18" y="36"/>
                  </a:cubicBezTo>
                  <a:cubicBezTo>
                    <a:pt x="17" y="36"/>
                    <a:pt x="17" y="37"/>
                    <a:pt x="17" y="37"/>
                  </a:cubicBezTo>
                  <a:cubicBezTo>
                    <a:pt x="16" y="37"/>
                    <a:pt x="16" y="37"/>
                    <a:pt x="15" y="37"/>
                  </a:cubicBezTo>
                  <a:close/>
                  <a:moveTo>
                    <a:pt x="15" y="44"/>
                  </a:moveTo>
                  <a:cubicBezTo>
                    <a:pt x="15" y="45"/>
                    <a:pt x="15" y="46"/>
                    <a:pt x="15" y="48"/>
                  </a:cubicBezTo>
                  <a:cubicBezTo>
                    <a:pt x="16" y="48"/>
                    <a:pt x="16" y="48"/>
                    <a:pt x="17" y="48"/>
                  </a:cubicBezTo>
                  <a:cubicBezTo>
                    <a:pt x="17" y="48"/>
                    <a:pt x="17" y="48"/>
                    <a:pt x="18" y="48"/>
                  </a:cubicBezTo>
                  <a:cubicBezTo>
                    <a:pt x="18" y="46"/>
                    <a:pt x="18" y="45"/>
                    <a:pt x="18" y="44"/>
                  </a:cubicBezTo>
                  <a:cubicBezTo>
                    <a:pt x="17" y="44"/>
                    <a:pt x="17" y="44"/>
                    <a:pt x="17" y="44"/>
                  </a:cubicBezTo>
                  <a:cubicBezTo>
                    <a:pt x="16" y="44"/>
                    <a:pt x="16" y="44"/>
                    <a:pt x="15" y="44"/>
                  </a:cubicBezTo>
                  <a:close/>
                  <a:moveTo>
                    <a:pt x="15" y="51"/>
                  </a:moveTo>
                  <a:cubicBezTo>
                    <a:pt x="15" y="52"/>
                    <a:pt x="15" y="53"/>
                    <a:pt x="15" y="55"/>
                  </a:cubicBezTo>
                  <a:cubicBezTo>
                    <a:pt x="16" y="55"/>
                    <a:pt x="16" y="55"/>
                    <a:pt x="17" y="55"/>
                  </a:cubicBezTo>
                  <a:cubicBezTo>
                    <a:pt x="17" y="55"/>
                    <a:pt x="17" y="55"/>
                    <a:pt x="18" y="55"/>
                  </a:cubicBezTo>
                  <a:cubicBezTo>
                    <a:pt x="18" y="53"/>
                    <a:pt x="18" y="52"/>
                    <a:pt x="18" y="51"/>
                  </a:cubicBezTo>
                  <a:cubicBezTo>
                    <a:pt x="17" y="51"/>
                    <a:pt x="17" y="51"/>
                    <a:pt x="17" y="51"/>
                  </a:cubicBezTo>
                  <a:cubicBezTo>
                    <a:pt x="16" y="51"/>
                    <a:pt x="16" y="51"/>
                    <a:pt x="15" y="51"/>
                  </a:cubicBezTo>
                  <a:close/>
                  <a:moveTo>
                    <a:pt x="11" y="23"/>
                  </a:moveTo>
                  <a:cubicBezTo>
                    <a:pt x="11" y="24"/>
                    <a:pt x="11" y="26"/>
                    <a:pt x="11" y="27"/>
                  </a:cubicBezTo>
                  <a:cubicBezTo>
                    <a:pt x="11" y="27"/>
                    <a:pt x="12" y="27"/>
                    <a:pt x="12" y="27"/>
                  </a:cubicBezTo>
                  <a:cubicBezTo>
                    <a:pt x="12" y="27"/>
                    <a:pt x="13" y="27"/>
                    <a:pt x="13" y="27"/>
                  </a:cubicBezTo>
                  <a:cubicBezTo>
                    <a:pt x="13" y="25"/>
                    <a:pt x="13" y="24"/>
                    <a:pt x="13" y="23"/>
                  </a:cubicBezTo>
                  <a:cubicBezTo>
                    <a:pt x="13" y="23"/>
                    <a:pt x="12" y="23"/>
                    <a:pt x="12" y="23"/>
                  </a:cubicBezTo>
                  <a:cubicBezTo>
                    <a:pt x="12" y="23"/>
                    <a:pt x="11" y="23"/>
                    <a:pt x="11" y="23"/>
                  </a:cubicBezTo>
                  <a:close/>
                  <a:moveTo>
                    <a:pt x="11" y="37"/>
                  </a:moveTo>
                  <a:cubicBezTo>
                    <a:pt x="11" y="38"/>
                    <a:pt x="11" y="40"/>
                    <a:pt x="11" y="41"/>
                  </a:cubicBezTo>
                  <a:cubicBezTo>
                    <a:pt x="11" y="41"/>
                    <a:pt x="12" y="41"/>
                    <a:pt x="12" y="41"/>
                  </a:cubicBezTo>
                  <a:cubicBezTo>
                    <a:pt x="12" y="41"/>
                    <a:pt x="13" y="41"/>
                    <a:pt x="13" y="41"/>
                  </a:cubicBezTo>
                  <a:cubicBezTo>
                    <a:pt x="13" y="39"/>
                    <a:pt x="13" y="38"/>
                    <a:pt x="13" y="37"/>
                  </a:cubicBezTo>
                  <a:cubicBezTo>
                    <a:pt x="13" y="37"/>
                    <a:pt x="12" y="37"/>
                    <a:pt x="12" y="37"/>
                  </a:cubicBezTo>
                  <a:cubicBezTo>
                    <a:pt x="12" y="37"/>
                    <a:pt x="11" y="37"/>
                    <a:pt x="11" y="37"/>
                  </a:cubicBezTo>
                  <a:close/>
                  <a:moveTo>
                    <a:pt x="11" y="44"/>
                  </a:moveTo>
                  <a:cubicBezTo>
                    <a:pt x="11" y="45"/>
                    <a:pt x="11" y="46"/>
                    <a:pt x="11" y="48"/>
                  </a:cubicBezTo>
                  <a:cubicBezTo>
                    <a:pt x="11" y="48"/>
                    <a:pt x="12" y="48"/>
                    <a:pt x="12" y="48"/>
                  </a:cubicBezTo>
                  <a:cubicBezTo>
                    <a:pt x="12" y="48"/>
                    <a:pt x="13" y="48"/>
                    <a:pt x="13" y="48"/>
                  </a:cubicBezTo>
                  <a:cubicBezTo>
                    <a:pt x="13" y="46"/>
                    <a:pt x="13" y="45"/>
                    <a:pt x="13" y="44"/>
                  </a:cubicBezTo>
                  <a:cubicBezTo>
                    <a:pt x="13" y="44"/>
                    <a:pt x="12" y="44"/>
                    <a:pt x="12" y="44"/>
                  </a:cubicBezTo>
                  <a:cubicBezTo>
                    <a:pt x="12" y="44"/>
                    <a:pt x="11" y="44"/>
                    <a:pt x="11" y="44"/>
                  </a:cubicBezTo>
                  <a:close/>
                  <a:moveTo>
                    <a:pt x="11" y="51"/>
                  </a:moveTo>
                  <a:cubicBezTo>
                    <a:pt x="11" y="52"/>
                    <a:pt x="11" y="53"/>
                    <a:pt x="11" y="55"/>
                  </a:cubicBezTo>
                  <a:cubicBezTo>
                    <a:pt x="11" y="55"/>
                    <a:pt x="12" y="55"/>
                    <a:pt x="12" y="55"/>
                  </a:cubicBezTo>
                  <a:cubicBezTo>
                    <a:pt x="12" y="55"/>
                    <a:pt x="13" y="55"/>
                    <a:pt x="13" y="55"/>
                  </a:cubicBezTo>
                  <a:cubicBezTo>
                    <a:pt x="13" y="53"/>
                    <a:pt x="13" y="52"/>
                    <a:pt x="13" y="51"/>
                  </a:cubicBezTo>
                  <a:cubicBezTo>
                    <a:pt x="13" y="51"/>
                    <a:pt x="12" y="51"/>
                    <a:pt x="12" y="51"/>
                  </a:cubicBezTo>
                  <a:cubicBezTo>
                    <a:pt x="12" y="51"/>
                    <a:pt x="11" y="51"/>
                    <a:pt x="11" y="51"/>
                  </a:cubicBezTo>
                  <a:close/>
                </a:path>
              </a:pathLst>
            </a:custGeom>
            <a:solidFill>
              <a:srgbClr val="BF8E5D"/>
            </a:solidFill>
            <a:ln>
              <a:noFill/>
            </a:ln>
          </p:spPr>
          <p:txBody>
            <a:bodyPr/>
            <a:lstStyle/>
            <a:p>
              <a:endParaRPr lang="zh-CN" altLang="en-US" sz="2400"/>
            </a:p>
          </p:txBody>
        </p:sp>
        <p:sp>
          <p:nvSpPr>
            <p:cNvPr id="13" name="矩形 12"/>
            <p:cNvSpPr/>
            <p:nvPr/>
          </p:nvSpPr>
          <p:spPr>
            <a:xfrm>
              <a:off x="558959" y="2445264"/>
              <a:ext cx="987901" cy="1602105"/>
            </a:xfrm>
            <a:prstGeom prst="rect">
              <a:avLst/>
            </a:prstGeom>
          </p:spPr>
          <p:txBody>
            <a:bodyPr wrap="square">
              <a:spAutoFit/>
            </a:bodyPr>
            <a:lstStyle/>
            <a:p>
              <a:pPr algn="just">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rPr>
                <a:t>Company settled and started as a battery maker in Shenzhen China</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p:txBody>
        </p:sp>
      </p:grpSp>
      <p:grpSp>
        <p:nvGrpSpPr>
          <p:cNvPr id="14" name="组合 13"/>
          <p:cNvGrpSpPr/>
          <p:nvPr/>
        </p:nvGrpSpPr>
        <p:grpSpPr>
          <a:xfrm>
            <a:off x="2218165" y="2278599"/>
            <a:ext cx="1294215" cy="4204386"/>
            <a:chOff x="2112935" y="1119828"/>
            <a:chExt cx="970661" cy="3153290"/>
          </a:xfrm>
        </p:grpSpPr>
        <p:sp>
          <p:nvSpPr>
            <p:cNvPr id="15" name="文本框 14"/>
            <p:cNvSpPr txBox="1"/>
            <p:nvPr/>
          </p:nvSpPr>
          <p:spPr>
            <a:xfrm>
              <a:off x="2205950" y="2032986"/>
              <a:ext cx="671989" cy="373380"/>
            </a:xfrm>
            <a:prstGeom prst="rect">
              <a:avLst/>
            </a:prstGeom>
            <a:noFill/>
          </p:spPr>
          <p:txBody>
            <a:bodyPr wrap="none">
              <a:spAutoFit/>
            </a:bodyPr>
            <a:lstStyle/>
            <a:p>
              <a:pPr>
                <a:defRPr/>
              </a:pPr>
              <a:r>
                <a:rPr lang="en-US" altLang="zh-CN" sz="2665" dirty="0">
                  <a:solidFill>
                    <a:schemeClr val="tx1">
                      <a:lumMod val="75000"/>
                      <a:lumOff val="25000"/>
                    </a:schemeClr>
                  </a:solidFill>
                  <a:latin typeface="Impact" panose="020B0806030902050204" pitchFamily="34" charset="0"/>
                </a:rPr>
                <a:t>2003</a:t>
              </a:r>
              <a:endParaRPr lang="zh-CN" altLang="en-US" sz="2665" dirty="0">
                <a:solidFill>
                  <a:schemeClr val="tx1">
                    <a:lumMod val="75000"/>
                    <a:lumOff val="25000"/>
                  </a:schemeClr>
                </a:solidFill>
                <a:latin typeface="Impact" panose="020B0806030902050204" pitchFamily="34" charset="0"/>
              </a:endParaRPr>
            </a:p>
          </p:txBody>
        </p:sp>
        <p:sp>
          <p:nvSpPr>
            <p:cNvPr id="16" name="椭圆 15"/>
            <p:cNvSpPr/>
            <p:nvPr/>
          </p:nvSpPr>
          <p:spPr>
            <a:xfrm>
              <a:off x="2425182" y="1754857"/>
              <a:ext cx="259163" cy="259163"/>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17" name="矩形 16"/>
            <p:cNvSpPr/>
            <p:nvPr/>
          </p:nvSpPr>
          <p:spPr>
            <a:xfrm>
              <a:off x="2112935" y="2451938"/>
              <a:ext cx="970661" cy="1821180"/>
            </a:xfrm>
            <a:prstGeom prst="rect">
              <a:avLst/>
            </a:prstGeom>
          </p:spPr>
          <p:txBody>
            <a:bodyPr wrap="square">
              <a:spAutoFit/>
            </a:bodyPr>
            <a:lstStyle/>
            <a:p>
              <a:pPr algn="just">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rPr>
                <a:t>World 2nd battery maker</a:t>
              </a:r>
              <a:r>
                <a:rPr lang="zh-CN" altLang="en-US" sz="1600" kern="100" dirty="0">
                  <a:solidFill>
                    <a:schemeClr val="tx1">
                      <a:lumMod val="75000"/>
                      <a:lumOff val="25000"/>
                    </a:schemeClr>
                  </a:solidFill>
                  <a:latin typeface="方正正准黑简体" pitchFamily="2" charset="-122"/>
                  <a:ea typeface="方正正准黑简体" pitchFamily="2" charset="-122"/>
                </a:rPr>
                <a:t>；</a:t>
              </a:r>
              <a:r>
                <a:rPr lang="en-US" altLang="zh-CN" sz="1600" kern="100" dirty="0">
                  <a:solidFill>
                    <a:schemeClr val="tx1">
                      <a:lumMod val="75000"/>
                      <a:lumOff val="25000"/>
                    </a:schemeClr>
                  </a:solidFill>
                  <a:latin typeface="方正正准黑简体" pitchFamily="2" charset="-122"/>
                  <a:ea typeface="方正正准黑简体" pitchFamily="2" charset="-122"/>
                </a:rPr>
                <a:t>Acquire Qinchuan Automobile,  get into auto market</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p:txBody>
        </p:sp>
        <p:sp>
          <p:nvSpPr>
            <p:cNvPr id="18" name="Freeform 21"/>
            <p:cNvSpPr/>
            <p:nvPr/>
          </p:nvSpPr>
          <p:spPr bwMode="auto">
            <a:xfrm>
              <a:off x="2198370" y="1119828"/>
              <a:ext cx="712787" cy="482600"/>
            </a:xfrm>
            <a:custGeom>
              <a:avLst/>
              <a:gdLst>
                <a:gd name="T0" fmla="*/ 542953 w 277"/>
                <a:gd name="T1" fmla="*/ 201298 h 187"/>
                <a:gd name="T2" fmla="*/ 452890 w 277"/>
                <a:gd name="T3" fmla="*/ 110972 h 187"/>
                <a:gd name="T4" fmla="*/ 252177 w 277"/>
                <a:gd name="T5" fmla="*/ 110972 h 187"/>
                <a:gd name="T6" fmla="*/ 172407 w 277"/>
                <a:gd name="T7" fmla="*/ 201298 h 187"/>
                <a:gd name="T8" fmla="*/ 120942 w 277"/>
                <a:gd name="T9" fmla="*/ 201298 h 187"/>
                <a:gd name="T10" fmla="*/ 120942 w 277"/>
                <a:gd name="T11" fmla="*/ 330336 h 187"/>
                <a:gd name="T12" fmla="*/ 172407 w 277"/>
                <a:gd name="T13" fmla="*/ 330336 h 187"/>
                <a:gd name="T14" fmla="*/ 252177 w 277"/>
                <a:gd name="T15" fmla="*/ 430985 h 187"/>
                <a:gd name="T16" fmla="*/ 542953 w 277"/>
                <a:gd name="T17" fmla="*/ 430985 h 187"/>
                <a:gd name="T18" fmla="*/ 542953 w 277"/>
                <a:gd name="T19" fmla="*/ 381951 h 187"/>
                <a:gd name="T20" fmla="*/ 591845 w 277"/>
                <a:gd name="T21" fmla="*/ 381951 h 187"/>
                <a:gd name="T22" fmla="*/ 591845 w 277"/>
                <a:gd name="T23" fmla="*/ 482600 h 187"/>
                <a:gd name="T24" fmla="*/ 231591 w 277"/>
                <a:gd name="T25" fmla="*/ 482600 h 187"/>
                <a:gd name="T26" fmla="*/ 151821 w 277"/>
                <a:gd name="T27" fmla="*/ 381951 h 187"/>
                <a:gd name="T28" fmla="*/ 72051 w 277"/>
                <a:gd name="T29" fmla="*/ 381951 h 187"/>
                <a:gd name="T30" fmla="*/ 72051 w 277"/>
                <a:gd name="T31" fmla="*/ 291625 h 187"/>
                <a:gd name="T32" fmla="*/ 41172 w 277"/>
                <a:gd name="T33" fmla="*/ 291625 h 187"/>
                <a:gd name="T34" fmla="*/ 41172 w 277"/>
                <a:gd name="T35" fmla="*/ 371628 h 187"/>
                <a:gd name="T36" fmla="*/ 0 w 277"/>
                <a:gd name="T37" fmla="*/ 371628 h 187"/>
                <a:gd name="T38" fmla="*/ 0 w 277"/>
                <a:gd name="T39" fmla="*/ 160006 h 187"/>
                <a:gd name="T40" fmla="*/ 41172 w 277"/>
                <a:gd name="T41" fmla="*/ 160006 h 187"/>
                <a:gd name="T42" fmla="*/ 41172 w 277"/>
                <a:gd name="T43" fmla="*/ 250333 h 187"/>
                <a:gd name="T44" fmla="*/ 72051 w 277"/>
                <a:gd name="T45" fmla="*/ 250333 h 187"/>
                <a:gd name="T46" fmla="*/ 72051 w 277"/>
                <a:gd name="T47" fmla="*/ 149683 h 187"/>
                <a:gd name="T48" fmla="*/ 151821 w 277"/>
                <a:gd name="T49" fmla="*/ 149683 h 187"/>
                <a:gd name="T50" fmla="*/ 231591 w 277"/>
                <a:gd name="T51" fmla="*/ 69680 h 187"/>
                <a:gd name="T52" fmla="*/ 342241 w 277"/>
                <a:gd name="T53" fmla="*/ 69680 h 187"/>
                <a:gd name="T54" fmla="*/ 342241 w 277"/>
                <a:gd name="T55" fmla="*/ 49034 h 187"/>
                <a:gd name="T56" fmla="*/ 231591 w 277"/>
                <a:gd name="T57" fmla="*/ 49034 h 187"/>
                <a:gd name="T58" fmla="*/ 231591 w 277"/>
                <a:gd name="T59" fmla="*/ 0 h 187"/>
                <a:gd name="T60" fmla="*/ 470903 w 277"/>
                <a:gd name="T61" fmla="*/ 0 h 187"/>
                <a:gd name="T62" fmla="*/ 470903 w 277"/>
                <a:gd name="T63" fmla="*/ 49034 h 187"/>
                <a:gd name="T64" fmla="*/ 370546 w 277"/>
                <a:gd name="T65" fmla="*/ 49034 h 187"/>
                <a:gd name="T66" fmla="*/ 370546 w 277"/>
                <a:gd name="T67" fmla="*/ 69680 h 187"/>
                <a:gd name="T68" fmla="*/ 470903 w 277"/>
                <a:gd name="T69" fmla="*/ 69680 h 187"/>
                <a:gd name="T70" fmla="*/ 591845 w 277"/>
                <a:gd name="T71" fmla="*/ 180652 h 187"/>
                <a:gd name="T72" fmla="*/ 591845 w 277"/>
                <a:gd name="T73" fmla="*/ 270979 h 187"/>
                <a:gd name="T74" fmla="*/ 542953 w 277"/>
                <a:gd name="T75" fmla="*/ 270979 h 187"/>
                <a:gd name="T76" fmla="*/ 542953 w 277"/>
                <a:gd name="T77" fmla="*/ 201298 h 187"/>
                <a:gd name="T78" fmla="*/ 542953 w 277"/>
                <a:gd name="T79" fmla="*/ 201298 h 187"/>
                <a:gd name="T80" fmla="*/ 651029 w 277"/>
                <a:gd name="T81" fmla="*/ 430985 h 187"/>
                <a:gd name="T82" fmla="*/ 661322 w 277"/>
                <a:gd name="T83" fmla="*/ 430985 h 187"/>
                <a:gd name="T84" fmla="*/ 671615 w 277"/>
                <a:gd name="T85" fmla="*/ 402597 h 187"/>
                <a:gd name="T86" fmla="*/ 671615 w 277"/>
                <a:gd name="T87" fmla="*/ 260656 h 187"/>
                <a:gd name="T88" fmla="*/ 651029 w 277"/>
                <a:gd name="T89" fmla="*/ 221944 h 187"/>
                <a:gd name="T90" fmla="*/ 651029 w 277"/>
                <a:gd name="T91" fmla="*/ 270979 h 187"/>
                <a:gd name="T92" fmla="*/ 612431 w 277"/>
                <a:gd name="T93" fmla="*/ 270979 h 187"/>
                <a:gd name="T94" fmla="*/ 612431 w 277"/>
                <a:gd name="T95" fmla="*/ 170329 h 187"/>
                <a:gd name="T96" fmla="*/ 681908 w 277"/>
                <a:gd name="T97" fmla="*/ 170329 h 187"/>
                <a:gd name="T98" fmla="*/ 712787 w 277"/>
                <a:gd name="T99" fmla="*/ 250333 h 187"/>
                <a:gd name="T100" fmla="*/ 712787 w 277"/>
                <a:gd name="T101" fmla="*/ 412920 h 187"/>
                <a:gd name="T102" fmla="*/ 681908 w 277"/>
                <a:gd name="T103" fmla="*/ 482600 h 187"/>
                <a:gd name="T104" fmla="*/ 612431 w 277"/>
                <a:gd name="T105" fmla="*/ 482600 h 187"/>
                <a:gd name="T106" fmla="*/ 612431 w 277"/>
                <a:gd name="T107" fmla="*/ 381951 h 187"/>
                <a:gd name="T108" fmla="*/ 651029 w 277"/>
                <a:gd name="T109" fmla="*/ 381951 h 187"/>
                <a:gd name="T110" fmla="*/ 651029 w 277"/>
                <a:gd name="T111" fmla="*/ 430985 h 18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77"/>
                <a:gd name="T169" fmla="*/ 0 h 187"/>
                <a:gd name="T170" fmla="*/ 277 w 277"/>
                <a:gd name="T171" fmla="*/ 187 h 18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77" h="187">
                  <a:moveTo>
                    <a:pt x="211" y="78"/>
                  </a:moveTo>
                  <a:lnTo>
                    <a:pt x="176" y="43"/>
                  </a:lnTo>
                  <a:lnTo>
                    <a:pt x="98" y="43"/>
                  </a:lnTo>
                  <a:lnTo>
                    <a:pt x="67" y="78"/>
                  </a:lnTo>
                  <a:lnTo>
                    <a:pt x="47" y="78"/>
                  </a:lnTo>
                  <a:lnTo>
                    <a:pt x="47" y="128"/>
                  </a:lnTo>
                  <a:lnTo>
                    <a:pt x="67" y="128"/>
                  </a:lnTo>
                  <a:lnTo>
                    <a:pt x="98" y="167"/>
                  </a:lnTo>
                  <a:lnTo>
                    <a:pt x="211" y="167"/>
                  </a:lnTo>
                  <a:lnTo>
                    <a:pt x="211" y="148"/>
                  </a:lnTo>
                  <a:lnTo>
                    <a:pt x="230" y="148"/>
                  </a:lnTo>
                  <a:lnTo>
                    <a:pt x="230" y="187"/>
                  </a:lnTo>
                  <a:lnTo>
                    <a:pt x="90" y="187"/>
                  </a:lnTo>
                  <a:lnTo>
                    <a:pt x="59" y="148"/>
                  </a:lnTo>
                  <a:lnTo>
                    <a:pt x="28" y="148"/>
                  </a:lnTo>
                  <a:lnTo>
                    <a:pt x="28" y="113"/>
                  </a:lnTo>
                  <a:lnTo>
                    <a:pt x="16" y="113"/>
                  </a:lnTo>
                  <a:lnTo>
                    <a:pt x="16" y="144"/>
                  </a:lnTo>
                  <a:lnTo>
                    <a:pt x="0" y="144"/>
                  </a:lnTo>
                  <a:lnTo>
                    <a:pt x="0" y="62"/>
                  </a:lnTo>
                  <a:lnTo>
                    <a:pt x="16" y="62"/>
                  </a:lnTo>
                  <a:lnTo>
                    <a:pt x="16" y="97"/>
                  </a:lnTo>
                  <a:lnTo>
                    <a:pt x="28" y="97"/>
                  </a:lnTo>
                  <a:lnTo>
                    <a:pt x="28" y="58"/>
                  </a:lnTo>
                  <a:lnTo>
                    <a:pt x="59" y="58"/>
                  </a:lnTo>
                  <a:lnTo>
                    <a:pt x="90" y="27"/>
                  </a:lnTo>
                  <a:lnTo>
                    <a:pt x="133" y="27"/>
                  </a:lnTo>
                  <a:lnTo>
                    <a:pt x="133" y="19"/>
                  </a:lnTo>
                  <a:lnTo>
                    <a:pt x="90" y="19"/>
                  </a:lnTo>
                  <a:lnTo>
                    <a:pt x="90" y="0"/>
                  </a:lnTo>
                  <a:lnTo>
                    <a:pt x="183" y="0"/>
                  </a:lnTo>
                  <a:lnTo>
                    <a:pt x="183" y="19"/>
                  </a:lnTo>
                  <a:lnTo>
                    <a:pt x="144" y="19"/>
                  </a:lnTo>
                  <a:lnTo>
                    <a:pt x="144" y="27"/>
                  </a:lnTo>
                  <a:lnTo>
                    <a:pt x="183" y="27"/>
                  </a:lnTo>
                  <a:lnTo>
                    <a:pt x="230" y="70"/>
                  </a:lnTo>
                  <a:lnTo>
                    <a:pt x="230" y="105"/>
                  </a:lnTo>
                  <a:lnTo>
                    <a:pt x="211" y="105"/>
                  </a:lnTo>
                  <a:lnTo>
                    <a:pt x="211" y="78"/>
                  </a:lnTo>
                  <a:close/>
                  <a:moveTo>
                    <a:pt x="253" y="167"/>
                  </a:moveTo>
                  <a:lnTo>
                    <a:pt x="257" y="167"/>
                  </a:lnTo>
                  <a:lnTo>
                    <a:pt x="261" y="156"/>
                  </a:lnTo>
                  <a:lnTo>
                    <a:pt x="261" y="101"/>
                  </a:lnTo>
                  <a:lnTo>
                    <a:pt x="253" y="86"/>
                  </a:lnTo>
                  <a:lnTo>
                    <a:pt x="253" y="105"/>
                  </a:lnTo>
                  <a:lnTo>
                    <a:pt x="238" y="105"/>
                  </a:lnTo>
                  <a:lnTo>
                    <a:pt x="238" y="66"/>
                  </a:lnTo>
                  <a:lnTo>
                    <a:pt x="265" y="66"/>
                  </a:lnTo>
                  <a:lnTo>
                    <a:pt x="277" y="97"/>
                  </a:lnTo>
                  <a:lnTo>
                    <a:pt x="277" y="160"/>
                  </a:lnTo>
                  <a:lnTo>
                    <a:pt x="265" y="187"/>
                  </a:lnTo>
                  <a:lnTo>
                    <a:pt x="238" y="187"/>
                  </a:lnTo>
                  <a:lnTo>
                    <a:pt x="238" y="148"/>
                  </a:lnTo>
                  <a:lnTo>
                    <a:pt x="253" y="148"/>
                  </a:lnTo>
                  <a:lnTo>
                    <a:pt x="253" y="167"/>
                  </a:lnTo>
                  <a:close/>
                </a:path>
              </a:pathLst>
            </a:custGeom>
            <a:solidFill>
              <a:srgbClr val="BF8E5D"/>
            </a:solidFill>
            <a:ln>
              <a:noFill/>
            </a:ln>
          </p:spPr>
          <p:txBody>
            <a:bodyPr/>
            <a:lstStyle/>
            <a:p>
              <a:endParaRPr lang="zh-CN" altLang="en-US" sz="2400"/>
            </a:p>
          </p:txBody>
        </p:sp>
      </p:grpSp>
      <p:grpSp>
        <p:nvGrpSpPr>
          <p:cNvPr id="19" name="组合 18"/>
          <p:cNvGrpSpPr/>
          <p:nvPr/>
        </p:nvGrpSpPr>
        <p:grpSpPr>
          <a:xfrm>
            <a:off x="3512487" y="2124636"/>
            <a:ext cx="1338580" cy="2893397"/>
            <a:chOff x="3571080" y="1007213"/>
            <a:chExt cx="1003935" cy="2170047"/>
          </a:xfrm>
        </p:grpSpPr>
        <p:sp>
          <p:nvSpPr>
            <p:cNvPr id="20" name="椭圆 19"/>
            <p:cNvSpPr/>
            <p:nvPr/>
          </p:nvSpPr>
          <p:spPr>
            <a:xfrm>
              <a:off x="3943466" y="1754857"/>
              <a:ext cx="259163" cy="259163"/>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21" name="文本框 20"/>
            <p:cNvSpPr txBox="1"/>
            <p:nvPr/>
          </p:nvSpPr>
          <p:spPr>
            <a:xfrm>
              <a:off x="3728241" y="2032986"/>
              <a:ext cx="672941" cy="373380"/>
            </a:xfrm>
            <a:prstGeom prst="rect">
              <a:avLst/>
            </a:prstGeom>
            <a:noFill/>
          </p:spPr>
          <p:txBody>
            <a:bodyPr wrap="none">
              <a:spAutoFit/>
            </a:bodyPr>
            <a:lstStyle/>
            <a:p>
              <a:pPr>
                <a:defRPr/>
              </a:pPr>
              <a:r>
                <a:rPr lang="en-US" altLang="zh-CN" sz="2665" dirty="0">
                  <a:solidFill>
                    <a:schemeClr val="tx1">
                      <a:lumMod val="75000"/>
                      <a:lumOff val="25000"/>
                    </a:schemeClr>
                  </a:solidFill>
                  <a:latin typeface="Impact" panose="020B0806030902050204" pitchFamily="34" charset="0"/>
                </a:rPr>
                <a:t>2008</a:t>
              </a:r>
              <a:endParaRPr lang="zh-CN" altLang="en-US" sz="2665" dirty="0">
                <a:solidFill>
                  <a:schemeClr val="tx1">
                    <a:lumMod val="75000"/>
                    <a:lumOff val="25000"/>
                  </a:schemeClr>
                </a:solidFill>
                <a:latin typeface="Impact" panose="020B0806030902050204" pitchFamily="34" charset="0"/>
              </a:endParaRPr>
            </a:p>
          </p:txBody>
        </p:sp>
        <p:sp>
          <p:nvSpPr>
            <p:cNvPr id="22" name="矩形 21"/>
            <p:cNvSpPr/>
            <p:nvPr/>
          </p:nvSpPr>
          <p:spPr>
            <a:xfrm>
              <a:off x="3571080" y="2445264"/>
              <a:ext cx="1003935" cy="731996"/>
            </a:xfrm>
            <a:prstGeom prst="rect">
              <a:avLst/>
            </a:prstGeom>
          </p:spPr>
          <p:txBody>
            <a:bodyPr wrap="square">
              <a:spAutoFit/>
            </a:bodyPr>
            <a:lstStyle/>
            <a:p>
              <a:pPr algn="just">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rPr>
                <a:t>The first NEV hit the market</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p:txBody>
        </p:sp>
        <p:sp>
          <p:nvSpPr>
            <p:cNvPr id="23" name="Freeform 14"/>
            <p:cNvSpPr/>
            <p:nvPr/>
          </p:nvSpPr>
          <p:spPr bwMode="auto">
            <a:xfrm>
              <a:off x="3772216" y="1007213"/>
              <a:ext cx="601662" cy="595215"/>
            </a:xfrm>
            <a:custGeom>
              <a:avLst/>
              <a:gdLst>
                <a:gd name="T0" fmla="*/ 2147483646 w 66"/>
                <a:gd name="T1" fmla="*/ 2147483646 h 65"/>
                <a:gd name="T2" fmla="*/ 2147483646 w 66"/>
                <a:gd name="T3" fmla="*/ 2147483646 h 65"/>
                <a:gd name="T4" fmla="*/ 2147483646 w 66"/>
                <a:gd name="T5" fmla="*/ 2147483646 h 65"/>
                <a:gd name="T6" fmla="*/ 2041103591 w 66"/>
                <a:gd name="T7" fmla="*/ 2147483646 h 65"/>
                <a:gd name="T8" fmla="*/ 2041103591 w 66"/>
                <a:gd name="T9" fmla="*/ 2147483646 h 65"/>
                <a:gd name="T10" fmla="*/ 1632890955 w 66"/>
                <a:gd name="T11" fmla="*/ 2147483646 h 65"/>
                <a:gd name="T12" fmla="*/ 2147483646 w 66"/>
                <a:gd name="T13" fmla="*/ 2147483646 h 65"/>
                <a:gd name="T14" fmla="*/ 2147483646 w 66"/>
                <a:gd name="T15" fmla="*/ 2147483646 h 65"/>
                <a:gd name="T16" fmla="*/ 2147483646 w 66"/>
                <a:gd name="T17" fmla="*/ 2147483646 h 65"/>
                <a:gd name="T18" fmla="*/ 2147483646 w 66"/>
                <a:gd name="T19" fmla="*/ 2147483646 h 65"/>
                <a:gd name="T20" fmla="*/ 2147483646 w 66"/>
                <a:gd name="T21" fmla="*/ 2147483646 h 65"/>
                <a:gd name="T22" fmla="*/ 2147483646 w 66"/>
                <a:gd name="T23" fmla="*/ 2147483646 h 65"/>
                <a:gd name="T24" fmla="*/ 2147483646 w 66"/>
                <a:gd name="T25" fmla="*/ 2147483646 h 65"/>
                <a:gd name="T26" fmla="*/ 2147483646 w 66"/>
                <a:gd name="T27" fmla="*/ 2147483646 h 65"/>
                <a:gd name="T28" fmla="*/ 2147483646 w 66"/>
                <a:gd name="T29" fmla="*/ 823026547 h 65"/>
                <a:gd name="T30" fmla="*/ 2147483646 w 66"/>
                <a:gd name="T31" fmla="*/ 823026547 h 65"/>
                <a:gd name="T32" fmla="*/ 2147483646 w 66"/>
                <a:gd name="T33" fmla="*/ 2147483646 h 65"/>
                <a:gd name="T34" fmla="*/ 2147483646 w 66"/>
                <a:gd name="T35" fmla="*/ 2147483646 h 65"/>
                <a:gd name="T36" fmla="*/ 2147483646 w 66"/>
                <a:gd name="T37" fmla="*/ 2147483646 h 65"/>
                <a:gd name="T38" fmla="*/ 2147483646 w 66"/>
                <a:gd name="T39" fmla="*/ 2147483646 h 65"/>
                <a:gd name="T40" fmla="*/ 2147483646 w 66"/>
                <a:gd name="T41" fmla="*/ 2147483646 h 65"/>
                <a:gd name="T42" fmla="*/ 2147483646 w 66"/>
                <a:gd name="T43" fmla="*/ 2147483646 h 65"/>
                <a:gd name="T44" fmla="*/ 2147483646 w 66"/>
                <a:gd name="T45" fmla="*/ 2147483646 h 65"/>
                <a:gd name="T46" fmla="*/ 2147483646 w 66"/>
                <a:gd name="T47" fmla="*/ 2147483646 h 65"/>
                <a:gd name="T48" fmla="*/ 2147483646 w 66"/>
                <a:gd name="T49" fmla="*/ 0 h 65"/>
                <a:gd name="T50" fmla="*/ 0 w 66"/>
                <a:gd name="T51" fmla="*/ 2147483646 h 65"/>
                <a:gd name="T52" fmla="*/ 2147483646 w 66"/>
                <a:gd name="T53" fmla="*/ 2147483646 h 65"/>
                <a:gd name="T54" fmla="*/ 2147483646 w 66"/>
                <a:gd name="T55" fmla="*/ 2147483646 h 65"/>
                <a:gd name="T56" fmla="*/ 2147483646 w 66"/>
                <a:gd name="T57" fmla="*/ 2147483646 h 65"/>
                <a:gd name="T58" fmla="*/ 2147483646 w 66"/>
                <a:gd name="T59" fmla="*/ 2147483646 h 65"/>
                <a:gd name="T60" fmla="*/ 2147483646 w 66"/>
                <a:gd name="T61" fmla="*/ 2147483646 h 65"/>
                <a:gd name="T62" fmla="*/ 2147483646 w 66"/>
                <a:gd name="T63" fmla="*/ 2147483646 h 65"/>
                <a:gd name="T64" fmla="*/ 2147483646 w 66"/>
                <a:gd name="T65" fmla="*/ 2147483646 h 65"/>
                <a:gd name="T66" fmla="*/ 2147483646 w 66"/>
                <a:gd name="T67" fmla="*/ 2147483646 h 65"/>
                <a:gd name="T68" fmla="*/ 2147483646 w 66"/>
                <a:gd name="T69" fmla="*/ 2147483646 h 65"/>
                <a:gd name="T70" fmla="*/ 2147483646 w 66"/>
                <a:gd name="T71" fmla="*/ 2147483646 h 65"/>
                <a:gd name="T72" fmla="*/ 2147483646 w 66"/>
                <a:gd name="T73" fmla="*/ 2147483646 h 65"/>
                <a:gd name="T74" fmla="*/ 2147483646 w 66"/>
                <a:gd name="T75" fmla="*/ 2147483646 h 65"/>
                <a:gd name="T76" fmla="*/ 2147483646 w 66"/>
                <a:gd name="T77" fmla="*/ 2147483646 h 65"/>
                <a:gd name="T78" fmla="*/ 2147483646 w 66"/>
                <a:gd name="T79" fmla="*/ 2147483646 h 65"/>
                <a:gd name="T80" fmla="*/ 2147483646 w 66"/>
                <a:gd name="T81" fmla="*/ 2147483646 h 65"/>
                <a:gd name="T82" fmla="*/ 2147483646 w 66"/>
                <a:gd name="T83" fmla="*/ 2147483646 h 65"/>
                <a:gd name="T84" fmla="*/ 2147483646 w 66"/>
                <a:gd name="T85" fmla="*/ 2147483646 h 65"/>
                <a:gd name="T86" fmla="*/ 2147483646 w 66"/>
                <a:gd name="T87" fmla="*/ 2147483646 h 65"/>
                <a:gd name="T88" fmla="*/ 2147483646 w 66"/>
                <a:gd name="T89" fmla="*/ 2147483646 h 65"/>
                <a:gd name="T90" fmla="*/ 2147483646 w 66"/>
                <a:gd name="T91" fmla="*/ 2147483646 h 65"/>
                <a:gd name="T92" fmla="*/ 2147483646 w 66"/>
                <a:gd name="T93" fmla="*/ 2147483646 h 65"/>
                <a:gd name="T94" fmla="*/ 2147483646 w 66"/>
                <a:gd name="T95" fmla="*/ 2147483646 h 65"/>
                <a:gd name="T96" fmla="*/ 2147483646 w 66"/>
                <a:gd name="T97" fmla="*/ 2147483646 h 65"/>
                <a:gd name="T98" fmla="*/ 2147483646 w 66"/>
                <a:gd name="T99" fmla="*/ 2147483646 h 65"/>
                <a:gd name="T100" fmla="*/ 2147483646 w 66"/>
                <a:gd name="T101" fmla="*/ 2147483646 h 65"/>
                <a:gd name="T102" fmla="*/ 2147483646 w 66"/>
                <a:gd name="T103" fmla="*/ 2147483646 h 65"/>
                <a:gd name="T104" fmla="*/ 2147483646 w 66"/>
                <a:gd name="T105" fmla="*/ 2147483646 h 65"/>
                <a:gd name="T106" fmla="*/ 2147483646 w 66"/>
                <a:gd name="T107" fmla="*/ 2147483646 h 65"/>
                <a:gd name="T108" fmla="*/ 2147483646 w 66"/>
                <a:gd name="T109" fmla="*/ 2147483646 h 65"/>
                <a:gd name="T110" fmla="*/ 2147483646 w 66"/>
                <a:gd name="T111" fmla="*/ 2147483646 h 65"/>
                <a:gd name="T112" fmla="*/ 2147483646 w 66"/>
                <a:gd name="T113" fmla="*/ 2147483646 h 65"/>
                <a:gd name="T114" fmla="*/ 2147483646 w 66"/>
                <a:gd name="T115" fmla="*/ 2147483646 h 65"/>
                <a:gd name="T116" fmla="*/ 2147483646 w 66"/>
                <a:gd name="T117" fmla="*/ 2147483646 h 65"/>
                <a:gd name="T118" fmla="*/ 2147483646 w 66"/>
                <a:gd name="T119" fmla="*/ 2147483646 h 65"/>
                <a:gd name="T120" fmla="*/ 2147483646 w 66"/>
                <a:gd name="T121" fmla="*/ 2147483646 h 65"/>
                <a:gd name="T122" fmla="*/ 2147483646 w 66"/>
                <a:gd name="T123" fmla="*/ 2147483646 h 65"/>
                <a:gd name="T124" fmla="*/ 2147483646 w 66"/>
                <a:gd name="T125" fmla="*/ 2147483646 h 6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66" h="65">
                  <a:moveTo>
                    <a:pt x="31" y="64"/>
                  </a:moveTo>
                  <a:cubicBezTo>
                    <a:pt x="31" y="64"/>
                    <a:pt x="31" y="64"/>
                    <a:pt x="31" y="64"/>
                  </a:cubicBezTo>
                  <a:cubicBezTo>
                    <a:pt x="31" y="64"/>
                    <a:pt x="31" y="64"/>
                    <a:pt x="31" y="64"/>
                  </a:cubicBezTo>
                  <a:cubicBezTo>
                    <a:pt x="27" y="64"/>
                    <a:pt x="24" y="63"/>
                    <a:pt x="21" y="61"/>
                  </a:cubicBezTo>
                  <a:cubicBezTo>
                    <a:pt x="21" y="61"/>
                    <a:pt x="21" y="61"/>
                    <a:pt x="21" y="61"/>
                  </a:cubicBezTo>
                  <a:cubicBezTo>
                    <a:pt x="21" y="61"/>
                    <a:pt x="21" y="61"/>
                    <a:pt x="21" y="61"/>
                  </a:cubicBezTo>
                  <a:cubicBezTo>
                    <a:pt x="17" y="59"/>
                    <a:pt x="13" y="56"/>
                    <a:pt x="10" y="52"/>
                  </a:cubicBezTo>
                  <a:cubicBezTo>
                    <a:pt x="8" y="49"/>
                    <a:pt x="6" y="44"/>
                    <a:pt x="5" y="40"/>
                  </a:cubicBezTo>
                  <a:cubicBezTo>
                    <a:pt x="5" y="40"/>
                    <a:pt x="5" y="40"/>
                    <a:pt x="5" y="40"/>
                  </a:cubicBezTo>
                  <a:cubicBezTo>
                    <a:pt x="5" y="39"/>
                    <a:pt x="5" y="39"/>
                    <a:pt x="5" y="39"/>
                  </a:cubicBezTo>
                  <a:cubicBezTo>
                    <a:pt x="4" y="38"/>
                    <a:pt x="4" y="37"/>
                    <a:pt x="4" y="36"/>
                  </a:cubicBezTo>
                  <a:cubicBezTo>
                    <a:pt x="4" y="33"/>
                    <a:pt x="4" y="33"/>
                    <a:pt x="4" y="33"/>
                  </a:cubicBezTo>
                  <a:cubicBezTo>
                    <a:pt x="5" y="31"/>
                    <a:pt x="5" y="28"/>
                    <a:pt x="6" y="26"/>
                  </a:cubicBezTo>
                  <a:cubicBezTo>
                    <a:pt x="8" y="23"/>
                    <a:pt x="12" y="20"/>
                    <a:pt x="16" y="19"/>
                  </a:cubicBezTo>
                  <a:cubicBezTo>
                    <a:pt x="15" y="22"/>
                    <a:pt x="15" y="22"/>
                    <a:pt x="15" y="22"/>
                  </a:cubicBezTo>
                  <a:cubicBezTo>
                    <a:pt x="14" y="23"/>
                    <a:pt x="13" y="23"/>
                    <a:pt x="12" y="24"/>
                  </a:cubicBezTo>
                  <a:cubicBezTo>
                    <a:pt x="12" y="25"/>
                    <a:pt x="11" y="26"/>
                    <a:pt x="11" y="27"/>
                  </a:cubicBezTo>
                  <a:cubicBezTo>
                    <a:pt x="11" y="28"/>
                    <a:pt x="10" y="29"/>
                    <a:pt x="10" y="30"/>
                  </a:cubicBezTo>
                  <a:cubicBezTo>
                    <a:pt x="10" y="30"/>
                    <a:pt x="10" y="30"/>
                    <a:pt x="10" y="30"/>
                  </a:cubicBezTo>
                  <a:cubicBezTo>
                    <a:pt x="10" y="30"/>
                    <a:pt x="10" y="30"/>
                    <a:pt x="10" y="30"/>
                  </a:cubicBezTo>
                  <a:cubicBezTo>
                    <a:pt x="16" y="30"/>
                    <a:pt x="16" y="30"/>
                    <a:pt x="16" y="30"/>
                  </a:cubicBezTo>
                  <a:cubicBezTo>
                    <a:pt x="17" y="28"/>
                    <a:pt x="17" y="26"/>
                    <a:pt x="17" y="24"/>
                  </a:cubicBezTo>
                  <a:cubicBezTo>
                    <a:pt x="22" y="23"/>
                    <a:pt x="22" y="23"/>
                    <a:pt x="22" y="23"/>
                  </a:cubicBezTo>
                  <a:cubicBezTo>
                    <a:pt x="21" y="26"/>
                    <a:pt x="21" y="28"/>
                    <a:pt x="21" y="30"/>
                  </a:cubicBezTo>
                  <a:cubicBezTo>
                    <a:pt x="33" y="30"/>
                    <a:pt x="33" y="30"/>
                    <a:pt x="33" y="30"/>
                  </a:cubicBezTo>
                  <a:cubicBezTo>
                    <a:pt x="33" y="20"/>
                    <a:pt x="33" y="20"/>
                    <a:pt x="33" y="20"/>
                  </a:cubicBezTo>
                  <a:cubicBezTo>
                    <a:pt x="46" y="16"/>
                    <a:pt x="46" y="16"/>
                    <a:pt x="46" y="16"/>
                  </a:cubicBezTo>
                  <a:cubicBezTo>
                    <a:pt x="44" y="15"/>
                    <a:pt x="44" y="15"/>
                    <a:pt x="44" y="15"/>
                  </a:cubicBezTo>
                  <a:cubicBezTo>
                    <a:pt x="32" y="2"/>
                    <a:pt x="32" y="2"/>
                    <a:pt x="32" y="2"/>
                  </a:cubicBezTo>
                  <a:cubicBezTo>
                    <a:pt x="35" y="2"/>
                    <a:pt x="37" y="2"/>
                    <a:pt x="39" y="2"/>
                  </a:cubicBezTo>
                  <a:cubicBezTo>
                    <a:pt x="39" y="2"/>
                    <a:pt x="39" y="2"/>
                    <a:pt x="39" y="2"/>
                  </a:cubicBezTo>
                  <a:cubicBezTo>
                    <a:pt x="39" y="2"/>
                    <a:pt x="39" y="2"/>
                    <a:pt x="39" y="2"/>
                  </a:cubicBezTo>
                  <a:cubicBezTo>
                    <a:pt x="46" y="3"/>
                    <a:pt x="52" y="6"/>
                    <a:pt x="57" y="11"/>
                  </a:cubicBezTo>
                  <a:cubicBezTo>
                    <a:pt x="61" y="15"/>
                    <a:pt x="64" y="21"/>
                    <a:pt x="66" y="27"/>
                  </a:cubicBezTo>
                  <a:cubicBezTo>
                    <a:pt x="66" y="27"/>
                    <a:pt x="66" y="27"/>
                    <a:pt x="66" y="27"/>
                  </a:cubicBezTo>
                  <a:cubicBezTo>
                    <a:pt x="66" y="30"/>
                    <a:pt x="66" y="34"/>
                    <a:pt x="66" y="37"/>
                  </a:cubicBezTo>
                  <a:cubicBezTo>
                    <a:pt x="66" y="37"/>
                    <a:pt x="66" y="37"/>
                    <a:pt x="66" y="37"/>
                  </a:cubicBezTo>
                  <a:cubicBezTo>
                    <a:pt x="66" y="37"/>
                    <a:pt x="66" y="37"/>
                    <a:pt x="66" y="37"/>
                  </a:cubicBezTo>
                  <a:cubicBezTo>
                    <a:pt x="65" y="41"/>
                    <a:pt x="64" y="44"/>
                    <a:pt x="63" y="47"/>
                  </a:cubicBezTo>
                  <a:cubicBezTo>
                    <a:pt x="63" y="47"/>
                    <a:pt x="63" y="47"/>
                    <a:pt x="63" y="47"/>
                  </a:cubicBezTo>
                  <a:cubicBezTo>
                    <a:pt x="63" y="47"/>
                    <a:pt x="63" y="47"/>
                    <a:pt x="63" y="47"/>
                  </a:cubicBezTo>
                  <a:cubicBezTo>
                    <a:pt x="61" y="52"/>
                    <a:pt x="58" y="55"/>
                    <a:pt x="54" y="58"/>
                  </a:cubicBezTo>
                  <a:cubicBezTo>
                    <a:pt x="50" y="61"/>
                    <a:pt x="46" y="63"/>
                    <a:pt x="42" y="64"/>
                  </a:cubicBezTo>
                  <a:cubicBezTo>
                    <a:pt x="41" y="64"/>
                    <a:pt x="41" y="64"/>
                    <a:pt x="41" y="64"/>
                  </a:cubicBezTo>
                  <a:cubicBezTo>
                    <a:pt x="41" y="64"/>
                    <a:pt x="41" y="64"/>
                    <a:pt x="41" y="64"/>
                  </a:cubicBezTo>
                  <a:cubicBezTo>
                    <a:pt x="41" y="64"/>
                    <a:pt x="41" y="64"/>
                    <a:pt x="41" y="64"/>
                  </a:cubicBezTo>
                  <a:cubicBezTo>
                    <a:pt x="41" y="64"/>
                    <a:pt x="41" y="64"/>
                    <a:pt x="41" y="64"/>
                  </a:cubicBezTo>
                  <a:cubicBezTo>
                    <a:pt x="38" y="64"/>
                    <a:pt x="35" y="65"/>
                    <a:pt x="31" y="64"/>
                  </a:cubicBezTo>
                  <a:close/>
                  <a:moveTo>
                    <a:pt x="37" y="14"/>
                  </a:moveTo>
                  <a:cubicBezTo>
                    <a:pt x="24" y="0"/>
                    <a:pt x="24" y="0"/>
                    <a:pt x="24" y="0"/>
                  </a:cubicBezTo>
                  <a:cubicBezTo>
                    <a:pt x="23" y="5"/>
                    <a:pt x="23" y="5"/>
                    <a:pt x="23" y="5"/>
                  </a:cubicBezTo>
                  <a:cubicBezTo>
                    <a:pt x="9" y="5"/>
                    <a:pt x="1" y="17"/>
                    <a:pt x="0" y="33"/>
                  </a:cubicBezTo>
                  <a:cubicBezTo>
                    <a:pt x="1" y="20"/>
                    <a:pt x="10" y="14"/>
                    <a:pt x="21" y="15"/>
                  </a:cubicBezTo>
                  <a:cubicBezTo>
                    <a:pt x="20" y="19"/>
                    <a:pt x="20" y="19"/>
                    <a:pt x="20" y="19"/>
                  </a:cubicBezTo>
                  <a:cubicBezTo>
                    <a:pt x="37" y="14"/>
                    <a:pt x="37" y="14"/>
                    <a:pt x="37" y="14"/>
                  </a:cubicBezTo>
                  <a:close/>
                  <a:moveTo>
                    <a:pt x="10" y="35"/>
                  </a:moveTo>
                  <a:cubicBezTo>
                    <a:pt x="10" y="36"/>
                    <a:pt x="10" y="37"/>
                    <a:pt x="11" y="38"/>
                  </a:cubicBezTo>
                  <a:cubicBezTo>
                    <a:pt x="11" y="39"/>
                    <a:pt x="11" y="39"/>
                    <a:pt x="11" y="39"/>
                  </a:cubicBezTo>
                  <a:cubicBezTo>
                    <a:pt x="11" y="39"/>
                    <a:pt x="11" y="39"/>
                    <a:pt x="11" y="39"/>
                  </a:cubicBezTo>
                  <a:cubicBezTo>
                    <a:pt x="11" y="40"/>
                    <a:pt x="11" y="41"/>
                    <a:pt x="12" y="42"/>
                  </a:cubicBezTo>
                  <a:cubicBezTo>
                    <a:pt x="13" y="43"/>
                    <a:pt x="15" y="43"/>
                    <a:pt x="17" y="44"/>
                  </a:cubicBezTo>
                  <a:cubicBezTo>
                    <a:pt x="17" y="41"/>
                    <a:pt x="16" y="38"/>
                    <a:pt x="16" y="35"/>
                  </a:cubicBezTo>
                  <a:cubicBezTo>
                    <a:pt x="10" y="35"/>
                    <a:pt x="10" y="35"/>
                    <a:pt x="10" y="35"/>
                  </a:cubicBezTo>
                  <a:close/>
                  <a:moveTo>
                    <a:pt x="15" y="47"/>
                  </a:moveTo>
                  <a:cubicBezTo>
                    <a:pt x="15" y="48"/>
                    <a:pt x="15" y="48"/>
                    <a:pt x="15" y="48"/>
                  </a:cubicBezTo>
                  <a:cubicBezTo>
                    <a:pt x="16" y="49"/>
                    <a:pt x="17" y="50"/>
                    <a:pt x="17" y="51"/>
                  </a:cubicBezTo>
                  <a:cubicBezTo>
                    <a:pt x="18" y="51"/>
                    <a:pt x="19" y="52"/>
                    <a:pt x="19" y="52"/>
                  </a:cubicBezTo>
                  <a:cubicBezTo>
                    <a:pt x="19" y="51"/>
                    <a:pt x="18" y="50"/>
                    <a:pt x="18" y="48"/>
                  </a:cubicBezTo>
                  <a:cubicBezTo>
                    <a:pt x="17" y="48"/>
                    <a:pt x="16" y="48"/>
                    <a:pt x="15" y="47"/>
                  </a:cubicBezTo>
                  <a:close/>
                  <a:moveTo>
                    <a:pt x="25" y="56"/>
                  </a:moveTo>
                  <a:cubicBezTo>
                    <a:pt x="26" y="57"/>
                    <a:pt x="27" y="57"/>
                    <a:pt x="29" y="57"/>
                  </a:cubicBezTo>
                  <a:cubicBezTo>
                    <a:pt x="30" y="58"/>
                    <a:pt x="31" y="58"/>
                    <a:pt x="32" y="58"/>
                  </a:cubicBezTo>
                  <a:cubicBezTo>
                    <a:pt x="32" y="58"/>
                    <a:pt x="32" y="58"/>
                    <a:pt x="32" y="58"/>
                  </a:cubicBezTo>
                  <a:cubicBezTo>
                    <a:pt x="32" y="58"/>
                    <a:pt x="32" y="58"/>
                    <a:pt x="33" y="58"/>
                  </a:cubicBezTo>
                  <a:cubicBezTo>
                    <a:pt x="33" y="51"/>
                    <a:pt x="33" y="51"/>
                    <a:pt x="33" y="51"/>
                  </a:cubicBezTo>
                  <a:cubicBezTo>
                    <a:pt x="29" y="51"/>
                    <a:pt x="26" y="50"/>
                    <a:pt x="23" y="50"/>
                  </a:cubicBezTo>
                  <a:cubicBezTo>
                    <a:pt x="23" y="52"/>
                    <a:pt x="24" y="54"/>
                    <a:pt x="25" y="56"/>
                  </a:cubicBezTo>
                  <a:close/>
                  <a:moveTo>
                    <a:pt x="37" y="58"/>
                  </a:moveTo>
                  <a:cubicBezTo>
                    <a:pt x="38" y="58"/>
                    <a:pt x="39" y="58"/>
                    <a:pt x="40" y="58"/>
                  </a:cubicBezTo>
                  <a:cubicBezTo>
                    <a:pt x="40" y="57"/>
                    <a:pt x="40" y="57"/>
                    <a:pt x="40" y="57"/>
                  </a:cubicBezTo>
                  <a:cubicBezTo>
                    <a:pt x="41" y="57"/>
                    <a:pt x="41" y="57"/>
                    <a:pt x="41" y="57"/>
                  </a:cubicBezTo>
                  <a:cubicBezTo>
                    <a:pt x="41" y="57"/>
                    <a:pt x="42" y="57"/>
                    <a:pt x="43" y="57"/>
                  </a:cubicBezTo>
                  <a:cubicBezTo>
                    <a:pt x="44" y="54"/>
                    <a:pt x="45" y="52"/>
                    <a:pt x="46" y="50"/>
                  </a:cubicBezTo>
                  <a:cubicBezTo>
                    <a:pt x="43" y="51"/>
                    <a:pt x="40" y="51"/>
                    <a:pt x="37" y="51"/>
                  </a:cubicBezTo>
                  <a:cubicBezTo>
                    <a:pt x="37" y="58"/>
                    <a:pt x="37" y="58"/>
                    <a:pt x="37" y="58"/>
                  </a:cubicBezTo>
                  <a:close/>
                  <a:moveTo>
                    <a:pt x="49" y="54"/>
                  </a:moveTo>
                  <a:cubicBezTo>
                    <a:pt x="50" y="53"/>
                    <a:pt x="50" y="53"/>
                    <a:pt x="50" y="53"/>
                  </a:cubicBezTo>
                  <a:cubicBezTo>
                    <a:pt x="51" y="52"/>
                    <a:pt x="52" y="52"/>
                    <a:pt x="53" y="51"/>
                  </a:cubicBezTo>
                  <a:cubicBezTo>
                    <a:pt x="54" y="50"/>
                    <a:pt x="55" y="49"/>
                    <a:pt x="55" y="48"/>
                  </a:cubicBezTo>
                  <a:cubicBezTo>
                    <a:pt x="54" y="48"/>
                    <a:pt x="52" y="49"/>
                    <a:pt x="51" y="49"/>
                  </a:cubicBezTo>
                  <a:cubicBezTo>
                    <a:pt x="50" y="51"/>
                    <a:pt x="50" y="52"/>
                    <a:pt x="49" y="54"/>
                  </a:cubicBezTo>
                  <a:close/>
                  <a:moveTo>
                    <a:pt x="59" y="42"/>
                  </a:moveTo>
                  <a:cubicBezTo>
                    <a:pt x="59" y="41"/>
                    <a:pt x="59" y="40"/>
                    <a:pt x="59" y="40"/>
                  </a:cubicBezTo>
                  <a:cubicBezTo>
                    <a:pt x="59" y="39"/>
                    <a:pt x="60" y="37"/>
                    <a:pt x="60" y="36"/>
                  </a:cubicBezTo>
                  <a:cubicBezTo>
                    <a:pt x="60" y="36"/>
                    <a:pt x="60" y="36"/>
                    <a:pt x="60" y="36"/>
                  </a:cubicBezTo>
                  <a:cubicBezTo>
                    <a:pt x="60" y="36"/>
                    <a:pt x="60" y="36"/>
                    <a:pt x="60" y="35"/>
                  </a:cubicBezTo>
                  <a:cubicBezTo>
                    <a:pt x="60" y="35"/>
                    <a:pt x="60" y="35"/>
                    <a:pt x="60" y="35"/>
                  </a:cubicBezTo>
                  <a:cubicBezTo>
                    <a:pt x="60" y="35"/>
                    <a:pt x="60" y="35"/>
                    <a:pt x="60" y="35"/>
                  </a:cubicBezTo>
                  <a:cubicBezTo>
                    <a:pt x="52" y="35"/>
                    <a:pt x="52" y="35"/>
                    <a:pt x="52" y="35"/>
                  </a:cubicBezTo>
                  <a:cubicBezTo>
                    <a:pt x="52" y="38"/>
                    <a:pt x="52" y="41"/>
                    <a:pt x="52" y="44"/>
                  </a:cubicBezTo>
                  <a:cubicBezTo>
                    <a:pt x="54" y="44"/>
                    <a:pt x="56" y="43"/>
                    <a:pt x="59" y="42"/>
                  </a:cubicBezTo>
                  <a:close/>
                  <a:moveTo>
                    <a:pt x="60" y="30"/>
                  </a:moveTo>
                  <a:cubicBezTo>
                    <a:pt x="60" y="28"/>
                    <a:pt x="59" y="26"/>
                    <a:pt x="58" y="24"/>
                  </a:cubicBezTo>
                  <a:cubicBezTo>
                    <a:pt x="56" y="23"/>
                    <a:pt x="53" y="22"/>
                    <a:pt x="51" y="21"/>
                  </a:cubicBezTo>
                  <a:cubicBezTo>
                    <a:pt x="52" y="24"/>
                    <a:pt x="52" y="27"/>
                    <a:pt x="52" y="30"/>
                  </a:cubicBezTo>
                  <a:cubicBezTo>
                    <a:pt x="60" y="30"/>
                    <a:pt x="60" y="30"/>
                    <a:pt x="60" y="30"/>
                  </a:cubicBezTo>
                  <a:close/>
                  <a:moveTo>
                    <a:pt x="55" y="18"/>
                  </a:moveTo>
                  <a:cubicBezTo>
                    <a:pt x="54" y="17"/>
                    <a:pt x="53" y="16"/>
                    <a:pt x="53" y="15"/>
                  </a:cubicBezTo>
                  <a:cubicBezTo>
                    <a:pt x="52" y="14"/>
                    <a:pt x="50" y="13"/>
                    <a:pt x="49" y="12"/>
                  </a:cubicBezTo>
                  <a:cubicBezTo>
                    <a:pt x="49" y="14"/>
                    <a:pt x="50" y="15"/>
                    <a:pt x="50" y="16"/>
                  </a:cubicBezTo>
                  <a:cubicBezTo>
                    <a:pt x="52" y="17"/>
                    <a:pt x="53" y="17"/>
                    <a:pt x="55" y="18"/>
                  </a:cubicBezTo>
                  <a:close/>
                  <a:moveTo>
                    <a:pt x="37" y="19"/>
                  </a:moveTo>
                  <a:cubicBezTo>
                    <a:pt x="37" y="30"/>
                    <a:pt x="37" y="30"/>
                    <a:pt x="37" y="30"/>
                  </a:cubicBezTo>
                  <a:cubicBezTo>
                    <a:pt x="48" y="30"/>
                    <a:pt x="48" y="30"/>
                    <a:pt x="48" y="30"/>
                  </a:cubicBezTo>
                  <a:cubicBezTo>
                    <a:pt x="48" y="27"/>
                    <a:pt x="47" y="23"/>
                    <a:pt x="46" y="20"/>
                  </a:cubicBezTo>
                  <a:cubicBezTo>
                    <a:pt x="43" y="19"/>
                    <a:pt x="40" y="19"/>
                    <a:pt x="37" y="19"/>
                  </a:cubicBezTo>
                  <a:close/>
                  <a:moveTo>
                    <a:pt x="33" y="46"/>
                  </a:moveTo>
                  <a:cubicBezTo>
                    <a:pt x="33" y="35"/>
                    <a:pt x="33" y="35"/>
                    <a:pt x="33" y="35"/>
                  </a:cubicBezTo>
                  <a:cubicBezTo>
                    <a:pt x="21" y="35"/>
                    <a:pt x="21" y="35"/>
                    <a:pt x="21" y="35"/>
                  </a:cubicBezTo>
                  <a:cubicBezTo>
                    <a:pt x="21" y="38"/>
                    <a:pt x="21" y="42"/>
                    <a:pt x="22" y="45"/>
                  </a:cubicBezTo>
                  <a:cubicBezTo>
                    <a:pt x="25" y="46"/>
                    <a:pt x="29" y="46"/>
                    <a:pt x="33" y="46"/>
                  </a:cubicBezTo>
                  <a:close/>
                  <a:moveTo>
                    <a:pt x="47" y="45"/>
                  </a:moveTo>
                  <a:cubicBezTo>
                    <a:pt x="48" y="42"/>
                    <a:pt x="48" y="38"/>
                    <a:pt x="48" y="35"/>
                  </a:cubicBezTo>
                  <a:cubicBezTo>
                    <a:pt x="37" y="35"/>
                    <a:pt x="37" y="35"/>
                    <a:pt x="37" y="35"/>
                  </a:cubicBezTo>
                  <a:cubicBezTo>
                    <a:pt x="37" y="47"/>
                    <a:pt x="37" y="47"/>
                    <a:pt x="37" y="47"/>
                  </a:cubicBezTo>
                  <a:cubicBezTo>
                    <a:pt x="40" y="47"/>
                    <a:pt x="44" y="46"/>
                    <a:pt x="47" y="45"/>
                  </a:cubicBezTo>
                  <a:close/>
                </a:path>
              </a:pathLst>
            </a:custGeom>
            <a:solidFill>
              <a:srgbClr val="BF8E5D"/>
            </a:solidFill>
            <a:ln>
              <a:noFill/>
            </a:ln>
          </p:spPr>
          <p:txBody>
            <a:bodyPr/>
            <a:lstStyle/>
            <a:p>
              <a:endParaRPr lang="zh-CN" altLang="en-US" sz="2400" dirty="0"/>
            </a:p>
          </p:txBody>
        </p:sp>
      </p:grpSp>
      <p:grpSp>
        <p:nvGrpSpPr>
          <p:cNvPr id="24" name="组合 23"/>
          <p:cNvGrpSpPr/>
          <p:nvPr/>
        </p:nvGrpSpPr>
        <p:grpSpPr>
          <a:xfrm>
            <a:off x="10235145" y="2174864"/>
            <a:ext cx="1296459" cy="3973467"/>
            <a:chOff x="7676356" y="1059648"/>
            <a:chExt cx="972344" cy="2980101"/>
          </a:xfrm>
        </p:grpSpPr>
        <p:sp>
          <p:nvSpPr>
            <p:cNvPr id="25" name="椭圆 24"/>
            <p:cNvSpPr/>
            <p:nvPr/>
          </p:nvSpPr>
          <p:spPr>
            <a:xfrm>
              <a:off x="8035407" y="1754857"/>
              <a:ext cx="259163" cy="259163"/>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26" name="文本框 25"/>
            <p:cNvSpPr txBox="1"/>
            <p:nvPr/>
          </p:nvSpPr>
          <p:spPr>
            <a:xfrm>
              <a:off x="7814572" y="2032986"/>
              <a:ext cx="656272" cy="373380"/>
            </a:xfrm>
            <a:prstGeom prst="rect">
              <a:avLst/>
            </a:prstGeom>
            <a:noFill/>
          </p:spPr>
          <p:txBody>
            <a:bodyPr wrap="none">
              <a:spAutoFit/>
            </a:bodyPr>
            <a:lstStyle/>
            <a:p>
              <a:pPr>
                <a:defRPr/>
              </a:pPr>
              <a:r>
                <a:rPr lang="en-US" altLang="zh-CN" sz="2665" dirty="0">
                  <a:solidFill>
                    <a:schemeClr val="tx1">
                      <a:lumMod val="75000"/>
                      <a:lumOff val="25000"/>
                    </a:schemeClr>
                  </a:solidFill>
                  <a:latin typeface="Impact" panose="020B0806030902050204" pitchFamily="34" charset="0"/>
                </a:rPr>
                <a:t>2022</a:t>
              </a:r>
              <a:endParaRPr lang="zh-CN" altLang="en-US" sz="2665" dirty="0">
                <a:solidFill>
                  <a:schemeClr val="tx1">
                    <a:lumMod val="75000"/>
                    <a:lumOff val="25000"/>
                  </a:schemeClr>
                </a:solidFill>
                <a:latin typeface="Impact" panose="020B0806030902050204" pitchFamily="34" charset="0"/>
              </a:endParaRPr>
            </a:p>
          </p:txBody>
        </p:sp>
        <p:sp>
          <p:nvSpPr>
            <p:cNvPr id="27" name="矩形 26"/>
            <p:cNvSpPr/>
            <p:nvPr/>
          </p:nvSpPr>
          <p:spPr>
            <a:xfrm>
              <a:off x="7676356" y="2437644"/>
              <a:ext cx="972344" cy="1602105"/>
            </a:xfrm>
            <a:prstGeom prst="rect">
              <a:avLst/>
            </a:prstGeom>
          </p:spPr>
          <p:txBody>
            <a:bodyPr wrap="square">
              <a:spAutoFit/>
            </a:bodyPr>
            <a:lstStyle/>
            <a:p>
              <a:pPr algn="l">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sym typeface="+mn-ea"/>
                </a:rPr>
                <a:t> Three millionth new energy passenger  vehicle in November</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a:p>
              <a:pPr algn="just">
                <a:lnSpc>
                  <a:spcPct val="120000"/>
                </a:lnSpc>
              </a:pPr>
              <a:endParaRPr lang="en-US" altLang="zh-CN" sz="1600" kern="100" dirty="0">
                <a:solidFill>
                  <a:schemeClr val="tx1">
                    <a:lumMod val="75000"/>
                    <a:lumOff val="25000"/>
                  </a:schemeClr>
                </a:solidFill>
                <a:latin typeface="方正正准黑简体" pitchFamily="2" charset="-122"/>
                <a:ea typeface="方正正准黑简体" pitchFamily="2" charset="-122"/>
              </a:endParaRPr>
            </a:p>
          </p:txBody>
        </p:sp>
        <p:grpSp>
          <p:nvGrpSpPr>
            <p:cNvPr id="28" name="组合 27"/>
            <p:cNvGrpSpPr/>
            <p:nvPr/>
          </p:nvGrpSpPr>
          <p:grpSpPr>
            <a:xfrm>
              <a:off x="7849271" y="1059648"/>
              <a:ext cx="631434" cy="542780"/>
              <a:chOff x="4714876" y="3286124"/>
              <a:chExt cx="1108075" cy="952500"/>
            </a:xfrm>
            <a:solidFill>
              <a:srgbClr val="FF9900"/>
            </a:solidFill>
          </p:grpSpPr>
          <p:sp>
            <p:nvSpPr>
              <p:cNvPr id="29" name="Freeform 201"/>
              <p:cNvSpPr/>
              <p:nvPr/>
            </p:nvSpPr>
            <p:spPr bwMode="auto">
              <a:xfrm>
                <a:off x="4714876" y="3286124"/>
                <a:ext cx="1108075" cy="952500"/>
              </a:xfrm>
              <a:custGeom>
                <a:avLst/>
                <a:gdLst/>
                <a:ahLst/>
                <a:cxnLst>
                  <a:cxn ang="0">
                    <a:pos x="120" y="36"/>
                  </a:cxn>
                  <a:cxn ang="0">
                    <a:pos x="119" y="36"/>
                  </a:cxn>
                  <a:cxn ang="0">
                    <a:pos x="111" y="9"/>
                  </a:cxn>
                  <a:cxn ang="0">
                    <a:pos x="99" y="1"/>
                  </a:cxn>
                  <a:cxn ang="0">
                    <a:pos x="25" y="1"/>
                  </a:cxn>
                  <a:cxn ang="0">
                    <a:pos x="13" y="7"/>
                  </a:cxn>
                  <a:cxn ang="0">
                    <a:pos x="7" y="36"/>
                  </a:cxn>
                  <a:cxn ang="0">
                    <a:pos x="6" y="36"/>
                  </a:cxn>
                  <a:cxn ang="0">
                    <a:pos x="0" y="42"/>
                  </a:cxn>
                  <a:cxn ang="0">
                    <a:pos x="0" y="73"/>
                  </a:cxn>
                  <a:cxn ang="0">
                    <a:pos x="6" y="79"/>
                  </a:cxn>
                  <a:cxn ang="0">
                    <a:pos x="10" y="79"/>
                  </a:cxn>
                  <a:cxn ang="0">
                    <a:pos x="10" y="94"/>
                  </a:cxn>
                  <a:cxn ang="0">
                    <a:pos x="16" y="100"/>
                  </a:cxn>
                  <a:cxn ang="0">
                    <a:pos x="25" y="100"/>
                  </a:cxn>
                  <a:cxn ang="0">
                    <a:pos x="30" y="94"/>
                  </a:cxn>
                  <a:cxn ang="0">
                    <a:pos x="30" y="79"/>
                  </a:cxn>
                  <a:cxn ang="0">
                    <a:pos x="98" y="79"/>
                  </a:cxn>
                  <a:cxn ang="0">
                    <a:pos x="98" y="94"/>
                  </a:cxn>
                  <a:cxn ang="0">
                    <a:pos x="104" y="100"/>
                  </a:cxn>
                  <a:cxn ang="0">
                    <a:pos x="112" y="100"/>
                  </a:cxn>
                  <a:cxn ang="0">
                    <a:pos x="118" y="94"/>
                  </a:cxn>
                  <a:cxn ang="0">
                    <a:pos x="118" y="79"/>
                  </a:cxn>
                  <a:cxn ang="0">
                    <a:pos x="120" y="79"/>
                  </a:cxn>
                  <a:cxn ang="0">
                    <a:pos x="126" y="73"/>
                  </a:cxn>
                  <a:cxn ang="0">
                    <a:pos x="126" y="42"/>
                  </a:cxn>
                  <a:cxn ang="0">
                    <a:pos x="120" y="36"/>
                  </a:cxn>
                  <a:cxn ang="0">
                    <a:pos x="17" y="11"/>
                  </a:cxn>
                  <a:cxn ang="0">
                    <a:pos x="27" y="5"/>
                  </a:cxn>
                  <a:cxn ang="0">
                    <a:pos x="96" y="5"/>
                  </a:cxn>
                  <a:cxn ang="0">
                    <a:pos x="106" y="11"/>
                  </a:cxn>
                  <a:cxn ang="0">
                    <a:pos x="112" y="35"/>
                  </a:cxn>
                  <a:cxn ang="0">
                    <a:pos x="13" y="35"/>
                  </a:cxn>
                  <a:cxn ang="0">
                    <a:pos x="17" y="11"/>
                  </a:cxn>
                  <a:cxn ang="0">
                    <a:pos x="22" y="65"/>
                  </a:cxn>
                  <a:cxn ang="0">
                    <a:pos x="14" y="56"/>
                  </a:cxn>
                  <a:cxn ang="0">
                    <a:pos x="22" y="48"/>
                  </a:cxn>
                  <a:cxn ang="0">
                    <a:pos x="31" y="56"/>
                  </a:cxn>
                  <a:cxn ang="0">
                    <a:pos x="22" y="65"/>
                  </a:cxn>
                  <a:cxn ang="0">
                    <a:pos x="76" y="65"/>
                  </a:cxn>
                  <a:cxn ang="0">
                    <a:pos x="51" y="65"/>
                  </a:cxn>
                  <a:cxn ang="0">
                    <a:pos x="43" y="57"/>
                  </a:cxn>
                  <a:cxn ang="0">
                    <a:pos x="51" y="49"/>
                  </a:cxn>
                  <a:cxn ang="0">
                    <a:pos x="76" y="49"/>
                  </a:cxn>
                  <a:cxn ang="0">
                    <a:pos x="84" y="57"/>
                  </a:cxn>
                  <a:cxn ang="0">
                    <a:pos x="76" y="65"/>
                  </a:cxn>
                  <a:cxn ang="0">
                    <a:pos x="105" y="65"/>
                  </a:cxn>
                  <a:cxn ang="0">
                    <a:pos x="96" y="56"/>
                  </a:cxn>
                  <a:cxn ang="0">
                    <a:pos x="105" y="48"/>
                  </a:cxn>
                  <a:cxn ang="0">
                    <a:pos x="113" y="56"/>
                  </a:cxn>
                  <a:cxn ang="0">
                    <a:pos x="105" y="65"/>
                  </a:cxn>
                </a:cxnLst>
                <a:rect l="0" t="0" r="r" b="b"/>
                <a:pathLst>
                  <a:path w="126" h="100">
                    <a:moveTo>
                      <a:pt x="120" y="36"/>
                    </a:moveTo>
                    <a:cubicBezTo>
                      <a:pt x="119" y="36"/>
                      <a:pt x="119" y="36"/>
                      <a:pt x="119" y="36"/>
                    </a:cubicBezTo>
                    <a:cubicBezTo>
                      <a:pt x="119" y="36"/>
                      <a:pt x="112" y="10"/>
                      <a:pt x="111" y="9"/>
                    </a:cubicBezTo>
                    <a:cubicBezTo>
                      <a:pt x="106" y="0"/>
                      <a:pt x="99" y="1"/>
                      <a:pt x="99" y="1"/>
                    </a:cubicBezTo>
                    <a:cubicBezTo>
                      <a:pt x="25" y="1"/>
                      <a:pt x="25" y="1"/>
                      <a:pt x="25" y="1"/>
                    </a:cubicBezTo>
                    <a:cubicBezTo>
                      <a:pt x="16" y="1"/>
                      <a:pt x="13" y="7"/>
                      <a:pt x="13" y="7"/>
                    </a:cubicBezTo>
                    <a:cubicBezTo>
                      <a:pt x="7" y="36"/>
                      <a:pt x="7" y="36"/>
                      <a:pt x="7" y="36"/>
                    </a:cubicBezTo>
                    <a:cubicBezTo>
                      <a:pt x="6" y="36"/>
                      <a:pt x="6" y="36"/>
                      <a:pt x="6" y="36"/>
                    </a:cubicBezTo>
                    <a:cubicBezTo>
                      <a:pt x="3" y="36"/>
                      <a:pt x="0" y="39"/>
                      <a:pt x="0" y="42"/>
                    </a:cubicBezTo>
                    <a:cubicBezTo>
                      <a:pt x="0" y="73"/>
                      <a:pt x="0" y="73"/>
                      <a:pt x="0" y="73"/>
                    </a:cubicBezTo>
                    <a:cubicBezTo>
                      <a:pt x="0" y="77"/>
                      <a:pt x="3" y="79"/>
                      <a:pt x="6" y="79"/>
                    </a:cubicBezTo>
                    <a:cubicBezTo>
                      <a:pt x="10" y="79"/>
                      <a:pt x="10" y="79"/>
                      <a:pt x="10" y="79"/>
                    </a:cubicBezTo>
                    <a:cubicBezTo>
                      <a:pt x="10" y="94"/>
                      <a:pt x="10" y="94"/>
                      <a:pt x="10" y="94"/>
                    </a:cubicBezTo>
                    <a:cubicBezTo>
                      <a:pt x="10" y="97"/>
                      <a:pt x="13" y="100"/>
                      <a:pt x="16" y="100"/>
                    </a:cubicBezTo>
                    <a:cubicBezTo>
                      <a:pt x="25" y="100"/>
                      <a:pt x="25" y="100"/>
                      <a:pt x="25" y="100"/>
                    </a:cubicBezTo>
                    <a:cubicBezTo>
                      <a:pt x="28" y="100"/>
                      <a:pt x="30" y="97"/>
                      <a:pt x="30" y="94"/>
                    </a:cubicBezTo>
                    <a:cubicBezTo>
                      <a:pt x="30" y="79"/>
                      <a:pt x="30" y="79"/>
                      <a:pt x="30" y="79"/>
                    </a:cubicBezTo>
                    <a:cubicBezTo>
                      <a:pt x="98" y="79"/>
                      <a:pt x="98" y="79"/>
                      <a:pt x="98" y="79"/>
                    </a:cubicBezTo>
                    <a:cubicBezTo>
                      <a:pt x="98" y="94"/>
                      <a:pt x="98" y="94"/>
                      <a:pt x="98" y="94"/>
                    </a:cubicBezTo>
                    <a:cubicBezTo>
                      <a:pt x="98" y="97"/>
                      <a:pt x="100" y="100"/>
                      <a:pt x="104" y="100"/>
                    </a:cubicBezTo>
                    <a:cubicBezTo>
                      <a:pt x="112" y="100"/>
                      <a:pt x="112" y="100"/>
                      <a:pt x="112" y="100"/>
                    </a:cubicBezTo>
                    <a:cubicBezTo>
                      <a:pt x="115" y="100"/>
                      <a:pt x="118" y="97"/>
                      <a:pt x="118" y="94"/>
                    </a:cubicBezTo>
                    <a:cubicBezTo>
                      <a:pt x="118" y="79"/>
                      <a:pt x="118" y="79"/>
                      <a:pt x="118" y="79"/>
                    </a:cubicBezTo>
                    <a:cubicBezTo>
                      <a:pt x="120" y="79"/>
                      <a:pt x="120" y="79"/>
                      <a:pt x="120" y="79"/>
                    </a:cubicBezTo>
                    <a:cubicBezTo>
                      <a:pt x="123" y="79"/>
                      <a:pt x="126" y="77"/>
                      <a:pt x="126" y="73"/>
                    </a:cubicBezTo>
                    <a:cubicBezTo>
                      <a:pt x="126" y="42"/>
                      <a:pt x="126" y="42"/>
                      <a:pt x="126" y="42"/>
                    </a:cubicBezTo>
                    <a:cubicBezTo>
                      <a:pt x="126" y="39"/>
                      <a:pt x="123" y="36"/>
                      <a:pt x="120" y="36"/>
                    </a:cubicBezTo>
                    <a:close/>
                    <a:moveTo>
                      <a:pt x="17" y="11"/>
                    </a:moveTo>
                    <a:cubicBezTo>
                      <a:pt x="17" y="11"/>
                      <a:pt x="19" y="5"/>
                      <a:pt x="27" y="5"/>
                    </a:cubicBezTo>
                    <a:cubicBezTo>
                      <a:pt x="96" y="5"/>
                      <a:pt x="96" y="5"/>
                      <a:pt x="96" y="5"/>
                    </a:cubicBezTo>
                    <a:cubicBezTo>
                      <a:pt x="96" y="5"/>
                      <a:pt x="102" y="4"/>
                      <a:pt x="106" y="11"/>
                    </a:cubicBezTo>
                    <a:cubicBezTo>
                      <a:pt x="106" y="11"/>
                      <a:pt x="112" y="35"/>
                      <a:pt x="112" y="35"/>
                    </a:cubicBezTo>
                    <a:cubicBezTo>
                      <a:pt x="13" y="35"/>
                      <a:pt x="13" y="35"/>
                      <a:pt x="13" y="35"/>
                    </a:cubicBezTo>
                    <a:lnTo>
                      <a:pt x="17" y="11"/>
                    </a:lnTo>
                    <a:close/>
                    <a:moveTo>
                      <a:pt x="22" y="65"/>
                    </a:moveTo>
                    <a:cubicBezTo>
                      <a:pt x="18" y="65"/>
                      <a:pt x="14" y="61"/>
                      <a:pt x="14" y="56"/>
                    </a:cubicBezTo>
                    <a:cubicBezTo>
                      <a:pt x="14" y="52"/>
                      <a:pt x="18" y="48"/>
                      <a:pt x="22" y="48"/>
                    </a:cubicBezTo>
                    <a:cubicBezTo>
                      <a:pt x="27" y="48"/>
                      <a:pt x="31" y="52"/>
                      <a:pt x="31" y="56"/>
                    </a:cubicBezTo>
                    <a:cubicBezTo>
                      <a:pt x="31" y="61"/>
                      <a:pt x="27" y="65"/>
                      <a:pt x="22" y="65"/>
                    </a:cubicBezTo>
                    <a:close/>
                    <a:moveTo>
                      <a:pt x="76" y="65"/>
                    </a:moveTo>
                    <a:cubicBezTo>
                      <a:pt x="51" y="65"/>
                      <a:pt x="51" y="65"/>
                      <a:pt x="51" y="65"/>
                    </a:cubicBezTo>
                    <a:cubicBezTo>
                      <a:pt x="46" y="65"/>
                      <a:pt x="43" y="61"/>
                      <a:pt x="43" y="57"/>
                    </a:cubicBezTo>
                    <a:cubicBezTo>
                      <a:pt x="43" y="53"/>
                      <a:pt x="46" y="49"/>
                      <a:pt x="51" y="49"/>
                    </a:cubicBezTo>
                    <a:cubicBezTo>
                      <a:pt x="76" y="49"/>
                      <a:pt x="76" y="49"/>
                      <a:pt x="76" y="49"/>
                    </a:cubicBezTo>
                    <a:cubicBezTo>
                      <a:pt x="80" y="49"/>
                      <a:pt x="84" y="53"/>
                      <a:pt x="84" y="57"/>
                    </a:cubicBezTo>
                    <a:cubicBezTo>
                      <a:pt x="84" y="61"/>
                      <a:pt x="80" y="65"/>
                      <a:pt x="76" y="65"/>
                    </a:cubicBezTo>
                    <a:close/>
                    <a:moveTo>
                      <a:pt x="105" y="65"/>
                    </a:moveTo>
                    <a:cubicBezTo>
                      <a:pt x="100" y="65"/>
                      <a:pt x="96" y="61"/>
                      <a:pt x="96" y="56"/>
                    </a:cubicBezTo>
                    <a:cubicBezTo>
                      <a:pt x="96" y="52"/>
                      <a:pt x="100" y="48"/>
                      <a:pt x="105" y="48"/>
                    </a:cubicBezTo>
                    <a:cubicBezTo>
                      <a:pt x="109" y="48"/>
                      <a:pt x="113" y="52"/>
                      <a:pt x="113" y="56"/>
                    </a:cubicBezTo>
                    <a:cubicBezTo>
                      <a:pt x="113" y="61"/>
                      <a:pt x="109" y="65"/>
                      <a:pt x="105" y="65"/>
                    </a:cubicBezTo>
                    <a:close/>
                  </a:path>
                </a:pathLst>
              </a:custGeom>
              <a:solidFill>
                <a:srgbClr val="BF8E5D"/>
              </a:solidFill>
              <a:ln w="9525">
                <a:noFill/>
                <a:round/>
              </a:ln>
            </p:spPr>
            <p:txBody>
              <a:bodyPr vert="horz" wrap="square" lIns="121920" tIns="60960" rIns="121920" bIns="60960" numCol="1" anchor="t" anchorCtr="0" compatLnSpc="1"/>
              <a:lstStyle/>
              <a:p>
                <a:endParaRPr lang="zh-CN" altLang="en-US" sz="2400" dirty="0"/>
              </a:p>
            </p:txBody>
          </p:sp>
          <p:sp>
            <p:nvSpPr>
              <p:cNvPr id="30" name="Freeform 202"/>
              <p:cNvSpPr/>
              <p:nvPr/>
            </p:nvSpPr>
            <p:spPr bwMode="auto">
              <a:xfrm>
                <a:off x="4854576" y="3762374"/>
                <a:ext cx="106363" cy="114300"/>
              </a:xfrm>
              <a:custGeom>
                <a:avLst/>
                <a:gdLst/>
                <a:ahLst/>
                <a:cxnLst>
                  <a:cxn ang="0">
                    <a:pos x="6" y="0"/>
                  </a:cxn>
                  <a:cxn ang="0">
                    <a:pos x="0" y="6"/>
                  </a:cxn>
                  <a:cxn ang="0">
                    <a:pos x="4" y="12"/>
                  </a:cxn>
                  <a:cxn ang="0">
                    <a:pos x="2" y="7"/>
                  </a:cxn>
                  <a:cxn ang="0">
                    <a:pos x="7" y="2"/>
                  </a:cxn>
                  <a:cxn ang="0">
                    <a:pos x="12" y="4"/>
                  </a:cxn>
                  <a:cxn ang="0">
                    <a:pos x="6" y="0"/>
                  </a:cxn>
                </a:cxnLst>
                <a:rect l="0" t="0" r="r" b="b"/>
                <a:pathLst>
                  <a:path w="12" h="12">
                    <a:moveTo>
                      <a:pt x="6" y="0"/>
                    </a:moveTo>
                    <a:cubicBezTo>
                      <a:pt x="3" y="0"/>
                      <a:pt x="0" y="3"/>
                      <a:pt x="0" y="6"/>
                    </a:cubicBezTo>
                    <a:cubicBezTo>
                      <a:pt x="0" y="9"/>
                      <a:pt x="2" y="11"/>
                      <a:pt x="4" y="12"/>
                    </a:cubicBezTo>
                    <a:cubicBezTo>
                      <a:pt x="3" y="11"/>
                      <a:pt x="2" y="9"/>
                      <a:pt x="2" y="7"/>
                    </a:cubicBezTo>
                    <a:cubicBezTo>
                      <a:pt x="2" y="4"/>
                      <a:pt x="4" y="2"/>
                      <a:pt x="7" y="2"/>
                    </a:cubicBezTo>
                    <a:cubicBezTo>
                      <a:pt x="9" y="2"/>
                      <a:pt x="11" y="3"/>
                      <a:pt x="12" y="4"/>
                    </a:cubicBezTo>
                    <a:cubicBezTo>
                      <a:pt x="11" y="2"/>
                      <a:pt x="9" y="0"/>
                      <a:pt x="6" y="0"/>
                    </a:cubicBezTo>
                    <a:close/>
                  </a:path>
                </a:pathLst>
              </a:custGeom>
              <a:grpFill/>
              <a:ln w="9525">
                <a:noFill/>
                <a:round/>
              </a:ln>
            </p:spPr>
            <p:txBody>
              <a:bodyPr vert="horz" wrap="square" lIns="121920" tIns="60960" rIns="121920" bIns="60960" numCol="1" anchor="t" anchorCtr="0" compatLnSpc="1"/>
              <a:lstStyle/>
              <a:p>
                <a:endParaRPr lang="zh-CN" altLang="en-US" sz="2400"/>
              </a:p>
            </p:txBody>
          </p:sp>
          <p:sp>
            <p:nvSpPr>
              <p:cNvPr id="31" name="Freeform 203"/>
              <p:cNvSpPr/>
              <p:nvPr/>
            </p:nvSpPr>
            <p:spPr bwMode="auto">
              <a:xfrm>
                <a:off x="5584826" y="3762374"/>
                <a:ext cx="96838" cy="114300"/>
              </a:xfrm>
              <a:custGeom>
                <a:avLst/>
                <a:gdLst/>
                <a:ahLst/>
                <a:cxnLst>
                  <a:cxn ang="0">
                    <a:pos x="5" y="0"/>
                  </a:cxn>
                  <a:cxn ang="0">
                    <a:pos x="0" y="4"/>
                  </a:cxn>
                  <a:cxn ang="0">
                    <a:pos x="5" y="2"/>
                  </a:cxn>
                  <a:cxn ang="0">
                    <a:pos x="10" y="7"/>
                  </a:cxn>
                  <a:cxn ang="0">
                    <a:pos x="8" y="12"/>
                  </a:cxn>
                  <a:cxn ang="0">
                    <a:pos x="11" y="6"/>
                  </a:cxn>
                  <a:cxn ang="0">
                    <a:pos x="5" y="0"/>
                  </a:cxn>
                </a:cxnLst>
                <a:rect l="0" t="0" r="r" b="b"/>
                <a:pathLst>
                  <a:path w="11" h="12">
                    <a:moveTo>
                      <a:pt x="5" y="0"/>
                    </a:moveTo>
                    <a:cubicBezTo>
                      <a:pt x="3" y="0"/>
                      <a:pt x="1" y="2"/>
                      <a:pt x="0" y="4"/>
                    </a:cubicBezTo>
                    <a:cubicBezTo>
                      <a:pt x="1" y="3"/>
                      <a:pt x="3" y="2"/>
                      <a:pt x="5" y="2"/>
                    </a:cubicBezTo>
                    <a:cubicBezTo>
                      <a:pt x="8" y="2"/>
                      <a:pt x="10" y="4"/>
                      <a:pt x="10" y="7"/>
                    </a:cubicBezTo>
                    <a:cubicBezTo>
                      <a:pt x="10" y="9"/>
                      <a:pt x="9" y="11"/>
                      <a:pt x="8" y="12"/>
                    </a:cubicBezTo>
                    <a:cubicBezTo>
                      <a:pt x="10" y="11"/>
                      <a:pt x="11" y="9"/>
                      <a:pt x="11" y="6"/>
                    </a:cubicBezTo>
                    <a:cubicBezTo>
                      <a:pt x="11" y="3"/>
                      <a:pt x="9" y="0"/>
                      <a:pt x="5" y="0"/>
                    </a:cubicBezTo>
                    <a:close/>
                  </a:path>
                </a:pathLst>
              </a:custGeom>
              <a:grpFill/>
              <a:ln w="9525">
                <a:noFill/>
                <a:round/>
              </a:ln>
            </p:spPr>
            <p:txBody>
              <a:bodyPr vert="horz" wrap="square" lIns="121920" tIns="60960" rIns="121920" bIns="60960" numCol="1" anchor="t" anchorCtr="0" compatLnSpc="1"/>
              <a:lstStyle/>
              <a:p>
                <a:endParaRPr lang="zh-CN" altLang="en-US" sz="2400"/>
              </a:p>
            </p:txBody>
          </p:sp>
        </p:grpSp>
      </p:grpSp>
      <p:grpSp>
        <p:nvGrpSpPr>
          <p:cNvPr id="32" name="组合 31"/>
          <p:cNvGrpSpPr/>
          <p:nvPr/>
        </p:nvGrpSpPr>
        <p:grpSpPr>
          <a:xfrm>
            <a:off x="6646222" y="2159045"/>
            <a:ext cx="1390440" cy="3125689"/>
            <a:chOff x="6318090" y="1045878"/>
            <a:chExt cx="1042830" cy="2344266"/>
          </a:xfrm>
        </p:grpSpPr>
        <p:sp>
          <p:nvSpPr>
            <p:cNvPr id="33" name="椭圆 32"/>
            <p:cNvSpPr/>
            <p:nvPr/>
          </p:nvSpPr>
          <p:spPr>
            <a:xfrm>
              <a:off x="6697144" y="1754857"/>
              <a:ext cx="259163" cy="259163"/>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34" name="文本框 33"/>
            <p:cNvSpPr txBox="1"/>
            <p:nvPr/>
          </p:nvSpPr>
          <p:spPr>
            <a:xfrm>
              <a:off x="6477110" y="2032986"/>
              <a:ext cx="625316" cy="373380"/>
            </a:xfrm>
            <a:prstGeom prst="rect">
              <a:avLst/>
            </a:prstGeom>
            <a:noFill/>
          </p:spPr>
          <p:txBody>
            <a:bodyPr wrap="none">
              <a:spAutoFit/>
            </a:bodyPr>
            <a:lstStyle/>
            <a:p>
              <a:pPr>
                <a:defRPr/>
              </a:pPr>
              <a:r>
                <a:rPr lang="en-US" altLang="zh-CN" sz="2665" dirty="0">
                  <a:solidFill>
                    <a:schemeClr val="tx1">
                      <a:lumMod val="75000"/>
                      <a:lumOff val="25000"/>
                    </a:schemeClr>
                  </a:solidFill>
                  <a:latin typeface="Impact" panose="020B0806030902050204" pitchFamily="34" charset="0"/>
                </a:rPr>
                <a:t>2021</a:t>
              </a:r>
              <a:endParaRPr lang="zh-CN" altLang="en-US" sz="2665" dirty="0">
                <a:solidFill>
                  <a:schemeClr val="tx1">
                    <a:lumMod val="75000"/>
                    <a:lumOff val="25000"/>
                  </a:schemeClr>
                </a:solidFill>
                <a:latin typeface="Impact" panose="020B0806030902050204" pitchFamily="34" charset="0"/>
              </a:endParaRPr>
            </a:p>
          </p:txBody>
        </p:sp>
        <p:sp>
          <p:nvSpPr>
            <p:cNvPr id="35" name="矩形 34"/>
            <p:cNvSpPr/>
            <p:nvPr/>
          </p:nvSpPr>
          <p:spPr>
            <a:xfrm>
              <a:off x="6318090" y="2445264"/>
              <a:ext cx="1042830" cy="944880"/>
            </a:xfrm>
            <a:prstGeom prst="rect">
              <a:avLst/>
            </a:prstGeom>
          </p:spPr>
          <p:txBody>
            <a:bodyPr wrap="square">
              <a:spAutoFit/>
            </a:bodyPr>
            <a:lstStyle/>
            <a:p>
              <a:pPr algn="just">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rPr>
                <a:t>One millionth new energy passenger  vehicle </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p:txBody>
        </p:sp>
        <p:grpSp>
          <p:nvGrpSpPr>
            <p:cNvPr id="36" name="组合 35"/>
            <p:cNvGrpSpPr/>
            <p:nvPr/>
          </p:nvGrpSpPr>
          <p:grpSpPr>
            <a:xfrm>
              <a:off x="6473506" y="1045878"/>
              <a:ext cx="706438" cy="556550"/>
              <a:chOff x="5041900" y="5176837"/>
              <a:chExt cx="912813" cy="719137"/>
            </a:xfrm>
            <a:solidFill>
              <a:srgbClr val="FF9900"/>
            </a:solidFill>
          </p:grpSpPr>
          <p:sp>
            <p:nvSpPr>
              <p:cNvPr id="37" name="Freeform 241"/>
              <p:cNvSpPr/>
              <p:nvPr/>
            </p:nvSpPr>
            <p:spPr bwMode="auto">
              <a:xfrm>
                <a:off x="5665788" y="5553074"/>
                <a:ext cx="288925" cy="163512"/>
              </a:xfrm>
              <a:custGeom>
                <a:avLst/>
                <a:gdLst>
                  <a:gd name="T0" fmla="*/ 182 w 182"/>
                  <a:gd name="T1" fmla="*/ 0 h 103"/>
                  <a:gd name="T2" fmla="*/ 182 w 182"/>
                  <a:gd name="T3" fmla="*/ 103 h 103"/>
                  <a:gd name="T4" fmla="*/ 155 w 182"/>
                  <a:gd name="T5" fmla="*/ 103 h 103"/>
                  <a:gd name="T6" fmla="*/ 155 w 182"/>
                  <a:gd name="T7" fmla="*/ 20 h 103"/>
                  <a:gd name="T8" fmla="*/ 146 w 182"/>
                  <a:gd name="T9" fmla="*/ 20 h 103"/>
                  <a:gd name="T10" fmla="*/ 146 w 182"/>
                  <a:gd name="T11" fmla="*/ 103 h 103"/>
                  <a:gd name="T12" fmla="*/ 124 w 182"/>
                  <a:gd name="T13" fmla="*/ 103 h 103"/>
                  <a:gd name="T14" fmla="*/ 124 w 182"/>
                  <a:gd name="T15" fmla="*/ 20 h 103"/>
                  <a:gd name="T16" fmla="*/ 114 w 182"/>
                  <a:gd name="T17" fmla="*/ 20 h 103"/>
                  <a:gd name="T18" fmla="*/ 114 w 182"/>
                  <a:gd name="T19" fmla="*/ 103 h 103"/>
                  <a:gd name="T20" fmla="*/ 95 w 182"/>
                  <a:gd name="T21" fmla="*/ 103 h 103"/>
                  <a:gd name="T22" fmla="*/ 95 w 182"/>
                  <a:gd name="T23" fmla="*/ 20 h 103"/>
                  <a:gd name="T24" fmla="*/ 86 w 182"/>
                  <a:gd name="T25" fmla="*/ 20 h 103"/>
                  <a:gd name="T26" fmla="*/ 86 w 182"/>
                  <a:gd name="T27" fmla="*/ 103 h 103"/>
                  <a:gd name="T28" fmla="*/ 65 w 182"/>
                  <a:gd name="T29" fmla="*/ 103 h 103"/>
                  <a:gd name="T30" fmla="*/ 65 w 182"/>
                  <a:gd name="T31" fmla="*/ 20 h 103"/>
                  <a:gd name="T32" fmla="*/ 56 w 182"/>
                  <a:gd name="T33" fmla="*/ 20 h 103"/>
                  <a:gd name="T34" fmla="*/ 56 w 182"/>
                  <a:gd name="T35" fmla="*/ 103 h 103"/>
                  <a:gd name="T36" fmla="*/ 37 w 182"/>
                  <a:gd name="T37" fmla="*/ 103 h 103"/>
                  <a:gd name="T38" fmla="*/ 37 w 182"/>
                  <a:gd name="T39" fmla="*/ 20 h 103"/>
                  <a:gd name="T40" fmla="*/ 28 w 182"/>
                  <a:gd name="T41" fmla="*/ 20 h 103"/>
                  <a:gd name="T42" fmla="*/ 28 w 182"/>
                  <a:gd name="T43" fmla="*/ 103 h 103"/>
                  <a:gd name="T44" fmla="*/ 0 w 182"/>
                  <a:gd name="T45" fmla="*/ 103 h 103"/>
                  <a:gd name="T46" fmla="*/ 0 w 182"/>
                  <a:gd name="T47" fmla="*/ 0 h 103"/>
                  <a:gd name="T48" fmla="*/ 182 w 182"/>
                  <a:gd name="T49" fmla="*/ 0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2" h="103">
                    <a:moveTo>
                      <a:pt x="182" y="0"/>
                    </a:moveTo>
                    <a:lnTo>
                      <a:pt x="182" y="103"/>
                    </a:lnTo>
                    <a:lnTo>
                      <a:pt x="155" y="103"/>
                    </a:lnTo>
                    <a:lnTo>
                      <a:pt x="155" y="20"/>
                    </a:lnTo>
                    <a:lnTo>
                      <a:pt x="146" y="20"/>
                    </a:lnTo>
                    <a:lnTo>
                      <a:pt x="146" y="103"/>
                    </a:lnTo>
                    <a:lnTo>
                      <a:pt x="124" y="103"/>
                    </a:lnTo>
                    <a:lnTo>
                      <a:pt x="124" y="20"/>
                    </a:lnTo>
                    <a:lnTo>
                      <a:pt x="114" y="20"/>
                    </a:lnTo>
                    <a:lnTo>
                      <a:pt x="114" y="103"/>
                    </a:lnTo>
                    <a:lnTo>
                      <a:pt x="95" y="103"/>
                    </a:lnTo>
                    <a:lnTo>
                      <a:pt x="95" y="20"/>
                    </a:lnTo>
                    <a:lnTo>
                      <a:pt x="86" y="20"/>
                    </a:lnTo>
                    <a:lnTo>
                      <a:pt x="86" y="103"/>
                    </a:lnTo>
                    <a:lnTo>
                      <a:pt x="65" y="103"/>
                    </a:lnTo>
                    <a:lnTo>
                      <a:pt x="65" y="20"/>
                    </a:lnTo>
                    <a:lnTo>
                      <a:pt x="56" y="20"/>
                    </a:lnTo>
                    <a:lnTo>
                      <a:pt x="56" y="103"/>
                    </a:lnTo>
                    <a:lnTo>
                      <a:pt x="37" y="103"/>
                    </a:lnTo>
                    <a:lnTo>
                      <a:pt x="37" y="20"/>
                    </a:lnTo>
                    <a:lnTo>
                      <a:pt x="28" y="20"/>
                    </a:lnTo>
                    <a:lnTo>
                      <a:pt x="28" y="103"/>
                    </a:lnTo>
                    <a:lnTo>
                      <a:pt x="0" y="103"/>
                    </a:lnTo>
                    <a:lnTo>
                      <a:pt x="0" y="0"/>
                    </a:lnTo>
                    <a:lnTo>
                      <a:pt x="182" y="0"/>
                    </a:ln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sp>
            <p:nvSpPr>
              <p:cNvPr id="38" name="Freeform 242"/>
              <p:cNvSpPr/>
              <p:nvPr/>
            </p:nvSpPr>
            <p:spPr bwMode="auto">
              <a:xfrm>
                <a:off x="5662613" y="5734049"/>
                <a:ext cx="285750" cy="161925"/>
              </a:xfrm>
              <a:custGeom>
                <a:avLst/>
                <a:gdLst>
                  <a:gd name="T0" fmla="*/ 180 w 180"/>
                  <a:gd name="T1" fmla="*/ 0 h 102"/>
                  <a:gd name="T2" fmla="*/ 180 w 180"/>
                  <a:gd name="T3" fmla="*/ 102 h 102"/>
                  <a:gd name="T4" fmla="*/ 154 w 180"/>
                  <a:gd name="T5" fmla="*/ 102 h 102"/>
                  <a:gd name="T6" fmla="*/ 154 w 180"/>
                  <a:gd name="T7" fmla="*/ 21 h 102"/>
                  <a:gd name="T8" fmla="*/ 144 w 180"/>
                  <a:gd name="T9" fmla="*/ 21 h 102"/>
                  <a:gd name="T10" fmla="*/ 144 w 180"/>
                  <a:gd name="T11" fmla="*/ 102 h 102"/>
                  <a:gd name="T12" fmla="*/ 124 w 180"/>
                  <a:gd name="T13" fmla="*/ 102 h 102"/>
                  <a:gd name="T14" fmla="*/ 124 w 180"/>
                  <a:gd name="T15" fmla="*/ 21 h 102"/>
                  <a:gd name="T16" fmla="*/ 114 w 180"/>
                  <a:gd name="T17" fmla="*/ 21 h 102"/>
                  <a:gd name="T18" fmla="*/ 114 w 180"/>
                  <a:gd name="T19" fmla="*/ 102 h 102"/>
                  <a:gd name="T20" fmla="*/ 95 w 180"/>
                  <a:gd name="T21" fmla="*/ 102 h 102"/>
                  <a:gd name="T22" fmla="*/ 95 w 180"/>
                  <a:gd name="T23" fmla="*/ 21 h 102"/>
                  <a:gd name="T24" fmla="*/ 86 w 180"/>
                  <a:gd name="T25" fmla="*/ 21 h 102"/>
                  <a:gd name="T26" fmla="*/ 86 w 180"/>
                  <a:gd name="T27" fmla="*/ 102 h 102"/>
                  <a:gd name="T28" fmla="*/ 65 w 180"/>
                  <a:gd name="T29" fmla="*/ 102 h 102"/>
                  <a:gd name="T30" fmla="*/ 65 w 180"/>
                  <a:gd name="T31" fmla="*/ 21 h 102"/>
                  <a:gd name="T32" fmla="*/ 56 w 180"/>
                  <a:gd name="T33" fmla="*/ 21 h 102"/>
                  <a:gd name="T34" fmla="*/ 56 w 180"/>
                  <a:gd name="T35" fmla="*/ 102 h 102"/>
                  <a:gd name="T36" fmla="*/ 37 w 180"/>
                  <a:gd name="T37" fmla="*/ 102 h 102"/>
                  <a:gd name="T38" fmla="*/ 37 w 180"/>
                  <a:gd name="T39" fmla="*/ 21 h 102"/>
                  <a:gd name="T40" fmla="*/ 28 w 180"/>
                  <a:gd name="T41" fmla="*/ 21 h 102"/>
                  <a:gd name="T42" fmla="*/ 28 w 180"/>
                  <a:gd name="T43" fmla="*/ 102 h 102"/>
                  <a:gd name="T44" fmla="*/ 0 w 180"/>
                  <a:gd name="T45" fmla="*/ 102 h 102"/>
                  <a:gd name="T46" fmla="*/ 0 w 180"/>
                  <a:gd name="T47" fmla="*/ 0 h 102"/>
                  <a:gd name="T48" fmla="*/ 180 w 180"/>
                  <a:gd name="T4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80" h="102">
                    <a:moveTo>
                      <a:pt x="180" y="0"/>
                    </a:moveTo>
                    <a:lnTo>
                      <a:pt x="180" y="102"/>
                    </a:lnTo>
                    <a:lnTo>
                      <a:pt x="154" y="102"/>
                    </a:lnTo>
                    <a:lnTo>
                      <a:pt x="154" y="21"/>
                    </a:lnTo>
                    <a:lnTo>
                      <a:pt x="144" y="21"/>
                    </a:lnTo>
                    <a:lnTo>
                      <a:pt x="144" y="102"/>
                    </a:lnTo>
                    <a:lnTo>
                      <a:pt x="124" y="102"/>
                    </a:lnTo>
                    <a:lnTo>
                      <a:pt x="124" y="21"/>
                    </a:lnTo>
                    <a:lnTo>
                      <a:pt x="114" y="21"/>
                    </a:lnTo>
                    <a:lnTo>
                      <a:pt x="114" y="102"/>
                    </a:lnTo>
                    <a:lnTo>
                      <a:pt x="95" y="102"/>
                    </a:lnTo>
                    <a:lnTo>
                      <a:pt x="95" y="21"/>
                    </a:lnTo>
                    <a:lnTo>
                      <a:pt x="86" y="21"/>
                    </a:lnTo>
                    <a:lnTo>
                      <a:pt x="86" y="102"/>
                    </a:lnTo>
                    <a:lnTo>
                      <a:pt x="65" y="102"/>
                    </a:lnTo>
                    <a:lnTo>
                      <a:pt x="65" y="21"/>
                    </a:lnTo>
                    <a:lnTo>
                      <a:pt x="56" y="21"/>
                    </a:lnTo>
                    <a:lnTo>
                      <a:pt x="56" y="102"/>
                    </a:lnTo>
                    <a:lnTo>
                      <a:pt x="37" y="102"/>
                    </a:lnTo>
                    <a:lnTo>
                      <a:pt x="37" y="21"/>
                    </a:lnTo>
                    <a:lnTo>
                      <a:pt x="28" y="21"/>
                    </a:lnTo>
                    <a:lnTo>
                      <a:pt x="28" y="102"/>
                    </a:lnTo>
                    <a:lnTo>
                      <a:pt x="0" y="102"/>
                    </a:lnTo>
                    <a:lnTo>
                      <a:pt x="0" y="0"/>
                    </a:lnTo>
                    <a:lnTo>
                      <a:pt x="180" y="0"/>
                    </a:ln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sp>
            <p:nvSpPr>
              <p:cNvPr id="39" name="Freeform 243"/>
              <p:cNvSpPr/>
              <p:nvPr/>
            </p:nvSpPr>
            <p:spPr bwMode="auto">
              <a:xfrm>
                <a:off x="5041900" y="5176837"/>
                <a:ext cx="628650" cy="719137"/>
              </a:xfrm>
              <a:custGeom>
                <a:avLst/>
                <a:gdLst>
                  <a:gd name="T0" fmla="*/ 211 w 211"/>
                  <a:gd name="T1" fmla="*/ 0 h 241"/>
                  <a:gd name="T2" fmla="*/ 211 w 211"/>
                  <a:gd name="T3" fmla="*/ 26 h 241"/>
                  <a:gd name="T4" fmla="*/ 200 w 211"/>
                  <a:gd name="T5" fmla="*/ 29 h 241"/>
                  <a:gd name="T6" fmla="*/ 200 w 211"/>
                  <a:gd name="T7" fmla="*/ 117 h 241"/>
                  <a:gd name="T8" fmla="*/ 197 w 211"/>
                  <a:gd name="T9" fmla="*/ 120 h 241"/>
                  <a:gd name="T10" fmla="*/ 194 w 211"/>
                  <a:gd name="T11" fmla="*/ 117 h 241"/>
                  <a:gd name="T12" fmla="*/ 194 w 211"/>
                  <a:gd name="T13" fmla="*/ 31 h 241"/>
                  <a:gd name="T14" fmla="*/ 40 w 211"/>
                  <a:gd name="T15" fmla="*/ 78 h 241"/>
                  <a:gd name="T16" fmla="*/ 40 w 211"/>
                  <a:gd name="T17" fmla="*/ 221 h 241"/>
                  <a:gd name="T18" fmla="*/ 46 w 211"/>
                  <a:gd name="T19" fmla="*/ 221 h 241"/>
                  <a:gd name="T20" fmla="*/ 61 w 211"/>
                  <a:gd name="T21" fmla="*/ 235 h 241"/>
                  <a:gd name="T22" fmla="*/ 61 w 211"/>
                  <a:gd name="T23" fmla="*/ 241 h 241"/>
                  <a:gd name="T24" fmla="*/ 61 w 211"/>
                  <a:gd name="T25" fmla="*/ 241 h 241"/>
                  <a:gd name="T26" fmla="*/ 0 w 211"/>
                  <a:gd name="T27" fmla="*/ 241 h 241"/>
                  <a:gd name="T28" fmla="*/ 0 w 211"/>
                  <a:gd name="T29" fmla="*/ 241 h 241"/>
                  <a:gd name="T30" fmla="*/ 0 w 211"/>
                  <a:gd name="T31" fmla="*/ 235 h 241"/>
                  <a:gd name="T32" fmla="*/ 14 w 211"/>
                  <a:gd name="T33" fmla="*/ 221 h 241"/>
                  <a:gd name="T34" fmla="*/ 21 w 211"/>
                  <a:gd name="T35" fmla="*/ 221 h 241"/>
                  <a:gd name="T36" fmla="*/ 21 w 211"/>
                  <a:gd name="T37" fmla="*/ 29 h 241"/>
                  <a:gd name="T38" fmla="*/ 31 w 211"/>
                  <a:gd name="T39" fmla="*/ 20 h 241"/>
                  <a:gd name="T40" fmla="*/ 40 w 211"/>
                  <a:gd name="T41" fmla="*/ 29 h 241"/>
                  <a:gd name="T42" fmla="*/ 40 w 211"/>
                  <a:gd name="T43" fmla="*/ 31 h 241"/>
                  <a:gd name="T44" fmla="*/ 211 w 211"/>
                  <a:gd name="T45" fmla="*/ 0 h 241"/>
                  <a:gd name="T46" fmla="*/ 203 w 211"/>
                  <a:gd name="T47" fmla="*/ 16 h 241"/>
                  <a:gd name="T48" fmla="*/ 195 w 211"/>
                  <a:gd name="T49" fmla="*/ 9 h 241"/>
                  <a:gd name="T50" fmla="*/ 187 w 211"/>
                  <a:gd name="T51" fmla="*/ 16 h 241"/>
                  <a:gd name="T52" fmla="*/ 195 w 211"/>
                  <a:gd name="T53" fmla="*/ 24 h 241"/>
                  <a:gd name="T54" fmla="*/ 203 w 211"/>
                  <a:gd name="T55" fmla="*/ 16 h 241"/>
                  <a:gd name="T56" fmla="*/ 177 w 211"/>
                  <a:gd name="T57" fmla="*/ 29 h 241"/>
                  <a:gd name="T58" fmla="*/ 182 w 211"/>
                  <a:gd name="T59" fmla="*/ 21 h 241"/>
                  <a:gd name="T60" fmla="*/ 174 w 211"/>
                  <a:gd name="T61" fmla="*/ 15 h 241"/>
                  <a:gd name="T62" fmla="*/ 40 w 211"/>
                  <a:gd name="T63" fmla="*/ 45 h 241"/>
                  <a:gd name="T64" fmla="*/ 40 w 211"/>
                  <a:gd name="T65" fmla="*/ 59 h 241"/>
                  <a:gd name="T66" fmla="*/ 177 w 211"/>
                  <a:gd name="T67" fmla="*/ 29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11" h="241">
                    <a:moveTo>
                      <a:pt x="211" y="0"/>
                    </a:moveTo>
                    <a:cubicBezTo>
                      <a:pt x="211" y="26"/>
                      <a:pt x="211" y="26"/>
                      <a:pt x="211" y="26"/>
                    </a:cubicBezTo>
                    <a:cubicBezTo>
                      <a:pt x="200" y="29"/>
                      <a:pt x="200" y="29"/>
                      <a:pt x="200" y="29"/>
                    </a:cubicBezTo>
                    <a:cubicBezTo>
                      <a:pt x="200" y="117"/>
                      <a:pt x="200" y="117"/>
                      <a:pt x="200" y="117"/>
                    </a:cubicBezTo>
                    <a:cubicBezTo>
                      <a:pt x="200" y="119"/>
                      <a:pt x="198" y="120"/>
                      <a:pt x="197" y="120"/>
                    </a:cubicBezTo>
                    <a:cubicBezTo>
                      <a:pt x="195" y="120"/>
                      <a:pt x="194" y="119"/>
                      <a:pt x="194" y="117"/>
                    </a:cubicBezTo>
                    <a:cubicBezTo>
                      <a:pt x="194" y="31"/>
                      <a:pt x="194" y="31"/>
                      <a:pt x="194" y="31"/>
                    </a:cubicBezTo>
                    <a:cubicBezTo>
                      <a:pt x="40" y="78"/>
                      <a:pt x="40" y="78"/>
                      <a:pt x="40" y="78"/>
                    </a:cubicBezTo>
                    <a:cubicBezTo>
                      <a:pt x="40" y="221"/>
                      <a:pt x="40" y="221"/>
                      <a:pt x="40" y="221"/>
                    </a:cubicBezTo>
                    <a:cubicBezTo>
                      <a:pt x="46" y="221"/>
                      <a:pt x="46" y="221"/>
                      <a:pt x="46" y="221"/>
                    </a:cubicBezTo>
                    <a:cubicBezTo>
                      <a:pt x="54" y="221"/>
                      <a:pt x="61" y="227"/>
                      <a:pt x="61" y="235"/>
                    </a:cubicBezTo>
                    <a:cubicBezTo>
                      <a:pt x="61" y="241"/>
                      <a:pt x="61" y="241"/>
                      <a:pt x="61" y="241"/>
                    </a:cubicBezTo>
                    <a:cubicBezTo>
                      <a:pt x="61" y="241"/>
                      <a:pt x="61" y="241"/>
                      <a:pt x="61" y="241"/>
                    </a:cubicBezTo>
                    <a:cubicBezTo>
                      <a:pt x="0" y="241"/>
                      <a:pt x="0" y="241"/>
                      <a:pt x="0" y="241"/>
                    </a:cubicBezTo>
                    <a:cubicBezTo>
                      <a:pt x="0" y="241"/>
                      <a:pt x="0" y="241"/>
                      <a:pt x="0" y="241"/>
                    </a:cubicBezTo>
                    <a:cubicBezTo>
                      <a:pt x="0" y="235"/>
                      <a:pt x="0" y="235"/>
                      <a:pt x="0" y="235"/>
                    </a:cubicBezTo>
                    <a:cubicBezTo>
                      <a:pt x="0" y="227"/>
                      <a:pt x="6" y="221"/>
                      <a:pt x="14" y="221"/>
                    </a:cubicBezTo>
                    <a:cubicBezTo>
                      <a:pt x="21" y="221"/>
                      <a:pt x="21" y="221"/>
                      <a:pt x="21" y="221"/>
                    </a:cubicBezTo>
                    <a:cubicBezTo>
                      <a:pt x="21" y="29"/>
                      <a:pt x="21" y="29"/>
                      <a:pt x="21" y="29"/>
                    </a:cubicBezTo>
                    <a:cubicBezTo>
                      <a:pt x="21" y="24"/>
                      <a:pt x="25" y="20"/>
                      <a:pt x="31" y="20"/>
                    </a:cubicBezTo>
                    <a:cubicBezTo>
                      <a:pt x="36" y="20"/>
                      <a:pt x="40" y="24"/>
                      <a:pt x="40" y="29"/>
                    </a:cubicBezTo>
                    <a:cubicBezTo>
                      <a:pt x="40" y="31"/>
                      <a:pt x="40" y="31"/>
                      <a:pt x="40" y="31"/>
                    </a:cubicBezTo>
                    <a:lnTo>
                      <a:pt x="211" y="0"/>
                    </a:lnTo>
                    <a:close/>
                    <a:moveTo>
                      <a:pt x="203" y="16"/>
                    </a:moveTo>
                    <a:cubicBezTo>
                      <a:pt x="203" y="12"/>
                      <a:pt x="199" y="9"/>
                      <a:pt x="195" y="9"/>
                    </a:cubicBezTo>
                    <a:cubicBezTo>
                      <a:pt x="191" y="9"/>
                      <a:pt x="187" y="12"/>
                      <a:pt x="187" y="16"/>
                    </a:cubicBezTo>
                    <a:cubicBezTo>
                      <a:pt x="187" y="20"/>
                      <a:pt x="191" y="24"/>
                      <a:pt x="195" y="24"/>
                    </a:cubicBezTo>
                    <a:cubicBezTo>
                      <a:pt x="199" y="24"/>
                      <a:pt x="203" y="20"/>
                      <a:pt x="203" y="16"/>
                    </a:cubicBezTo>
                    <a:close/>
                    <a:moveTo>
                      <a:pt x="177" y="29"/>
                    </a:moveTo>
                    <a:cubicBezTo>
                      <a:pt x="181" y="28"/>
                      <a:pt x="183" y="24"/>
                      <a:pt x="182" y="21"/>
                    </a:cubicBezTo>
                    <a:cubicBezTo>
                      <a:pt x="181" y="17"/>
                      <a:pt x="178" y="15"/>
                      <a:pt x="174" y="15"/>
                    </a:cubicBezTo>
                    <a:cubicBezTo>
                      <a:pt x="40" y="45"/>
                      <a:pt x="40" y="45"/>
                      <a:pt x="40" y="45"/>
                    </a:cubicBezTo>
                    <a:cubicBezTo>
                      <a:pt x="40" y="59"/>
                      <a:pt x="40" y="59"/>
                      <a:pt x="40" y="59"/>
                    </a:cubicBezTo>
                    <a:lnTo>
                      <a:pt x="177" y="29"/>
                    </a:ln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sp>
            <p:nvSpPr>
              <p:cNvPr id="40" name="Freeform 244"/>
              <p:cNvSpPr/>
              <p:nvPr/>
            </p:nvSpPr>
            <p:spPr bwMode="auto">
              <a:xfrm>
                <a:off x="5253038" y="5675312"/>
                <a:ext cx="388938" cy="220662"/>
              </a:xfrm>
              <a:custGeom>
                <a:avLst/>
                <a:gdLst>
                  <a:gd name="T0" fmla="*/ 245 w 245"/>
                  <a:gd name="T1" fmla="*/ 0 h 139"/>
                  <a:gd name="T2" fmla="*/ 245 w 245"/>
                  <a:gd name="T3" fmla="*/ 139 h 139"/>
                  <a:gd name="T4" fmla="*/ 209 w 245"/>
                  <a:gd name="T5" fmla="*/ 139 h 139"/>
                  <a:gd name="T6" fmla="*/ 209 w 245"/>
                  <a:gd name="T7" fmla="*/ 28 h 139"/>
                  <a:gd name="T8" fmla="*/ 196 w 245"/>
                  <a:gd name="T9" fmla="*/ 28 h 139"/>
                  <a:gd name="T10" fmla="*/ 196 w 245"/>
                  <a:gd name="T11" fmla="*/ 139 h 139"/>
                  <a:gd name="T12" fmla="*/ 168 w 245"/>
                  <a:gd name="T13" fmla="*/ 139 h 139"/>
                  <a:gd name="T14" fmla="*/ 168 w 245"/>
                  <a:gd name="T15" fmla="*/ 28 h 139"/>
                  <a:gd name="T16" fmla="*/ 154 w 245"/>
                  <a:gd name="T17" fmla="*/ 28 h 139"/>
                  <a:gd name="T18" fmla="*/ 154 w 245"/>
                  <a:gd name="T19" fmla="*/ 139 h 139"/>
                  <a:gd name="T20" fmla="*/ 128 w 245"/>
                  <a:gd name="T21" fmla="*/ 139 h 139"/>
                  <a:gd name="T22" fmla="*/ 128 w 245"/>
                  <a:gd name="T23" fmla="*/ 28 h 139"/>
                  <a:gd name="T24" fmla="*/ 115 w 245"/>
                  <a:gd name="T25" fmla="*/ 28 h 139"/>
                  <a:gd name="T26" fmla="*/ 115 w 245"/>
                  <a:gd name="T27" fmla="*/ 139 h 139"/>
                  <a:gd name="T28" fmla="*/ 89 w 245"/>
                  <a:gd name="T29" fmla="*/ 139 h 139"/>
                  <a:gd name="T30" fmla="*/ 89 w 245"/>
                  <a:gd name="T31" fmla="*/ 28 h 139"/>
                  <a:gd name="T32" fmla="*/ 75 w 245"/>
                  <a:gd name="T33" fmla="*/ 28 h 139"/>
                  <a:gd name="T34" fmla="*/ 75 w 245"/>
                  <a:gd name="T35" fmla="*/ 139 h 139"/>
                  <a:gd name="T36" fmla="*/ 51 w 245"/>
                  <a:gd name="T37" fmla="*/ 139 h 139"/>
                  <a:gd name="T38" fmla="*/ 51 w 245"/>
                  <a:gd name="T39" fmla="*/ 28 h 139"/>
                  <a:gd name="T40" fmla="*/ 38 w 245"/>
                  <a:gd name="T41" fmla="*/ 28 h 139"/>
                  <a:gd name="T42" fmla="*/ 38 w 245"/>
                  <a:gd name="T43" fmla="*/ 139 h 139"/>
                  <a:gd name="T44" fmla="*/ 0 w 245"/>
                  <a:gd name="T45" fmla="*/ 139 h 139"/>
                  <a:gd name="T46" fmla="*/ 0 w 245"/>
                  <a:gd name="T47" fmla="*/ 0 h 139"/>
                  <a:gd name="T48" fmla="*/ 245 w 245"/>
                  <a:gd name="T49" fmla="*/ 0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45" h="139">
                    <a:moveTo>
                      <a:pt x="245" y="0"/>
                    </a:moveTo>
                    <a:lnTo>
                      <a:pt x="245" y="139"/>
                    </a:lnTo>
                    <a:lnTo>
                      <a:pt x="209" y="139"/>
                    </a:lnTo>
                    <a:lnTo>
                      <a:pt x="209" y="28"/>
                    </a:lnTo>
                    <a:lnTo>
                      <a:pt x="196" y="28"/>
                    </a:lnTo>
                    <a:lnTo>
                      <a:pt x="196" y="139"/>
                    </a:lnTo>
                    <a:lnTo>
                      <a:pt x="168" y="139"/>
                    </a:lnTo>
                    <a:lnTo>
                      <a:pt x="168" y="28"/>
                    </a:lnTo>
                    <a:lnTo>
                      <a:pt x="154" y="28"/>
                    </a:lnTo>
                    <a:lnTo>
                      <a:pt x="154" y="139"/>
                    </a:lnTo>
                    <a:lnTo>
                      <a:pt x="128" y="139"/>
                    </a:lnTo>
                    <a:lnTo>
                      <a:pt x="128" y="28"/>
                    </a:lnTo>
                    <a:lnTo>
                      <a:pt x="115" y="28"/>
                    </a:lnTo>
                    <a:lnTo>
                      <a:pt x="115" y="139"/>
                    </a:lnTo>
                    <a:lnTo>
                      <a:pt x="89" y="139"/>
                    </a:lnTo>
                    <a:lnTo>
                      <a:pt x="89" y="28"/>
                    </a:lnTo>
                    <a:lnTo>
                      <a:pt x="75" y="28"/>
                    </a:lnTo>
                    <a:lnTo>
                      <a:pt x="75" y="139"/>
                    </a:lnTo>
                    <a:lnTo>
                      <a:pt x="51" y="139"/>
                    </a:lnTo>
                    <a:lnTo>
                      <a:pt x="51" y="28"/>
                    </a:lnTo>
                    <a:lnTo>
                      <a:pt x="38" y="28"/>
                    </a:lnTo>
                    <a:lnTo>
                      <a:pt x="38" y="139"/>
                    </a:lnTo>
                    <a:lnTo>
                      <a:pt x="0" y="139"/>
                    </a:lnTo>
                    <a:lnTo>
                      <a:pt x="0" y="0"/>
                    </a:lnTo>
                    <a:lnTo>
                      <a:pt x="245" y="0"/>
                    </a:ln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grpSp>
      </p:grpSp>
      <p:grpSp>
        <p:nvGrpSpPr>
          <p:cNvPr id="41" name="组合 40"/>
          <p:cNvGrpSpPr/>
          <p:nvPr/>
        </p:nvGrpSpPr>
        <p:grpSpPr>
          <a:xfrm>
            <a:off x="5005481" y="2278511"/>
            <a:ext cx="1329480" cy="2731902"/>
            <a:chOff x="4954110" y="1114523"/>
            <a:chExt cx="997110" cy="2048926"/>
          </a:xfrm>
        </p:grpSpPr>
        <p:sp>
          <p:nvSpPr>
            <p:cNvPr id="42" name="椭圆 41"/>
            <p:cNvSpPr/>
            <p:nvPr/>
          </p:nvSpPr>
          <p:spPr>
            <a:xfrm>
              <a:off x="5336021" y="1754857"/>
              <a:ext cx="259163" cy="259163"/>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43" name="文本框 42"/>
            <p:cNvSpPr txBox="1"/>
            <p:nvPr/>
          </p:nvSpPr>
          <p:spPr>
            <a:xfrm>
              <a:off x="5120796" y="2032986"/>
              <a:ext cx="632460" cy="373380"/>
            </a:xfrm>
            <a:prstGeom prst="rect">
              <a:avLst/>
            </a:prstGeom>
            <a:noFill/>
          </p:spPr>
          <p:txBody>
            <a:bodyPr wrap="none">
              <a:spAutoFit/>
            </a:bodyPr>
            <a:lstStyle/>
            <a:p>
              <a:pPr>
                <a:defRPr/>
              </a:pPr>
              <a:r>
                <a:rPr lang="en-US" altLang="zh-CN" sz="2665" dirty="0">
                  <a:solidFill>
                    <a:schemeClr val="tx1">
                      <a:lumMod val="75000"/>
                      <a:lumOff val="25000"/>
                    </a:schemeClr>
                  </a:solidFill>
                  <a:latin typeface="Impact" panose="020B0806030902050204" pitchFamily="34" charset="0"/>
                </a:rPr>
                <a:t>2013</a:t>
              </a:r>
              <a:endParaRPr lang="zh-CN" altLang="en-US" sz="2665" dirty="0">
                <a:solidFill>
                  <a:schemeClr val="tx1">
                    <a:lumMod val="75000"/>
                    <a:lumOff val="25000"/>
                  </a:schemeClr>
                </a:solidFill>
                <a:latin typeface="Impact" panose="020B0806030902050204" pitchFamily="34" charset="0"/>
              </a:endParaRPr>
            </a:p>
          </p:txBody>
        </p:sp>
        <p:sp>
          <p:nvSpPr>
            <p:cNvPr id="44" name="矩形 43"/>
            <p:cNvSpPr/>
            <p:nvPr/>
          </p:nvSpPr>
          <p:spPr>
            <a:xfrm>
              <a:off x="4954110" y="2437644"/>
              <a:ext cx="997110" cy="725805"/>
            </a:xfrm>
            <a:prstGeom prst="rect">
              <a:avLst/>
            </a:prstGeom>
          </p:spPr>
          <p:txBody>
            <a:bodyPr wrap="square">
              <a:spAutoFit/>
            </a:bodyPr>
            <a:lstStyle/>
            <a:p>
              <a:pPr algn="just">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rPr>
                <a:t>The first plug-in hybrid “Qin”</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p:txBody>
        </p:sp>
        <p:grpSp>
          <p:nvGrpSpPr>
            <p:cNvPr id="45" name="组合 44"/>
            <p:cNvGrpSpPr/>
            <p:nvPr/>
          </p:nvGrpSpPr>
          <p:grpSpPr>
            <a:xfrm>
              <a:off x="5095156" y="1114523"/>
              <a:ext cx="740893" cy="487905"/>
              <a:chOff x="7383932" y="2144815"/>
              <a:chExt cx="1024350" cy="674572"/>
            </a:xfrm>
            <a:solidFill>
              <a:srgbClr val="FF9900"/>
            </a:solidFill>
          </p:grpSpPr>
          <p:sp>
            <p:nvSpPr>
              <p:cNvPr id="46" name="Freeform 126"/>
              <p:cNvSpPr/>
              <p:nvPr/>
            </p:nvSpPr>
            <p:spPr bwMode="auto">
              <a:xfrm>
                <a:off x="8068498" y="2194783"/>
                <a:ext cx="339784" cy="488440"/>
              </a:xfrm>
              <a:custGeom>
                <a:avLst/>
                <a:gdLst>
                  <a:gd name="T0" fmla="*/ 115 w 115"/>
                  <a:gd name="T1" fmla="*/ 165 h 165"/>
                  <a:gd name="T2" fmla="*/ 55 w 115"/>
                  <a:gd name="T3" fmla="*/ 165 h 165"/>
                  <a:gd name="T4" fmla="*/ 44 w 115"/>
                  <a:gd name="T5" fmla="*/ 157 h 165"/>
                  <a:gd name="T6" fmla="*/ 41 w 115"/>
                  <a:gd name="T7" fmla="*/ 157 h 165"/>
                  <a:gd name="T8" fmla="*/ 41 w 115"/>
                  <a:gd name="T9" fmla="*/ 128 h 165"/>
                  <a:gd name="T10" fmla="*/ 24 w 115"/>
                  <a:gd name="T11" fmla="*/ 55 h 165"/>
                  <a:gd name="T12" fmla="*/ 0 w 115"/>
                  <a:gd name="T13" fmla="*/ 0 h 165"/>
                  <a:gd name="T14" fmla="*/ 9 w 115"/>
                  <a:gd name="T15" fmla="*/ 0 h 165"/>
                  <a:gd name="T16" fmla="*/ 29 w 115"/>
                  <a:gd name="T17" fmla="*/ 0 h 165"/>
                  <a:gd name="T18" fmla="*/ 63 w 115"/>
                  <a:gd name="T19" fmla="*/ 0 h 165"/>
                  <a:gd name="T20" fmla="*/ 86 w 115"/>
                  <a:gd name="T21" fmla="*/ 61 h 165"/>
                  <a:gd name="T22" fmla="*/ 102 w 115"/>
                  <a:gd name="T23" fmla="*/ 128 h 165"/>
                  <a:gd name="T24" fmla="*/ 102 w 115"/>
                  <a:gd name="T25" fmla="*/ 154 h 165"/>
                  <a:gd name="T26" fmla="*/ 105 w 115"/>
                  <a:gd name="T27" fmla="*/ 154 h 165"/>
                  <a:gd name="T28" fmla="*/ 115 w 115"/>
                  <a:gd name="T29" fmla="*/ 165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5" h="165">
                    <a:moveTo>
                      <a:pt x="115" y="165"/>
                    </a:moveTo>
                    <a:cubicBezTo>
                      <a:pt x="55" y="165"/>
                      <a:pt x="55" y="165"/>
                      <a:pt x="55" y="165"/>
                    </a:cubicBezTo>
                    <a:cubicBezTo>
                      <a:pt x="53" y="160"/>
                      <a:pt x="49" y="157"/>
                      <a:pt x="44" y="157"/>
                    </a:cubicBezTo>
                    <a:cubicBezTo>
                      <a:pt x="41" y="157"/>
                      <a:pt x="41" y="157"/>
                      <a:pt x="41" y="157"/>
                    </a:cubicBezTo>
                    <a:cubicBezTo>
                      <a:pt x="41" y="128"/>
                      <a:pt x="41" y="128"/>
                      <a:pt x="41" y="128"/>
                    </a:cubicBezTo>
                    <a:cubicBezTo>
                      <a:pt x="41" y="101"/>
                      <a:pt x="43" y="78"/>
                      <a:pt x="24" y="55"/>
                    </a:cubicBezTo>
                    <a:cubicBezTo>
                      <a:pt x="11" y="40"/>
                      <a:pt x="3" y="15"/>
                      <a:pt x="0" y="0"/>
                    </a:cubicBezTo>
                    <a:cubicBezTo>
                      <a:pt x="9" y="0"/>
                      <a:pt x="9" y="0"/>
                      <a:pt x="9" y="0"/>
                    </a:cubicBezTo>
                    <a:cubicBezTo>
                      <a:pt x="29" y="0"/>
                      <a:pt x="29" y="0"/>
                      <a:pt x="29" y="0"/>
                    </a:cubicBezTo>
                    <a:cubicBezTo>
                      <a:pt x="63" y="0"/>
                      <a:pt x="63" y="0"/>
                      <a:pt x="63" y="0"/>
                    </a:cubicBezTo>
                    <a:cubicBezTo>
                      <a:pt x="63" y="0"/>
                      <a:pt x="69" y="40"/>
                      <a:pt x="86" y="61"/>
                    </a:cubicBezTo>
                    <a:cubicBezTo>
                      <a:pt x="104" y="82"/>
                      <a:pt x="102" y="103"/>
                      <a:pt x="102" y="128"/>
                    </a:cubicBezTo>
                    <a:cubicBezTo>
                      <a:pt x="102" y="154"/>
                      <a:pt x="102" y="154"/>
                      <a:pt x="102" y="154"/>
                    </a:cubicBezTo>
                    <a:cubicBezTo>
                      <a:pt x="105" y="154"/>
                      <a:pt x="105" y="154"/>
                      <a:pt x="105" y="154"/>
                    </a:cubicBezTo>
                    <a:cubicBezTo>
                      <a:pt x="111" y="154"/>
                      <a:pt x="115" y="159"/>
                      <a:pt x="115" y="165"/>
                    </a:cubicBez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sp>
            <p:nvSpPr>
              <p:cNvPr id="47" name="Freeform 127"/>
              <p:cNvSpPr/>
              <p:nvPr/>
            </p:nvSpPr>
            <p:spPr bwMode="auto">
              <a:xfrm>
                <a:off x="7613786" y="2216020"/>
                <a:ext cx="569639" cy="487191"/>
              </a:xfrm>
              <a:custGeom>
                <a:avLst/>
                <a:gdLst>
                  <a:gd name="T0" fmla="*/ 193 w 193"/>
                  <a:gd name="T1" fmla="*/ 165 h 165"/>
                  <a:gd name="T2" fmla="*/ 0 w 193"/>
                  <a:gd name="T3" fmla="*/ 165 h 165"/>
                  <a:gd name="T4" fmla="*/ 10 w 193"/>
                  <a:gd name="T5" fmla="*/ 154 h 165"/>
                  <a:gd name="T6" fmla="*/ 13 w 193"/>
                  <a:gd name="T7" fmla="*/ 154 h 165"/>
                  <a:gd name="T8" fmla="*/ 13 w 193"/>
                  <a:gd name="T9" fmla="*/ 128 h 165"/>
                  <a:gd name="T10" fmla="*/ 29 w 193"/>
                  <a:gd name="T11" fmla="*/ 61 h 165"/>
                  <a:gd name="T12" fmla="*/ 53 w 193"/>
                  <a:gd name="T13" fmla="*/ 0 h 165"/>
                  <a:gd name="T14" fmla="*/ 87 w 193"/>
                  <a:gd name="T15" fmla="*/ 0 h 165"/>
                  <a:gd name="T16" fmla="*/ 106 w 193"/>
                  <a:gd name="T17" fmla="*/ 0 h 165"/>
                  <a:gd name="T18" fmla="*/ 140 w 193"/>
                  <a:gd name="T19" fmla="*/ 0 h 165"/>
                  <a:gd name="T20" fmla="*/ 164 w 193"/>
                  <a:gd name="T21" fmla="*/ 61 h 165"/>
                  <a:gd name="T22" fmla="*/ 180 w 193"/>
                  <a:gd name="T23" fmla="*/ 128 h 165"/>
                  <a:gd name="T24" fmla="*/ 180 w 193"/>
                  <a:gd name="T25" fmla="*/ 154 h 165"/>
                  <a:gd name="T26" fmla="*/ 182 w 193"/>
                  <a:gd name="T27" fmla="*/ 154 h 165"/>
                  <a:gd name="T28" fmla="*/ 193 w 193"/>
                  <a:gd name="T29" fmla="*/ 165 h 165"/>
                  <a:gd name="T30" fmla="*/ 148 w 193"/>
                  <a:gd name="T31" fmla="*/ 116 h 165"/>
                  <a:gd name="T32" fmla="*/ 152 w 193"/>
                  <a:gd name="T33" fmla="*/ 95 h 165"/>
                  <a:gd name="T34" fmla="*/ 103 w 193"/>
                  <a:gd name="T35" fmla="*/ 40 h 165"/>
                  <a:gd name="T36" fmla="*/ 103 w 193"/>
                  <a:gd name="T37" fmla="*/ 74 h 165"/>
                  <a:gd name="T38" fmla="*/ 119 w 193"/>
                  <a:gd name="T39" fmla="*/ 95 h 165"/>
                  <a:gd name="T40" fmla="*/ 119 w 193"/>
                  <a:gd name="T41" fmla="*/ 99 h 165"/>
                  <a:gd name="T42" fmla="*/ 148 w 193"/>
                  <a:gd name="T43" fmla="*/ 116 h 165"/>
                  <a:gd name="T44" fmla="*/ 143 w 193"/>
                  <a:gd name="T45" fmla="*/ 126 h 165"/>
                  <a:gd name="T46" fmla="*/ 115 w 193"/>
                  <a:gd name="T47" fmla="*/ 109 h 165"/>
                  <a:gd name="T48" fmla="*/ 97 w 193"/>
                  <a:gd name="T49" fmla="*/ 118 h 165"/>
                  <a:gd name="T50" fmla="*/ 79 w 193"/>
                  <a:gd name="T51" fmla="*/ 109 h 165"/>
                  <a:gd name="T52" fmla="*/ 50 w 193"/>
                  <a:gd name="T53" fmla="*/ 126 h 165"/>
                  <a:gd name="T54" fmla="*/ 97 w 193"/>
                  <a:gd name="T55" fmla="*/ 151 h 165"/>
                  <a:gd name="T56" fmla="*/ 143 w 193"/>
                  <a:gd name="T57" fmla="*/ 126 h 165"/>
                  <a:gd name="T58" fmla="*/ 92 w 193"/>
                  <a:gd name="T59" fmla="*/ 73 h 165"/>
                  <a:gd name="T60" fmla="*/ 92 w 193"/>
                  <a:gd name="T61" fmla="*/ 40 h 165"/>
                  <a:gd name="T62" fmla="*/ 41 w 193"/>
                  <a:gd name="T63" fmla="*/ 95 h 165"/>
                  <a:gd name="T64" fmla="*/ 45 w 193"/>
                  <a:gd name="T65" fmla="*/ 116 h 165"/>
                  <a:gd name="T66" fmla="*/ 75 w 193"/>
                  <a:gd name="T67" fmla="*/ 99 h 165"/>
                  <a:gd name="T68" fmla="*/ 74 w 193"/>
                  <a:gd name="T69" fmla="*/ 95 h 165"/>
                  <a:gd name="T70" fmla="*/ 92 w 193"/>
                  <a:gd name="T71" fmla="*/ 73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93" h="165">
                    <a:moveTo>
                      <a:pt x="193" y="165"/>
                    </a:moveTo>
                    <a:cubicBezTo>
                      <a:pt x="0" y="165"/>
                      <a:pt x="0" y="165"/>
                      <a:pt x="0" y="165"/>
                    </a:cubicBezTo>
                    <a:cubicBezTo>
                      <a:pt x="0" y="159"/>
                      <a:pt x="5" y="154"/>
                      <a:pt x="10" y="154"/>
                    </a:cubicBezTo>
                    <a:cubicBezTo>
                      <a:pt x="13" y="154"/>
                      <a:pt x="13" y="154"/>
                      <a:pt x="13" y="154"/>
                    </a:cubicBezTo>
                    <a:cubicBezTo>
                      <a:pt x="13" y="128"/>
                      <a:pt x="13" y="128"/>
                      <a:pt x="13" y="128"/>
                    </a:cubicBezTo>
                    <a:cubicBezTo>
                      <a:pt x="13" y="103"/>
                      <a:pt x="12" y="82"/>
                      <a:pt x="29" y="61"/>
                    </a:cubicBezTo>
                    <a:cubicBezTo>
                      <a:pt x="46" y="41"/>
                      <a:pt x="53" y="0"/>
                      <a:pt x="53" y="0"/>
                    </a:cubicBezTo>
                    <a:cubicBezTo>
                      <a:pt x="87" y="0"/>
                      <a:pt x="87" y="0"/>
                      <a:pt x="87" y="0"/>
                    </a:cubicBezTo>
                    <a:cubicBezTo>
                      <a:pt x="106" y="0"/>
                      <a:pt x="106" y="0"/>
                      <a:pt x="106" y="0"/>
                    </a:cubicBezTo>
                    <a:cubicBezTo>
                      <a:pt x="140" y="0"/>
                      <a:pt x="140" y="0"/>
                      <a:pt x="140" y="0"/>
                    </a:cubicBezTo>
                    <a:cubicBezTo>
                      <a:pt x="140" y="0"/>
                      <a:pt x="146" y="41"/>
                      <a:pt x="164" y="61"/>
                    </a:cubicBezTo>
                    <a:cubicBezTo>
                      <a:pt x="181" y="82"/>
                      <a:pt x="180" y="103"/>
                      <a:pt x="180" y="128"/>
                    </a:cubicBezTo>
                    <a:cubicBezTo>
                      <a:pt x="180" y="154"/>
                      <a:pt x="180" y="154"/>
                      <a:pt x="180" y="154"/>
                    </a:cubicBezTo>
                    <a:cubicBezTo>
                      <a:pt x="182" y="154"/>
                      <a:pt x="182" y="154"/>
                      <a:pt x="182" y="154"/>
                    </a:cubicBezTo>
                    <a:cubicBezTo>
                      <a:pt x="188" y="154"/>
                      <a:pt x="193" y="159"/>
                      <a:pt x="193" y="165"/>
                    </a:cubicBezTo>
                    <a:close/>
                    <a:moveTo>
                      <a:pt x="148" y="116"/>
                    </a:moveTo>
                    <a:cubicBezTo>
                      <a:pt x="151" y="110"/>
                      <a:pt x="152" y="103"/>
                      <a:pt x="152" y="95"/>
                    </a:cubicBezTo>
                    <a:cubicBezTo>
                      <a:pt x="152" y="67"/>
                      <a:pt x="131" y="43"/>
                      <a:pt x="103" y="40"/>
                    </a:cubicBezTo>
                    <a:cubicBezTo>
                      <a:pt x="103" y="74"/>
                      <a:pt x="103" y="74"/>
                      <a:pt x="103" y="74"/>
                    </a:cubicBezTo>
                    <a:cubicBezTo>
                      <a:pt x="112" y="76"/>
                      <a:pt x="119" y="85"/>
                      <a:pt x="119" y="95"/>
                    </a:cubicBezTo>
                    <a:cubicBezTo>
                      <a:pt x="119" y="96"/>
                      <a:pt x="119" y="98"/>
                      <a:pt x="119" y="99"/>
                    </a:cubicBezTo>
                    <a:lnTo>
                      <a:pt x="148" y="116"/>
                    </a:lnTo>
                    <a:close/>
                    <a:moveTo>
                      <a:pt x="143" y="126"/>
                    </a:moveTo>
                    <a:cubicBezTo>
                      <a:pt x="115" y="109"/>
                      <a:pt x="115" y="109"/>
                      <a:pt x="115" y="109"/>
                    </a:cubicBezTo>
                    <a:cubicBezTo>
                      <a:pt x="110" y="114"/>
                      <a:pt x="104" y="118"/>
                      <a:pt x="97" y="118"/>
                    </a:cubicBezTo>
                    <a:cubicBezTo>
                      <a:pt x="89" y="118"/>
                      <a:pt x="83" y="114"/>
                      <a:pt x="79" y="109"/>
                    </a:cubicBezTo>
                    <a:cubicBezTo>
                      <a:pt x="50" y="126"/>
                      <a:pt x="50" y="126"/>
                      <a:pt x="50" y="126"/>
                    </a:cubicBezTo>
                    <a:cubicBezTo>
                      <a:pt x="60" y="141"/>
                      <a:pt x="77" y="151"/>
                      <a:pt x="97" y="151"/>
                    </a:cubicBezTo>
                    <a:cubicBezTo>
                      <a:pt x="116" y="151"/>
                      <a:pt x="134" y="141"/>
                      <a:pt x="143" y="126"/>
                    </a:cubicBezTo>
                    <a:close/>
                    <a:moveTo>
                      <a:pt x="92" y="73"/>
                    </a:moveTo>
                    <a:cubicBezTo>
                      <a:pt x="92" y="40"/>
                      <a:pt x="92" y="40"/>
                      <a:pt x="92" y="40"/>
                    </a:cubicBezTo>
                    <a:cubicBezTo>
                      <a:pt x="64" y="42"/>
                      <a:pt x="41" y="66"/>
                      <a:pt x="41" y="95"/>
                    </a:cubicBezTo>
                    <a:cubicBezTo>
                      <a:pt x="41" y="103"/>
                      <a:pt x="42" y="110"/>
                      <a:pt x="45" y="116"/>
                    </a:cubicBezTo>
                    <a:cubicBezTo>
                      <a:pt x="75" y="99"/>
                      <a:pt x="75" y="99"/>
                      <a:pt x="75" y="99"/>
                    </a:cubicBezTo>
                    <a:cubicBezTo>
                      <a:pt x="74" y="98"/>
                      <a:pt x="74" y="96"/>
                      <a:pt x="74" y="95"/>
                    </a:cubicBezTo>
                    <a:cubicBezTo>
                      <a:pt x="74" y="84"/>
                      <a:pt x="82" y="75"/>
                      <a:pt x="92" y="73"/>
                    </a:cubicBez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sp>
            <p:nvSpPr>
              <p:cNvPr id="48" name="Freeform 128"/>
              <p:cNvSpPr/>
              <p:nvPr/>
            </p:nvSpPr>
            <p:spPr bwMode="auto">
              <a:xfrm>
                <a:off x="7728713" y="2144815"/>
                <a:ext cx="337286" cy="41224"/>
              </a:xfrm>
              <a:custGeom>
                <a:avLst/>
                <a:gdLst>
                  <a:gd name="T0" fmla="*/ 107 w 114"/>
                  <a:gd name="T1" fmla="*/ 0 h 14"/>
                  <a:gd name="T2" fmla="*/ 114 w 114"/>
                  <a:gd name="T3" fmla="*/ 7 h 14"/>
                  <a:gd name="T4" fmla="*/ 107 w 114"/>
                  <a:gd name="T5" fmla="*/ 14 h 14"/>
                  <a:gd name="T6" fmla="*/ 7 w 114"/>
                  <a:gd name="T7" fmla="*/ 14 h 14"/>
                  <a:gd name="T8" fmla="*/ 0 w 114"/>
                  <a:gd name="T9" fmla="*/ 7 h 14"/>
                  <a:gd name="T10" fmla="*/ 3 w 114"/>
                  <a:gd name="T11" fmla="*/ 2 h 14"/>
                  <a:gd name="T12" fmla="*/ 7 w 114"/>
                  <a:gd name="T13" fmla="*/ 0 h 14"/>
                  <a:gd name="T14" fmla="*/ 107 w 114"/>
                  <a:gd name="T15" fmla="*/ 0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 h="14">
                    <a:moveTo>
                      <a:pt x="107" y="0"/>
                    </a:moveTo>
                    <a:cubicBezTo>
                      <a:pt x="111" y="0"/>
                      <a:pt x="114" y="3"/>
                      <a:pt x="114" y="7"/>
                    </a:cubicBezTo>
                    <a:cubicBezTo>
                      <a:pt x="114" y="11"/>
                      <a:pt x="111" y="14"/>
                      <a:pt x="107" y="14"/>
                    </a:cubicBezTo>
                    <a:cubicBezTo>
                      <a:pt x="7" y="14"/>
                      <a:pt x="7" y="14"/>
                      <a:pt x="7" y="14"/>
                    </a:cubicBezTo>
                    <a:cubicBezTo>
                      <a:pt x="4" y="14"/>
                      <a:pt x="0" y="11"/>
                      <a:pt x="0" y="7"/>
                    </a:cubicBezTo>
                    <a:cubicBezTo>
                      <a:pt x="0" y="5"/>
                      <a:pt x="1" y="4"/>
                      <a:pt x="3" y="2"/>
                    </a:cubicBezTo>
                    <a:cubicBezTo>
                      <a:pt x="4" y="1"/>
                      <a:pt x="5" y="0"/>
                      <a:pt x="7" y="0"/>
                    </a:cubicBezTo>
                    <a:lnTo>
                      <a:pt x="107" y="0"/>
                    </a:ln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sp>
            <p:nvSpPr>
              <p:cNvPr id="49" name="Freeform 129"/>
              <p:cNvSpPr/>
              <p:nvPr/>
            </p:nvSpPr>
            <p:spPr bwMode="auto">
              <a:xfrm>
                <a:off x="7383932" y="2194783"/>
                <a:ext cx="339784" cy="488440"/>
              </a:xfrm>
              <a:custGeom>
                <a:avLst/>
                <a:gdLst>
                  <a:gd name="T0" fmla="*/ 106 w 115"/>
                  <a:gd name="T1" fmla="*/ 0 h 165"/>
                  <a:gd name="T2" fmla="*/ 115 w 115"/>
                  <a:gd name="T3" fmla="*/ 0 h 165"/>
                  <a:gd name="T4" fmla="*/ 92 w 115"/>
                  <a:gd name="T5" fmla="*/ 55 h 165"/>
                  <a:gd name="T6" fmla="*/ 74 w 115"/>
                  <a:gd name="T7" fmla="*/ 128 h 165"/>
                  <a:gd name="T8" fmla="*/ 74 w 115"/>
                  <a:gd name="T9" fmla="*/ 157 h 165"/>
                  <a:gd name="T10" fmla="*/ 71 w 115"/>
                  <a:gd name="T11" fmla="*/ 157 h 165"/>
                  <a:gd name="T12" fmla="*/ 61 w 115"/>
                  <a:gd name="T13" fmla="*/ 165 h 165"/>
                  <a:gd name="T14" fmla="*/ 0 w 115"/>
                  <a:gd name="T15" fmla="*/ 165 h 165"/>
                  <a:gd name="T16" fmla="*/ 10 w 115"/>
                  <a:gd name="T17" fmla="*/ 154 h 165"/>
                  <a:gd name="T18" fmla="*/ 13 w 115"/>
                  <a:gd name="T19" fmla="*/ 154 h 165"/>
                  <a:gd name="T20" fmla="*/ 13 w 115"/>
                  <a:gd name="T21" fmla="*/ 128 h 165"/>
                  <a:gd name="T22" fmla="*/ 29 w 115"/>
                  <a:gd name="T23" fmla="*/ 61 h 165"/>
                  <a:gd name="T24" fmla="*/ 53 w 115"/>
                  <a:gd name="T25" fmla="*/ 0 h 165"/>
                  <a:gd name="T26" fmla="*/ 87 w 115"/>
                  <a:gd name="T27" fmla="*/ 0 h 165"/>
                  <a:gd name="T28" fmla="*/ 106 w 115"/>
                  <a:gd name="T29" fmla="*/ 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5" h="165">
                    <a:moveTo>
                      <a:pt x="106" y="0"/>
                    </a:moveTo>
                    <a:cubicBezTo>
                      <a:pt x="115" y="0"/>
                      <a:pt x="115" y="0"/>
                      <a:pt x="115" y="0"/>
                    </a:cubicBezTo>
                    <a:cubicBezTo>
                      <a:pt x="112" y="15"/>
                      <a:pt x="104" y="40"/>
                      <a:pt x="92" y="55"/>
                    </a:cubicBezTo>
                    <a:cubicBezTo>
                      <a:pt x="73" y="78"/>
                      <a:pt x="74" y="101"/>
                      <a:pt x="74" y="128"/>
                    </a:cubicBezTo>
                    <a:cubicBezTo>
                      <a:pt x="74" y="157"/>
                      <a:pt x="74" y="157"/>
                      <a:pt x="74" y="157"/>
                    </a:cubicBezTo>
                    <a:cubicBezTo>
                      <a:pt x="71" y="157"/>
                      <a:pt x="71" y="157"/>
                      <a:pt x="71" y="157"/>
                    </a:cubicBezTo>
                    <a:cubicBezTo>
                      <a:pt x="66" y="157"/>
                      <a:pt x="62" y="160"/>
                      <a:pt x="61" y="165"/>
                    </a:cubicBezTo>
                    <a:cubicBezTo>
                      <a:pt x="0" y="165"/>
                      <a:pt x="0" y="165"/>
                      <a:pt x="0" y="165"/>
                    </a:cubicBezTo>
                    <a:cubicBezTo>
                      <a:pt x="0" y="159"/>
                      <a:pt x="5" y="154"/>
                      <a:pt x="10" y="154"/>
                    </a:cubicBezTo>
                    <a:cubicBezTo>
                      <a:pt x="13" y="154"/>
                      <a:pt x="13" y="154"/>
                      <a:pt x="13" y="154"/>
                    </a:cubicBezTo>
                    <a:cubicBezTo>
                      <a:pt x="13" y="128"/>
                      <a:pt x="13" y="128"/>
                      <a:pt x="13" y="128"/>
                    </a:cubicBezTo>
                    <a:cubicBezTo>
                      <a:pt x="13" y="103"/>
                      <a:pt x="12" y="82"/>
                      <a:pt x="29" y="61"/>
                    </a:cubicBezTo>
                    <a:cubicBezTo>
                      <a:pt x="46" y="40"/>
                      <a:pt x="53" y="0"/>
                      <a:pt x="53" y="0"/>
                    </a:cubicBezTo>
                    <a:cubicBezTo>
                      <a:pt x="87" y="0"/>
                      <a:pt x="87" y="0"/>
                      <a:pt x="87" y="0"/>
                    </a:cubicBezTo>
                    <a:lnTo>
                      <a:pt x="106" y="0"/>
                    </a:ln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sp>
            <p:nvSpPr>
              <p:cNvPr id="50" name="Freeform 130"/>
              <p:cNvSpPr/>
              <p:nvPr/>
            </p:nvSpPr>
            <p:spPr bwMode="auto">
              <a:xfrm>
                <a:off x="7581307" y="2733192"/>
                <a:ext cx="638345" cy="86195"/>
              </a:xfrm>
              <a:custGeom>
                <a:avLst/>
                <a:gdLst>
                  <a:gd name="T0" fmla="*/ 216 w 216"/>
                  <a:gd name="T1" fmla="*/ 14 h 29"/>
                  <a:gd name="T2" fmla="*/ 201 w 216"/>
                  <a:gd name="T3" fmla="*/ 29 h 29"/>
                  <a:gd name="T4" fmla="*/ 14 w 216"/>
                  <a:gd name="T5" fmla="*/ 29 h 29"/>
                  <a:gd name="T6" fmla="*/ 0 w 216"/>
                  <a:gd name="T7" fmla="*/ 14 h 29"/>
                  <a:gd name="T8" fmla="*/ 0 w 216"/>
                  <a:gd name="T9" fmla="*/ 14 h 29"/>
                  <a:gd name="T10" fmla="*/ 14 w 216"/>
                  <a:gd name="T11" fmla="*/ 0 h 29"/>
                  <a:gd name="T12" fmla="*/ 201 w 216"/>
                  <a:gd name="T13" fmla="*/ 0 h 29"/>
                  <a:gd name="T14" fmla="*/ 216 w 216"/>
                  <a:gd name="T15" fmla="*/ 14 h 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6" h="29">
                    <a:moveTo>
                      <a:pt x="216" y="14"/>
                    </a:moveTo>
                    <a:cubicBezTo>
                      <a:pt x="216" y="22"/>
                      <a:pt x="209" y="29"/>
                      <a:pt x="201" y="29"/>
                    </a:cubicBezTo>
                    <a:cubicBezTo>
                      <a:pt x="14" y="29"/>
                      <a:pt x="14" y="29"/>
                      <a:pt x="14" y="29"/>
                    </a:cubicBezTo>
                    <a:cubicBezTo>
                      <a:pt x="6" y="29"/>
                      <a:pt x="0" y="22"/>
                      <a:pt x="0" y="14"/>
                    </a:cubicBezTo>
                    <a:cubicBezTo>
                      <a:pt x="0" y="14"/>
                      <a:pt x="0" y="14"/>
                      <a:pt x="0" y="14"/>
                    </a:cubicBezTo>
                    <a:cubicBezTo>
                      <a:pt x="0" y="6"/>
                      <a:pt x="6" y="0"/>
                      <a:pt x="14" y="0"/>
                    </a:cubicBezTo>
                    <a:cubicBezTo>
                      <a:pt x="201" y="0"/>
                      <a:pt x="201" y="0"/>
                      <a:pt x="201" y="0"/>
                    </a:cubicBezTo>
                    <a:cubicBezTo>
                      <a:pt x="209" y="0"/>
                      <a:pt x="216" y="6"/>
                      <a:pt x="216" y="14"/>
                    </a:cubicBezTo>
                    <a:close/>
                  </a:path>
                </a:pathLst>
              </a:custGeom>
              <a:solidFill>
                <a:srgbClr val="BF8E5D"/>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endParaRPr lang="zh-CN" altLang="en-US" sz="2400"/>
              </a:p>
            </p:txBody>
          </p:sp>
        </p:grpSp>
      </p:grpSp>
      <p:grpSp>
        <p:nvGrpSpPr>
          <p:cNvPr id="3" name="组合 2"/>
          <p:cNvGrpSpPr/>
          <p:nvPr/>
        </p:nvGrpSpPr>
        <p:grpSpPr>
          <a:xfrm>
            <a:off x="8428990" y="2326640"/>
            <a:ext cx="1412875" cy="4725227"/>
            <a:chOff x="2112935" y="1119828"/>
            <a:chExt cx="970661" cy="3675019"/>
          </a:xfrm>
        </p:grpSpPr>
        <p:sp>
          <p:nvSpPr>
            <p:cNvPr id="4" name="文本框 3"/>
            <p:cNvSpPr txBox="1"/>
            <p:nvPr/>
          </p:nvSpPr>
          <p:spPr>
            <a:xfrm>
              <a:off x="2205950" y="2032986"/>
              <a:ext cx="656315" cy="387192"/>
            </a:xfrm>
            <a:prstGeom prst="rect">
              <a:avLst/>
            </a:prstGeom>
            <a:noFill/>
          </p:spPr>
          <p:txBody>
            <a:bodyPr wrap="square">
              <a:spAutoFit/>
            </a:bodyPr>
            <a:lstStyle/>
            <a:p>
              <a:pPr>
                <a:defRPr/>
              </a:pPr>
              <a:r>
                <a:rPr lang="en-US" altLang="zh-CN" sz="2665" dirty="0">
                  <a:solidFill>
                    <a:schemeClr val="tx1">
                      <a:lumMod val="75000"/>
                      <a:lumOff val="25000"/>
                    </a:schemeClr>
                  </a:solidFill>
                  <a:latin typeface="Impact" panose="020B0806030902050204" pitchFamily="34" charset="0"/>
                </a:rPr>
                <a:t>2022</a:t>
              </a:r>
              <a:endParaRPr lang="zh-CN" altLang="en-US" sz="2665" dirty="0">
                <a:solidFill>
                  <a:schemeClr val="tx1">
                    <a:lumMod val="75000"/>
                    <a:lumOff val="25000"/>
                  </a:schemeClr>
                </a:solidFill>
                <a:latin typeface="Impact" panose="020B0806030902050204" pitchFamily="34" charset="0"/>
              </a:endParaRPr>
            </a:p>
          </p:txBody>
        </p:sp>
        <p:sp>
          <p:nvSpPr>
            <p:cNvPr id="5" name="椭圆 4"/>
            <p:cNvSpPr/>
            <p:nvPr/>
          </p:nvSpPr>
          <p:spPr>
            <a:xfrm>
              <a:off x="2425182" y="1754857"/>
              <a:ext cx="259163" cy="259163"/>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sz="2400"/>
            </a:p>
          </p:txBody>
        </p:sp>
        <p:sp>
          <p:nvSpPr>
            <p:cNvPr id="6" name="矩形 5"/>
            <p:cNvSpPr/>
            <p:nvPr/>
          </p:nvSpPr>
          <p:spPr>
            <a:xfrm>
              <a:off x="2112935" y="2451938"/>
              <a:ext cx="970661" cy="2342909"/>
            </a:xfrm>
            <a:prstGeom prst="rect">
              <a:avLst/>
            </a:prstGeom>
          </p:spPr>
          <p:txBody>
            <a:bodyPr wrap="square">
              <a:spAutoFit/>
            </a:bodyPr>
            <a:lstStyle/>
            <a:p>
              <a:pPr algn="l">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rPr>
                <a:t>Stop </a:t>
              </a:r>
              <a:r>
                <a:rPr lang="en-US" altLang="zh-CN" sz="1600" kern="100" dirty="0">
                  <a:solidFill>
                    <a:schemeClr val="tx1">
                      <a:lumMod val="75000"/>
                      <a:lumOff val="25000"/>
                    </a:schemeClr>
                  </a:solidFill>
                  <a:latin typeface="方正正准黑简体" pitchFamily="2" charset="-122"/>
                  <a:ea typeface="方正正准黑简体" pitchFamily="2" charset="-122"/>
                  <a:sym typeface="+mn-ea"/>
                </a:rPr>
                <a:t>producing</a:t>
              </a:r>
              <a:r>
                <a:rPr lang="en-US" altLang="zh-CN" sz="1600" kern="100" dirty="0">
                  <a:solidFill>
                    <a:schemeClr val="tx1">
                      <a:lumMod val="75000"/>
                      <a:lumOff val="25000"/>
                    </a:schemeClr>
                  </a:solidFill>
                  <a:latin typeface="方正正准黑简体" pitchFamily="2" charset="-122"/>
                  <a:ea typeface="方正正准黑简体" pitchFamily="2" charset="-122"/>
                </a:rPr>
                <a:t> oil vehicle In March;</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a:p>
              <a:pPr algn="l">
                <a:lnSpc>
                  <a:spcPct val="120000"/>
                </a:lnSpc>
              </a:pPr>
              <a:r>
                <a:rPr lang="en-US" altLang="zh-CN" sz="1600" kern="100" dirty="0">
                  <a:solidFill>
                    <a:schemeClr val="tx1">
                      <a:lumMod val="75000"/>
                      <a:lumOff val="25000"/>
                    </a:schemeClr>
                  </a:solidFill>
                  <a:latin typeface="方正正准黑简体" pitchFamily="2" charset="-122"/>
                  <a:ea typeface="方正正准黑简体" pitchFamily="2" charset="-122"/>
                </a:rPr>
                <a:t>Two</a:t>
              </a:r>
              <a:r>
                <a:rPr lang="en-US" altLang="zh-CN" sz="1600" kern="100" dirty="0">
                  <a:solidFill>
                    <a:schemeClr val="tx1">
                      <a:lumMod val="75000"/>
                      <a:lumOff val="25000"/>
                    </a:schemeClr>
                  </a:solidFill>
                  <a:latin typeface="方正正准黑简体" pitchFamily="2" charset="-122"/>
                  <a:ea typeface="方正正准黑简体" pitchFamily="2" charset="-122"/>
                  <a:sym typeface="+mn-ea"/>
                </a:rPr>
                <a:t> millionth new energy passenger  vehicle in May</a:t>
              </a:r>
              <a:endParaRPr lang="en-US" altLang="zh-CN" sz="1600" kern="100" dirty="0">
                <a:solidFill>
                  <a:schemeClr val="tx1">
                    <a:lumMod val="75000"/>
                    <a:lumOff val="25000"/>
                  </a:schemeClr>
                </a:solidFill>
                <a:latin typeface="方正正准黑简体" pitchFamily="2" charset="-122"/>
                <a:ea typeface="方正正准黑简体" pitchFamily="2" charset="-122"/>
              </a:endParaRPr>
            </a:p>
            <a:p>
              <a:pPr algn="l">
                <a:lnSpc>
                  <a:spcPct val="120000"/>
                </a:lnSpc>
              </a:pPr>
              <a:endParaRPr lang="en-US" altLang="zh-CN" sz="1600" kern="100" dirty="0">
                <a:solidFill>
                  <a:schemeClr val="tx1">
                    <a:lumMod val="75000"/>
                    <a:lumOff val="25000"/>
                  </a:schemeClr>
                </a:solidFill>
                <a:latin typeface="方正正准黑简体" pitchFamily="2" charset="-122"/>
                <a:ea typeface="方正正准黑简体" pitchFamily="2" charset="-122"/>
              </a:endParaRPr>
            </a:p>
          </p:txBody>
        </p:sp>
        <p:sp>
          <p:nvSpPr>
            <p:cNvPr id="7" name="Freeform 21"/>
            <p:cNvSpPr/>
            <p:nvPr/>
          </p:nvSpPr>
          <p:spPr bwMode="auto">
            <a:xfrm>
              <a:off x="2198370" y="1119828"/>
              <a:ext cx="712787" cy="482600"/>
            </a:xfrm>
            <a:custGeom>
              <a:avLst/>
              <a:gdLst>
                <a:gd name="T0" fmla="*/ 542953 w 277"/>
                <a:gd name="T1" fmla="*/ 201298 h 187"/>
                <a:gd name="T2" fmla="*/ 452890 w 277"/>
                <a:gd name="T3" fmla="*/ 110972 h 187"/>
                <a:gd name="T4" fmla="*/ 252177 w 277"/>
                <a:gd name="T5" fmla="*/ 110972 h 187"/>
                <a:gd name="T6" fmla="*/ 172407 w 277"/>
                <a:gd name="T7" fmla="*/ 201298 h 187"/>
                <a:gd name="T8" fmla="*/ 120942 w 277"/>
                <a:gd name="T9" fmla="*/ 201298 h 187"/>
                <a:gd name="T10" fmla="*/ 120942 w 277"/>
                <a:gd name="T11" fmla="*/ 330336 h 187"/>
                <a:gd name="T12" fmla="*/ 172407 w 277"/>
                <a:gd name="T13" fmla="*/ 330336 h 187"/>
                <a:gd name="T14" fmla="*/ 252177 w 277"/>
                <a:gd name="T15" fmla="*/ 430985 h 187"/>
                <a:gd name="T16" fmla="*/ 542953 w 277"/>
                <a:gd name="T17" fmla="*/ 430985 h 187"/>
                <a:gd name="T18" fmla="*/ 542953 w 277"/>
                <a:gd name="T19" fmla="*/ 381951 h 187"/>
                <a:gd name="T20" fmla="*/ 591845 w 277"/>
                <a:gd name="T21" fmla="*/ 381951 h 187"/>
                <a:gd name="T22" fmla="*/ 591845 w 277"/>
                <a:gd name="T23" fmla="*/ 482600 h 187"/>
                <a:gd name="T24" fmla="*/ 231591 w 277"/>
                <a:gd name="T25" fmla="*/ 482600 h 187"/>
                <a:gd name="T26" fmla="*/ 151821 w 277"/>
                <a:gd name="T27" fmla="*/ 381951 h 187"/>
                <a:gd name="T28" fmla="*/ 72051 w 277"/>
                <a:gd name="T29" fmla="*/ 381951 h 187"/>
                <a:gd name="T30" fmla="*/ 72051 w 277"/>
                <a:gd name="T31" fmla="*/ 291625 h 187"/>
                <a:gd name="T32" fmla="*/ 41172 w 277"/>
                <a:gd name="T33" fmla="*/ 291625 h 187"/>
                <a:gd name="T34" fmla="*/ 41172 w 277"/>
                <a:gd name="T35" fmla="*/ 371628 h 187"/>
                <a:gd name="T36" fmla="*/ 0 w 277"/>
                <a:gd name="T37" fmla="*/ 371628 h 187"/>
                <a:gd name="T38" fmla="*/ 0 w 277"/>
                <a:gd name="T39" fmla="*/ 160006 h 187"/>
                <a:gd name="T40" fmla="*/ 41172 w 277"/>
                <a:gd name="T41" fmla="*/ 160006 h 187"/>
                <a:gd name="T42" fmla="*/ 41172 w 277"/>
                <a:gd name="T43" fmla="*/ 250333 h 187"/>
                <a:gd name="T44" fmla="*/ 72051 w 277"/>
                <a:gd name="T45" fmla="*/ 250333 h 187"/>
                <a:gd name="T46" fmla="*/ 72051 w 277"/>
                <a:gd name="T47" fmla="*/ 149683 h 187"/>
                <a:gd name="T48" fmla="*/ 151821 w 277"/>
                <a:gd name="T49" fmla="*/ 149683 h 187"/>
                <a:gd name="T50" fmla="*/ 231591 w 277"/>
                <a:gd name="T51" fmla="*/ 69680 h 187"/>
                <a:gd name="T52" fmla="*/ 342241 w 277"/>
                <a:gd name="T53" fmla="*/ 69680 h 187"/>
                <a:gd name="T54" fmla="*/ 342241 w 277"/>
                <a:gd name="T55" fmla="*/ 49034 h 187"/>
                <a:gd name="T56" fmla="*/ 231591 w 277"/>
                <a:gd name="T57" fmla="*/ 49034 h 187"/>
                <a:gd name="T58" fmla="*/ 231591 w 277"/>
                <a:gd name="T59" fmla="*/ 0 h 187"/>
                <a:gd name="T60" fmla="*/ 470903 w 277"/>
                <a:gd name="T61" fmla="*/ 0 h 187"/>
                <a:gd name="T62" fmla="*/ 470903 w 277"/>
                <a:gd name="T63" fmla="*/ 49034 h 187"/>
                <a:gd name="T64" fmla="*/ 370546 w 277"/>
                <a:gd name="T65" fmla="*/ 49034 h 187"/>
                <a:gd name="T66" fmla="*/ 370546 w 277"/>
                <a:gd name="T67" fmla="*/ 69680 h 187"/>
                <a:gd name="T68" fmla="*/ 470903 w 277"/>
                <a:gd name="T69" fmla="*/ 69680 h 187"/>
                <a:gd name="T70" fmla="*/ 591845 w 277"/>
                <a:gd name="T71" fmla="*/ 180652 h 187"/>
                <a:gd name="T72" fmla="*/ 591845 w 277"/>
                <a:gd name="T73" fmla="*/ 270979 h 187"/>
                <a:gd name="T74" fmla="*/ 542953 w 277"/>
                <a:gd name="T75" fmla="*/ 270979 h 187"/>
                <a:gd name="T76" fmla="*/ 542953 w 277"/>
                <a:gd name="T77" fmla="*/ 201298 h 187"/>
                <a:gd name="T78" fmla="*/ 542953 w 277"/>
                <a:gd name="T79" fmla="*/ 201298 h 187"/>
                <a:gd name="T80" fmla="*/ 651029 w 277"/>
                <a:gd name="T81" fmla="*/ 430985 h 187"/>
                <a:gd name="T82" fmla="*/ 661322 w 277"/>
                <a:gd name="T83" fmla="*/ 430985 h 187"/>
                <a:gd name="T84" fmla="*/ 671615 w 277"/>
                <a:gd name="T85" fmla="*/ 402597 h 187"/>
                <a:gd name="T86" fmla="*/ 671615 w 277"/>
                <a:gd name="T87" fmla="*/ 260656 h 187"/>
                <a:gd name="T88" fmla="*/ 651029 w 277"/>
                <a:gd name="T89" fmla="*/ 221944 h 187"/>
                <a:gd name="T90" fmla="*/ 651029 w 277"/>
                <a:gd name="T91" fmla="*/ 270979 h 187"/>
                <a:gd name="T92" fmla="*/ 612431 w 277"/>
                <a:gd name="T93" fmla="*/ 270979 h 187"/>
                <a:gd name="T94" fmla="*/ 612431 w 277"/>
                <a:gd name="T95" fmla="*/ 170329 h 187"/>
                <a:gd name="T96" fmla="*/ 681908 w 277"/>
                <a:gd name="T97" fmla="*/ 170329 h 187"/>
                <a:gd name="T98" fmla="*/ 712787 w 277"/>
                <a:gd name="T99" fmla="*/ 250333 h 187"/>
                <a:gd name="T100" fmla="*/ 712787 w 277"/>
                <a:gd name="T101" fmla="*/ 412920 h 187"/>
                <a:gd name="T102" fmla="*/ 681908 w 277"/>
                <a:gd name="T103" fmla="*/ 482600 h 187"/>
                <a:gd name="T104" fmla="*/ 612431 w 277"/>
                <a:gd name="T105" fmla="*/ 482600 h 187"/>
                <a:gd name="T106" fmla="*/ 612431 w 277"/>
                <a:gd name="T107" fmla="*/ 381951 h 187"/>
                <a:gd name="T108" fmla="*/ 651029 w 277"/>
                <a:gd name="T109" fmla="*/ 381951 h 187"/>
                <a:gd name="T110" fmla="*/ 651029 w 277"/>
                <a:gd name="T111" fmla="*/ 430985 h 18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77"/>
                <a:gd name="T169" fmla="*/ 0 h 187"/>
                <a:gd name="T170" fmla="*/ 277 w 277"/>
                <a:gd name="T171" fmla="*/ 187 h 18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77" h="187">
                  <a:moveTo>
                    <a:pt x="211" y="78"/>
                  </a:moveTo>
                  <a:lnTo>
                    <a:pt x="176" y="43"/>
                  </a:lnTo>
                  <a:lnTo>
                    <a:pt x="98" y="43"/>
                  </a:lnTo>
                  <a:lnTo>
                    <a:pt x="67" y="78"/>
                  </a:lnTo>
                  <a:lnTo>
                    <a:pt x="47" y="78"/>
                  </a:lnTo>
                  <a:lnTo>
                    <a:pt x="47" y="128"/>
                  </a:lnTo>
                  <a:lnTo>
                    <a:pt x="67" y="128"/>
                  </a:lnTo>
                  <a:lnTo>
                    <a:pt x="98" y="167"/>
                  </a:lnTo>
                  <a:lnTo>
                    <a:pt x="211" y="167"/>
                  </a:lnTo>
                  <a:lnTo>
                    <a:pt x="211" y="148"/>
                  </a:lnTo>
                  <a:lnTo>
                    <a:pt x="230" y="148"/>
                  </a:lnTo>
                  <a:lnTo>
                    <a:pt x="230" y="187"/>
                  </a:lnTo>
                  <a:lnTo>
                    <a:pt x="90" y="187"/>
                  </a:lnTo>
                  <a:lnTo>
                    <a:pt x="59" y="148"/>
                  </a:lnTo>
                  <a:lnTo>
                    <a:pt x="28" y="148"/>
                  </a:lnTo>
                  <a:lnTo>
                    <a:pt x="28" y="113"/>
                  </a:lnTo>
                  <a:lnTo>
                    <a:pt x="16" y="113"/>
                  </a:lnTo>
                  <a:lnTo>
                    <a:pt x="16" y="144"/>
                  </a:lnTo>
                  <a:lnTo>
                    <a:pt x="0" y="144"/>
                  </a:lnTo>
                  <a:lnTo>
                    <a:pt x="0" y="62"/>
                  </a:lnTo>
                  <a:lnTo>
                    <a:pt x="16" y="62"/>
                  </a:lnTo>
                  <a:lnTo>
                    <a:pt x="16" y="97"/>
                  </a:lnTo>
                  <a:lnTo>
                    <a:pt x="28" y="97"/>
                  </a:lnTo>
                  <a:lnTo>
                    <a:pt x="28" y="58"/>
                  </a:lnTo>
                  <a:lnTo>
                    <a:pt x="59" y="58"/>
                  </a:lnTo>
                  <a:lnTo>
                    <a:pt x="90" y="27"/>
                  </a:lnTo>
                  <a:lnTo>
                    <a:pt x="133" y="27"/>
                  </a:lnTo>
                  <a:lnTo>
                    <a:pt x="133" y="19"/>
                  </a:lnTo>
                  <a:lnTo>
                    <a:pt x="90" y="19"/>
                  </a:lnTo>
                  <a:lnTo>
                    <a:pt x="90" y="0"/>
                  </a:lnTo>
                  <a:lnTo>
                    <a:pt x="183" y="0"/>
                  </a:lnTo>
                  <a:lnTo>
                    <a:pt x="183" y="19"/>
                  </a:lnTo>
                  <a:lnTo>
                    <a:pt x="144" y="19"/>
                  </a:lnTo>
                  <a:lnTo>
                    <a:pt x="144" y="27"/>
                  </a:lnTo>
                  <a:lnTo>
                    <a:pt x="183" y="27"/>
                  </a:lnTo>
                  <a:lnTo>
                    <a:pt x="230" y="70"/>
                  </a:lnTo>
                  <a:lnTo>
                    <a:pt x="230" y="105"/>
                  </a:lnTo>
                  <a:lnTo>
                    <a:pt x="211" y="105"/>
                  </a:lnTo>
                  <a:lnTo>
                    <a:pt x="211" y="78"/>
                  </a:lnTo>
                  <a:close/>
                  <a:moveTo>
                    <a:pt x="253" y="167"/>
                  </a:moveTo>
                  <a:lnTo>
                    <a:pt x="257" y="167"/>
                  </a:lnTo>
                  <a:lnTo>
                    <a:pt x="261" y="156"/>
                  </a:lnTo>
                  <a:lnTo>
                    <a:pt x="261" y="101"/>
                  </a:lnTo>
                  <a:lnTo>
                    <a:pt x="253" y="86"/>
                  </a:lnTo>
                  <a:lnTo>
                    <a:pt x="253" y="105"/>
                  </a:lnTo>
                  <a:lnTo>
                    <a:pt x="238" y="105"/>
                  </a:lnTo>
                  <a:lnTo>
                    <a:pt x="238" y="66"/>
                  </a:lnTo>
                  <a:lnTo>
                    <a:pt x="265" y="66"/>
                  </a:lnTo>
                  <a:lnTo>
                    <a:pt x="277" y="97"/>
                  </a:lnTo>
                  <a:lnTo>
                    <a:pt x="277" y="160"/>
                  </a:lnTo>
                  <a:lnTo>
                    <a:pt x="265" y="187"/>
                  </a:lnTo>
                  <a:lnTo>
                    <a:pt x="238" y="187"/>
                  </a:lnTo>
                  <a:lnTo>
                    <a:pt x="238" y="148"/>
                  </a:lnTo>
                  <a:lnTo>
                    <a:pt x="253" y="148"/>
                  </a:lnTo>
                  <a:lnTo>
                    <a:pt x="253" y="167"/>
                  </a:lnTo>
                  <a:close/>
                </a:path>
              </a:pathLst>
            </a:custGeom>
            <a:solidFill>
              <a:srgbClr val="BF8E5D"/>
            </a:solidFill>
            <a:ln>
              <a:noFill/>
            </a:ln>
          </p:spPr>
          <p:txBody>
            <a:bodyPr/>
            <a:lstStyle/>
            <a:p>
              <a:endParaRPr lang="zh-CN" altLang="en-US" sz="2400"/>
            </a:p>
          </p:txBody>
        </p:sp>
      </p:grpSp>
      <p:pic>
        <p:nvPicPr>
          <p:cNvPr id="57" name="图片 56"/>
          <p:cNvPicPr>
            <a:picLocks noChangeAspect="1"/>
          </p:cNvPicPr>
          <p:nvPr/>
        </p:nvPicPr>
        <p:blipFill rotWithShape="1">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sp>
        <p:nvSpPr>
          <p:cNvPr id="58" name="文本框 57"/>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Developing History of BYD</a:t>
            </a:r>
            <a:endParaRPr lang="en-US" altLang="zh-CN" sz="3600" b="1">
              <a:latin typeface="Calibri"/>
              <a:ea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3150"/>
                                        <p:tgtEl>
                                          <p:spTgt spid="8"/>
                                        </p:tgtEl>
                                      </p:cBhvr>
                                    </p:animEffect>
                                  </p:childTnLst>
                                </p:cTn>
                              </p:par>
                              <p:par>
                                <p:cTn id="8" presetID="16" presetClass="entr" presetSubtype="42"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outHorizontal)">
                                      <p:cBhvr>
                                        <p:cTn id="10" dur="750"/>
                                        <p:tgtEl>
                                          <p:spTgt spid="9"/>
                                        </p:tgtEl>
                                      </p:cBhvr>
                                    </p:animEffect>
                                  </p:childTnLst>
                                </p:cTn>
                              </p:par>
                              <p:par>
                                <p:cTn id="11" presetID="16" presetClass="entr" presetSubtype="42" fill="hold" nodeType="withEffect">
                                  <p:stCondLst>
                                    <p:cond delay="500"/>
                                  </p:stCondLst>
                                  <p:childTnLst>
                                    <p:set>
                                      <p:cBhvr>
                                        <p:cTn id="12" dur="1" fill="hold">
                                          <p:stCondLst>
                                            <p:cond delay="0"/>
                                          </p:stCondLst>
                                        </p:cTn>
                                        <p:tgtEl>
                                          <p:spTgt spid="14"/>
                                        </p:tgtEl>
                                        <p:attrNameLst>
                                          <p:attrName>style.visibility</p:attrName>
                                        </p:attrNameLst>
                                      </p:cBhvr>
                                      <p:to>
                                        <p:strVal val="visible"/>
                                      </p:to>
                                    </p:set>
                                    <p:animEffect transition="in" filter="barn(outHorizontal)">
                                      <p:cBhvr>
                                        <p:cTn id="13" dur="750"/>
                                        <p:tgtEl>
                                          <p:spTgt spid="14"/>
                                        </p:tgtEl>
                                      </p:cBhvr>
                                    </p:animEffect>
                                  </p:childTnLst>
                                </p:cTn>
                              </p:par>
                              <p:par>
                                <p:cTn id="14" presetID="16" presetClass="entr" presetSubtype="42" fill="hold" nodeType="withEffect">
                                  <p:stCondLst>
                                    <p:cond delay="1100"/>
                                  </p:stCondLst>
                                  <p:childTnLst>
                                    <p:set>
                                      <p:cBhvr>
                                        <p:cTn id="15" dur="1" fill="hold">
                                          <p:stCondLst>
                                            <p:cond delay="0"/>
                                          </p:stCondLst>
                                        </p:cTn>
                                        <p:tgtEl>
                                          <p:spTgt spid="19"/>
                                        </p:tgtEl>
                                        <p:attrNameLst>
                                          <p:attrName>style.visibility</p:attrName>
                                        </p:attrNameLst>
                                      </p:cBhvr>
                                      <p:to>
                                        <p:strVal val="visible"/>
                                      </p:to>
                                    </p:set>
                                    <p:animEffect transition="in" filter="barn(outHorizontal)">
                                      <p:cBhvr>
                                        <p:cTn id="16" dur="750"/>
                                        <p:tgtEl>
                                          <p:spTgt spid="19"/>
                                        </p:tgtEl>
                                      </p:cBhvr>
                                    </p:animEffect>
                                  </p:childTnLst>
                                </p:cTn>
                              </p:par>
                              <p:par>
                                <p:cTn id="17" presetID="16" presetClass="entr" presetSubtype="42" fill="hold" nodeType="withEffect">
                                  <p:stCondLst>
                                    <p:cond delay="1600"/>
                                  </p:stCondLst>
                                  <p:childTnLst>
                                    <p:set>
                                      <p:cBhvr>
                                        <p:cTn id="18" dur="1" fill="hold">
                                          <p:stCondLst>
                                            <p:cond delay="0"/>
                                          </p:stCondLst>
                                        </p:cTn>
                                        <p:tgtEl>
                                          <p:spTgt spid="41"/>
                                        </p:tgtEl>
                                        <p:attrNameLst>
                                          <p:attrName>style.visibility</p:attrName>
                                        </p:attrNameLst>
                                      </p:cBhvr>
                                      <p:to>
                                        <p:strVal val="visible"/>
                                      </p:to>
                                    </p:set>
                                    <p:animEffect transition="in" filter="barn(outHorizontal)">
                                      <p:cBhvr>
                                        <p:cTn id="19" dur="750"/>
                                        <p:tgtEl>
                                          <p:spTgt spid="41"/>
                                        </p:tgtEl>
                                      </p:cBhvr>
                                    </p:animEffect>
                                  </p:childTnLst>
                                </p:cTn>
                              </p:par>
                              <p:par>
                                <p:cTn id="20" presetID="16" presetClass="entr" presetSubtype="42" fill="hold" nodeType="withEffect">
                                  <p:stCondLst>
                                    <p:cond delay="2200"/>
                                  </p:stCondLst>
                                  <p:childTnLst>
                                    <p:set>
                                      <p:cBhvr>
                                        <p:cTn id="21" dur="1" fill="hold">
                                          <p:stCondLst>
                                            <p:cond delay="0"/>
                                          </p:stCondLst>
                                        </p:cTn>
                                        <p:tgtEl>
                                          <p:spTgt spid="32"/>
                                        </p:tgtEl>
                                        <p:attrNameLst>
                                          <p:attrName>style.visibility</p:attrName>
                                        </p:attrNameLst>
                                      </p:cBhvr>
                                      <p:to>
                                        <p:strVal val="visible"/>
                                      </p:to>
                                    </p:set>
                                    <p:animEffect transition="in" filter="barn(outHorizontal)">
                                      <p:cBhvr>
                                        <p:cTn id="22" dur="750"/>
                                        <p:tgtEl>
                                          <p:spTgt spid="32"/>
                                        </p:tgtEl>
                                      </p:cBhvr>
                                    </p:animEffect>
                                  </p:childTnLst>
                                </p:cTn>
                              </p:par>
                              <p:par>
                                <p:cTn id="23" presetID="16" presetClass="entr" presetSubtype="42" fill="hold" nodeType="withEffect">
                                  <p:stCondLst>
                                    <p:cond delay="2800"/>
                                  </p:stCondLst>
                                  <p:childTnLst>
                                    <p:set>
                                      <p:cBhvr>
                                        <p:cTn id="24" dur="1" fill="hold">
                                          <p:stCondLst>
                                            <p:cond delay="0"/>
                                          </p:stCondLst>
                                        </p:cTn>
                                        <p:tgtEl>
                                          <p:spTgt spid="24"/>
                                        </p:tgtEl>
                                        <p:attrNameLst>
                                          <p:attrName>style.visibility</p:attrName>
                                        </p:attrNameLst>
                                      </p:cBhvr>
                                      <p:to>
                                        <p:strVal val="visible"/>
                                      </p:to>
                                    </p:set>
                                    <p:animEffect transition="in" filter="barn(outHorizontal)">
                                      <p:cBhvr>
                                        <p:cTn id="25" dur="750"/>
                                        <p:tgtEl>
                                          <p:spTgt spid="24"/>
                                        </p:tgtEl>
                                      </p:cBhvr>
                                    </p:animEffect>
                                  </p:childTnLst>
                                </p:cTn>
                              </p:par>
                              <p:par>
                                <p:cTn id="26" presetID="16" presetClass="entr" presetSubtype="42" fill="hold" nodeType="withEffect">
                                  <p:stCondLst>
                                    <p:cond delay="500"/>
                                  </p:stCondLst>
                                  <p:childTnLst>
                                    <p:set>
                                      <p:cBhvr>
                                        <p:cTn id="27" dur="1" fill="hold">
                                          <p:stCondLst>
                                            <p:cond delay="0"/>
                                          </p:stCondLst>
                                        </p:cTn>
                                        <p:tgtEl>
                                          <p:spTgt spid="3"/>
                                        </p:tgtEl>
                                        <p:attrNameLst>
                                          <p:attrName>style.visibility</p:attrName>
                                        </p:attrNameLst>
                                      </p:cBhvr>
                                      <p:to>
                                        <p:strVal val="visible"/>
                                      </p:to>
                                    </p:set>
                                    <p:animEffect transition="in" filter="barn(outHorizontal)">
                                      <p:cBhvr>
                                        <p:cTn id="28" dur="750"/>
                                        <p:tgtEl>
                                          <p:spTgt spid="3"/>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57"/>
                                        </p:tgtEl>
                                        <p:attrNameLst>
                                          <p:attrName>style.visibility</p:attrName>
                                        </p:attrNameLst>
                                      </p:cBhvr>
                                      <p:to>
                                        <p:strVal val="visible"/>
                                      </p:to>
                                    </p:set>
                                    <p:animEffect transition="in" filter="randombar(horizontal)">
                                      <p:cBhvr>
                                        <p:cTn id="33"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椭圆 1"/>
          <p:cNvSpPr/>
          <p:nvPr/>
        </p:nvSpPr>
        <p:spPr>
          <a:xfrm>
            <a:off x="653141" y="1970012"/>
            <a:ext cx="805218" cy="805218"/>
          </a:xfrm>
          <a:prstGeom prst="ellipse">
            <a:avLst/>
          </a:prstGeom>
          <a:solidFill>
            <a:srgbClr val="BF8E5D"/>
          </a:solidFill>
          <a:ln w="571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US" altLang="zh-CN" sz="1600" dirty="0">
                <a:latin typeface="微软雅黑" pitchFamily="34" charset="-122"/>
                <a:ea typeface="微软雅黑" pitchFamily="34" charset="-122"/>
              </a:rPr>
              <a:t>01</a:t>
            </a:r>
            <a:endParaRPr lang="zh-CN" altLang="en-US" sz="1600" dirty="0">
              <a:latin typeface="微软雅黑" pitchFamily="34" charset="-122"/>
              <a:ea typeface="微软雅黑" pitchFamily="34" charset="-122"/>
            </a:endParaRPr>
          </a:p>
        </p:txBody>
      </p:sp>
      <p:sp>
        <p:nvSpPr>
          <p:cNvPr id="4" name="椭圆 3"/>
          <p:cNvSpPr/>
          <p:nvPr/>
        </p:nvSpPr>
        <p:spPr>
          <a:xfrm>
            <a:off x="6713220" y="3026410"/>
            <a:ext cx="805180" cy="805180"/>
          </a:xfrm>
          <a:prstGeom prst="ellipse">
            <a:avLst/>
          </a:prstGeom>
          <a:solidFill>
            <a:srgbClr val="BF8E5D"/>
          </a:solidFill>
          <a:ln w="5715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p>
            <a:pPr algn="ctr"/>
            <a:r>
              <a:rPr lang="en-US" altLang="zh-CN" sz="1600" dirty="0">
                <a:latin typeface="微软雅黑" pitchFamily="34" charset="-122"/>
                <a:ea typeface="微软雅黑" pitchFamily="34" charset="-122"/>
              </a:rPr>
              <a:t>02</a:t>
            </a:r>
            <a:endParaRPr lang="zh-CN" altLang="en-US" sz="1600" dirty="0">
              <a:latin typeface="微软雅黑" pitchFamily="34" charset="-122"/>
              <a:ea typeface="微软雅黑" pitchFamily="34" charset="-122"/>
            </a:endParaRPr>
          </a:p>
        </p:txBody>
      </p:sp>
      <p:grpSp>
        <p:nvGrpSpPr>
          <p:cNvPr id="14" name="组合 13"/>
          <p:cNvGrpSpPr/>
          <p:nvPr/>
        </p:nvGrpSpPr>
        <p:grpSpPr>
          <a:xfrm>
            <a:off x="1587500" y="1759585"/>
            <a:ext cx="4429125" cy="2335169"/>
            <a:chOff x="2136461" y="1993722"/>
            <a:chExt cx="3551959" cy="1626828"/>
          </a:xfrm>
        </p:grpSpPr>
        <p:sp>
          <p:nvSpPr>
            <p:cNvPr id="15" name="文本框 14"/>
            <p:cNvSpPr txBox="1"/>
            <p:nvPr/>
          </p:nvSpPr>
          <p:spPr>
            <a:xfrm>
              <a:off x="2136462" y="2282788"/>
              <a:ext cx="3551958" cy="1337762"/>
            </a:xfrm>
            <a:prstGeom prst="rect">
              <a:avLst/>
            </a:prstGeom>
            <a:noFill/>
          </p:spPr>
          <p:txBody>
            <a:bodyPr wrap="square" rtlCol="0">
              <a:spAutoFit/>
            </a:bodyPr>
            <a:lstStyle/>
            <a:p>
              <a:pPr algn="just">
                <a:lnSpc>
                  <a:spcPct val="120000"/>
                </a:lnSpc>
              </a:pPr>
              <a:r>
                <a:rPr lang="zh-CN" altLang="en-US" sz="2000" kern="100" dirty="0">
                  <a:solidFill>
                    <a:schemeClr val="tx1">
                      <a:lumMod val="75000"/>
                      <a:lumOff val="25000"/>
                    </a:schemeClr>
                  </a:solidFill>
                  <a:latin typeface="方正正准黑简体" pitchFamily="2" charset="-122"/>
                  <a:ea typeface="方正正准黑简体" pitchFamily="2" charset="-122"/>
                </a:rPr>
                <a:t>The organizational change explains the transformation of an organization from the known current situation to the unknown desired future (Hussain et al, 2018)</a:t>
              </a:r>
              <a:endParaRPr lang="zh-CN" altLang="en-US" sz="2000" kern="100" dirty="0">
                <a:solidFill>
                  <a:schemeClr val="tx1">
                    <a:lumMod val="75000"/>
                    <a:lumOff val="25000"/>
                  </a:schemeClr>
                </a:solidFill>
                <a:latin typeface="方正正准黑简体" pitchFamily="2" charset="-122"/>
                <a:ea typeface="方正正准黑简体" pitchFamily="2" charset="-122"/>
              </a:endParaRPr>
            </a:p>
          </p:txBody>
        </p:sp>
        <p:sp>
          <p:nvSpPr>
            <p:cNvPr id="16" name="文本框 15"/>
            <p:cNvSpPr txBox="1"/>
            <p:nvPr/>
          </p:nvSpPr>
          <p:spPr>
            <a:xfrm>
              <a:off x="2136461" y="1993722"/>
              <a:ext cx="3551959" cy="304800"/>
            </a:xfrm>
            <a:prstGeom prst="rect">
              <a:avLst/>
            </a:prstGeom>
            <a:noFill/>
          </p:spPr>
          <p:txBody>
            <a:bodyPr wrap="square" rtlCol="0">
              <a:spAutoFit/>
            </a:bodyPr>
            <a:lstStyle/>
            <a:p>
              <a:endParaRPr lang="en-US" altLang="zh-CN" sz="1400" dirty="0">
                <a:solidFill>
                  <a:schemeClr val="tx1">
                    <a:lumMod val="65000"/>
                    <a:lumOff val="35000"/>
                  </a:schemeClr>
                </a:solidFill>
                <a:latin typeface="微软雅黑" pitchFamily="34" charset="-122"/>
                <a:ea typeface="微软雅黑" pitchFamily="34" charset="-122"/>
              </a:endParaRPr>
            </a:p>
          </p:txBody>
        </p:sp>
      </p:grpSp>
      <p:pic>
        <p:nvPicPr>
          <p:cNvPr id="57" name="图片 56"/>
          <p:cNvPicPr>
            <a:picLocks noChangeAspect="1"/>
          </p:cNvPicPr>
          <p:nvPr/>
        </p:nvPicPr>
        <p:blipFill rotWithShape="1">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sp>
        <p:nvSpPr>
          <p:cNvPr id="58" name="文本框 57"/>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Definition of Organizational Change and Management</a:t>
            </a:r>
            <a:endParaRPr lang="en-US" altLang="zh-CN" sz="3600" b="1">
              <a:latin typeface="Calibri"/>
              <a:ea typeface="Calibri"/>
            </a:endParaRPr>
          </a:p>
        </p:txBody>
      </p:sp>
      <p:pic>
        <p:nvPicPr>
          <p:cNvPr id="3" name="图片 2" descr="2023-02-27 03:34:25.803000"/>
          <p:cNvPicPr>
            <a:picLocks noChangeAspect="1"/>
          </p:cNvPicPr>
          <p:nvPr/>
        </p:nvPicPr>
        <p:blipFill>
          <a:blip r:embed="rId3"/>
          <a:stretch>
            <a:fillRect/>
          </a:stretch>
        </p:blipFill>
        <p:spPr>
          <a:xfrm>
            <a:off x="7865745" y="2941320"/>
            <a:ext cx="3225800" cy="3225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childTnLst>
                          </p:cTn>
                        </p:par>
                        <p:par>
                          <p:cTn id="15" fill="hold">
                            <p:stCondLst>
                              <p:cond delay="500"/>
                            </p:stCondLst>
                            <p:childTnLst>
                              <p:par>
                                <p:cTn id="16" presetID="22" presetClass="entr" presetSubtype="1" fill="hold" nodeType="after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wipe(up)">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57"/>
                                        </p:tgtEl>
                                        <p:attrNameLst>
                                          <p:attrName>style.visibility</p:attrName>
                                        </p:attrNameLst>
                                      </p:cBhvr>
                                      <p:to>
                                        <p:strVal val="visible"/>
                                      </p:to>
                                    </p:set>
                                    <p:animEffect transition="in" filter="randombar(horizontal)">
                                      <p:cBhvr>
                                        <p:cTn id="23"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655320" y="1153795"/>
            <a:ext cx="10855960" cy="2305003"/>
            <a:chOff x="718688" y="3151383"/>
            <a:chExt cx="3128837" cy="1728447"/>
          </a:xfrm>
        </p:grpSpPr>
        <p:sp>
          <p:nvSpPr>
            <p:cNvPr id="4" name="矩形 3"/>
            <p:cNvSpPr/>
            <p:nvPr/>
          </p:nvSpPr>
          <p:spPr>
            <a:xfrm>
              <a:off x="718688" y="3151383"/>
              <a:ext cx="1430916" cy="526256"/>
            </a:xfrm>
            <a:prstGeom prst="rect">
              <a:avLst/>
            </a:prstGeom>
          </p:spPr>
          <p:txBody>
            <a:bodyPr wrap="square">
              <a:spAutoFit/>
            </a:bodyPr>
            <a:lstStyle/>
            <a:p>
              <a:pPr algn="ctr">
                <a:lnSpc>
                  <a:spcPct val="150000"/>
                </a:lnSpc>
              </a:pPr>
              <a:endParaRPr lang="zh-CN" altLang="en-US" sz="2665" b="1" spc="400" dirty="0">
                <a:solidFill>
                  <a:srgbClr val="BF8E5D"/>
                </a:solidFill>
                <a:latin typeface="方正正准黑简体" pitchFamily="2" charset="-122"/>
                <a:ea typeface="方正正准黑简体" pitchFamily="2" charset="-122"/>
              </a:endParaRPr>
            </a:p>
          </p:txBody>
        </p:sp>
        <p:sp>
          <p:nvSpPr>
            <p:cNvPr id="5" name="文本框 4"/>
            <p:cNvSpPr txBox="1"/>
            <p:nvPr/>
          </p:nvSpPr>
          <p:spPr>
            <a:xfrm>
              <a:off x="766313" y="3714176"/>
              <a:ext cx="3081212" cy="1165654"/>
            </a:xfrm>
            <a:prstGeom prst="rect">
              <a:avLst/>
            </a:prstGeom>
            <a:noFill/>
          </p:spPr>
          <p:txBody>
            <a:bodyPr wrap="square" rtlCol="0">
              <a:spAutoFit/>
            </a:bodyPr>
            <a:lstStyle/>
            <a:p>
              <a:pPr algn="just">
                <a:lnSpc>
                  <a:spcPct val="120000"/>
                </a:lnSpc>
              </a:pPr>
              <a:r>
                <a:rPr lang="zh-CN" altLang="en-US" sz="2000" kern="100" dirty="0">
                  <a:solidFill>
                    <a:schemeClr val="tx1">
                      <a:lumMod val="75000"/>
                      <a:lumOff val="25000"/>
                    </a:schemeClr>
                  </a:solidFill>
                  <a:latin typeface="黑体" pitchFamily="49" charset="-122"/>
                  <a:ea typeface="黑体" pitchFamily="49" charset="-122"/>
                </a:rPr>
                <a:t>This </a:t>
              </a:r>
              <a:r>
                <a:rPr lang="en-US" altLang="zh-CN" sz="2000" kern="100" dirty="0">
                  <a:solidFill>
                    <a:schemeClr val="tx1">
                      <a:lumMod val="75000"/>
                      <a:lumOff val="25000"/>
                    </a:schemeClr>
                  </a:solidFill>
                  <a:latin typeface="黑体" pitchFamily="49" charset="-122"/>
                  <a:ea typeface="黑体" pitchFamily="49" charset="-122"/>
                </a:rPr>
                <a:t>case study</a:t>
              </a:r>
              <a:r>
                <a:rPr lang="zh-CN" altLang="en-US" sz="2000" kern="100" dirty="0">
                  <a:solidFill>
                    <a:schemeClr val="tx1">
                      <a:lumMod val="75000"/>
                      <a:lumOff val="25000"/>
                    </a:schemeClr>
                  </a:solidFill>
                  <a:latin typeface="黑体" pitchFamily="49" charset="-122"/>
                  <a:ea typeface="黑体" pitchFamily="49" charset="-122"/>
                </a:rPr>
                <a:t> delivers a profound analysis about the changing process of </a:t>
              </a:r>
              <a:r>
                <a:rPr lang="en-US" altLang="zh-CN" sz="2000" kern="100" dirty="0">
                  <a:solidFill>
                    <a:schemeClr val="tx1">
                      <a:lumMod val="75000"/>
                      <a:lumOff val="25000"/>
                    </a:schemeClr>
                  </a:solidFill>
                  <a:latin typeface="黑体" pitchFamily="49" charset="-122"/>
                  <a:ea typeface="黑体" pitchFamily="49" charset="-122"/>
                </a:rPr>
                <a:t>t</a:t>
              </a:r>
              <a:r>
                <a:rPr lang="zh-CN" altLang="en-US" sz="2000" kern="100" dirty="0">
                  <a:solidFill>
                    <a:schemeClr val="tx1">
                      <a:lumMod val="75000"/>
                      <a:lumOff val="25000"/>
                    </a:schemeClr>
                  </a:solidFill>
                  <a:latin typeface="黑体" pitchFamily="49" charset="-122"/>
                  <a:ea typeface="黑体" pitchFamily="49" charset="-122"/>
                </a:rPr>
                <a:t>he Chinese EV star BYD company to dig out why and how the</a:t>
              </a:r>
              <a:r>
                <a:rPr lang="en-US" altLang="zh-CN" sz="2000" kern="100" dirty="0">
                  <a:solidFill>
                    <a:schemeClr val="tx1">
                      <a:lumMod val="75000"/>
                      <a:lumOff val="25000"/>
                    </a:schemeClr>
                  </a:solidFill>
                  <a:latin typeface="黑体" pitchFamily="49" charset="-122"/>
                  <a:ea typeface="黑体" pitchFamily="49" charset="-122"/>
                </a:rPr>
                <a:t>y</a:t>
              </a:r>
              <a:r>
                <a:rPr lang="zh-CN" altLang="en-US" sz="2000" kern="100" dirty="0">
                  <a:solidFill>
                    <a:schemeClr val="tx1">
                      <a:lumMod val="75000"/>
                      <a:lumOff val="25000"/>
                    </a:schemeClr>
                  </a:solidFill>
                  <a:latin typeface="黑体" pitchFamily="49" charset="-122"/>
                  <a:ea typeface="黑体" pitchFamily="49" charset="-122"/>
                </a:rPr>
                <a:t> abandon </a:t>
              </a:r>
              <a:r>
                <a:rPr lang="en-US" altLang="zh-CN" sz="2000" kern="100" dirty="0">
                  <a:solidFill>
                    <a:schemeClr val="tx1">
                      <a:lumMod val="75000"/>
                      <a:lumOff val="25000"/>
                    </a:schemeClr>
                  </a:solidFill>
                  <a:latin typeface="黑体" pitchFamily="49" charset="-122"/>
                  <a:ea typeface="黑体" pitchFamily="49" charset="-122"/>
                </a:rPr>
                <a:t>their </a:t>
              </a:r>
              <a:r>
                <a:rPr lang="en-US" altLang="zh-CN" sz="2000" kern="100" dirty="0">
                  <a:solidFill>
                    <a:schemeClr val="tx1">
                      <a:lumMod val="75000"/>
                      <a:lumOff val="25000"/>
                    </a:schemeClr>
                  </a:solidFill>
                  <a:latin typeface="黑体" pitchFamily="49" charset="-122"/>
                  <a:ea typeface="黑体" pitchFamily="49" charset="-122"/>
                </a:rPr>
                <a:t>fuel-</a:t>
              </a:r>
              <a:r>
                <a:rPr lang="zh-CN" altLang="en-US" sz="2000" kern="100" dirty="0">
                  <a:solidFill>
                    <a:schemeClr val="tx1">
                      <a:lumMod val="75000"/>
                      <a:lumOff val="25000"/>
                    </a:schemeClr>
                  </a:solidFill>
                  <a:latin typeface="黑体" pitchFamily="49" charset="-122"/>
                  <a:ea typeface="黑体" pitchFamily="49" charset="-122"/>
                </a:rPr>
                <a:t>powered vehicles production </a:t>
              </a:r>
              <a:r>
                <a:rPr lang="en-US" altLang="zh-CN" sz="2000" kern="100" dirty="0">
                  <a:solidFill>
                    <a:schemeClr val="tx1">
                      <a:lumMod val="75000"/>
                      <a:lumOff val="25000"/>
                    </a:schemeClr>
                  </a:solidFill>
                  <a:latin typeface="黑体" pitchFamily="49" charset="-122"/>
                  <a:ea typeface="黑体" pitchFamily="49" charset="-122"/>
                </a:rPr>
                <a:t>in 2022</a:t>
              </a:r>
              <a:r>
                <a:rPr lang="zh-CN" altLang="en-US" sz="2000" kern="100" dirty="0">
                  <a:solidFill>
                    <a:schemeClr val="tx1">
                      <a:lumMod val="75000"/>
                      <a:lumOff val="25000"/>
                    </a:schemeClr>
                  </a:solidFill>
                  <a:latin typeface="黑体" pitchFamily="49" charset="-122"/>
                  <a:ea typeface="黑体" pitchFamily="49" charset="-122"/>
                </a:rPr>
                <a:t> from the organizational change management perspective</a:t>
              </a:r>
              <a:r>
                <a:rPr lang="en-US" altLang="zh-CN" sz="2000" kern="100" dirty="0">
                  <a:solidFill>
                    <a:schemeClr val="tx1">
                      <a:lumMod val="75000"/>
                      <a:lumOff val="25000"/>
                    </a:schemeClr>
                  </a:solidFill>
                  <a:latin typeface="黑体" pitchFamily="49" charset="-122"/>
                  <a:ea typeface="黑体" pitchFamily="49" charset="-122"/>
                </a:rPr>
                <a:t>, </a:t>
              </a:r>
              <a:r>
                <a:rPr lang="en-US" altLang="zh-CN" sz="2000" kern="100" dirty="0">
                  <a:solidFill>
                    <a:schemeClr val="tx1">
                      <a:lumMod val="75000"/>
                      <a:lumOff val="25000"/>
                    </a:schemeClr>
                  </a:solidFill>
                  <a:latin typeface="黑体" pitchFamily="49" charset="-122"/>
                  <a:ea typeface="黑体" pitchFamily="49" charset="-122"/>
                </a:rPr>
                <a:t>and then give a effectiveness evaluation through analysis.</a:t>
              </a:r>
              <a:endParaRPr lang="en-US" altLang="zh-CN" sz="2000" kern="100" dirty="0">
                <a:solidFill>
                  <a:schemeClr val="tx1">
                    <a:lumMod val="75000"/>
                    <a:lumOff val="25000"/>
                  </a:schemeClr>
                </a:solidFill>
                <a:latin typeface="黑体" pitchFamily="49" charset="-122"/>
                <a:ea typeface="黑体" pitchFamily="49" charset="-122"/>
              </a:endParaRPr>
            </a:p>
          </p:txBody>
        </p:sp>
      </p:grpSp>
      <p:sp>
        <p:nvSpPr>
          <p:cNvPr id="9" name="矩形 8"/>
          <p:cNvSpPr/>
          <p:nvPr/>
        </p:nvSpPr>
        <p:spPr>
          <a:xfrm>
            <a:off x="7029451" y="5858510"/>
            <a:ext cx="5162549" cy="220133"/>
          </a:xfrm>
          <a:prstGeom prst="rect">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12" name="矩形 11"/>
          <p:cNvSpPr/>
          <p:nvPr/>
        </p:nvSpPr>
        <p:spPr>
          <a:xfrm>
            <a:off x="0" y="1153795"/>
            <a:ext cx="12192000" cy="28829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p>
        </p:txBody>
      </p:sp>
      <p:pic>
        <p:nvPicPr>
          <p:cNvPr id="57" name="图片 56"/>
          <p:cNvPicPr>
            <a:picLocks noChangeAspect="1"/>
          </p:cNvPicPr>
          <p:nvPr/>
        </p:nvPicPr>
        <p:blipFill rotWithShape="1">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sp>
        <p:nvSpPr>
          <p:cNvPr id="58" name="文本框 57"/>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Objective of the Case Study</a:t>
            </a:r>
            <a:endParaRPr lang="en-US" altLang="zh-CN" sz="3600" b="1">
              <a:latin typeface="Calibri"/>
              <a:ea typeface="Calibri"/>
            </a:endParaRPr>
          </a:p>
        </p:txBody>
      </p:sp>
      <p:sp>
        <p:nvSpPr>
          <p:cNvPr id="2" name="文本框 1"/>
          <p:cNvSpPr txBox="1"/>
          <p:nvPr/>
        </p:nvSpPr>
        <p:spPr>
          <a:xfrm>
            <a:off x="7029450" y="4947285"/>
            <a:ext cx="5162550" cy="702310"/>
          </a:xfrm>
          <a:prstGeom prst="rect">
            <a:avLst/>
          </a:prstGeom>
          <a:noFill/>
        </p:spPr>
        <p:txBody>
          <a:bodyPr wrap="square" rtlCol="0">
            <a:noAutofit/>
          </a:bodyPr>
          <a:p>
            <a:pPr indent="0" algn="l">
              <a:lnSpc>
                <a:spcPct val="100000"/>
              </a:lnSpc>
              <a:buNone/>
            </a:pPr>
            <a:r>
              <a:rPr lang="en-US" altLang="zh-CN" sz="3600">
                <a:latin typeface="Calibri"/>
                <a:ea typeface="Calibri"/>
              </a:rPr>
              <a:t>Application of Theories</a:t>
            </a:r>
            <a:endParaRPr lang="en-US" altLang="zh-CN" sz="3600">
              <a:latin typeface="Calibri"/>
              <a:ea typeface="Calibri"/>
            </a:endParaRPr>
          </a:p>
        </p:txBody>
      </p:sp>
      <p:sp>
        <p:nvSpPr>
          <p:cNvPr id="10" name="文本框 9"/>
          <p:cNvSpPr txBox="1"/>
          <p:nvPr/>
        </p:nvSpPr>
        <p:spPr>
          <a:xfrm>
            <a:off x="1624965" y="4423410"/>
            <a:ext cx="5620385" cy="1892935"/>
          </a:xfrm>
          <a:prstGeom prst="rect">
            <a:avLst/>
          </a:prstGeom>
          <a:noFill/>
        </p:spPr>
        <p:txBody>
          <a:bodyPr wrap="square" rtlCol="0">
            <a:noAutofit/>
          </a:bodyPr>
          <a:p>
            <a:pPr indent="0" algn="l">
              <a:lnSpc>
                <a:spcPct val="100000"/>
              </a:lnSpc>
              <a:buNone/>
            </a:pPr>
            <a:r>
              <a:rPr lang="zh-CN" altLang="en-US" sz="2400">
                <a:latin typeface="Calibri"/>
                <a:ea typeface="Calibri"/>
              </a:rPr>
              <a:t>Kurt Lewin’s Force Field </a:t>
            </a:r>
            <a:r>
              <a:rPr lang="en-US" altLang="zh-CN" sz="2400">
                <a:latin typeface="Calibri"/>
                <a:ea typeface="Calibri"/>
              </a:rPr>
              <a:t>A</a:t>
            </a:r>
            <a:r>
              <a:rPr lang="zh-CN" altLang="en-US" sz="2400">
                <a:latin typeface="Calibri"/>
                <a:ea typeface="Calibri"/>
              </a:rPr>
              <a:t>nalysis </a:t>
            </a:r>
            <a:endParaRPr lang="zh-CN" altLang="en-US" sz="2400">
              <a:latin typeface="Calibri"/>
              <a:ea typeface="Calibri"/>
            </a:endParaRPr>
          </a:p>
          <a:p>
            <a:pPr indent="0" algn="l">
              <a:lnSpc>
                <a:spcPct val="100000"/>
              </a:lnSpc>
              <a:buNone/>
            </a:pPr>
            <a:endParaRPr lang="zh-CN" altLang="en-US" sz="2400">
              <a:latin typeface="Calibri"/>
              <a:ea typeface="Calibri"/>
            </a:endParaRPr>
          </a:p>
          <a:p>
            <a:pPr indent="0" algn="l">
              <a:lnSpc>
                <a:spcPct val="100000"/>
              </a:lnSpc>
              <a:buNone/>
            </a:pPr>
            <a:r>
              <a:rPr lang="zh-CN" altLang="en-US" sz="2400">
                <a:latin typeface="Calibri"/>
                <a:ea typeface="Calibri"/>
              </a:rPr>
              <a:t>Kotter’s Eight-Step </a:t>
            </a:r>
            <a:r>
              <a:rPr lang="en-US" altLang="zh-CN" sz="2400">
                <a:latin typeface="Calibri"/>
                <a:ea typeface="Calibri"/>
              </a:rPr>
              <a:t> Change </a:t>
            </a:r>
            <a:r>
              <a:rPr lang="zh-CN" altLang="en-US" sz="2400">
                <a:latin typeface="Calibri"/>
                <a:ea typeface="Calibri"/>
              </a:rPr>
              <a:t>Model</a:t>
            </a:r>
            <a:endParaRPr lang="zh-CN" altLang="en-US" sz="2400">
              <a:latin typeface="Calibri"/>
              <a:ea typeface="Calibri"/>
            </a:endParaRPr>
          </a:p>
          <a:p>
            <a:pPr indent="0" algn="l">
              <a:lnSpc>
                <a:spcPct val="100000"/>
              </a:lnSpc>
              <a:buNone/>
            </a:pPr>
            <a:endParaRPr lang="zh-CN" altLang="en-US" sz="2400">
              <a:latin typeface="Calibri"/>
              <a:ea typeface="Calibri"/>
            </a:endParaRPr>
          </a:p>
          <a:p>
            <a:pPr indent="0" algn="l">
              <a:lnSpc>
                <a:spcPct val="100000"/>
              </a:lnSpc>
              <a:buNone/>
            </a:pPr>
            <a:r>
              <a:rPr lang="en-US" altLang="zh-CN" sz="2400">
                <a:latin typeface="Calibri"/>
                <a:ea typeface="Calibri"/>
              </a:rPr>
              <a:t>Stakeholder Map</a:t>
            </a:r>
            <a:endParaRPr lang="en-US" altLang="zh-CN" sz="2400">
              <a:latin typeface="Calibri"/>
              <a:ea typeface="Calibri"/>
            </a:endParaRPr>
          </a:p>
          <a:p>
            <a:pPr indent="0" algn="l">
              <a:lnSpc>
                <a:spcPct val="100000"/>
              </a:lnSpc>
              <a:buNone/>
            </a:pPr>
            <a:endParaRPr lang="zh-CN" altLang="en-US" sz="2400">
              <a:latin typeface="Calibri"/>
              <a:ea typeface="Calibri"/>
            </a:endParaRPr>
          </a:p>
        </p:txBody>
      </p:sp>
      <p:grpSp>
        <p:nvGrpSpPr>
          <p:cNvPr id="20" name="Group 4"/>
          <p:cNvGrpSpPr/>
          <p:nvPr/>
        </p:nvGrpSpPr>
        <p:grpSpPr>
          <a:xfrm>
            <a:off x="230852" y="5021156"/>
            <a:ext cx="1057512" cy="1057512"/>
            <a:chOff x="1520087" y="3242097"/>
            <a:chExt cx="1217066" cy="1217066"/>
          </a:xfrm>
          <a:effectLst/>
        </p:grpSpPr>
        <p:sp>
          <p:nvSpPr>
            <p:cNvPr id="21" name="Oval 55"/>
            <p:cNvSpPr/>
            <p:nvPr/>
          </p:nvSpPr>
          <p:spPr>
            <a:xfrm>
              <a:off x="1520087" y="3242097"/>
              <a:ext cx="1217066" cy="1217066"/>
            </a:xfrm>
            <a:prstGeom prst="ellipse">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dirty="0">
                <a:ln>
                  <a:noFill/>
                </a:ln>
                <a:solidFill>
                  <a:schemeClr val="bg1"/>
                </a:solidFill>
                <a:effectLst/>
                <a:uLnTx/>
                <a:uFillTx/>
                <a:latin typeface="微软雅黑" pitchFamily="34" charset="-122"/>
                <a:ea typeface="微软雅黑" pitchFamily="34" charset="-122"/>
                <a:cs typeface="+mn-ea"/>
                <a:sym typeface="+mn-lt"/>
              </a:endParaRPr>
            </a:p>
          </p:txBody>
        </p:sp>
        <p:sp>
          <p:nvSpPr>
            <p:cNvPr id="22" name="Freeform 64"/>
            <p:cNvSpPr/>
            <p:nvPr/>
          </p:nvSpPr>
          <p:spPr bwMode="auto">
            <a:xfrm>
              <a:off x="1892065" y="3591229"/>
              <a:ext cx="460437" cy="536153"/>
            </a:xfrm>
            <a:custGeom>
              <a:avLst/>
              <a:gdLst>
                <a:gd name="T0" fmla="*/ 233 w 233"/>
                <a:gd name="T1" fmla="*/ 118 h 271"/>
                <a:gd name="T2" fmla="*/ 205 w 233"/>
                <a:gd name="T3" fmla="*/ 262 h 271"/>
                <a:gd name="T4" fmla="*/ 200 w 233"/>
                <a:gd name="T5" fmla="*/ 271 h 271"/>
                <a:gd name="T6" fmla="*/ 175 w 233"/>
                <a:gd name="T7" fmla="*/ 262 h 271"/>
                <a:gd name="T8" fmla="*/ 57 w 233"/>
                <a:gd name="T9" fmla="*/ 271 h 271"/>
                <a:gd name="T10" fmla="*/ 32 w 233"/>
                <a:gd name="T11" fmla="*/ 262 h 271"/>
                <a:gd name="T12" fmla="*/ 0 w 233"/>
                <a:gd name="T13" fmla="*/ 234 h 271"/>
                <a:gd name="T14" fmla="*/ 28 w 233"/>
                <a:gd name="T15" fmla="*/ 90 h 271"/>
                <a:gd name="T16" fmla="*/ 56 w 233"/>
                <a:gd name="T17" fmla="*/ 20 h 271"/>
                <a:gd name="T18" fmla="*/ 122 w 233"/>
                <a:gd name="T19" fmla="*/ 0 h 271"/>
                <a:gd name="T20" fmla="*/ 103 w 233"/>
                <a:gd name="T21" fmla="*/ 65 h 271"/>
                <a:gd name="T22" fmla="*/ 61 w 233"/>
                <a:gd name="T23" fmla="*/ 84 h 271"/>
                <a:gd name="T24" fmla="*/ 43 w 233"/>
                <a:gd name="T25" fmla="*/ 31 h 271"/>
                <a:gd name="T26" fmla="*/ 80 w 233"/>
                <a:gd name="T27" fmla="*/ 137 h 271"/>
                <a:gd name="T28" fmla="*/ 55 w 233"/>
                <a:gd name="T29" fmla="*/ 181 h 271"/>
                <a:gd name="T30" fmla="*/ 80 w 233"/>
                <a:gd name="T31" fmla="*/ 137 h 271"/>
                <a:gd name="T32" fmla="*/ 180 w 233"/>
                <a:gd name="T33" fmla="*/ 126 h 271"/>
                <a:gd name="T34" fmla="*/ 214 w 233"/>
                <a:gd name="T35" fmla="*/ 119 h 271"/>
                <a:gd name="T36" fmla="*/ 196 w 233"/>
                <a:gd name="T37" fmla="*/ 205 h 271"/>
                <a:gd name="T38" fmla="*/ 196 w 233"/>
                <a:gd name="T39" fmla="*/ 225 h 271"/>
                <a:gd name="T40" fmla="*/ 196 w 233"/>
                <a:gd name="T41" fmla="*/ 205 h 271"/>
                <a:gd name="T42" fmla="*/ 187 w 233"/>
                <a:gd name="T43" fmla="*/ 185 h 271"/>
                <a:gd name="T44" fmla="*/ 206 w 233"/>
                <a:gd name="T45" fmla="*/ 185 h 271"/>
                <a:gd name="T46" fmla="*/ 180 w 233"/>
                <a:gd name="T47" fmla="*/ 151 h 271"/>
                <a:gd name="T48" fmla="*/ 214 w 233"/>
                <a:gd name="T49" fmla="*/ 158 h 271"/>
                <a:gd name="T50" fmla="*/ 180 w 233"/>
                <a:gd name="T51" fmla="*/ 151 h 271"/>
                <a:gd name="T52" fmla="*/ 180 w 233"/>
                <a:gd name="T53" fmla="*/ 147 h 271"/>
                <a:gd name="T54" fmla="*/ 214 w 233"/>
                <a:gd name="T55" fmla="*/ 141 h 271"/>
                <a:gd name="T56" fmla="*/ 180 w 233"/>
                <a:gd name="T57" fmla="*/ 130 h 271"/>
                <a:gd name="T58" fmla="*/ 214 w 233"/>
                <a:gd name="T59" fmla="*/ 136 h 271"/>
                <a:gd name="T60" fmla="*/ 180 w 233"/>
                <a:gd name="T61" fmla="*/ 130 h 271"/>
                <a:gd name="T62" fmla="*/ 34 w 233"/>
                <a:gd name="T63" fmla="*/ 159 h 271"/>
                <a:gd name="T64" fmla="*/ 71 w 233"/>
                <a:gd name="T65" fmla="*/ 226 h 271"/>
                <a:gd name="T66" fmla="*/ 170 w 233"/>
                <a:gd name="T67" fmla="*/ 189 h 271"/>
                <a:gd name="T68" fmla="*/ 133 w 233"/>
                <a:gd name="T69" fmla="*/ 122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33" h="271">
                  <a:moveTo>
                    <a:pt x="205" y="90"/>
                  </a:moveTo>
                  <a:cubicBezTo>
                    <a:pt x="221" y="90"/>
                    <a:pt x="233" y="103"/>
                    <a:pt x="233" y="118"/>
                  </a:cubicBezTo>
                  <a:cubicBezTo>
                    <a:pt x="233" y="234"/>
                    <a:pt x="233" y="234"/>
                    <a:pt x="233" y="234"/>
                  </a:cubicBezTo>
                  <a:cubicBezTo>
                    <a:pt x="233" y="250"/>
                    <a:pt x="221" y="262"/>
                    <a:pt x="205" y="262"/>
                  </a:cubicBezTo>
                  <a:cubicBezTo>
                    <a:pt x="200" y="262"/>
                    <a:pt x="200" y="262"/>
                    <a:pt x="200" y="262"/>
                  </a:cubicBezTo>
                  <a:cubicBezTo>
                    <a:pt x="200" y="271"/>
                    <a:pt x="200" y="271"/>
                    <a:pt x="200" y="271"/>
                  </a:cubicBezTo>
                  <a:cubicBezTo>
                    <a:pt x="175" y="271"/>
                    <a:pt x="175" y="271"/>
                    <a:pt x="175" y="271"/>
                  </a:cubicBezTo>
                  <a:cubicBezTo>
                    <a:pt x="175" y="262"/>
                    <a:pt x="175" y="262"/>
                    <a:pt x="175" y="262"/>
                  </a:cubicBezTo>
                  <a:cubicBezTo>
                    <a:pt x="57" y="262"/>
                    <a:pt x="57" y="262"/>
                    <a:pt x="57" y="262"/>
                  </a:cubicBezTo>
                  <a:cubicBezTo>
                    <a:pt x="57" y="271"/>
                    <a:pt x="57" y="271"/>
                    <a:pt x="57" y="271"/>
                  </a:cubicBezTo>
                  <a:cubicBezTo>
                    <a:pt x="32" y="271"/>
                    <a:pt x="32" y="271"/>
                    <a:pt x="32" y="271"/>
                  </a:cubicBezTo>
                  <a:cubicBezTo>
                    <a:pt x="32" y="262"/>
                    <a:pt x="32" y="262"/>
                    <a:pt x="32" y="262"/>
                  </a:cubicBezTo>
                  <a:cubicBezTo>
                    <a:pt x="28" y="262"/>
                    <a:pt x="28" y="262"/>
                    <a:pt x="28" y="262"/>
                  </a:cubicBezTo>
                  <a:cubicBezTo>
                    <a:pt x="13" y="262"/>
                    <a:pt x="0" y="250"/>
                    <a:pt x="0" y="234"/>
                  </a:cubicBezTo>
                  <a:cubicBezTo>
                    <a:pt x="0" y="118"/>
                    <a:pt x="0" y="118"/>
                    <a:pt x="0" y="118"/>
                  </a:cubicBezTo>
                  <a:cubicBezTo>
                    <a:pt x="0" y="103"/>
                    <a:pt x="13" y="90"/>
                    <a:pt x="28" y="90"/>
                  </a:cubicBezTo>
                  <a:cubicBezTo>
                    <a:pt x="91" y="90"/>
                    <a:pt x="155" y="90"/>
                    <a:pt x="205" y="90"/>
                  </a:cubicBezTo>
                  <a:close/>
                  <a:moveTo>
                    <a:pt x="56" y="20"/>
                  </a:moveTo>
                  <a:cubicBezTo>
                    <a:pt x="87" y="57"/>
                    <a:pt x="87" y="57"/>
                    <a:pt x="87" y="57"/>
                  </a:cubicBezTo>
                  <a:cubicBezTo>
                    <a:pt x="122" y="0"/>
                    <a:pt x="122" y="0"/>
                    <a:pt x="122" y="0"/>
                  </a:cubicBezTo>
                  <a:cubicBezTo>
                    <a:pt x="137" y="9"/>
                    <a:pt x="137" y="9"/>
                    <a:pt x="137" y="9"/>
                  </a:cubicBezTo>
                  <a:cubicBezTo>
                    <a:pt x="103" y="65"/>
                    <a:pt x="103" y="65"/>
                    <a:pt x="103" y="65"/>
                  </a:cubicBezTo>
                  <a:cubicBezTo>
                    <a:pt x="110" y="69"/>
                    <a:pt x="114" y="76"/>
                    <a:pt x="116" y="84"/>
                  </a:cubicBezTo>
                  <a:cubicBezTo>
                    <a:pt x="61" y="84"/>
                    <a:pt x="61" y="84"/>
                    <a:pt x="61" y="84"/>
                  </a:cubicBezTo>
                  <a:cubicBezTo>
                    <a:pt x="62" y="77"/>
                    <a:pt x="66" y="70"/>
                    <a:pt x="72" y="66"/>
                  </a:cubicBezTo>
                  <a:cubicBezTo>
                    <a:pt x="43" y="31"/>
                    <a:pt x="43" y="31"/>
                    <a:pt x="43" y="31"/>
                  </a:cubicBezTo>
                  <a:cubicBezTo>
                    <a:pt x="56" y="20"/>
                    <a:pt x="56" y="20"/>
                    <a:pt x="56" y="20"/>
                  </a:cubicBezTo>
                  <a:close/>
                  <a:moveTo>
                    <a:pt x="80" y="137"/>
                  </a:moveTo>
                  <a:cubicBezTo>
                    <a:pt x="71" y="132"/>
                    <a:pt x="58" y="137"/>
                    <a:pt x="51" y="149"/>
                  </a:cubicBezTo>
                  <a:cubicBezTo>
                    <a:pt x="44" y="161"/>
                    <a:pt x="46" y="175"/>
                    <a:pt x="55" y="181"/>
                  </a:cubicBezTo>
                  <a:cubicBezTo>
                    <a:pt x="64" y="186"/>
                    <a:pt x="69" y="175"/>
                    <a:pt x="76" y="163"/>
                  </a:cubicBezTo>
                  <a:cubicBezTo>
                    <a:pt x="83" y="151"/>
                    <a:pt x="89" y="142"/>
                    <a:pt x="80" y="137"/>
                  </a:cubicBezTo>
                  <a:close/>
                  <a:moveTo>
                    <a:pt x="180" y="119"/>
                  </a:moveTo>
                  <a:cubicBezTo>
                    <a:pt x="180" y="126"/>
                    <a:pt x="180" y="126"/>
                    <a:pt x="180" y="126"/>
                  </a:cubicBezTo>
                  <a:cubicBezTo>
                    <a:pt x="214" y="126"/>
                    <a:pt x="214" y="126"/>
                    <a:pt x="214" y="126"/>
                  </a:cubicBezTo>
                  <a:cubicBezTo>
                    <a:pt x="214" y="119"/>
                    <a:pt x="214" y="119"/>
                    <a:pt x="214" y="119"/>
                  </a:cubicBezTo>
                  <a:cubicBezTo>
                    <a:pt x="180" y="119"/>
                    <a:pt x="180" y="119"/>
                    <a:pt x="180" y="119"/>
                  </a:cubicBezTo>
                  <a:close/>
                  <a:moveTo>
                    <a:pt x="196" y="205"/>
                  </a:moveTo>
                  <a:cubicBezTo>
                    <a:pt x="191" y="205"/>
                    <a:pt x="187" y="210"/>
                    <a:pt x="187" y="215"/>
                  </a:cubicBezTo>
                  <a:cubicBezTo>
                    <a:pt x="187" y="220"/>
                    <a:pt x="191" y="225"/>
                    <a:pt x="196" y="225"/>
                  </a:cubicBezTo>
                  <a:cubicBezTo>
                    <a:pt x="202" y="225"/>
                    <a:pt x="206" y="220"/>
                    <a:pt x="206" y="215"/>
                  </a:cubicBezTo>
                  <a:cubicBezTo>
                    <a:pt x="206" y="210"/>
                    <a:pt x="202" y="205"/>
                    <a:pt x="196" y="205"/>
                  </a:cubicBezTo>
                  <a:close/>
                  <a:moveTo>
                    <a:pt x="196" y="176"/>
                  </a:moveTo>
                  <a:cubicBezTo>
                    <a:pt x="191" y="176"/>
                    <a:pt x="187" y="180"/>
                    <a:pt x="187" y="185"/>
                  </a:cubicBezTo>
                  <a:cubicBezTo>
                    <a:pt x="187" y="191"/>
                    <a:pt x="191" y="195"/>
                    <a:pt x="196" y="195"/>
                  </a:cubicBezTo>
                  <a:cubicBezTo>
                    <a:pt x="202" y="195"/>
                    <a:pt x="206" y="191"/>
                    <a:pt x="206" y="185"/>
                  </a:cubicBezTo>
                  <a:cubicBezTo>
                    <a:pt x="206" y="180"/>
                    <a:pt x="202" y="176"/>
                    <a:pt x="196" y="176"/>
                  </a:cubicBezTo>
                  <a:close/>
                  <a:moveTo>
                    <a:pt x="180" y="151"/>
                  </a:moveTo>
                  <a:cubicBezTo>
                    <a:pt x="180" y="158"/>
                    <a:pt x="180" y="158"/>
                    <a:pt x="180" y="158"/>
                  </a:cubicBezTo>
                  <a:cubicBezTo>
                    <a:pt x="214" y="158"/>
                    <a:pt x="214" y="158"/>
                    <a:pt x="214" y="158"/>
                  </a:cubicBezTo>
                  <a:cubicBezTo>
                    <a:pt x="214" y="151"/>
                    <a:pt x="214" y="151"/>
                    <a:pt x="214" y="151"/>
                  </a:cubicBezTo>
                  <a:cubicBezTo>
                    <a:pt x="180" y="151"/>
                    <a:pt x="180" y="151"/>
                    <a:pt x="180" y="151"/>
                  </a:cubicBezTo>
                  <a:close/>
                  <a:moveTo>
                    <a:pt x="180" y="141"/>
                  </a:moveTo>
                  <a:cubicBezTo>
                    <a:pt x="180" y="147"/>
                    <a:pt x="180" y="147"/>
                    <a:pt x="180" y="147"/>
                  </a:cubicBezTo>
                  <a:cubicBezTo>
                    <a:pt x="214" y="147"/>
                    <a:pt x="214" y="147"/>
                    <a:pt x="214" y="147"/>
                  </a:cubicBezTo>
                  <a:cubicBezTo>
                    <a:pt x="214" y="141"/>
                    <a:pt x="214" y="141"/>
                    <a:pt x="214" y="141"/>
                  </a:cubicBezTo>
                  <a:cubicBezTo>
                    <a:pt x="180" y="141"/>
                    <a:pt x="180" y="141"/>
                    <a:pt x="180" y="141"/>
                  </a:cubicBezTo>
                  <a:close/>
                  <a:moveTo>
                    <a:pt x="180" y="130"/>
                  </a:moveTo>
                  <a:cubicBezTo>
                    <a:pt x="180" y="136"/>
                    <a:pt x="180" y="136"/>
                    <a:pt x="180" y="136"/>
                  </a:cubicBezTo>
                  <a:cubicBezTo>
                    <a:pt x="214" y="136"/>
                    <a:pt x="214" y="136"/>
                    <a:pt x="214" y="136"/>
                  </a:cubicBezTo>
                  <a:cubicBezTo>
                    <a:pt x="214" y="130"/>
                    <a:pt x="214" y="130"/>
                    <a:pt x="214" y="130"/>
                  </a:cubicBezTo>
                  <a:cubicBezTo>
                    <a:pt x="180" y="130"/>
                    <a:pt x="180" y="130"/>
                    <a:pt x="180" y="130"/>
                  </a:cubicBezTo>
                  <a:close/>
                  <a:moveTo>
                    <a:pt x="71" y="122"/>
                  </a:moveTo>
                  <a:cubicBezTo>
                    <a:pt x="51" y="122"/>
                    <a:pt x="34" y="139"/>
                    <a:pt x="34" y="159"/>
                  </a:cubicBezTo>
                  <a:cubicBezTo>
                    <a:pt x="34" y="189"/>
                    <a:pt x="34" y="189"/>
                    <a:pt x="34" y="189"/>
                  </a:cubicBezTo>
                  <a:cubicBezTo>
                    <a:pt x="34" y="210"/>
                    <a:pt x="51" y="226"/>
                    <a:pt x="71" y="226"/>
                  </a:cubicBezTo>
                  <a:cubicBezTo>
                    <a:pt x="133" y="226"/>
                    <a:pt x="133" y="226"/>
                    <a:pt x="133" y="226"/>
                  </a:cubicBezTo>
                  <a:cubicBezTo>
                    <a:pt x="153" y="226"/>
                    <a:pt x="170" y="210"/>
                    <a:pt x="170" y="189"/>
                  </a:cubicBezTo>
                  <a:cubicBezTo>
                    <a:pt x="170" y="159"/>
                    <a:pt x="170" y="159"/>
                    <a:pt x="170" y="159"/>
                  </a:cubicBezTo>
                  <a:cubicBezTo>
                    <a:pt x="170" y="139"/>
                    <a:pt x="153" y="122"/>
                    <a:pt x="133" y="122"/>
                  </a:cubicBezTo>
                  <a:lnTo>
                    <a:pt x="71" y="122"/>
                  </a:lnTo>
                  <a:close/>
                </a:path>
              </a:pathLst>
            </a:custGeom>
            <a:solidFill>
              <a:srgbClr val="FCFCFC"/>
            </a:solidFill>
            <a:ln>
              <a:noFill/>
            </a:ln>
            <a:effectLst>
              <a:outerShdw blurRad="50800" dist="38100" dir="5400000" algn="t"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10" presetClass="entr" presetSubtype="0" fill="hold" grpId="0" nodeType="withEffect">
                                  <p:stCondLst>
                                    <p:cond delay="25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7"/>
                                        </p:tgtEl>
                                        <p:attrNameLst>
                                          <p:attrName>style.visibility</p:attrName>
                                        </p:attrNameLst>
                                      </p:cBhvr>
                                      <p:to>
                                        <p:strVal val="visible"/>
                                      </p:to>
                                    </p:set>
                                    <p:animEffect transition="in" filter="randombar(horizontal)">
                                      <p:cBhvr>
                                        <p:cTn id="22" dur="500"/>
                                        <p:tgtEl>
                                          <p:spTgt spid="57"/>
                                        </p:tgtEl>
                                      </p:cBhvr>
                                    </p:animEffect>
                                  </p:childTnLst>
                                </p:cTn>
                              </p:par>
                            </p:childTnLst>
                          </p:cTn>
                        </p:par>
                        <p:par>
                          <p:cTn id="23" fill="hold">
                            <p:stCondLst>
                              <p:cond delay="500"/>
                            </p:stCondLst>
                            <p:childTnLst>
                              <p:par>
                                <p:cTn id="24" presetID="47" presetClass="entr" presetSubtype="0" fill="hold" nodeType="after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500"/>
                                        <p:tgtEl>
                                          <p:spTgt spid="20"/>
                                        </p:tgtEl>
                                      </p:cBhvr>
                                    </p:animEffect>
                                    <p:anim calcmode="lin" valueType="num">
                                      <p:cBhvr>
                                        <p:cTn id="27" dur="500" fill="hold"/>
                                        <p:tgtEl>
                                          <p:spTgt spid="20"/>
                                        </p:tgtEl>
                                        <p:attrNameLst>
                                          <p:attrName>ppt_x</p:attrName>
                                        </p:attrNameLst>
                                      </p:cBhvr>
                                      <p:tavLst>
                                        <p:tav tm="0">
                                          <p:val>
                                            <p:strVal val="#ppt_x"/>
                                          </p:val>
                                        </p:tav>
                                        <p:tav tm="100000">
                                          <p:val>
                                            <p:strVal val="#ppt_x"/>
                                          </p:val>
                                        </p:tav>
                                      </p:tavLst>
                                    </p:anim>
                                    <p:anim calcmode="lin" valueType="num">
                                      <p:cBhvr>
                                        <p:cTn id="28" dur="5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ldLvl="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矩形 2"/>
          <p:cNvSpPr/>
          <p:nvPr/>
        </p:nvSpPr>
        <p:spPr>
          <a:xfrm>
            <a:off x="0" y="-3227"/>
            <a:ext cx="12192000" cy="6858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0" y="2601141"/>
            <a:ext cx="12192000" cy="1930399"/>
          </a:xfrm>
          <a:prstGeom prst="rect">
            <a:avLst/>
          </a:prstGeom>
          <a:solidFill>
            <a:srgbClr val="BF8E5D">
              <a:alpha val="7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5" name="文本框 4"/>
          <p:cNvSpPr txBox="1"/>
          <p:nvPr/>
        </p:nvSpPr>
        <p:spPr>
          <a:xfrm flipH="1">
            <a:off x="0" y="2814320"/>
            <a:ext cx="1983740" cy="1717040"/>
          </a:xfrm>
          <a:prstGeom prst="rect">
            <a:avLst/>
          </a:prstGeom>
          <a:noFill/>
        </p:spPr>
        <p:txBody>
          <a:bodyPr wrap="square" rtlCol="0">
            <a:spAutoFit/>
          </a:bodyPr>
          <a:lstStyle/>
          <a:p>
            <a:r>
              <a:rPr lang="en-US" altLang="zh-CN" sz="10665" spc="400" dirty="0">
                <a:solidFill>
                  <a:schemeClr val="bg1"/>
                </a:solidFill>
                <a:latin typeface="Impact" panose="020B0806030902050204" pitchFamily="34" charset="0"/>
                <a:ea typeface="方正正准黑简体" pitchFamily="2" charset="-122"/>
              </a:rPr>
              <a:t>02</a:t>
            </a:r>
            <a:endParaRPr lang="zh-CN" altLang="en-US" sz="10665" spc="400" dirty="0">
              <a:solidFill>
                <a:schemeClr val="bg1"/>
              </a:solidFill>
              <a:latin typeface="方正正准黑简体" pitchFamily="2" charset="-122"/>
              <a:ea typeface="方正正准黑简体" pitchFamily="2" charset="-122"/>
            </a:endParaRPr>
          </a:p>
        </p:txBody>
      </p:sp>
      <p:grpSp>
        <p:nvGrpSpPr>
          <p:cNvPr id="6" name="组合 5"/>
          <p:cNvGrpSpPr/>
          <p:nvPr/>
        </p:nvGrpSpPr>
        <p:grpSpPr>
          <a:xfrm>
            <a:off x="1982006" y="3168660"/>
            <a:ext cx="10123805" cy="1362890"/>
            <a:chOff x="1446416" y="2333920"/>
            <a:chExt cx="7592854" cy="1022168"/>
          </a:xfrm>
        </p:grpSpPr>
        <p:sp>
          <p:nvSpPr>
            <p:cNvPr id="7" name="文本框 6"/>
            <p:cNvSpPr txBox="1"/>
            <p:nvPr/>
          </p:nvSpPr>
          <p:spPr>
            <a:xfrm>
              <a:off x="1446416" y="2333920"/>
              <a:ext cx="7592854" cy="684372"/>
            </a:xfrm>
            <a:prstGeom prst="rect">
              <a:avLst/>
            </a:prstGeom>
            <a:noFill/>
          </p:spPr>
          <p:txBody>
            <a:bodyPr wrap="none" rtlCol="0">
              <a:spAutoFit/>
            </a:bodyPr>
            <a:lstStyle/>
            <a:p>
              <a:pPr algn="ctr"/>
              <a:r>
                <a:rPr lang="zh-CN" altLang="en-US" sz="5335" b="1" dirty="0">
                  <a:solidFill>
                    <a:schemeClr val="bg1"/>
                  </a:solidFill>
                  <a:latin typeface="微软雅黑" pitchFamily="34" charset="-122"/>
                  <a:ea typeface="微软雅黑" pitchFamily="34" charset="-122"/>
                </a:rPr>
                <a:t>Lewin’s Force Field </a:t>
              </a:r>
              <a:r>
                <a:rPr lang="en-US" altLang="zh-CN" sz="5335" b="1" dirty="0">
                  <a:solidFill>
                    <a:schemeClr val="bg1"/>
                  </a:solidFill>
                  <a:latin typeface="微软雅黑" pitchFamily="34" charset="-122"/>
                  <a:ea typeface="微软雅黑" pitchFamily="34" charset="-122"/>
                </a:rPr>
                <a:t>A</a:t>
              </a:r>
              <a:r>
                <a:rPr lang="zh-CN" altLang="en-US" sz="5335" b="1" dirty="0">
                  <a:solidFill>
                    <a:schemeClr val="bg1"/>
                  </a:solidFill>
                  <a:latin typeface="微软雅黑" pitchFamily="34" charset="-122"/>
                  <a:ea typeface="微软雅黑" pitchFamily="34" charset="-122"/>
                </a:rPr>
                <a:t>nalysis </a:t>
              </a:r>
              <a:endParaRPr lang="zh-CN" altLang="en-US" sz="5335" b="1" dirty="0">
                <a:solidFill>
                  <a:schemeClr val="bg1"/>
                </a:solidFill>
                <a:latin typeface="微软雅黑" pitchFamily="34" charset="-122"/>
                <a:ea typeface="微软雅黑" pitchFamily="34" charset="-122"/>
              </a:endParaRPr>
            </a:p>
          </p:txBody>
        </p:sp>
        <p:sp>
          <p:nvSpPr>
            <p:cNvPr id="8" name="文本框 7"/>
            <p:cNvSpPr txBox="1"/>
            <p:nvPr/>
          </p:nvSpPr>
          <p:spPr>
            <a:xfrm>
              <a:off x="3984076" y="2921748"/>
              <a:ext cx="2517535" cy="434340"/>
            </a:xfrm>
            <a:prstGeom prst="rect">
              <a:avLst/>
            </a:prstGeom>
            <a:noFill/>
          </p:spPr>
          <p:txBody>
            <a:bodyPr wrap="square" rtlCol="0">
              <a:spAutoFit/>
            </a:bodyPr>
            <a:lstStyle/>
            <a:p>
              <a:endParaRPr lang="en-US" altLang="zh-CN" sz="3200" spc="400" dirty="0">
                <a:solidFill>
                  <a:schemeClr val="bg1"/>
                </a:solidFill>
                <a:latin typeface="Arial" panose="020B0604020202020204" pitchFamily="34" charset="0"/>
                <a:ea typeface="方正正准黑简体" pitchFamily="2" charset="-122"/>
                <a:cs typeface="Arial" panose="020B060402020202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par>
                          <p:cTn id="14" fill="hold">
                            <p:stCondLst>
                              <p:cond delay="1000"/>
                            </p:stCondLst>
                            <p:childTnLst>
                              <p:par>
                                <p:cTn id="15" presetID="22" presetClass="entr" presetSubtype="8"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randombar(horizontal)">
                                      <p:cBhvr>
                                        <p:cTn id="22" dur="500"/>
                                        <p:tgtEl>
                                          <p:spTgt spid="3"/>
                                        </p:tgtEl>
                                      </p:cBhvr>
                                    </p:animEffect>
                                  </p:childTnLst>
                                </p:cTn>
                              </p:par>
                              <p:par>
                                <p:cTn id="23" presetID="14" presetClass="entr" presetSubtype="1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randombar(horizontal)">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图片 3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5163100" y="3582378"/>
            <a:ext cx="200681" cy="230116"/>
          </a:xfrm>
          <a:prstGeom prst="rect">
            <a:avLst/>
          </a:prstGeom>
        </p:spPr>
      </p:pic>
      <p:pic>
        <p:nvPicPr>
          <p:cNvPr id="36" name="图片 35"/>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6327720" y="4960030"/>
            <a:ext cx="200681" cy="230116"/>
          </a:xfrm>
          <a:prstGeom prst="rect">
            <a:avLst/>
          </a:prstGeom>
        </p:spPr>
      </p:pic>
      <p:pic>
        <p:nvPicPr>
          <p:cNvPr id="37" name="图片 3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5607988" y="2783769"/>
            <a:ext cx="200681" cy="230116"/>
          </a:xfrm>
          <a:prstGeom prst="rect">
            <a:avLst/>
          </a:prstGeom>
        </p:spPr>
      </p:pic>
      <p:pic>
        <p:nvPicPr>
          <p:cNvPr id="38" name="图片 37"/>
          <p:cNvPicPr>
            <a:picLocks noChangeAspect="1"/>
          </p:cNvPicPr>
          <p:nvPr/>
        </p:nvPicPr>
        <p:blipFill>
          <a:blip r:embed="rId1"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flipH="1">
            <a:off x="2710001" y="2695130"/>
            <a:ext cx="200681" cy="230116"/>
          </a:xfrm>
          <a:prstGeom prst="rect">
            <a:avLst/>
          </a:prstGeom>
        </p:spPr>
      </p:pic>
      <p:pic>
        <p:nvPicPr>
          <p:cNvPr id="39" name="图片 38"/>
          <p:cNvPicPr>
            <a:picLocks noChangeAspect="1"/>
          </p:cNvPicPr>
          <p:nvPr/>
        </p:nvPicPr>
        <p:blipFill>
          <a:blip r:embed="rId1"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flipH="1">
            <a:off x="5655390" y="3305237"/>
            <a:ext cx="200681" cy="230116"/>
          </a:xfrm>
          <a:prstGeom prst="rect">
            <a:avLst/>
          </a:prstGeom>
        </p:spPr>
      </p:pic>
      <p:pic>
        <p:nvPicPr>
          <p:cNvPr id="40" name="图片 39"/>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4579136" y="4271841"/>
            <a:ext cx="200681" cy="230116"/>
          </a:xfrm>
          <a:prstGeom prst="rect">
            <a:avLst/>
          </a:prstGeom>
        </p:spPr>
      </p:pic>
      <p:pic>
        <p:nvPicPr>
          <p:cNvPr id="41" name="图片 40"/>
          <p:cNvPicPr>
            <a:picLocks noChangeAspect="1"/>
          </p:cNvPicPr>
          <p:nvPr/>
        </p:nvPicPr>
        <p:blipFill>
          <a:blip r:embed="rId1"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flipH="1">
            <a:off x="5464302" y="2665754"/>
            <a:ext cx="200681" cy="230116"/>
          </a:xfrm>
          <a:prstGeom prst="rect">
            <a:avLst/>
          </a:prstGeom>
        </p:spPr>
      </p:pic>
      <p:pic>
        <p:nvPicPr>
          <p:cNvPr id="42" name="图片 41"/>
          <p:cNvPicPr>
            <a:picLocks noChangeAspect="1"/>
          </p:cNvPicPr>
          <p:nvPr/>
        </p:nvPicPr>
        <p:blipFill>
          <a:blip r:embed="rId1"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flipH="1">
            <a:off x="5317470" y="5184455"/>
            <a:ext cx="200681" cy="230116"/>
          </a:xfrm>
          <a:prstGeom prst="rect">
            <a:avLst/>
          </a:prstGeom>
        </p:spPr>
      </p:pic>
      <p:pic>
        <p:nvPicPr>
          <p:cNvPr id="46" name="图片 45"/>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3791500" y="4110698"/>
            <a:ext cx="200681" cy="230116"/>
          </a:xfrm>
          <a:prstGeom prst="rect">
            <a:avLst/>
          </a:prstGeom>
        </p:spPr>
      </p:pic>
      <p:pic>
        <p:nvPicPr>
          <p:cNvPr id="47" name="图片 4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5880680" y="4817790"/>
            <a:ext cx="200681" cy="230116"/>
          </a:xfrm>
          <a:prstGeom prst="rect">
            <a:avLst/>
          </a:prstGeom>
        </p:spPr>
      </p:pic>
      <p:pic>
        <p:nvPicPr>
          <p:cNvPr id="48" name="图片 47"/>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6237908" y="2468809"/>
            <a:ext cx="200681" cy="230116"/>
          </a:xfrm>
          <a:prstGeom prst="rect">
            <a:avLst/>
          </a:prstGeom>
        </p:spPr>
      </p:pic>
      <p:pic>
        <p:nvPicPr>
          <p:cNvPr id="49" name="图片 48"/>
          <p:cNvPicPr>
            <a:picLocks noChangeAspect="1"/>
          </p:cNvPicPr>
          <p:nvPr/>
        </p:nvPicPr>
        <p:blipFill>
          <a:blip r:embed="rId1"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flipH="1">
            <a:off x="5575121" y="4503610"/>
            <a:ext cx="200681" cy="230116"/>
          </a:xfrm>
          <a:prstGeom prst="rect">
            <a:avLst/>
          </a:prstGeom>
        </p:spPr>
      </p:pic>
      <p:pic>
        <p:nvPicPr>
          <p:cNvPr id="50" name="图片 49"/>
          <p:cNvPicPr>
            <a:picLocks noChangeAspect="1"/>
          </p:cNvPicPr>
          <p:nvPr/>
        </p:nvPicPr>
        <p:blipFill>
          <a:blip r:embed="rId1"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flipH="1">
            <a:off x="4050110" y="3416997"/>
            <a:ext cx="200681" cy="230116"/>
          </a:xfrm>
          <a:prstGeom prst="rect">
            <a:avLst/>
          </a:prstGeom>
        </p:spPr>
      </p:pic>
      <p:pic>
        <p:nvPicPr>
          <p:cNvPr id="51" name="图片 5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flipH="1">
            <a:off x="5087136" y="4627441"/>
            <a:ext cx="200681" cy="230116"/>
          </a:xfrm>
          <a:prstGeom prst="rect">
            <a:avLst/>
          </a:prstGeom>
        </p:spPr>
      </p:pic>
      <p:pic>
        <p:nvPicPr>
          <p:cNvPr id="52" name="图片 51"/>
          <p:cNvPicPr>
            <a:picLocks noChangeAspect="1"/>
          </p:cNvPicPr>
          <p:nvPr/>
        </p:nvPicPr>
        <p:blipFill>
          <a:blip r:embed="rId1"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flipH="1">
            <a:off x="6246622" y="3884954"/>
            <a:ext cx="200681" cy="230116"/>
          </a:xfrm>
          <a:prstGeom prst="rect">
            <a:avLst/>
          </a:prstGeom>
        </p:spPr>
      </p:pic>
      <p:pic>
        <p:nvPicPr>
          <p:cNvPr id="53" name="图片 1" descr="/private/var/mobile/Containers/Data/Application/A55C50E1-21D7-4A70-BA2B-E68D94F8D490/tmp/insert_image_tmp_dir/2023-02-24 00:01:45.921000.png2023-02-24 00:01:45.921000"/>
          <p:cNvPicPr>
            <a:picLocks noChangeAspect="1"/>
          </p:cNvPicPr>
          <p:nvPr/>
        </p:nvPicPr>
        <p:blipFill>
          <a:blip r:embed="rId2"/>
          <a:srcRect/>
          <a:stretch>
            <a:fillRect/>
          </a:stretch>
        </p:blipFill>
        <p:spPr>
          <a:xfrm>
            <a:off x="464185" y="1552575"/>
            <a:ext cx="7820025" cy="4894580"/>
          </a:xfrm>
          <a:prstGeom prst="rect">
            <a:avLst/>
          </a:prstGeom>
        </p:spPr>
      </p:pic>
      <p:sp>
        <p:nvSpPr>
          <p:cNvPr id="58" name="文本框 57"/>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Lewin’s Force Field Analysis</a:t>
            </a:r>
            <a:endParaRPr lang="en-US" altLang="zh-CN" sz="3600" b="1">
              <a:latin typeface="Calibri"/>
              <a:ea typeface="Calibri"/>
            </a:endParaRPr>
          </a:p>
        </p:txBody>
      </p:sp>
      <p:pic>
        <p:nvPicPr>
          <p:cNvPr id="57" name="图片 56"/>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sp>
        <p:nvSpPr>
          <p:cNvPr id="62" name="文本框 61"/>
          <p:cNvSpPr txBox="1"/>
          <p:nvPr/>
        </p:nvSpPr>
        <p:spPr>
          <a:xfrm>
            <a:off x="464185" y="2468880"/>
            <a:ext cx="447675" cy="3516630"/>
          </a:xfrm>
          <a:prstGeom prst="rect">
            <a:avLst/>
          </a:prstGeom>
          <a:noFill/>
        </p:spPr>
        <p:txBody>
          <a:bodyPr wrap="square" rtlCol="0">
            <a:noAutofit/>
          </a:bodyPr>
          <a:p>
            <a:pPr indent="0" algn="l">
              <a:lnSpc>
                <a:spcPct val="100000"/>
              </a:lnSpc>
              <a:buNone/>
            </a:pPr>
            <a:r>
              <a:rPr lang="en-US" altLang="zh-CN" sz="2400">
                <a:latin typeface="Calibri"/>
                <a:ea typeface="Calibri"/>
              </a:rPr>
              <a:t>4</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4</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3</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5</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5</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3</a:t>
            </a:r>
            <a:endParaRPr lang="en-US" altLang="zh-CN" sz="2400">
              <a:latin typeface="Calibri"/>
              <a:ea typeface="Calibri"/>
            </a:endParaRPr>
          </a:p>
        </p:txBody>
      </p:sp>
      <p:sp>
        <p:nvSpPr>
          <p:cNvPr id="63" name="文本框 62"/>
          <p:cNvSpPr txBox="1"/>
          <p:nvPr/>
        </p:nvSpPr>
        <p:spPr>
          <a:xfrm>
            <a:off x="7836535" y="2548255"/>
            <a:ext cx="447675" cy="3677285"/>
          </a:xfrm>
          <a:prstGeom prst="rect">
            <a:avLst/>
          </a:prstGeom>
          <a:noFill/>
        </p:spPr>
        <p:txBody>
          <a:bodyPr wrap="square" rtlCol="0">
            <a:noAutofit/>
          </a:bodyPr>
          <a:p>
            <a:pPr indent="0" algn="l">
              <a:lnSpc>
                <a:spcPct val="100000"/>
              </a:lnSpc>
              <a:buNone/>
            </a:pPr>
            <a:r>
              <a:rPr lang="en-US" altLang="zh-CN" sz="2400">
                <a:latin typeface="Calibri"/>
                <a:ea typeface="Calibri"/>
              </a:rPr>
              <a:t>3</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4</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4</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3</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en-US" altLang="zh-CN" sz="2400">
                <a:latin typeface="Calibri"/>
                <a:ea typeface="Calibri"/>
              </a:rPr>
              <a:t>4</a:t>
            </a:r>
            <a:endParaRPr lang="en-US" altLang="zh-CN" sz="2400">
              <a:latin typeface="Calibri"/>
              <a:ea typeface="Calibri"/>
            </a:endParaRPr>
          </a:p>
        </p:txBody>
      </p:sp>
      <p:sp>
        <p:nvSpPr>
          <p:cNvPr id="64" name="文本框 63"/>
          <p:cNvSpPr txBox="1"/>
          <p:nvPr/>
        </p:nvSpPr>
        <p:spPr>
          <a:xfrm>
            <a:off x="8594090" y="2186305"/>
            <a:ext cx="3088640" cy="3799205"/>
          </a:xfrm>
          <a:prstGeom prst="rect">
            <a:avLst/>
          </a:prstGeom>
          <a:noFill/>
        </p:spPr>
        <p:txBody>
          <a:bodyPr wrap="square" rtlCol="0">
            <a:noAutofit/>
          </a:bodyPr>
          <a:p>
            <a:pPr indent="0" algn="l">
              <a:lnSpc>
                <a:spcPct val="100000"/>
              </a:lnSpc>
              <a:buNone/>
            </a:pPr>
            <a:r>
              <a:rPr lang="zh-CN" altLang="en-US" sz="2400">
                <a:latin typeface="Calibri"/>
                <a:ea typeface="宋体" pitchFamily="2" charset="-122"/>
              </a:rPr>
              <a:t>●</a:t>
            </a:r>
            <a:r>
              <a:rPr lang="en-US" altLang="zh-CN" sz="2400">
                <a:latin typeface="Calibri"/>
                <a:ea typeface="Calibri"/>
              </a:rPr>
              <a:t>The total score of driving forces is 24;</a:t>
            </a:r>
            <a:endParaRPr lang="en-US" altLang="zh-CN" sz="2400">
              <a:latin typeface="Calibri"/>
              <a:ea typeface="Calibri"/>
            </a:endParaRPr>
          </a:p>
          <a:p>
            <a:pPr indent="0" algn="l">
              <a:lnSpc>
                <a:spcPct val="100000"/>
              </a:lnSpc>
              <a:buNone/>
            </a:pPr>
            <a:r>
              <a:rPr lang="en-US" altLang="zh-CN" sz="2400">
                <a:latin typeface="Calibri"/>
                <a:ea typeface="Calibri"/>
              </a:rPr>
              <a:t>The total score of resisting forces is 18;</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zh-CN" altLang="en-US" sz="2400">
                <a:latin typeface="Calibri"/>
                <a:ea typeface="宋体" pitchFamily="2" charset="-122"/>
              </a:rPr>
              <a:t>●</a:t>
            </a:r>
            <a:r>
              <a:rPr lang="en-US" altLang="zh-CN" sz="2400">
                <a:latin typeface="Calibri"/>
                <a:ea typeface="Calibri"/>
              </a:rPr>
              <a:t>Driving forces of change are overwhelming resisting forces</a:t>
            </a:r>
            <a:endParaRPr lang="en-US" altLang="zh-CN" sz="2400">
              <a:latin typeface="Calibri"/>
              <a:ea typeface="Calibri"/>
            </a:endParaRPr>
          </a:p>
          <a:p>
            <a:pPr indent="0" algn="l">
              <a:lnSpc>
                <a:spcPct val="100000"/>
              </a:lnSpc>
              <a:buNone/>
            </a:pPr>
            <a:endParaRPr lang="en-US" altLang="zh-CN" sz="2400">
              <a:latin typeface="Calibri"/>
              <a:ea typeface="Calibri"/>
            </a:endParaRPr>
          </a:p>
          <a:p>
            <a:pPr indent="0" algn="l">
              <a:lnSpc>
                <a:spcPct val="100000"/>
              </a:lnSpc>
              <a:buNone/>
            </a:pPr>
            <a:r>
              <a:rPr lang="zh-CN" altLang="en-US" sz="2400">
                <a:latin typeface="Calibri"/>
                <a:ea typeface="宋体" pitchFamily="2" charset="-122"/>
              </a:rPr>
              <a:t>●</a:t>
            </a:r>
            <a:r>
              <a:rPr lang="en-US" altLang="zh-CN" sz="2400">
                <a:latin typeface="Calibri"/>
                <a:ea typeface="宋体" pitchFamily="2" charset="-122"/>
              </a:rPr>
              <a:t>C</a:t>
            </a:r>
            <a:r>
              <a:rPr lang="en-US" altLang="zh-CN" sz="2400">
                <a:latin typeface="Calibri"/>
                <a:ea typeface="Calibri"/>
              </a:rPr>
              <a:t>hange happens</a:t>
            </a:r>
            <a:endParaRPr lang="en-US" altLang="zh-CN" sz="2400">
              <a:latin typeface="Calibri"/>
              <a:ea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250"/>
                                  </p:stCondLst>
                                  <p:childTnLst>
                                    <p:set>
                                      <p:cBhvr>
                                        <p:cTn id="6" dur="1" fill="hold">
                                          <p:stCondLst>
                                            <p:cond delay="0"/>
                                          </p:stCondLst>
                                        </p:cTn>
                                        <p:tgtEl>
                                          <p:spTgt spid="35"/>
                                        </p:tgtEl>
                                        <p:attrNameLst>
                                          <p:attrName>style.visibility</p:attrName>
                                        </p:attrNameLst>
                                      </p:cBhvr>
                                      <p:to>
                                        <p:strVal val="visible"/>
                                      </p:to>
                                    </p:set>
                                    <p:animEffect transition="in" filter="wipe(down)">
                                      <p:cBhvr>
                                        <p:cTn id="7" dur="500"/>
                                        <p:tgtEl>
                                          <p:spTgt spid="35"/>
                                        </p:tgtEl>
                                      </p:cBhvr>
                                    </p:animEffect>
                                  </p:childTnLst>
                                </p:cTn>
                              </p:par>
                              <p:par>
                                <p:cTn id="8" presetID="22" presetClass="entr" presetSubtype="4" fill="hold" nodeType="withEffect">
                                  <p:stCondLst>
                                    <p:cond delay="250"/>
                                  </p:stCondLst>
                                  <p:childTnLst>
                                    <p:set>
                                      <p:cBhvr>
                                        <p:cTn id="9" dur="1" fill="hold">
                                          <p:stCondLst>
                                            <p:cond delay="0"/>
                                          </p:stCondLst>
                                        </p:cTn>
                                        <p:tgtEl>
                                          <p:spTgt spid="36"/>
                                        </p:tgtEl>
                                        <p:attrNameLst>
                                          <p:attrName>style.visibility</p:attrName>
                                        </p:attrNameLst>
                                      </p:cBhvr>
                                      <p:to>
                                        <p:strVal val="visible"/>
                                      </p:to>
                                    </p:set>
                                    <p:animEffect transition="in" filter="wipe(down)">
                                      <p:cBhvr>
                                        <p:cTn id="10" dur="500"/>
                                        <p:tgtEl>
                                          <p:spTgt spid="36"/>
                                        </p:tgtEl>
                                      </p:cBhvr>
                                    </p:animEffect>
                                  </p:childTnLst>
                                </p:cTn>
                              </p:par>
                              <p:par>
                                <p:cTn id="11" presetID="22" presetClass="entr" presetSubtype="4" fill="hold" nodeType="withEffect">
                                  <p:stCondLst>
                                    <p:cond delay="250"/>
                                  </p:stCondLst>
                                  <p:childTnLst>
                                    <p:set>
                                      <p:cBhvr>
                                        <p:cTn id="12" dur="1" fill="hold">
                                          <p:stCondLst>
                                            <p:cond delay="0"/>
                                          </p:stCondLst>
                                        </p:cTn>
                                        <p:tgtEl>
                                          <p:spTgt spid="37"/>
                                        </p:tgtEl>
                                        <p:attrNameLst>
                                          <p:attrName>style.visibility</p:attrName>
                                        </p:attrNameLst>
                                      </p:cBhvr>
                                      <p:to>
                                        <p:strVal val="visible"/>
                                      </p:to>
                                    </p:set>
                                    <p:animEffect transition="in" filter="wipe(down)">
                                      <p:cBhvr>
                                        <p:cTn id="13" dur="500"/>
                                        <p:tgtEl>
                                          <p:spTgt spid="37"/>
                                        </p:tgtEl>
                                      </p:cBhvr>
                                    </p:animEffect>
                                  </p:childTnLst>
                                </p:cTn>
                              </p:par>
                              <p:par>
                                <p:cTn id="14" presetID="22" presetClass="entr" presetSubtype="4" fill="hold" nodeType="withEffect">
                                  <p:stCondLst>
                                    <p:cond delay="250"/>
                                  </p:stCondLst>
                                  <p:childTnLst>
                                    <p:set>
                                      <p:cBhvr>
                                        <p:cTn id="15" dur="1" fill="hold">
                                          <p:stCondLst>
                                            <p:cond delay="0"/>
                                          </p:stCondLst>
                                        </p:cTn>
                                        <p:tgtEl>
                                          <p:spTgt spid="38"/>
                                        </p:tgtEl>
                                        <p:attrNameLst>
                                          <p:attrName>style.visibility</p:attrName>
                                        </p:attrNameLst>
                                      </p:cBhvr>
                                      <p:to>
                                        <p:strVal val="visible"/>
                                      </p:to>
                                    </p:set>
                                    <p:animEffect transition="in" filter="wipe(down)">
                                      <p:cBhvr>
                                        <p:cTn id="16" dur="500"/>
                                        <p:tgtEl>
                                          <p:spTgt spid="38"/>
                                        </p:tgtEl>
                                      </p:cBhvr>
                                    </p:animEffect>
                                  </p:childTnLst>
                                </p:cTn>
                              </p:par>
                              <p:par>
                                <p:cTn id="17" presetID="22" presetClass="entr" presetSubtype="4" fill="hold" nodeType="withEffect">
                                  <p:stCondLst>
                                    <p:cond delay="250"/>
                                  </p:stCondLst>
                                  <p:childTnLst>
                                    <p:set>
                                      <p:cBhvr>
                                        <p:cTn id="18" dur="1" fill="hold">
                                          <p:stCondLst>
                                            <p:cond delay="0"/>
                                          </p:stCondLst>
                                        </p:cTn>
                                        <p:tgtEl>
                                          <p:spTgt spid="39"/>
                                        </p:tgtEl>
                                        <p:attrNameLst>
                                          <p:attrName>style.visibility</p:attrName>
                                        </p:attrNameLst>
                                      </p:cBhvr>
                                      <p:to>
                                        <p:strVal val="visible"/>
                                      </p:to>
                                    </p:set>
                                    <p:animEffect transition="in" filter="wipe(down)">
                                      <p:cBhvr>
                                        <p:cTn id="19" dur="500"/>
                                        <p:tgtEl>
                                          <p:spTgt spid="39"/>
                                        </p:tgtEl>
                                      </p:cBhvr>
                                    </p:animEffect>
                                  </p:childTnLst>
                                </p:cTn>
                              </p:par>
                              <p:par>
                                <p:cTn id="20" presetID="22" presetClass="entr" presetSubtype="4" fill="hold" nodeType="withEffect">
                                  <p:stCondLst>
                                    <p:cond delay="250"/>
                                  </p:stCondLst>
                                  <p:childTnLst>
                                    <p:set>
                                      <p:cBhvr>
                                        <p:cTn id="21" dur="1" fill="hold">
                                          <p:stCondLst>
                                            <p:cond delay="0"/>
                                          </p:stCondLst>
                                        </p:cTn>
                                        <p:tgtEl>
                                          <p:spTgt spid="40"/>
                                        </p:tgtEl>
                                        <p:attrNameLst>
                                          <p:attrName>style.visibility</p:attrName>
                                        </p:attrNameLst>
                                      </p:cBhvr>
                                      <p:to>
                                        <p:strVal val="visible"/>
                                      </p:to>
                                    </p:set>
                                    <p:animEffect transition="in" filter="wipe(down)">
                                      <p:cBhvr>
                                        <p:cTn id="22" dur="500"/>
                                        <p:tgtEl>
                                          <p:spTgt spid="40"/>
                                        </p:tgtEl>
                                      </p:cBhvr>
                                    </p:animEffect>
                                  </p:childTnLst>
                                </p:cTn>
                              </p:par>
                              <p:par>
                                <p:cTn id="23" presetID="22" presetClass="entr" presetSubtype="4" fill="hold" nodeType="withEffect">
                                  <p:stCondLst>
                                    <p:cond delay="250"/>
                                  </p:stCondLst>
                                  <p:childTnLst>
                                    <p:set>
                                      <p:cBhvr>
                                        <p:cTn id="24" dur="1" fill="hold">
                                          <p:stCondLst>
                                            <p:cond delay="0"/>
                                          </p:stCondLst>
                                        </p:cTn>
                                        <p:tgtEl>
                                          <p:spTgt spid="41"/>
                                        </p:tgtEl>
                                        <p:attrNameLst>
                                          <p:attrName>style.visibility</p:attrName>
                                        </p:attrNameLst>
                                      </p:cBhvr>
                                      <p:to>
                                        <p:strVal val="visible"/>
                                      </p:to>
                                    </p:set>
                                    <p:animEffect transition="in" filter="wipe(down)">
                                      <p:cBhvr>
                                        <p:cTn id="25" dur="500"/>
                                        <p:tgtEl>
                                          <p:spTgt spid="41"/>
                                        </p:tgtEl>
                                      </p:cBhvr>
                                    </p:animEffect>
                                  </p:childTnLst>
                                </p:cTn>
                              </p:par>
                              <p:par>
                                <p:cTn id="26" presetID="22" presetClass="entr" presetSubtype="4" fill="hold" nodeType="withEffect">
                                  <p:stCondLst>
                                    <p:cond delay="250"/>
                                  </p:stCondLst>
                                  <p:childTnLst>
                                    <p:set>
                                      <p:cBhvr>
                                        <p:cTn id="27" dur="1" fill="hold">
                                          <p:stCondLst>
                                            <p:cond delay="0"/>
                                          </p:stCondLst>
                                        </p:cTn>
                                        <p:tgtEl>
                                          <p:spTgt spid="42"/>
                                        </p:tgtEl>
                                        <p:attrNameLst>
                                          <p:attrName>style.visibility</p:attrName>
                                        </p:attrNameLst>
                                      </p:cBhvr>
                                      <p:to>
                                        <p:strVal val="visible"/>
                                      </p:to>
                                    </p:set>
                                    <p:animEffect transition="in" filter="wipe(down)">
                                      <p:cBhvr>
                                        <p:cTn id="28" dur="500"/>
                                        <p:tgtEl>
                                          <p:spTgt spid="42"/>
                                        </p:tgtEl>
                                      </p:cBhvr>
                                    </p:animEffect>
                                  </p:childTnLst>
                                </p:cTn>
                              </p:par>
                              <p:par>
                                <p:cTn id="29" presetID="22" presetClass="entr" presetSubtype="4" fill="hold" nodeType="withEffect">
                                  <p:stCondLst>
                                    <p:cond delay="250"/>
                                  </p:stCondLst>
                                  <p:childTnLst>
                                    <p:set>
                                      <p:cBhvr>
                                        <p:cTn id="30" dur="1" fill="hold">
                                          <p:stCondLst>
                                            <p:cond delay="0"/>
                                          </p:stCondLst>
                                        </p:cTn>
                                        <p:tgtEl>
                                          <p:spTgt spid="46"/>
                                        </p:tgtEl>
                                        <p:attrNameLst>
                                          <p:attrName>style.visibility</p:attrName>
                                        </p:attrNameLst>
                                      </p:cBhvr>
                                      <p:to>
                                        <p:strVal val="visible"/>
                                      </p:to>
                                    </p:set>
                                    <p:animEffect transition="in" filter="wipe(down)">
                                      <p:cBhvr>
                                        <p:cTn id="31" dur="500"/>
                                        <p:tgtEl>
                                          <p:spTgt spid="46"/>
                                        </p:tgtEl>
                                      </p:cBhvr>
                                    </p:animEffect>
                                  </p:childTnLst>
                                </p:cTn>
                              </p:par>
                              <p:par>
                                <p:cTn id="32" presetID="22" presetClass="entr" presetSubtype="4" fill="hold" nodeType="withEffect">
                                  <p:stCondLst>
                                    <p:cond delay="250"/>
                                  </p:stCondLst>
                                  <p:childTnLst>
                                    <p:set>
                                      <p:cBhvr>
                                        <p:cTn id="33" dur="1" fill="hold">
                                          <p:stCondLst>
                                            <p:cond delay="0"/>
                                          </p:stCondLst>
                                        </p:cTn>
                                        <p:tgtEl>
                                          <p:spTgt spid="47"/>
                                        </p:tgtEl>
                                        <p:attrNameLst>
                                          <p:attrName>style.visibility</p:attrName>
                                        </p:attrNameLst>
                                      </p:cBhvr>
                                      <p:to>
                                        <p:strVal val="visible"/>
                                      </p:to>
                                    </p:set>
                                    <p:animEffect transition="in" filter="wipe(down)">
                                      <p:cBhvr>
                                        <p:cTn id="34" dur="500"/>
                                        <p:tgtEl>
                                          <p:spTgt spid="47"/>
                                        </p:tgtEl>
                                      </p:cBhvr>
                                    </p:animEffect>
                                  </p:childTnLst>
                                </p:cTn>
                              </p:par>
                              <p:par>
                                <p:cTn id="35" presetID="22" presetClass="entr" presetSubtype="4" fill="hold" nodeType="withEffect">
                                  <p:stCondLst>
                                    <p:cond delay="250"/>
                                  </p:stCondLst>
                                  <p:childTnLst>
                                    <p:set>
                                      <p:cBhvr>
                                        <p:cTn id="36" dur="1" fill="hold">
                                          <p:stCondLst>
                                            <p:cond delay="0"/>
                                          </p:stCondLst>
                                        </p:cTn>
                                        <p:tgtEl>
                                          <p:spTgt spid="48"/>
                                        </p:tgtEl>
                                        <p:attrNameLst>
                                          <p:attrName>style.visibility</p:attrName>
                                        </p:attrNameLst>
                                      </p:cBhvr>
                                      <p:to>
                                        <p:strVal val="visible"/>
                                      </p:to>
                                    </p:set>
                                    <p:animEffect transition="in" filter="wipe(down)">
                                      <p:cBhvr>
                                        <p:cTn id="37" dur="500"/>
                                        <p:tgtEl>
                                          <p:spTgt spid="48"/>
                                        </p:tgtEl>
                                      </p:cBhvr>
                                    </p:animEffect>
                                  </p:childTnLst>
                                </p:cTn>
                              </p:par>
                              <p:par>
                                <p:cTn id="38" presetID="22" presetClass="entr" presetSubtype="4" fill="hold" nodeType="withEffect">
                                  <p:stCondLst>
                                    <p:cond delay="250"/>
                                  </p:stCondLst>
                                  <p:childTnLst>
                                    <p:set>
                                      <p:cBhvr>
                                        <p:cTn id="39" dur="1" fill="hold">
                                          <p:stCondLst>
                                            <p:cond delay="0"/>
                                          </p:stCondLst>
                                        </p:cTn>
                                        <p:tgtEl>
                                          <p:spTgt spid="49"/>
                                        </p:tgtEl>
                                        <p:attrNameLst>
                                          <p:attrName>style.visibility</p:attrName>
                                        </p:attrNameLst>
                                      </p:cBhvr>
                                      <p:to>
                                        <p:strVal val="visible"/>
                                      </p:to>
                                    </p:set>
                                    <p:animEffect transition="in" filter="wipe(down)">
                                      <p:cBhvr>
                                        <p:cTn id="40" dur="500"/>
                                        <p:tgtEl>
                                          <p:spTgt spid="49"/>
                                        </p:tgtEl>
                                      </p:cBhvr>
                                    </p:animEffect>
                                  </p:childTnLst>
                                </p:cTn>
                              </p:par>
                              <p:par>
                                <p:cTn id="41" presetID="22" presetClass="entr" presetSubtype="4" fill="hold" nodeType="withEffect">
                                  <p:stCondLst>
                                    <p:cond delay="250"/>
                                  </p:stCondLst>
                                  <p:childTnLst>
                                    <p:set>
                                      <p:cBhvr>
                                        <p:cTn id="42" dur="1" fill="hold">
                                          <p:stCondLst>
                                            <p:cond delay="0"/>
                                          </p:stCondLst>
                                        </p:cTn>
                                        <p:tgtEl>
                                          <p:spTgt spid="50"/>
                                        </p:tgtEl>
                                        <p:attrNameLst>
                                          <p:attrName>style.visibility</p:attrName>
                                        </p:attrNameLst>
                                      </p:cBhvr>
                                      <p:to>
                                        <p:strVal val="visible"/>
                                      </p:to>
                                    </p:set>
                                    <p:animEffect transition="in" filter="wipe(down)">
                                      <p:cBhvr>
                                        <p:cTn id="43" dur="500"/>
                                        <p:tgtEl>
                                          <p:spTgt spid="50"/>
                                        </p:tgtEl>
                                      </p:cBhvr>
                                    </p:animEffect>
                                  </p:childTnLst>
                                </p:cTn>
                              </p:par>
                              <p:par>
                                <p:cTn id="44" presetID="22" presetClass="entr" presetSubtype="4" fill="hold" nodeType="withEffect">
                                  <p:stCondLst>
                                    <p:cond delay="250"/>
                                  </p:stCondLst>
                                  <p:childTnLst>
                                    <p:set>
                                      <p:cBhvr>
                                        <p:cTn id="45" dur="1" fill="hold">
                                          <p:stCondLst>
                                            <p:cond delay="0"/>
                                          </p:stCondLst>
                                        </p:cTn>
                                        <p:tgtEl>
                                          <p:spTgt spid="51"/>
                                        </p:tgtEl>
                                        <p:attrNameLst>
                                          <p:attrName>style.visibility</p:attrName>
                                        </p:attrNameLst>
                                      </p:cBhvr>
                                      <p:to>
                                        <p:strVal val="visible"/>
                                      </p:to>
                                    </p:set>
                                    <p:animEffect transition="in" filter="wipe(down)">
                                      <p:cBhvr>
                                        <p:cTn id="46" dur="500"/>
                                        <p:tgtEl>
                                          <p:spTgt spid="51"/>
                                        </p:tgtEl>
                                      </p:cBhvr>
                                    </p:animEffect>
                                  </p:childTnLst>
                                </p:cTn>
                              </p:par>
                              <p:par>
                                <p:cTn id="47" presetID="22" presetClass="entr" presetSubtype="4" fill="hold" nodeType="withEffect">
                                  <p:stCondLst>
                                    <p:cond delay="250"/>
                                  </p:stCondLst>
                                  <p:childTnLst>
                                    <p:set>
                                      <p:cBhvr>
                                        <p:cTn id="48" dur="1" fill="hold">
                                          <p:stCondLst>
                                            <p:cond delay="0"/>
                                          </p:stCondLst>
                                        </p:cTn>
                                        <p:tgtEl>
                                          <p:spTgt spid="52"/>
                                        </p:tgtEl>
                                        <p:attrNameLst>
                                          <p:attrName>style.visibility</p:attrName>
                                        </p:attrNameLst>
                                      </p:cBhvr>
                                      <p:to>
                                        <p:strVal val="visible"/>
                                      </p:to>
                                    </p:set>
                                    <p:animEffect transition="in" filter="wipe(down)">
                                      <p:cBhvr>
                                        <p:cTn id="49" dur="500"/>
                                        <p:tgtEl>
                                          <p:spTgt spid="52"/>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nodeType="clickEffect">
                                  <p:stCondLst>
                                    <p:cond delay="0"/>
                                  </p:stCondLst>
                                  <p:childTnLst>
                                    <p:set>
                                      <p:cBhvr>
                                        <p:cTn id="53" dur="1" fill="hold">
                                          <p:stCondLst>
                                            <p:cond delay="0"/>
                                          </p:stCondLst>
                                        </p:cTn>
                                        <p:tgtEl>
                                          <p:spTgt spid="57"/>
                                        </p:tgtEl>
                                        <p:attrNameLst>
                                          <p:attrName>style.visibility</p:attrName>
                                        </p:attrNameLst>
                                      </p:cBhvr>
                                      <p:to>
                                        <p:strVal val="visible"/>
                                      </p:to>
                                    </p:set>
                                    <p:animEffect transition="in" filter="randombar(horizontal)">
                                      <p:cBhvr>
                                        <p:cTn id="54"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矩形 2"/>
          <p:cNvSpPr/>
          <p:nvPr/>
        </p:nvSpPr>
        <p:spPr>
          <a:xfrm>
            <a:off x="0" y="-52"/>
            <a:ext cx="12192000" cy="6858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0" y="2601141"/>
            <a:ext cx="12192000" cy="1930399"/>
          </a:xfrm>
          <a:prstGeom prst="rect">
            <a:avLst/>
          </a:prstGeom>
          <a:solidFill>
            <a:srgbClr val="BF8E5D">
              <a:alpha val="7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5" name="文本框 4"/>
          <p:cNvSpPr txBox="1"/>
          <p:nvPr/>
        </p:nvSpPr>
        <p:spPr>
          <a:xfrm>
            <a:off x="416271" y="2797853"/>
            <a:ext cx="1744388" cy="1733680"/>
          </a:xfrm>
          <a:prstGeom prst="rect">
            <a:avLst/>
          </a:prstGeom>
          <a:noFill/>
        </p:spPr>
        <p:txBody>
          <a:bodyPr wrap="none" rtlCol="0">
            <a:spAutoFit/>
          </a:bodyPr>
          <a:lstStyle/>
          <a:p>
            <a:r>
              <a:rPr lang="en-US" altLang="zh-CN" sz="10665" spc="400" dirty="0">
                <a:solidFill>
                  <a:schemeClr val="bg1"/>
                </a:solidFill>
                <a:latin typeface="Impact" panose="020B0806030902050204" pitchFamily="34" charset="0"/>
                <a:ea typeface="方正正准黑简体" pitchFamily="2" charset="-122"/>
              </a:rPr>
              <a:t>03</a:t>
            </a:r>
            <a:endParaRPr lang="zh-CN" altLang="en-US" sz="10665" spc="400" dirty="0">
              <a:solidFill>
                <a:schemeClr val="bg1"/>
              </a:solidFill>
              <a:latin typeface="方正正准黑简体" pitchFamily="2" charset="-122"/>
              <a:ea typeface="方正正准黑简体" pitchFamily="2" charset="-122"/>
            </a:endParaRPr>
          </a:p>
        </p:txBody>
      </p:sp>
      <p:grpSp>
        <p:nvGrpSpPr>
          <p:cNvPr id="6" name="组合 5"/>
          <p:cNvGrpSpPr/>
          <p:nvPr/>
        </p:nvGrpSpPr>
        <p:grpSpPr>
          <a:xfrm>
            <a:off x="2728119" y="3208665"/>
            <a:ext cx="9109075" cy="1137465"/>
            <a:chOff x="1827407" y="2502989"/>
            <a:chExt cx="6831807" cy="853099"/>
          </a:xfrm>
        </p:grpSpPr>
        <p:sp>
          <p:nvSpPr>
            <p:cNvPr id="7" name="文本框 6"/>
            <p:cNvSpPr txBox="1"/>
            <p:nvPr/>
          </p:nvSpPr>
          <p:spPr>
            <a:xfrm>
              <a:off x="1827407" y="2502989"/>
              <a:ext cx="6831807" cy="684372"/>
            </a:xfrm>
            <a:prstGeom prst="rect">
              <a:avLst/>
            </a:prstGeom>
            <a:noFill/>
          </p:spPr>
          <p:txBody>
            <a:bodyPr wrap="none" rtlCol="0">
              <a:spAutoFit/>
            </a:bodyPr>
            <a:lstStyle/>
            <a:p>
              <a:pPr algn="ctr"/>
              <a:r>
                <a:rPr lang="en-US" altLang="zh-CN" sz="5335" b="1" dirty="0">
                  <a:solidFill>
                    <a:schemeClr val="bg1"/>
                  </a:solidFill>
                  <a:latin typeface="微软雅黑" pitchFamily="34" charset="-122"/>
                  <a:ea typeface="微软雅黑" pitchFamily="34" charset="-122"/>
                </a:rPr>
                <a:t>Kotter’s Eight-Step Model</a:t>
              </a:r>
              <a:endParaRPr lang="en-US" altLang="zh-CN" sz="5335" b="1" dirty="0">
                <a:solidFill>
                  <a:schemeClr val="bg1"/>
                </a:solidFill>
                <a:latin typeface="微软雅黑" pitchFamily="34" charset="-122"/>
                <a:ea typeface="微软雅黑" pitchFamily="34" charset="-122"/>
              </a:endParaRPr>
            </a:p>
          </p:txBody>
        </p:sp>
        <p:sp>
          <p:nvSpPr>
            <p:cNvPr id="8" name="文本框 7"/>
            <p:cNvSpPr txBox="1"/>
            <p:nvPr/>
          </p:nvSpPr>
          <p:spPr>
            <a:xfrm>
              <a:off x="3984076" y="2921748"/>
              <a:ext cx="2517535" cy="434340"/>
            </a:xfrm>
            <a:prstGeom prst="rect">
              <a:avLst/>
            </a:prstGeom>
            <a:noFill/>
          </p:spPr>
          <p:txBody>
            <a:bodyPr wrap="square" rtlCol="0">
              <a:spAutoFit/>
            </a:bodyPr>
            <a:lstStyle/>
            <a:p>
              <a:endParaRPr lang="en-US" altLang="zh-CN" sz="3200" spc="400" dirty="0">
                <a:solidFill>
                  <a:schemeClr val="bg1"/>
                </a:solidFill>
                <a:latin typeface="Arial" panose="020B0604020202020204" pitchFamily="34" charset="0"/>
                <a:ea typeface="方正正准黑简体" pitchFamily="2" charset="-122"/>
                <a:cs typeface="Arial" panose="020B060402020202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par>
                          <p:cTn id="14" fill="hold">
                            <p:stCondLst>
                              <p:cond delay="1000"/>
                            </p:stCondLst>
                            <p:childTnLst>
                              <p:par>
                                <p:cTn id="15" presetID="22" presetClass="entr" presetSubtype="8"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randombar(horizontal)">
                                      <p:cBhvr>
                                        <p:cTn id="22" dur="500"/>
                                        <p:tgtEl>
                                          <p:spTgt spid="3"/>
                                        </p:tgtEl>
                                      </p:cBhvr>
                                    </p:animEffect>
                                  </p:childTnLst>
                                </p:cTn>
                              </p:par>
                              <p:par>
                                <p:cTn id="23" presetID="14" presetClass="entr" presetSubtype="1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randombar(horizontal)">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4" grpId="0" animBg="1"/>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6"/>
          <p:cNvSpPr/>
          <p:nvPr/>
        </p:nvSpPr>
        <p:spPr>
          <a:xfrm>
            <a:off x="960755" y="2153285"/>
            <a:ext cx="5791835" cy="436880"/>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en-US" altLang="vi-VN" sz="1600" kern="0" dirty="0">
                <a:solidFill>
                  <a:sysClr val="window" lastClr="FFFFFF"/>
                </a:solidFill>
                <a:latin typeface="Calibri"/>
                <a:ea typeface="微软雅黑" pitchFamily="34" charset="-122"/>
              </a:rPr>
              <a:t>2. </a:t>
            </a:r>
            <a:r>
              <a:rPr lang="vi-VN" altLang="zh-CN" sz="1600" kern="0" dirty="0">
                <a:solidFill>
                  <a:sysClr val="window" lastClr="FFFFFF"/>
                </a:solidFill>
                <a:latin typeface="Calibri"/>
                <a:ea typeface="微软雅黑" pitchFamily="34" charset="-122"/>
              </a:rPr>
              <a:t>Forming a powerful guiding collation.</a:t>
            </a:r>
            <a:r>
              <a:rPr lang="en-US" altLang="vi-VN" sz="1600" kern="0" dirty="0">
                <a:solidFill>
                  <a:sysClr val="window" lastClr="FFFFFF"/>
                </a:solidFill>
                <a:latin typeface="Calibri"/>
                <a:ea typeface="微软雅黑" pitchFamily="34" charset="-122"/>
              </a:rPr>
              <a:t>(strong power of sencond quadrant)</a:t>
            </a:r>
            <a:endParaRPr lang="en-US" altLang="vi-VN" sz="1600" kern="0" dirty="0">
              <a:solidFill>
                <a:sysClr val="window" lastClr="FFFFFF"/>
              </a:solidFill>
              <a:latin typeface="Calibri"/>
              <a:ea typeface="微软雅黑" pitchFamily="34" charset="-122"/>
            </a:endParaRPr>
          </a:p>
        </p:txBody>
      </p:sp>
      <p:sp>
        <p:nvSpPr>
          <p:cNvPr id="25" name="Rectangle 25"/>
          <p:cNvSpPr/>
          <p:nvPr/>
        </p:nvSpPr>
        <p:spPr>
          <a:xfrm>
            <a:off x="2494915" y="1486535"/>
            <a:ext cx="5102225" cy="436880"/>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en-US" altLang="vi-VN" sz="1600" kern="0" dirty="0">
                <a:solidFill>
                  <a:sysClr val="window" lastClr="FFFFFF"/>
                </a:solidFill>
                <a:latin typeface="Calibri"/>
                <a:ea typeface="微软雅黑" pitchFamily="34" charset="-122"/>
              </a:rPr>
              <a:t>1. Establishing a sense of urgency.( Let them know the bad conditions at present)</a:t>
            </a:r>
            <a:endParaRPr lang="en-US" altLang="vi-VN" sz="1600" kern="0" dirty="0">
              <a:solidFill>
                <a:sysClr val="window" lastClr="FFFFFF"/>
              </a:solidFill>
              <a:latin typeface="Calibri"/>
              <a:ea typeface="微软雅黑" pitchFamily="34" charset="-122"/>
            </a:endParaRPr>
          </a:p>
        </p:txBody>
      </p:sp>
      <p:pic>
        <p:nvPicPr>
          <p:cNvPr id="43" name="图片 42"/>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8391526" y="5215998"/>
            <a:ext cx="2457450" cy="1382316"/>
          </a:xfrm>
          <a:prstGeom prst="rect">
            <a:avLst/>
          </a:prstGeom>
        </p:spPr>
      </p:pic>
      <p:sp>
        <p:nvSpPr>
          <p:cNvPr id="44" name="矩形 43"/>
          <p:cNvSpPr/>
          <p:nvPr/>
        </p:nvSpPr>
        <p:spPr>
          <a:xfrm>
            <a:off x="8172450" y="1184955"/>
            <a:ext cx="2457451" cy="1414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矩形 44"/>
          <p:cNvSpPr/>
          <p:nvPr/>
        </p:nvSpPr>
        <p:spPr>
          <a:xfrm>
            <a:off x="7609205" y="3853180"/>
            <a:ext cx="3584575" cy="2745105"/>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7" name="图片 56"/>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pic>
        <p:nvPicPr>
          <p:cNvPr id="3" name="图片 3" descr="/private/var/mobile/Containers/Data/Application/A55C50E1-21D7-4A70-BA2B-E68D94F8D490/tmp/insert_image_tmp_dir/2023-02-25 02:06:06.760000.png2023-02-25 02:06:06.760000"/>
          <p:cNvPicPr>
            <a:picLocks noChangeAspect="1"/>
          </p:cNvPicPr>
          <p:nvPr/>
        </p:nvPicPr>
        <p:blipFill>
          <a:blip r:embed="rId5"/>
          <a:srcRect/>
          <a:stretch>
            <a:fillRect/>
          </a:stretch>
        </p:blipFill>
        <p:spPr>
          <a:xfrm>
            <a:off x="1962785" y="2590165"/>
            <a:ext cx="5404485" cy="4008120"/>
          </a:xfrm>
          <a:prstGeom prst="rect">
            <a:avLst/>
          </a:prstGeom>
        </p:spPr>
      </p:pic>
      <p:sp>
        <p:nvSpPr>
          <p:cNvPr id="4" name="文本框 3"/>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Kotter’s Eight-Step  Change Model</a:t>
            </a:r>
            <a:endParaRPr lang="en-US" altLang="zh-CN" sz="3600" b="1">
              <a:latin typeface="Calibri"/>
              <a:ea typeface="Calibri"/>
            </a:endParaRPr>
          </a:p>
        </p:txBody>
      </p:sp>
      <p:sp>
        <p:nvSpPr>
          <p:cNvPr id="5" name="文本框 4"/>
          <p:cNvSpPr txBox="1"/>
          <p:nvPr/>
        </p:nvSpPr>
        <p:spPr>
          <a:xfrm>
            <a:off x="7810500" y="1923415"/>
            <a:ext cx="3181985" cy="3755390"/>
          </a:xfrm>
          <a:prstGeom prst="rect">
            <a:avLst/>
          </a:prstGeom>
          <a:noFill/>
        </p:spPr>
        <p:txBody>
          <a:bodyPr wrap="square" rtlCol="0">
            <a:noAutofit/>
          </a:bodyPr>
          <a:p>
            <a:pPr indent="0" algn="l">
              <a:lnSpc>
                <a:spcPct val="100000"/>
              </a:lnSpc>
              <a:buNone/>
            </a:pPr>
            <a:r>
              <a:rPr lang="zh-CN" altLang="en-US" sz="2400">
                <a:latin typeface="Calibri"/>
                <a:ea typeface="Calibri"/>
              </a:rPr>
              <a:t>An organization need to consider not only whose interests should be taken into account，but also why those interests should be taken into account when change happens（Crosby, 1992</a:t>
            </a:r>
            <a:r>
              <a:rPr lang="en-US" altLang="zh-CN" sz="2400">
                <a:latin typeface="Calibri"/>
                <a:ea typeface="Calibri"/>
              </a:rPr>
              <a:t>)</a:t>
            </a:r>
            <a:r>
              <a:rPr lang="zh-CN" altLang="en-US" sz="2400">
                <a:latin typeface="Calibri"/>
                <a:ea typeface="Calibri"/>
              </a:rPr>
              <a:t>.</a:t>
            </a:r>
            <a:endParaRPr lang="zh-CN" altLang="en-US" sz="2400">
              <a:latin typeface="Calibri"/>
              <a:ea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anim calcmode="lin" valueType="num">
                                      <p:cBhvr additive="base">
                                        <p:cTn id="11" dur="500" fill="hold"/>
                                        <p:tgtEl>
                                          <p:spTgt spid="23"/>
                                        </p:tgtEl>
                                        <p:attrNameLst>
                                          <p:attrName>ppt_x</p:attrName>
                                        </p:attrNameLst>
                                      </p:cBhvr>
                                      <p:tavLst>
                                        <p:tav tm="0">
                                          <p:val>
                                            <p:strVal val="0-#ppt_w/2"/>
                                          </p:val>
                                        </p:tav>
                                        <p:tav tm="100000">
                                          <p:val>
                                            <p:strVal val="#ppt_x"/>
                                          </p:val>
                                        </p:tav>
                                      </p:tavLst>
                                    </p:anim>
                                    <p:anim calcmode="lin" valueType="num">
                                      <p:cBhvr additive="base">
                                        <p:cTn id="12"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randombar(horizontal)">
                                      <p:cBhvr>
                                        <p:cTn id="17" dur="500"/>
                                        <p:tgtEl>
                                          <p:spTgt spid="44"/>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45"/>
                                        </p:tgtEl>
                                        <p:attrNameLst>
                                          <p:attrName>style.visibility</p:attrName>
                                        </p:attrNameLst>
                                      </p:cBhvr>
                                      <p:to>
                                        <p:strVal val="visible"/>
                                      </p:to>
                                    </p:set>
                                    <p:animEffect transition="in" filter="randombar(horizontal)">
                                      <p:cBhvr>
                                        <p:cTn id="20" dur="500"/>
                                        <p:tgtEl>
                                          <p:spTgt spid="45"/>
                                        </p:tgtEl>
                                      </p:cBhvr>
                                    </p:animEffect>
                                  </p:childTnLst>
                                </p:cTn>
                              </p:par>
                              <p:par>
                                <p:cTn id="21" presetID="14" presetClass="entr" presetSubtype="10"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animEffect transition="in" filter="randombar(horizontal)">
                                      <p:cBhvr>
                                        <p:cTn id="23" dur="500"/>
                                        <p:tgtEl>
                                          <p:spTgt spid="43"/>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57"/>
                                        </p:tgtEl>
                                        <p:attrNameLst>
                                          <p:attrName>style.visibility</p:attrName>
                                        </p:attrNameLst>
                                      </p:cBhvr>
                                      <p:to>
                                        <p:strVal val="visible"/>
                                      </p:to>
                                    </p:set>
                                    <p:animEffect transition="in" filter="randombar(horizontal)">
                                      <p:cBhvr>
                                        <p:cTn id="28"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animBg="1"/>
      <p:bldP spid="44" grpId="0" animBg="1"/>
      <p:bldP spid="4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7"/>
          <p:cNvSpPr/>
          <p:nvPr/>
        </p:nvSpPr>
        <p:spPr>
          <a:xfrm>
            <a:off x="960755" y="2840990"/>
            <a:ext cx="6621780" cy="436880"/>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vi-VN" altLang="zh-CN" sz="1600" kern="0" dirty="0">
                <a:solidFill>
                  <a:sysClr val="window" lastClr="FFFFFF"/>
                </a:solidFill>
                <a:latin typeface="Calibri"/>
                <a:ea typeface="微软雅黑" pitchFamily="34" charset="-122"/>
              </a:rPr>
              <a:t>Empowering others to act on the vision</a:t>
            </a:r>
            <a:r>
              <a:rPr lang="en-US" altLang="vi-VN" sz="1600" kern="0" dirty="0">
                <a:solidFill>
                  <a:sysClr val="window" lastClr="FFFFFF"/>
                </a:solidFill>
                <a:latin typeface="Calibri"/>
                <a:ea typeface="微软雅黑" pitchFamily="34" charset="-122"/>
              </a:rPr>
              <a:t>.(create more jobs, stimulate employee) </a:t>
            </a:r>
            <a:endParaRPr lang="en-US" altLang="vi-VN" sz="1600" kern="0" dirty="0">
              <a:solidFill>
                <a:sysClr val="window" lastClr="FFFFFF"/>
              </a:solidFill>
              <a:latin typeface="Calibri"/>
              <a:ea typeface="微软雅黑" pitchFamily="34" charset="-122"/>
            </a:endParaRPr>
          </a:p>
        </p:txBody>
      </p:sp>
      <p:sp>
        <p:nvSpPr>
          <p:cNvPr id="23" name="Rectangle 26"/>
          <p:cNvSpPr/>
          <p:nvPr/>
        </p:nvSpPr>
        <p:spPr>
          <a:xfrm>
            <a:off x="960755" y="2153285"/>
            <a:ext cx="6605905" cy="436880"/>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vi-VN" altLang="zh-CN" sz="1600" kern="0" dirty="0">
                <a:solidFill>
                  <a:sysClr val="window" lastClr="FFFFFF"/>
                </a:solidFill>
                <a:latin typeface="Calibri"/>
                <a:ea typeface="微软雅黑" pitchFamily="34" charset="-122"/>
              </a:rPr>
              <a:t>Communicate the vision.</a:t>
            </a:r>
            <a:r>
              <a:rPr lang="en-US" altLang="vi-VN" sz="1600" kern="0" dirty="0">
                <a:solidFill>
                  <a:sysClr val="window" lastClr="FFFFFF"/>
                </a:solidFill>
                <a:latin typeface="Calibri"/>
                <a:ea typeface="微软雅黑" pitchFamily="34" charset="-122"/>
              </a:rPr>
              <a:t>(story-telling of strong leadership)</a:t>
            </a:r>
            <a:endParaRPr lang="en-US" altLang="vi-VN" sz="1600" kern="0" dirty="0">
              <a:solidFill>
                <a:sysClr val="window" lastClr="FFFFFF"/>
              </a:solidFill>
              <a:latin typeface="Calibri"/>
              <a:ea typeface="微软雅黑" pitchFamily="34" charset="-122"/>
            </a:endParaRPr>
          </a:p>
        </p:txBody>
      </p:sp>
      <p:sp>
        <p:nvSpPr>
          <p:cNvPr id="24" name="Rectangle 29"/>
          <p:cNvSpPr/>
          <p:nvPr/>
        </p:nvSpPr>
        <p:spPr>
          <a:xfrm>
            <a:off x="960755" y="4179570"/>
            <a:ext cx="6621145" cy="609600"/>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en-US" altLang="vi-VN" sz="1600" kern="0" dirty="0">
                <a:solidFill>
                  <a:sysClr val="window" lastClr="FFFFFF"/>
                </a:solidFill>
                <a:latin typeface="Calibri"/>
                <a:ea typeface="微软雅黑" pitchFamily="34" charset="-122"/>
              </a:rPr>
              <a:t>consolidating gains and producing more change.(overseas market)</a:t>
            </a:r>
            <a:endParaRPr lang="en-US" altLang="vi-VN" sz="1600" kern="0" dirty="0">
              <a:solidFill>
                <a:sysClr val="window" lastClr="FFFFFF"/>
              </a:solidFill>
              <a:latin typeface="Calibri"/>
              <a:ea typeface="微软雅黑" pitchFamily="34" charset="-122"/>
            </a:endParaRPr>
          </a:p>
        </p:txBody>
      </p:sp>
      <p:sp>
        <p:nvSpPr>
          <p:cNvPr id="25" name="Rectangle 25"/>
          <p:cNvSpPr/>
          <p:nvPr/>
        </p:nvSpPr>
        <p:spPr>
          <a:xfrm>
            <a:off x="960755" y="1518285"/>
            <a:ext cx="6589395" cy="436880"/>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en-US" altLang="vi-VN" sz="1600" kern="0" dirty="0">
                <a:solidFill>
                  <a:sysClr val="window" lastClr="FFFFFF"/>
                </a:solidFill>
                <a:latin typeface="Calibri"/>
                <a:ea typeface="微软雅黑" pitchFamily="34" charset="-122"/>
              </a:rPr>
              <a:t>Creating a vision. (3-step stetegy goal)</a:t>
            </a:r>
            <a:endParaRPr lang="en-US" altLang="vi-VN" sz="1600" kern="0" dirty="0">
              <a:solidFill>
                <a:sysClr val="window" lastClr="FFFFFF"/>
              </a:solidFill>
              <a:latin typeface="Calibri"/>
              <a:ea typeface="微软雅黑" pitchFamily="34" charset="-122"/>
            </a:endParaRPr>
          </a:p>
        </p:txBody>
      </p:sp>
      <p:sp>
        <p:nvSpPr>
          <p:cNvPr id="26" name="Rectangle 28"/>
          <p:cNvSpPr/>
          <p:nvPr/>
        </p:nvSpPr>
        <p:spPr>
          <a:xfrm>
            <a:off x="960755" y="3528695"/>
            <a:ext cx="6621780" cy="436880"/>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en-US" altLang="vi-VN" sz="1600" kern="0" dirty="0">
                <a:solidFill>
                  <a:sysClr val="window" lastClr="FFFFFF"/>
                </a:solidFill>
                <a:latin typeface="Calibri"/>
                <a:ea typeface="微软雅黑" pitchFamily="34" charset="-122"/>
              </a:rPr>
              <a:t>Generating short time wins. (4 goals in 2022)</a:t>
            </a:r>
            <a:endParaRPr lang="en-US" altLang="vi-VN" sz="1600" kern="0" dirty="0">
              <a:solidFill>
                <a:sysClr val="window" lastClr="FFFFFF"/>
              </a:solidFill>
              <a:latin typeface="Calibri"/>
              <a:ea typeface="微软雅黑" pitchFamily="34" charset="-122"/>
            </a:endParaRPr>
          </a:p>
        </p:txBody>
      </p:sp>
      <p:pic>
        <p:nvPicPr>
          <p:cNvPr id="41" name="图片 40"/>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8172451" y="1518264"/>
            <a:ext cx="2457450" cy="1382316"/>
          </a:xfrm>
          <a:prstGeom prst="rect">
            <a:avLst/>
          </a:prstGeom>
        </p:spPr>
      </p:pic>
      <p:pic>
        <p:nvPicPr>
          <p:cNvPr id="43" name="图片 42"/>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8172451" y="3244958"/>
            <a:ext cx="2457450" cy="1382316"/>
          </a:xfrm>
          <a:prstGeom prst="rect">
            <a:avLst/>
          </a:prstGeom>
        </p:spPr>
      </p:pic>
      <p:sp>
        <p:nvSpPr>
          <p:cNvPr id="44" name="矩形 43"/>
          <p:cNvSpPr/>
          <p:nvPr/>
        </p:nvSpPr>
        <p:spPr>
          <a:xfrm>
            <a:off x="8172450" y="1486580"/>
            <a:ext cx="2457451" cy="1414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矩形 44"/>
          <p:cNvSpPr/>
          <p:nvPr/>
        </p:nvSpPr>
        <p:spPr>
          <a:xfrm>
            <a:off x="8172450" y="3258073"/>
            <a:ext cx="2457451" cy="1414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57" name="图片 56"/>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sp>
        <p:nvSpPr>
          <p:cNvPr id="58" name="文本框 57"/>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Kotter’s Eight-Step  Change Model</a:t>
            </a:r>
            <a:endParaRPr lang="en-US" altLang="zh-CN" sz="3600" b="1">
              <a:latin typeface="Calibri"/>
              <a:ea typeface="Calibri"/>
            </a:endParaRPr>
          </a:p>
        </p:txBody>
      </p:sp>
      <p:sp>
        <p:nvSpPr>
          <p:cNvPr id="27" name="Rectangle 25"/>
          <p:cNvSpPr/>
          <p:nvPr/>
        </p:nvSpPr>
        <p:spPr>
          <a:xfrm>
            <a:off x="960755" y="5013325"/>
            <a:ext cx="6620510" cy="528955"/>
          </a:xfrm>
          <a:prstGeom prst="rect">
            <a:avLst/>
          </a:prstGeom>
          <a:solidFill>
            <a:schemeClr val="accent3">
              <a:lumMod val="75000"/>
            </a:schemeClr>
          </a:solidFill>
          <a:ln w="12700" cap="flat" cmpd="sng" algn="ctr">
            <a:noFill/>
            <a:prstDash val="solid"/>
            <a:miter lim="800000"/>
          </a:ln>
          <a:effectLst/>
        </p:spPr>
        <p:txBody>
          <a:bodyPr rtlCol="0" anchor="ctr"/>
          <a:lstStyle/>
          <a:p>
            <a:pPr algn="ctr">
              <a:defRPr/>
            </a:pPr>
            <a:r>
              <a:rPr lang="en-US" altLang="vi-VN" sz="1600" kern="0" dirty="0">
                <a:solidFill>
                  <a:sysClr val="window" lastClr="FFFFFF"/>
                </a:solidFill>
                <a:latin typeface="Calibri"/>
                <a:ea typeface="微软雅黑" pitchFamily="34" charset="-122"/>
              </a:rPr>
              <a:t>Institutionalizing new approaches. (Recognize success</a:t>
            </a:r>
            <a:r>
              <a:rPr lang="zh-CN" altLang="en-US" sz="1600" kern="0" dirty="0">
                <a:solidFill>
                  <a:sysClr val="window" lastClr="FFFFFF"/>
                </a:solidFill>
                <a:latin typeface="Calibri"/>
                <a:ea typeface="微软雅黑" pitchFamily="34" charset="-122"/>
              </a:rPr>
              <a:t>）</a:t>
            </a:r>
            <a:endParaRPr lang="zh-CN" altLang="en-US" sz="1600" kern="0" dirty="0">
              <a:solidFill>
                <a:sysClr val="window" lastClr="FFFFFF"/>
              </a:solidFill>
              <a:latin typeface="Calibri"/>
              <a:ea typeface="微软雅黑"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anim calcmode="lin" valueType="num">
                                      <p:cBhvr additive="base">
                                        <p:cTn id="11" dur="500" fill="hold"/>
                                        <p:tgtEl>
                                          <p:spTgt spid="23"/>
                                        </p:tgtEl>
                                        <p:attrNameLst>
                                          <p:attrName>ppt_x</p:attrName>
                                        </p:attrNameLst>
                                      </p:cBhvr>
                                      <p:tavLst>
                                        <p:tav tm="0">
                                          <p:val>
                                            <p:strVal val="0-#ppt_w/2"/>
                                          </p:val>
                                        </p:tav>
                                        <p:tav tm="100000">
                                          <p:val>
                                            <p:strVal val="#ppt_x"/>
                                          </p:val>
                                        </p:tav>
                                      </p:tavLst>
                                    </p:anim>
                                    <p:anim calcmode="lin" valueType="num">
                                      <p:cBhvr additive="base">
                                        <p:cTn id="12" dur="500" fill="hold"/>
                                        <p:tgtEl>
                                          <p:spTgt spid="23"/>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0-#ppt_w/2"/>
                                          </p:val>
                                        </p:tav>
                                        <p:tav tm="100000">
                                          <p:val>
                                            <p:strVal val="#ppt_x"/>
                                          </p:val>
                                        </p:tav>
                                      </p:tavLst>
                                    </p:anim>
                                    <p:anim calcmode="lin" valueType="num">
                                      <p:cBhvr additive="base">
                                        <p:cTn id="16" dur="5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6"/>
                                        </p:tgtEl>
                                        <p:attrNameLst>
                                          <p:attrName>style.visibility</p:attrName>
                                        </p:attrNameLst>
                                      </p:cBhvr>
                                      <p:to>
                                        <p:strVal val="visible"/>
                                      </p:to>
                                    </p:set>
                                    <p:anim calcmode="lin" valueType="num">
                                      <p:cBhvr additive="base">
                                        <p:cTn id="19" dur="500" fill="hold"/>
                                        <p:tgtEl>
                                          <p:spTgt spid="26"/>
                                        </p:tgtEl>
                                        <p:attrNameLst>
                                          <p:attrName>ppt_x</p:attrName>
                                        </p:attrNameLst>
                                      </p:cBhvr>
                                      <p:tavLst>
                                        <p:tav tm="0">
                                          <p:val>
                                            <p:strVal val="0-#ppt_w/2"/>
                                          </p:val>
                                        </p:tav>
                                        <p:tav tm="100000">
                                          <p:val>
                                            <p:strVal val="#ppt_x"/>
                                          </p:val>
                                        </p:tav>
                                      </p:tavLst>
                                    </p:anim>
                                    <p:anim calcmode="lin" valueType="num">
                                      <p:cBhvr additive="base">
                                        <p:cTn id="20" dur="500" fill="hold"/>
                                        <p:tgtEl>
                                          <p:spTgt spid="26"/>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4"/>
                                        </p:tgtEl>
                                        <p:attrNameLst>
                                          <p:attrName>style.visibility</p:attrName>
                                        </p:attrNameLst>
                                      </p:cBhvr>
                                      <p:to>
                                        <p:strVal val="visible"/>
                                      </p:to>
                                    </p:set>
                                    <p:anim calcmode="lin" valueType="num">
                                      <p:cBhvr additive="base">
                                        <p:cTn id="23" dur="500" fill="hold"/>
                                        <p:tgtEl>
                                          <p:spTgt spid="24"/>
                                        </p:tgtEl>
                                        <p:attrNameLst>
                                          <p:attrName>ppt_x</p:attrName>
                                        </p:attrNameLst>
                                      </p:cBhvr>
                                      <p:tavLst>
                                        <p:tav tm="0">
                                          <p:val>
                                            <p:strVal val="0-#ppt_w/2"/>
                                          </p:val>
                                        </p:tav>
                                        <p:tav tm="100000">
                                          <p:val>
                                            <p:strVal val="#ppt_x"/>
                                          </p:val>
                                        </p:tav>
                                      </p:tavLst>
                                    </p:anim>
                                    <p:anim calcmode="lin" valueType="num">
                                      <p:cBhvr additive="base">
                                        <p:cTn id="24"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44"/>
                                        </p:tgtEl>
                                        <p:attrNameLst>
                                          <p:attrName>style.visibility</p:attrName>
                                        </p:attrNameLst>
                                      </p:cBhvr>
                                      <p:to>
                                        <p:strVal val="visible"/>
                                      </p:to>
                                    </p:set>
                                    <p:animEffect transition="in" filter="randombar(horizontal)">
                                      <p:cBhvr>
                                        <p:cTn id="29" dur="500"/>
                                        <p:tgtEl>
                                          <p:spTgt spid="44"/>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45"/>
                                        </p:tgtEl>
                                        <p:attrNameLst>
                                          <p:attrName>style.visibility</p:attrName>
                                        </p:attrNameLst>
                                      </p:cBhvr>
                                      <p:to>
                                        <p:strVal val="visible"/>
                                      </p:to>
                                    </p:set>
                                    <p:animEffect transition="in" filter="randombar(horizontal)">
                                      <p:cBhvr>
                                        <p:cTn id="32" dur="500"/>
                                        <p:tgtEl>
                                          <p:spTgt spid="45"/>
                                        </p:tgtEl>
                                      </p:cBhvr>
                                    </p:animEffect>
                                  </p:childTnLst>
                                </p:cTn>
                              </p:par>
                              <p:par>
                                <p:cTn id="33" presetID="14" presetClass="entr" presetSubtype="10" fill="hold" nodeType="with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randombar(horizontal)">
                                      <p:cBhvr>
                                        <p:cTn id="35" dur="500"/>
                                        <p:tgtEl>
                                          <p:spTgt spid="41"/>
                                        </p:tgtEl>
                                      </p:cBhvr>
                                    </p:animEffect>
                                  </p:childTnLst>
                                </p:cTn>
                              </p:par>
                              <p:par>
                                <p:cTn id="36" presetID="14" presetClass="entr" presetSubtype="10" fill="hold" nodeType="withEffect">
                                  <p:stCondLst>
                                    <p:cond delay="0"/>
                                  </p:stCondLst>
                                  <p:childTnLst>
                                    <p:set>
                                      <p:cBhvr>
                                        <p:cTn id="37" dur="1" fill="hold">
                                          <p:stCondLst>
                                            <p:cond delay="0"/>
                                          </p:stCondLst>
                                        </p:cTn>
                                        <p:tgtEl>
                                          <p:spTgt spid="43"/>
                                        </p:tgtEl>
                                        <p:attrNameLst>
                                          <p:attrName>style.visibility</p:attrName>
                                        </p:attrNameLst>
                                      </p:cBhvr>
                                      <p:to>
                                        <p:strVal val="visible"/>
                                      </p:to>
                                    </p:set>
                                    <p:animEffect transition="in" filter="randombar(horizontal)">
                                      <p:cBhvr>
                                        <p:cTn id="38" dur="500"/>
                                        <p:tgtEl>
                                          <p:spTgt spid="43"/>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57"/>
                                        </p:tgtEl>
                                        <p:attrNameLst>
                                          <p:attrName>style.visibility</p:attrName>
                                        </p:attrNameLst>
                                      </p:cBhvr>
                                      <p:to>
                                        <p:strVal val="visible"/>
                                      </p:to>
                                    </p:set>
                                    <p:animEffect transition="in" filter="randombar(horizontal)">
                                      <p:cBhvr>
                                        <p:cTn id="43" dur="500"/>
                                        <p:tgtEl>
                                          <p:spTgt spid="57"/>
                                        </p:tgtEl>
                                      </p:cBhvr>
                                    </p:animEffect>
                                  </p:childTnLst>
                                </p:cTn>
                              </p:par>
                            </p:childTnLst>
                          </p:cTn>
                        </p:par>
                        <p:par>
                          <p:cTn id="44" fill="hold">
                            <p:stCondLst>
                              <p:cond delay="500"/>
                            </p:stCondLst>
                            <p:childTnLst>
                              <p:par>
                                <p:cTn id="45" presetID="2" presetClass="entr" presetSubtype="8" fill="hold" grpId="0" nodeType="afterEffect">
                                  <p:stCondLst>
                                    <p:cond delay="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0-#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P spid="44" grpId="0" animBg="1"/>
      <p:bldP spid="45" grpId="0" animBg="1"/>
      <p:bldP spid="2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矩形 2"/>
          <p:cNvSpPr/>
          <p:nvPr/>
        </p:nvSpPr>
        <p:spPr>
          <a:xfrm>
            <a:off x="0" y="0"/>
            <a:ext cx="12192000" cy="6858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0" y="2601141"/>
            <a:ext cx="12192000" cy="1930399"/>
          </a:xfrm>
          <a:prstGeom prst="rect">
            <a:avLst/>
          </a:prstGeom>
          <a:solidFill>
            <a:srgbClr val="BF8E5D">
              <a:alpha val="7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5" name="文本框 4"/>
          <p:cNvSpPr txBox="1"/>
          <p:nvPr/>
        </p:nvSpPr>
        <p:spPr>
          <a:xfrm>
            <a:off x="336896" y="2797853"/>
            <a:ext cx="1702710" cy="1733680"/>
          </a:xfrm>
          <a:prstGeom prst="rect">
            <a:avLst/>
          </a:prstGeom>
          <a:noFill/>
        </p:spPr>
        <p:txBody>
          <a:bodyPr wrap="none" rtlCol="0">
            <a:spAutoFit/>
          </a:bodyPr>
          <a:lstStyle/>
          <a:p>
            <a:r>
              <a:rPr lang="en-US" altLang="zh-CN" sz="10665" spc="400" dirty="0">
                <a:solidFill>
                  <a:schemeClr val="bg1"/>
                </a:solidFill>
                <a:latin typeface="Impact" panose="020B0806030902050204" pitchFamily="34" charset="0"/>
                <a:ea typeface="方正正准黑简体" pitchFamily="2" charset="-122"/>
              </a:rPr>
              <a:t>04</a:t>
            </a:r>
            <a:endParaRPr lang="zh-CN" altLang="en-US" sz="10665" spc="400" dirty="0">
              <a:solidFill>
                <a:schemeClr val="bg1"/>
              </a:solidFill>
              <a:latin typeface="方正正准黑简体" pitchFamily="2" charset="-122"/>
              <a:ea typeface="方正正准黑简体" pitchFamily="2" charset="-122"/>
            </a:endParaRPr>
          </a:p>
        </p:txBody>
      </p:sp>
      <p:grpSp>
        <p:nvGrpSpPr>
          <p:cNvPr id="6" name="组合 5"/>
          <p:cNvGrpSpPr/>
          <p:nvPr/>
        </p:nvGrpSpPr>
        <p:grpSpPr>
          <a:xfrm>
            <a:off x="3138326" y="2797820"/>
            <a:ext cx="7750175" cy="1734184"/>
            <a:chOff x="2123632" y="2185806"/>
            <a:chExt cx="5812632" cy="1300639"/>
          </a:xfrm>
        </p:grpSpPr>
        <p:sp>
          <p:nvSpPr>
            <p:cNvPr id="7" name="文本框 6"/>
            <p:cNvSpPr txBox="1"/>
            <p:nvPr/>
          </p:nvSpPr>
          <p:spPr>
            <a:xfrm>
              <a:off x="2123632" y="2185806"/>
              <a:ext cx="5812632" cy="1300639"/>
            </a:xfrm>
            <a:prstGeom prst="rect">
              <a:avLst/>
            </a:prstGeom>
            <a:noFill/>
          </p:spPr>
          <p:txBody>
            <a:bodyPr wrap="none" rtlCol="0">
              <a:spAutoFit/>
            </a:bodyPr>
            <a:lstStyle/>
            <a:p>
              <a:pPr algn="ctr"/>
              <a:r>
                <a:rPr lang="en-US" altLang="zh-CN" sz="5335" b="1" dirty="0">
                  <a:solidFill>
                    <a:schemeClr val="bg1"/>
                  </a:solidFill>
                  <a:latin typeface="微软雅黑" pitchFamily="34" charset="-122"/>
                  <a:ea typeface="微软雅黑" pitchFamily="34" charset="-122"/>
                </a:rPr>
                <a:t> Change Effectiveness </a:t>
              </a:r>
              <a:endParaRPr lang="en-US" altLang="zh-CN" sz="5335" b="1" dirty="0">
                <a:solidFill>
                  <a:schemeClr val="bg1"/>
                </a:solidFill>
                <a:latin typeface="微软雅黑" pitchFamily="34" charset="-122"/>
                <a:ea typeface="微软雅黑" pitchFamily="34" charset="-122"/>
              </a:endParaRPr>
            </a:p>
            <a:p>
              <a:pPr algn="ctr"/>
              <a:r>
                <a:rPr lang="en-US" altLang="zh-CN" sz="5335" b="1" dirty="0">
                  <a:solidFill>
                    <a:schemeClr val="bg1"/>
                  </a:solidFill>
                  <a:latin typeface="微软雅黑" pitchFamily="34" charset="-122"/>
                  <a:ea typeface="微软雅黑" pitchFamily="34" charset="-122"/>
                </a:rPr>
                <a:t>Assessment</a:t>
              </a:r>
              <a:endParaRPr lang="en-US" altLang="zh-CN" sz="5335" b="1" dirty="0">
                <a:solidFill>
                  <a:schemeClr val="bg1"/>
                </a:solidFill>
                <a:latin typeface="微软雅黑" pitchFamily="34" charset="-122"/>
                <a:ea typeface="微软雅黑" pitchFamily="34" charset="-122"/>
              </a:endParaRPr>
            </a:p>
          </p:txBody>
        </p:sp>
        <p:sp>
          <p:nvSpPr>
            <p:cNvPr id="8" name="文本框 7"/>
            <p:cNvSpPr txBox="1"/>
            <p:nvPr/>
          </p:nvSpPr>
          <p:spPr>
            <a:xfrm>
              <a:off x="3984076" y="2921748"/>
              <a:ext cx="2517535" cy="434340"/>
            </a:xfrm>
            <a:prstGeom prst="rect">
              <a:avLst/>
            </a:prstGeom>
            <a:noFill/>
          </p:spPr>
          <p:txBody>
            <a:bodyPr wrap="square" rtlCol="0">
              <a:spAutoFit/>
            </a:bodyPr>
            <a:lstStyle/>
            <a:p>
              <a:endParaRPr lang="en-US" altLang="zh-CN" sz="3200" spc="400" dirty="0">
                <a:solidFill>
                  <a:schemeClr val="bg1"/>
                </a:solidFill>
                <a:latin typeface="Arial" panose="020B0604020202020204" pitchFamily="34" charset="0"/>
                <a:ea typeface="方正正准黑简体" pitchFamily="2" charset="-122"/>
                <a:cs typeface="Arial" panose="020B060402020202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par>
                          <p:cTn id="14" fill="hold">
                            <p:stCondLst>
                              <p:cond delay="1000"/>
                            </p:stCondLst>
                            <p:childTnLst>
                              <p:par>
                                <p:cTn id="15" presetID="22" presetClass="entr" presetSubtype="8"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randombar(horizontal)">
                                      <p:cBhvr>
                                        <p:cTn id="22" dur="500"/>
                                        <p:tgtEl>
                                          <p:spTgt spid="3"/>
                                        </p:tgtEl>
                                      </p:cBhvr>
                                    </p:animEffect>
                                  </p:childTnLst>
                                </p:cTn>
                              </p:par>
                              <p:par>
                                <p:cTn id="23" presetID="14" presetClass="entr" presetSubtype="1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randombar(horizontal)">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4" grpId="0" animBg="1"/>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712009" y="2680883"/>
            <a:ext cx="8767982" cy="1885672"/>
            <a:chOff x="1050566" y="2772576"/>
            <a:chExt cx="10090868" cy="2170176"/>
          </a:xfrm>
          <a:effectLst/>
        </p:grpSpPr>
        <p:sp>
          <p:nvSpPr>
            <p:cNvPr id="3" name="Block Arc 49"/>
            <p:cNvSpPr/>
            <p:nvPr/>
          </p:nvSpPr>
          <p:spPr>
            <a:xfrm>
              <a:off x="1050566" y="2786644"/>
              <a:ext cx="2156108" cy="2156108"/>
            </a:xfrm>
            <a:prstGeom prst="blockArc">
              <a:avLst>
                <a:gd name="adj1" fmla="val 10800000"/>
                <a:gd name="adj2" fmla="val 0"/>
                <a:gd name="adj3" fmla="val 8077"/>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dirty="0">
                <a:ln>
                  <a:noFill/>
                </a:ln>
                <a:solidFill>
                  <a:schemeClr val="bg1"/>
                </a:solidFill>
                <a:effectLst/>
                <a:uLnTx/>
                <a:uFillTx/>
                <a:latin typeface="微软雅黑" pitchFamily="34" charset="-122"/>
                <a:ea typeface="微软雅黑" pitchFamily="34" charset="-122"/>
                <a:cs typeface="+mn-ea"/>
                <a:sym typeface="+mn-lt"/>
              </a:endParaRPr>
            </a:p>
          </p:txBody>
        </p:sp>
        <p:sp>
          <p:nvSpPr>
            <p:cNvPr id="4" name="Block Arc 50"/>
            <p:cNvSpPr/>
            <p:nvPr/>
          </p:nvSpPr>
          <p:spPr>
            <a:xfrm flipV="1">
              <a:off x="3034256" y="2772576"/>
              <a:ext cx="2156108" cy="2156108"/>
            </a:xfrm>
            <a:prstGeom prst="blockArc">
              <a:avLst>
                <a:gd name="adj1" fmla="val 10800000"/>
                <a:gd name="adj2" fmla="val 0"/>
                <a:gd name="adj3" fmla="val 8077"/>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5" name="Block Arc 51"/>
            <p:cNvSpPr/>
            <p:nvPr/>
          </p:nvSpPr>
          <p:spPr>
            <a:xfrm>
              <a:off x="5017946" y="2786644"/>
              <a:ext cx="2156108" cy="2156108"/>
            </a:xfrm>
            <a:prstGeom prst="blockArc">
              <a:avLst>
                <a:gd name="adj1" fmla="val 10800000"/>
                <a:gd name="adj2" fmla="val 0"/>
                <a:gd name="adj3" fmla="val 8077"/>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6" name="Block Arc 52"/>
            <p:cNvSpPr/>
            <p:nvPr/>
          </p:nvSpPr>
          <p:spPr>
            <a:xfrm flipV="1">
              <a:off x="7001636" y="2772576"/>
              <a:ext cx="2156108" cy="2156108"/>
            </a:xfrm>
            <a:prstGeom prst="blockArc">
              <a:avLst>
                <a:gd name="adj1" fmla="val 10800000"/>
                <a:gd name="adj2" fmla="val 0"/>
                <a:gd name="adj3" fmla="val 8077"/>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7" name="Block Arc 53"/>
            <p:cNvSpPr/>
            <p:nvPr/>
          </p:nvSpPr>
          <p:spPr>
            <a:xfrm>
              <a:off x="8985326" y="2786644"/>
              <a:ext cx="2156108" cy="2156108"/>
            </a:xfrm>
            <a:prstGeom prst="blockArc">
              <a:avLst>
                <a:gd name="adj1" fmla="val 10800000"/>
                <a:gd name="adj2" fmla="val 0"/>
                <a:gd name="adj3" fmla="val 8077"/>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8" name="Group 7"/>
          <p:cNvGrpSpPr/>
          <p:nvPr/>
        </p:nvGrpSpPr>
        <p:grpSpPr>
          <a:xfrm>
            <a:off x="7290878" y="3088851"/>
            <a:ext cx="1057512" cy="1057512"/>
            <a:chOff x="7471157" y="3242097"/>
            <a:chExt cx="1217066" cy="1217066"/>
          </a:xfrm>
          <a:effectLst/>
        </p:grpSpPr>
        <p:sp>
          <p:nvSpPr>
            <p:cNvPr id="9" name="Oval 58"/>
            <p:cNvSpPr/>
            <p:nvPr/>
          </p:nvSpPr>
          <p:spPr>
            <a:xfrm>
              <a:off x="7471157" y="3242097"/>
              <a:ext cx="1217066" cy="1217066"/>
            </a:xfrm>
            <a:prstGeom prst="ellipse">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dirty="0">
                <a:ln>
                  <a:noFill/>
                </a:ln>
                <a:solidFill>
                  <a:schemeClr val="bg1"/>
                </a:solidFill>
                <a:effectLst/>
                <a:uLnTx/>
                <a:uFillTx/>
                <a:latin typeface="微软雅黑" pitchFamily="34" charset="-122"/>
                <a:ea typeface="微软雅黑" pitchFamily="34" charset="-122"/>
                <a:cs typeface="+mn-ea"/>
                <a:sym typeface="+mn-lt"/>
              </a:endParaRPr>
            </a:p>
          </p:txBody>
        </p:sp>
        <p:sp>
          <p:nvSpPr>
            <p:cNvPr id="10" name="Freeform 60"/>
            <p:cNvSpPr/>
            <p:nvPr/>
          </p:nvSpPr>
          <p:spPr bwMode="auto">
            <a:xfrm>
              <a:off x="7885731" y="3639946"/>
              <a:ext cx="387918" cy="438717"/>
            </a:xfrm>
            <a:custGeom>
              <a:avLst/>
              <a:gdLst>
                <a:gd name="T0" fmla="*/ 20 w 78"/>
                <a:gd name="T1" fmla="*/ 7 h 88"/>
                <a:gd name="T2" fmla="*/ 20 w 78"/>
                <a:gd name="T3" fmla="*/ 11 h 88"/>
                <a:gd name="T4" fmla="*/ 5 w 78"/>
                <a:gd name="T5" fmla="*/ 6 h 88"/>
                <a:gd name="T6" fmla="*/ 1 w 78"/>
                <a:gd name="T7" fmla="*/ 8 h 88"/>
                <a:gd name="T8" fmla="*/ 0 w 78"/>
                <a:gd name="T9" fmla="*/ 20 h 88"/>
                <a:gd name="T10" fmla="*/ 3 w 78"/>
                <a:gd name="T11" fmla="*/ 38 h 88"/>
                <a:gd name="T12" fmla="*/ 17 w 78"/>
                <a:gd name="T13" fmla="*/ 49 h 88"/>
                <a:gd name="T14" fmla="*/ 20 w 78"/>
                <a:gd name="T15" fmla="*/ 50 h 88"/>
                <a:gd name="T16" fmla="*/ 20 w 78"/>
                <a:gd name="T17" fmla="*/ 49 h 88"/>
                <a:gd name="T18" fmla="*/ 31 w 78"/>
                <a:gd name="T19" fmla="*/ 52 h 88"/>
                <a:gd name="T20" fmla="*/ 31 w 78"/>
                <a:gd name="T21" fmla="*/ 64 h 88"/>
                <a:gd name="T22" fmla="*/ 27 w 78"/>
                <a:gd name="T23" fmla="*/ 64 h 88"/>
                <a:gd name="T24" fmla="*/ 27 w 78"/>
                <a:gd name="T25" fmla="*/ 68 h 88"/>
                <a:gd name="T26" fmla="*/ 15 w 78"/>
                <a:gd name="T27" fmla="*/ 68 h 88"/>
                <a:gd name="T28" fmla="*/ 15 w 78"/>
                <a:gd name="T29" fmla="*/ 88 h 88"/>
                <a:gd name="T30" fmla="*/ 64 w 78"/>
                <a:gd name="T31" fmla="*/ 88 h 88"/>
                <a:gd name="T32" fmla="*/ 64 w 78"/>
                <a:gd name="T33" fmla="*/ 68 h 88"/>
                <a:gd name="T34" fmla="*/ 52 w 78"/>
                <a:gd name="T35" fmla="*/ 68 h 88"/>
                <a:gd name="T36" fmla="*/ 52 w 78"/>
                <a:gd name="T37" fmla="*/ 64 h 88"/>
                <a:gd name="T38" fmla="*/ 47 w 78"/>
                <a:gd name="T39" fmla="*/ 64 h 88"/>
                <a:gd name="T40" fmla="*/ 47 w 78"/>
                <a:gd name="T41" fmla="*/ 52 h 88"/>
                <a:gd name="T42" fmla="*/ 58 w 78"/>
                <a:gd name="T43" fmla="*/ 49 h 88"/>
                <a:gd name="T44" fmla="*/ 58 w 78"/>
                <a:gd name="T45" fmla="*/ 50 h 88"/>
                <a:gd name="T46" fmla="*/ 61 w 78"/>
                <a:gd name="T47" fmla="*/ 49 h 88"/>
                <a:gd name="T48" fmla="*/ 75 w 78"/>
                <a:gd name="T49" fmla="*/ 38 h 88"/>
                <a:gd name="T50" fmla="*/ 78 w 78"/>
                <a:gd name="T51" fmla="*/ 20 h 88"/>
                <a:gd name="T52" fmla="*/ 77 w 78"/>
                <a:gd name="T53" fmla="*/ 8 h 88"/>
                <a:gd name="T54" fmla="*/ 73 w 78"/>
                <a:gd name="T55" fmla="*/ 6 h 88"/>
                <a:gd name="T56" fmla="*/ 58 w 78"/>
                <a:gd name="T57" fmla="*/ 11 h 88"/>
                <a:gd name="T58" fmla="*/ 58 w 78"/>
                <a:gd name="T59" fmla="*/ 7 h 88"/>
                <a:gd name="T60" fmla="*/ 60 w 78"/>
                <a:gd name="T61" fmla="*/ 7 h 88"/>
                <a:gd name="T62" fmla="*/ 60 w 78"/>
                <a:gd name="T63" fmla="*/ 0 h 88"/>
                <a:gd name="T64" fmla="*/ 17 w 78"/>
                <a:gd name="T65" fmla="*/ 0 h 88"/>
                <a:gd name="T66" fmla="*/ 17 w 78"/>
                <a:gd name="T67" fmla="*/ 7 h 88"/>
                <a:gd name="T68" fmla="*/ 20 w 78"/>
                <a:gd name="T69" fmla="*/ 7 h 88"/>
                <a:gd name="T70" fmla="*/ 63 w 78"/>
                <a:gd name="T71" fmla="*/ 42 h 88"/>
                <a:gd name="T72" fmla="*/ 59 w 78"/>
                <a:gd name="T73" fmla="*/ 20 h 88"/>
                <a:gd name="T74" fmla="*/ 61 w 78"/>
                <a:gd name="T75" fmla="*/ 22 h 88"/>
                <a:gd name="T76" fmla="*/ 66 w 78"/>
                <a:gd name="T77" fmla="*/ 18 h 88"/>
                <a:gd name="T78" fmla="*/ 64 w 78"/>
                <a:gd name="T79" fmla="*/ 16 h 88"/>
                <a:gd name="T80" fmla="*/ 71 w 78"/>
                <a:gd name="T81" fmla="*/ 13 h 88"/>
                <a:gd name="T82" fmla="*/ 72 w 78"/>
                <a:gd name="T83" fmla="*/ 20 h 88"/>
                <a:gd name="T84" fmla="*/ 69 w 78"/>
                <a:gd name="T85" fmla="*/ 36 h 88"/>
                <a:gd name="T86" fmla="*/ 63 w 78"/>
                <a:gd name="T87" fmla="*/ 42 h 88"/>
                <a:gd name="T88" fmla="*/ 19 w 78"/>
                <a:gd name="T89" fmla="*/ 20 h 88"/>
                <a:gd name="T90" fmla="*/ 15 w 78"/>
                <a:gd name="T91" fmla="*/ 42 h 88"/>
                <a:gd name="T92" fmla="*/ 9 w 78"/>
                <a:gd name="T93" fmla="*/ 36 h 88"/>
                <a:gd name="T94" fmla="*/ 6 w 78"/>
                <a:gd name="T95" fmla="*/ 20 h 88"/>
                <a:gd name="T96" fmla="*/ 7 w 78"/>
                <a:gd name="T97" fmla="*/ 13 h 88"/>
                <a:gd name="T98" fmla="*/ 14 w 78"/>
                <a:gd name="T99" fmla="*/ 16 h 88"/>
                <a:gd name="T100" fmla="*/ 12 w 78"/>
                <a:gd name="T101" fmla="*/ 18 h 88"/>
                <a:gd name="T102" fmla="*/ 17 w 78"/>
                <a:gd name="T103" fmla="*/ 22 h 88"/>
                <a:gd name="T104" fmla="*/ 19 w 78"/>
                <a:gd name="T105" fmla="*/ 20 h 88"/>
                <a:gd name="T106" fmla="*/ 32 w 78"/>
                <a:gd name="T107" fmla="*/ 10 h 88"/>
                <a:gd name="T108" fmla="*/ 32 w 78"/>
                <a:gd name="T109" fmla="*/ 45 h 88"/>
                <a:gd name="T110" fmla="*/ 25 w 78"/>
                <a:gd name="T111" fmla="*/ 41 h 88"/>
                <a:gd name="T112" fmla="*/ 28 w 78"/>
                <a:gd name="T113" fmla="*/ 14 h 88"/>
                <a:gd name="T114" fmla="*/ 28 w 78"/>
                <a:gd name="T115" fmla="*/ 10 h 88"/>
                <a:gd name="T116" fmla="*/ 32 w 78"/>
                <a:gd name="T117" fmla="*/ 1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8" h="88">
                  <a:moveTo>
                    <a:pt x="20" y="7"/>
                  </a:moveTo>
                  <a:cubicBezTo>
                    <a:pt x="20" y="8"/>
                    <a:pt x="21" y="10"/>
                    <a:pt x="20" y="11"/>
                  </a:cubicBezTo>
                  <a:cubicBezTo>
                    <a:pt x="5" y="6"/>
                    <a:pt x="5" y="6"/>
                    <a:pt x="5" y="6"/>
                  </a:cubicBezTo>
                  <a:cubicBezTo>
                    <a:pt x="1" y="8"/>
                    <a:pt x="1" y="8"/>
                    <a:pt x="1" y="8"/>
                  </a:cubicBezTo>
                  <a:cubicBezTo>
                    <a:pt x="0" y="11"/>
                    <a:pt x="0" y="16"/>
                    <a:pt x="0" y="20"/>
                  </a:cubicBezTo>
                  <a:cubicBezTo>
                    <a:pt x="0" y="26"/>
                    <a:pt x="1" y="33"/>
                    <a:pt x="3" y="38"/>
                  </a:cubicBezTo>
                  <a:cubicBezTo>
                    <a:pt x="6" y="44"/>
                    <a:pt x="10" y="48"/>
                    <a:pt x="17" y="49"/>
                  </a:cubicBezTo>
                  <a:cubicBezTo>
                    <a:pt x="18" y="50"/>
                    <a:pt x="19" y="50"/>
                    <a:pt x="20" y="50"/>
                  </a:cubicBezTo>
                  <a:cubicBezTo>
                    <a:pt x="20" y="49"/>
                    <a:pt x="20" y="49"/>
                    <a:pt x="20" y="49"/>
                  </a:cubicBezTo>
                  <a:cubicBezTo>
                    <a:pt x="22" y="51"/>
                    <a:pt x="26" y="52"/>
                    <a:pt x="31" y="52"/>
                  </a:cubicBezTo>
                  <a:cubicBezTo>
                    <a:pt x="31" y="64"/>
                    <a:pt x="31" y="64"/>
                    <a:pt x="31" y="64"/>
                  </a:cubicBezTo>
                  <a:cubicBezTo>
                    <a:pt x="27" y="64"/>
                    <a:pt x="27" y="64"/>
                    <a:pt x="27" y="64"/>
                  </a:cubicBezTo>
                  <a:cubicBezTo>
                    <a:pt x="27" y="68"/>
                    <a:pt x="27" y="68"/>
                    <a:pt x="27" y="68"/>
                  </a:cubicBezTo>
                  <a:cubicBezTo>
                    <a:pt x="15" y="68"/>
                    <a:pt x="15" y="68"/>
                    <a:pt x="15" y="68"/>
                  </a:cubicBezTo>
                  <a:cubicBezTo>
                    <a:pt x="15" y="88"/>
                    <a:pt x="15" y="88"/>
                    <a:pt x="15" y="88"/>
                  </a:cubicBezTo>
                  <a:cubicBezTo>
                    <a:pt x="64" y="88"/>
                    <a:pt x="64" y="88"/>
                    <a:pt x="64" y="88"/>
                  </a:cubicBezTo>
                  <a:cubicBezTo>
                    <a:pt x="64" y="68"/>
                    <a:pt x="64" y="68"/>
                    <a:pt x="64" y="68"/>
                  </a:cubicBezTo>
                  <a:cubicBezTo>
                    <a:pt x="52" y="68"/>
                    <a:pt x="52" y="68"/>
                    <a:pt x="52" y="68"/>
                  </a:cubicBezTo>
                  <a:cubicBezTo>
                    <a:pt x="52" y="64"/>
                    <a:pt x="52" y="64"/>
                    <a:pt x="52" y="64"/>
                  </a:cubicBezTo>
                  <a:cubicBezTo>
                    <a:pt x="47" y="64"/>
                    <a:pt x="47" y="64"/>
                    <a:pt x="47" y="64"/>
                  </a:cubicBezTo>
                  <a:cubicBezTo>
                    <a:pt x="47" y="52"/>
                    <a:pt x="47" y="52"/>
                    <a:pt x="47" y="52"/>
                  </a:cubicBezTo>
                  <a:cubicBezTo>
                    <a:pt x="52" y="52"/>
                    <a:pt x="56" y="51"/>
                    <a:pt x="58" y="49"/>
                  </a:cubicBezTo>
                  <a:cubicBezTo>
                    <a:pt x="58" y="50"/>
                    <a:pt x="58" y="50"/>
                    <a:pt x="58" y="50"/>
                  </a:cubicBezTo>
                  <a:cubicBezTo>
                    <a:pt x="59" y="50"/>
                    <a:pt x="60" y="50"/>
                    <a:pt x="61" y="49"/>
                  </a:cubicBezTo>
                  <a:cubicBezTo>
                    <a:pt x="68" y="48"/>
                    <a:pt x="72" y="44"/>
                    <a:pt x="75" y="38"/>
                  </a:cubicBezTo>
                  <a:cubicBezTo>
                    <a:pt x="77" y="33"/>
                    <a:pt x="78" y="26"/>
                    <a:pt x="78" y="20"/>
                  </a:cubicBezTo>
                  <a:cubicBezTo>
                    <a:pt x="78" y="16"/>
                    <a:pt x="78" y="11"/>
                    <a:pt x="77" y="8"/>
                  </a:cubicBezTo>
                  <a:cubicBezTo>
                    <a:pt x="73" y="6"/>
                    <a:pt x="73" y="6"/>
                    <a:pt x="73" y="6"/>
                  </a:cubicBezTo>
                  <a:cubicBezTo>
                    <a:pt x="58" y="11"/>
                    <a:pt x="58" y="11"/>
                    <a:pt x="58" y="11"/>
                  </a:cubicBezTo>
                  <a:cubicBezTo>
                    <a:pt x="57" y="10"/>
                    <a:pt x="58" y="8"/>
                    <a:pt x="58" y="7"/>
                  </a:cubicBezTo>
                  <a:cubicBezTo>
                    <a:pt x="60" y="7"/>
                    <a:pt x="60" y="7"/>
                    <a:pt x="60" y="7"/>
                  </a:cubicBezTo>
                  <a:cubicBezTo>
                    <a:pt x="60" y="0"/>
                    <a:pt x="60" y="0"/>
                    <a:pt x="60" y="0"/>
                  </a:cubicBezTo>
                  <a:cubicBezTo>
                    <a:pt x="17" y="0"/>
                    <a:pt x="17" y="0"/>
                    <a:pt x="17" y="0"/>
                  </a:cubicBezTo>
                  <a:cubicBezTo>
                    <a:pt x="17" y="7"/>
                    <a:pt x="17" y="7"/>
                    <a:pt x="17" y="7"/>
                  </a:cubicBezTo>
                  <a:cubicBezTo>
                    <a:pt x="20" y="7"/>
                    <a:pt x="20" y="7"/>
                    <a:pt x="20" y="7"/>
                  </a:cubicBezTo>
                  <a:close/>
                  <a:moveTo>
                    <a:pt x="63" y="42"/>
                  </a:moveTo>
                  <a:cubicBezTo>
                    <a:pt x="64" y="36"/>
                    <a:pt x="60" y="28"/>
                    <a:pt x="59" y="20"/>
                  </a:cubicBezTo>
                  <a:cubicBezTo>
                    <a:pt x="61" y="22"/>
                    <a:pt x="61" y="22"/>
                    <a:pt x="61" y="22"/>
                  </a:cubicBezTo>
                  <a:cubicBezTo>
                    <a:pt x="66" y="18"/>
                    <a:pt x="66" y="18"/>
                    <a:pt x="66" y="18"/>
                  </a:cubicBezTo>
                  <a:cubicBezTo>
                    <a:pt x="64" y="16"/>
                    <a:pt x="64" y="16"/>
                    <a:pt x="64" y="16"/>
                  </a:cubicBezTo>
                  <a:cubicBezTo>
                    <a:pt x="71" y="13"/>
                    <a:pt x="71" y="13"/>
                    <a:pt x="71" y="13"/>
                  </a:cubicBezTo>
                  <a:cubicBezTo>
                    <a:pt x="72" y="15"/>
                    <a:pt x="72" y="18"/>
                    <a:pt x="72" y="20"/>
                  </a:cubicBezTo>
                  <a:cubicBezTo>
                    <a:pt x="71" y="26"/>
                    <a:pt x="71" y="31"/>
                    <a:pt x="69" y="36"/>
                  </a:cubicBezTo>
                  <a:cubicBezTo>
                    <a:pt x="67" y="39"/>
                    <a:pt x="65" y="41"/>
                    <a:pt x="63" y="42"/>
                  </a:cubicBezTo>
                  <a:close/>
                  <a:moveTo>
                    <a:pt x="19" y="20"/>
                  </a:moveTo>
                  <a:cubicBezTo>
                    <a:pt x="17" y="28"/>
                    <a:pt x="14" y="36"/>
                    <a:pt x="15" y="42"/>
                  </a:cubicBezTo>
                  <a:cubicBezTo>
                    <a:pt x="13" y="41"/>
                    <a:pt x="11" y="39"/>
                    <a:pt x="9" y="36"/>
                  </a:cubicBezTo>
                  <a:cubicBezTo>
                    <a:pt x="7" y="31"/>
                    <a:pt x="6" y="26"/>
                    <a:pt x="6" y="20"/>
                  </a:cubicBezTo>
                  <a:cubicBezTo>
                    <a:pt x="6" y="18"/>
                    <a:pt x="6" y="15"/>
                    <a:pt x="7" y="13"/>
                  </a:cubicBezTo>
                  <a:cubicBezTo>
                    <a:pt x="14" y="16"/>
                    <a:pt x="14" y="16"/>
                    <a:pt x="14" y="16"/>
                  </a:cubicBezTo>
                  <a:cubicBezTo>
                    <a:pt x="12" y="18"/>
                    <a:pt x="12" y="18"/>
                    <a:pt x="12" y="18"/>
                  </a:cubicBezTo>
                  <a:cubicBezTo>
                    <a:pt x="17" y="22"/>
                    <a:pt x="17" y="22"/>
                    <a:pt x="17" y="22"/>
                  </a:cubicBezTo>
                  <a:cubicBezTo>
                    <a:pt x="19" y="20"/>
                    <a:pt x="19" y="20"/>
                    <a:pt x="19" y="20"/>
                  </a:cubicBezTo>
                  <a:close/>
                  <a:moveTo>
                    <a:pt x="32" y="10"/>
                  </a:moveTo>
                  <a:cubicBezTo>
                    <a:pt x="32" y="45"/>
                    <a:pt x="32" y="45"/>
                    <a:pt x="32" y="45"/>
                  </a:cubicBezTo>
                  <a:cubicBezTo>
                    <a:pt x="32" y="45"/>
                    <a:pt x="27" y="45"/>
                    <a:pt x="25" y="41"/>
                  </a:cubicBezTo>
                  <a:cubicBezTo>
                    <a:pt x="24" y="37"/>
                    <a:pt x="28" y="16"/>
                    <a:pt x="28" y="14"/>
                  </a:cubicBezTo>
                  <a:cubicBezTo>
                    <a:pt x="28" y="13"/>
                    <a:pt x="28" y="10"/>
                    <a:pt x="28" y="10"/>
                  </a:cubicBezTo>
                  <a:lnTo>
                    <a:pt x="32" y="10"/>
                  </a:lnTo>
                  <a:close/>
                </a:path>
              </a:pathLst>
            </a:custGeom>
            <a:solidFill>
              <a:srgbClr val="FCFCFC"/>
            </a:solidFill>
            <a:ln>
              <a:noFill/>
            </a:ln>
            <a:effectLst>
              <a:outerShdw blurRad="50800" dist="38100" dir="5400000" algn="t"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11" name="Group 8"/>
          <p:cNvGrpSpPr/>
          <p:nvPr/>
        </p:nvGrpSpPr>
        <p:grpSpPr>
          <a:xfrm>
            <a:off x="9014511" y="3088851"/>
            <a:ext cx="1057512" cy="1057512"/>
            <a:chOff x="9454847" y="3242097"/>
            <a:chExt cx="1217066" cy="1217066"/>
          </a:xfrm>
          <a:effectLst/>
        </p:grpSpPr>
        <p:sp>
          <p:nvSpPr>
            <p:cNvPr id="12" name="Oval 59"/>
            <p:cNvSpPr/>
            <p:nvPr/>
          </p:nvSpPr>
          <p:spPr>
            <a:xfrm>
              <a:off x="9454847" y="3242097"/>
              <a:ext cx="1217066" cy="1217066"/>
            </a:xfrm>
            <a:prstGeom prst="ellipse">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13" name="Freeform 61"/>
            <p:cNvSpPr/>
            <p:nvPr/>
          </p:nvSpPr>
          <p:spPr bwMode="auto">
            <a:xfrm>
              <a:off x="9854412" y="3611644"/>
              <a:ext cx="417935" cy="477972"/>
            </a:xfrm>
            <a:custGeom>
              <a:avLst/>
              <a:gdLst>
                <a:gd name="T0" fmla="*/ 50 w 84"/>
                <a:gd name="T1" fmla="*/ 92 h 96"/>
                <a:gd name="T2" fmla="*/ 57 w 84"/>
                <a:gd name="T3" fmla="*/ 81 h 96"/>
                <a:gd name="T4" fmla="*/ 56 w 84"/>
                <a:gd name="T5" fmla="*/ 75 h 96"/>
                <a:gd name="T6" fmla="*/ 43 w 84"/>
                <a:gd name="T7" fmla="*/ 63 h 96"/>
                <a:gd name="T8" fmla="*/ 38 w 84"/>
                <a:gd name="T9" fmla="*/ 62 h 96"/>
                <a:gd name="T10" fmla="*/ 30 w 84"/>
                <a:gd name="T11" fmla="*/ 67 h 96"/>
                <a:gd name="T12" fmla="*/ 17 w 84"/>
                <a:gd name="T13" fmla="*/ 35 h 96"/>
                <a:gd name="T14" fmla="*/ 26 w 84"/>
                <a:gd name="T15" fmla="*/ 31 h 96"/>
                <a:gd name="T16" fmla="*/ 27 w 84"/>
                <a:gd name="T17" fmla="*/ 25 h 96"/>
                <a:gd name="T18" fmla="*/ 22 w 84"/>
                <a:gd name="T19" fmla="*/ 8 h 96"/>
                <a:gd name="T20" fmla="*/ 18 w 84"/>
                <a:gd name="T21" fmla="*/ 4 h 96"/>
                <a:gd name="T22" fmla="*/ 4 w 84"/>
                <a:gd name="T23" fmla="*/ 6 h 96"/>
                <a:gd name="T24" fmla="*/ 0 w 84"/>
                <a:gd name="T25" fmla="*/ 10 h 96"/>
                <a:gd name="T26" fmla="*/ 43 w 84"/>
                <a:gd name="T27" fmla="*/ 94 h 96"/>
                <a:gd name="T28" fmla="*/ 50 w 84"/>
                <a:gd name="T29" fmla="*/ 92 h 96"/>
                <a:gd name="T30" fmla="*/ 45 w 84"/>
                <a:gd name="T31" fmla="*/ 53 h 96"/>
                <a:gd name="T32" fmla="*/ 32 w 84"/>
                <a:gd name="T33" fmla="*/ 53 h 96"/>
                <a:gd name="T34" fmla="*/ 32 w 84"/>
                <a:gd name="T35" fmla="*/ 50 h 96"/>
                <a:gd name="T36" fmla="*/ 40 w 84"/>
                <a:gd name="T37" fmla="*/ 38 h 96"/>
                <a:gd name="T38" fmla="*/ 42 w 84"/>
                <a:gd name="T39" fmla="*/ 32 h 96"/>
                <a:gd name="T40" fmla="*/ 41 w 84"/>
                <a:gd name="T41" fmla="*/ 30 h 96"/>
                <a:gd name="T42" fmla="*/ 40 w 84"/>
                <a:gd name="T43" fmla="*/ 31 h 96"/>
                <a:gd name="T44" fmla="*/ 39 w 84"/>
                <a:gd name="T45" fmla="*/ 36 h 96"/>
                <a:gd name="T46" fmla="*/ 34 w 84"/>
                <a:gd name="T47" fmla="*/ 36 h 96"/>
                <a:gd name="T48" fmla="*/ 34 w 84"/>
                <a:gd name="T49" fmla="*/ 31 h 96"/>
                <a:gd name="T50" fmla="*/ 42 w 84"/>
                <a:gd name="T51" fmla="*/ 26 h 96"/>
                <a:gd name="T52" fmla="*/ 47 w 84"/>
                <a:gd name="T53" fmla="*/ 28 h 96"/>
                <a:gd name="T54" fmla="*/ 47 w 84"/>
                <a:gd name="T55" fmla="*/ 34 h 96"/>
                <a:gd name="T56" fmla="*/ 47 w 84"/>
                <a:gd name="T57" fmla="*/ 37 h 96"/>
                <a:gd name="T58" fmla="*/ 38 w 84"/>
                <a:gd name="T59" fmla="*/ 50 h 96"/>
                <a:gd name="T60" fmla="*/ 46 w 84"/>
                <a:gd name="T61" fmla="*/ 50 h 96"/>
                <a:gd name="T62" fmla="*/ 45 w 84"/>
                <a:gd name="T63" fmla="*/ 53 h 96"/>
                <a:gd name="T64" fmla="*/ 63 w 84"/>
                <a:gd name="T65" fmla="*/ 50 h 96"/>
                <a:gd name="T66" fmla="*/ 60 w 84"/>
                <a:gd name="T67" fmla="*/ 50 h 96"/>
                <a:gd name="T68" fmla="*/ 60 w 84"/>
                <a:gd name="T69" fmla="*/ 53 h 96"/>
                <a:gd name="T70" fmla="*/ 54 w 84"/>
                <a:gd name="T71" fmla="*/ 53 h 96"/>
                <a:gd name="T72" fmla="*/ 54 w 84"/>
                <a:gd name="T73" fmla="*/ 50 h 96"/>
                <a:gd name="T74" fmla="*/ 46 w 84"/>
                <a:gd name="T75" fmla="*/ 50 h 96"/>
                <a:gd name="T76" fmla="*/ 47 w 84"/>
                <a:gd name="T77" fmla="*/ 46 h 96"/>
                <a:gd name="T78" fmla="*/ 55 w 84"/>
                <a:gd name="T79" fmla="*/ 26 h 96"/>
                <a:gd name="T80" fmla="*/ 63 w 84"/>
                <a:gd name="T81" fmla="*/ 26 h 96"/>
                <a:gd name="T82" fmla="*/ 61 w 84"/>
                <a:gd name="T83" fmla="*/ 46 h 96"/>
                <a:gd name="T84" fmla="*/ 63 w 84"/>
                <a:gd name="T85" fmla="*/ 46 h 96"/>
                <a:gd name="T86" fmla="*/ 63 w 84"/>
                <a:gd name="T87" fmla="*/ 50 h 96"/>
                <a:gd name="T88" fmla="*/ 55 w 84"/>
                <a:gd name="T89" fmla="*/ 46 h 96"/>
                <a:gd name="T90" fmla="*/ 52 w 84"/>
                <a:gd name="T91" fmla="*/ 46 h 96"/>
                <a:gd name="T92" fmla="*/ 56 w 84"/>
                <a:gd name="T93" fmla="*/ 35 h 96"/>
                <a:gd name="T94" fmla="*/ 55 w 84"/>
                <a:gd name="T95" fmla="*/ 46 h 96"/>
                <a:gd name="T96" fmla="*/ 43 w 84"/>
                <a:gd name="T97" fmla="*/ 0 h 96"/>
                <a:gd name="T98" fmla="*/ 72 w 84"/>
                <a:gd name="T99" fmla="*/ 12 h 96"/>
                <a:gd name="T100" fmla="*/ 84 w 84"/>
                <a:gd name="T101" fmla="*/ 41 h 96"/>
                <a:gd name="T102" fmla="*/ 72 w 84"/>
                <a:gd name="T103" fmla="*/ 71 h 96"/>
                <a:gd name="T104" fmla="*/ 65 w 84"/>
                <a:gd name="T105" fmla="*/ 76 h 96"/>
                <a:gd name="T106" fmla="*/ 63 w 84"/>
                <a:gd name="T107" fmla="*/ 73 h 96"/>
                <a:gd name="T108" fmla="*/ 59 w 84"/>
                <a:gd name="T109" fmla="*/ 69 h 96"/>
                <a:gd name="T110" fmla="*/ 66 w 84"/>
                <a:gd name="T111" fmla="*/ 64 h 96"/>
                <a:gd name="T112" fmla="*/ 75 w 84"/>
                <a:gd name="T113" fmla="*/ 41 h 96"/>
                <a:gd name="T114" fmla="*/ 66 w 84"/>
                <a:gd name="T115" fmla="*/ 19 h 96"/>
                <a:gd name="T116" fmla="*/ 43 w 84"/>
                <a:gd name="T117" fmla="*/ 10 h 96"/>
                <a:gd name="T118" fmla="*/ 31 w 84"/>
                <a:gd name="T119" fmla="*/ 12 h 96"/>
                <a:gd name="T120" fmla="*/ 29 w 84"/>
                <a:gd name="T121" fmla="*/ 6 h 96"/>
                <a:gd name="T122" fmla="*/ 28 w 84"/>
                <a:gd name="T123" fmla="*/ 3 h 96"/>
                <a:gd name="T124" fmla="*/ 43 w 84"/>
                <a:gd name="T125"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84" h="96">
                  <a:moveTo>
                    <a:pt x="50" y="92"/>
                  </a:moveTo>
                  <a:cubicBezTo>
                    <a:pt x="52" y="88"/>
                    <a:pt x="55" y="84"/>
                    <a:pt x="57" y="81"/>
                  </a:cubicBezTo>
                  <a:cubicBezTo>
                    <a:pt x="58" y="79"/>
                    <a:pt x="58" y="77"/>
                    <a:pt x="56" y="75"/>
                  </a:cubicBezTo>
                  <a:cubicBezTo>
                    <a:pt x="52" y="71"/>
                    <a:pt x="48" y="67"/>
                    <a:pt x="43" y="63"/>
                  </a:cubicBezTo>
                  <a:cubicBezTo>
                    <a:pt x="41" y="61"/>
                    <a:pt x="40" y="61"/>
                    <a:pt x="38" y="62"/>
                  </a:cubicBezTo>
                  <a:cubicBezTo>
                    <a:pt x="35" y="63"/>
                    <a:pt x="33" y="65"/>
                    <a:pt x="30" y="67"/>
                  </a:cubicBezTo>
                  <a:cubicBezTo>
                    <a:pt x="21" y="53"/>
                    <a:pt x="19" y="45"/>
                    <a:pt x="17" y="35"/>
                  </a:cubicBezTo>
                  <a:cubicBezTo>
                    <a:pt x="20" y="34"/>
                    <a:pt x="23" y="32"/>
                    <a:pt x="26" y="31"/>
                  </a:cubicBezTo>
                  <a:cubicBezTo>
                    <a:pt x="27" y="30"/>
                    <a:pt x="28" y="28"/>
                    <a:pt x="27" y="25"/>
                  </a:cubicBezTo>
                  <a:cubicBezTo>
                    <a:pt x="26" y="20"/>
                    <a:pt x="24" y="14"/>
                    <a:pt x="22" y="8"/>
                  </a:cubicBezTo>
                  <a:cubicBezTo>
                    <a:pt x="22" y="6"/>
                    <a:pt x="20" y="4"/>
                    <a:pt x="18" y="4"/>
                  </a:cubicBezTo>
                  <a:cubicBezTo>
                    <a:pt x="14" y="5"/>
                    <a:pt x="9" y="5"/>
                    <a:pt x="4" y="6"/>
                  </a:cubicBezTo>
                  <a:cubicBezTo>
                    <a:pt x="0" y="6"/>
                    <a:pt x="0" y="7"/>
                    <a:pt x="0" y="10"/>
                  </a:cubicBezTo>
                  <a:cubicBezTo>
                    <a:pt x="1" y="46"/>
                    <a:pt x="15" y="78"/>
                    <a:pt x="43" y="94"/>
                  </a:cubicBezTo>
                  <a:cubicBezTo>
                    <a:pt x="46" y="96"/>
                    <a:pt x="47" y="96"/>
                    <a:pt x="50" y="92"/>
                  </a:cubicBezTo>
                  <a:close/>
                  <a:moveTo>
                    <a:pt x="45" y="53"/>
                  </a:moveTo>
                  <a:cubicBezTo>
                    <a:pt x="32" y="53"/>
                    <a:pt x="32" y="53"/>
                    <a:pt x="32" y="53"/>
                  </a:cubicBezTo>
                  <a:cubicBezTo>
                    <a:pt x="32" y="50"/>
                    <a:pt x="32" y="50"/>
                    <a:pt x="32" y="50"/>
                  </a:cubicBezTo>
                  <a:cubicBezTo>
                    <a:pt x="40" y="38"/>
                    <a:pt x="40" y="38"/>
                    <a:pt x="40" y="38"/>
                  </a:cubicBezTo>
                  <a:cubicBezTo>
                    <a:pt x="41" y="36"/>
                    <a:pt x="42" y="34"/>
                    <a:pt x="42" y="32"/>
                  </a:cubicBezTo>
                  <a:cubicBezTo>
                    <a:pt x="42" y="31"/>
                    <a:pt x="42" y="30"/>
                    <a:pt x="41" y="30"/>
                  </a:cubicBezTo>
                  <a:cubicBezTo>
                    <a:pt x="40" y="30"/>
                    <a:pt x="40" y="31"/>
                    <a:pt x="40" y="31"/>
                  </a:cubicBezTo>
                  <a:cubicBezTo>
                    <a:pt x="39" y="36"/>
                    <a:pt x="39" y="36"/>
                    <a:pt x="39" y="36"/>
                  </a:cubicBezTo>
                  <a:cubicBezTo>
                    <a:pt x="34" y="36"/>
                    <a:pt x="34" y="36"/>
                    <a:pt x="34" y="36"/>
                  </a:cubicBezTo>
                  <a:cubicBezTo>
                    <a:pt x="34" y="31"/>
                    <a:pt x="34" y="31"/>
                    <a:pt x="34" y="31"/>
                  </a:cubicBezTo>
                  <a:cubicBezTo>
                    <a:pt x="35" y="28"/>
                    <a:pt x="37" y="26"/>
                    <a:pt x="42" y="26"/>
                  </a:cubicBezTo>
                  <a:cubicBezTo>
                    <a:pt x="44" y="26"/>
                    <a:pt x="46" y="27"/>
                    <a:pt x="47" y="28"/>
                  </a:cubicBezTo>
                  <a:cubicBezTo>
                    <a:pt x="48" y="29"/>
                    <a:pt x="48" y="31"/>
                    <a:pt x="47" y="34"/>
                  </a:cubicBezTo>
                  <a:cubicBezTo>
                    <a:pt x="47" y="35"/>
                    <a:pt x="47" y="36"/>
                    <a:pt x="47" y="37"/>
                  </a:cubicBezTo>
                  <a:cubicBezTo>
                    <a:pt x="38" y="50"/>
                    <a:pt x="38" y="50"/>
                    <a:pt x="38" y="50"/>
                  </a:cubicBezTo>
                  <a:cubicBezTo>
                    <a:pt x="46" y="50"/>
                    <a:pt x="46" y="50"/>
                    <a:pt x="46" y="50"/>
                  </a:cubicBezTo>
                  <a:cubicBezTo>
                    <a:pt x="45" y="53"/>
                    <a:pt x="45" y="53"/>
                    <a:pt x="45" y="53"/>
                  </a:cubicBezTo>
                  <a:close/>
                  <a:moveTo>
                    <a:pt x="63" y="50"/>
                  </a:moveTo>
                  <a:cubicBezTo>
                    <a:pt x="60" y="50"/>
                    <a:pt x="60" y="50"/>
                    <a:pt x="60" y="50"/>
                  </a:cubicBezTo>
                  <a:cubicBezTo>
                    <a:pt x="60" y="53"/>
                    <a:pt x="60" y="53"/>
                    <a:pt x="60" y="53"/>
                  </a:cubicBezTo>
                  <a:cubicBezTo>
                    <a:pt x="54" y="53"/>
                    <a:pt x="54" y="53"/>
                    <a:pt x="54" y="53"/>
                  </a:cubicBezTo>
                  <a:cubicBezTo>
                    <a:pt x="54" y="50"/>
                    <a:pt x="54" y="50"/>
                    <a:pt x="54" y="50"/>
                  </a:cubicBezTo>
                  <a:cubicBezTo>
                    <a:pt x="46" y="50"/>
                    <a:pt x="46" y="50"/>
                    <a:pt x="46" y="50"/>
                  </a:cubicBezTo>
                  <a:cubicBezTo>
                    <a:pt x="47" y="46"/>
                    <a:pt x="47" y="46"/>
                    <a:pt x="47" y="46"/>
                  </a:cubicBezTo>
                  <a:cubicBezTo>
                    <a:pt x="55" y="26"/>
                    <a:pt x="55" y="26"/>
                    <a:pt x="55" y="26"/>
                  </a:cubicBezTo>
                  <a:cubicBezTo>
                    <a:pt x="63" y="26"/>
                    <a:pt x="63" y="26"/>
                    <a:pt x="63" y="26"/>
                  </a:cubicBezTo>
                  <a:cubicBezTo>
                    <a:pt x="61" y="46"/>
                    <a:pt x="61" y="46"/>
                    <a:pt x="61" y="46"/>
                  </a:cubicBezTo>
                  <a:cubicBezTo>
                    <a:pt x="63" y="46"/>
                    <a:pt x="63" y="46"/>
                    <a:pt x="63" y="46"/>
                  </a:cubicBezTo>
                  <a:cubicBezTo>
                    <a:pt x="63" y="50"/>
                    <a:pt x="63" y="50"/>
                    <a:pt x="63" y="50"/>
                  </a:cubicBezTo>
                  <a:close/>
                  <a:moveTo>
                    <a:pt x="55" y="46"/>
                  </a:moveTo>
                  <a:cubicBezTo>
                    <a:pt x="52" y="46"/>
                    <a:pt x="52" y="46"/>
                    <a:pt x="52" y="46"/>
                  </a:cubicBezTo>
                  <a:cubicBezTo>
                    <a:pt x="56" y="35"/>
                    <a:pt x="56" y="35"/>
                    <a:pt x="56" y="35"/>
                  </a:cubicBezTo>
                  <a:cubicBezTo>
                    <a:pt x="55" y="46"/>
                    <a:pt x="55" y="46"/>
                    <a:pt x="55" y="46"/>
                  </a:cubicBezTo>
                  <a:close/>
                  <a:moveTo>
                    <a:pt x="43" y="0"/>
                  </a:moveTo>
                  <a:cubicBezTo>
                    <a:pt x="54" y="0"/>
                    <a:pt x="65" y="5"/>
                    <a:pt x="72" y="12"/>
                  </a:cubicBezTo>
                  <a:cubicBezTo>
                    <a:pt x="80" y="20"/>
                    <a:pt x="84" y="30"/>
                    <a:pt x="84" y="41"/>
                  </a:cubicBezTo>
                  <a:cubicBezTo>
                    <a:pt x="84" y="53"/>
                    <a:pt x="80" y="63"/>
                    <a:pt x="72" y="71"/>
                  </a:cubicBezTo>
                  <a:cubicBezTo>
                    <a:pt x="70" y="73"/>
                    <a:pt x="68" y="75"/>
                    <a:pt x="65" y="76"/>
                  </a:cubicBezTo>
                  <a:cubicBezTo>
                    <a:pt x="65" y="75"/>
                    <a:pt x="64" y="74"/>
                    <a:pt x="63" y="73"/>
                  </a:cubicBezTo>
                  <a:cubicBezTo>
                    <a:pt x="59" y="69"/>
                    <a:pt x="59" y="69"/>
                    <a:pt x="59" y="69"/>
                  </a:cubicBezTo>
                  <a:cubicBezTo>
                    <a:pt x="61" y="68"/>
                    <a:pt x="64" y="66"/>
                    <a:pt x="66" y="64"/>
                  </a:cubicBezTo>
                  <a:cubicBezTo>
                    <a:pt x="71" y="58"/>
                    <a:pt x="75" y="50"/>
                    <a:pt x="75" y="41"/>
                  </a:cubicBezTo>
                  <a:cubicBezTo>
                    <a:pt x="75" y="33"/>
                    <a:pt x="71" y="25"/>
                    <a:pt x="66" y="19"/>
                  </a:cubicBezTo>
                  <a:cubicBezTo>
                    <a:pt x="60" y="13"/>
                    <a:pt x="52" y="10"/>
                    <a:pt x="43" y="10"/>
                  </a:cubicBezTo>
                  <a:cubicBezTo>
                    <a:pt x="39" y="10"/>
                    <a:pt x="35" y="11"/>
                    <a:pt x="31" y="12"/>
                  </a:cubicBezTo>
                  <a:cubicBezTo>
                    <a:pt x="29" y="6"/>
                    <a:pt x="29" y="6"/>
                    <a:pt x="29" y="6"/>
                  </a:cubicBezTo>
                  <a:cubicBezTo>
                    <a:pt x="29" y="5"/>
                    <a:pt x="28" y="4"/>
                    <a:pt x="28" y="3"/>
                  </a:cubicBezTo>
                  <a:cubicBezTo>
                    <a:pt x="33" y="1"/>
                    <a:pt x="38" y="0"/>
                    <a:pt x="43" y="0"/>
                  </a:cubicBezTo>
                  <a:close/>
                </a:path>
              </a:pathLst>
            </a:custGeom>
            <a:solidFill>
              <a:srgbClr val="FCFCFC"/>
            </a:solidFill>
            <a:ln>
              <a:noFill/>
            </a:ln>
            <a:effectLst>
              <a:outerShdw blurRad="50800" dist="38100" dir="5400000" algn="t"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14" name="Group 5"/>
          <p:cNvGrpSpPr/>
          <p:nvPr/>
        </p:nvGrpSpPr>
        <p:grpSpPr>
          <a:xfrm>
            <a:off x="3843611" y="3088851"/>
            <a:ext cx="1057512" cy="1057512"/>
            <a:chOff x="3503777" y="3242097"/>
            <a:chExt cx="1217066" cy="1217066"/>
          </a:xfrm>
          <a:effectLst/>
        </p:grpSpPr>
        <p:sp>
          <p:nvSpPr>
            <p:cNvPr id="15" name="Oval 56"/>
            <p:cNvSpPr/>
            <p:nvPr/>
          </p:nvSpPr>
          <p:spPr>
            <a:xfrm>
              <a:off x="3503777" y="3242097"/>
              <a:ext cx="1217066" cy="1217066"/>
            </a:xfrm>
            <a:prstGeom prst="ellipse">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dirty="0">
                <a:ln>
                  <a:noFill/>
                </a:ln>
                <a:solidFill>
                  <a:schemeClr val="bg1"/>
                </a:solidFill>
                <a:effectLst/>
                <a:uLnTx/>
                <a:uFillTx/>
                <a:latin typeface="微软雅黑" pitchFamily="34" charset="-122"/>
                <a:ea typeface="微软雅黑" pitchFamily="34" charset="-122"/>
                <a:cs typeface="+mn-ea"/>
                <a:sym typeface="+mn-lt"/>
              </a:endParaRPr>
            </a:p>
          </p:txBody>
        </p:sp>
        <p:sp>
          <p:nvSpPr>
            <p:cNvPr id="16" name="Freeform 62"/>
            <p:cNvSpPr/>
            <p:nvPr/>
          </p:nvSpPr>
          <p:spPr bwMode="auto">
            <a:xfrm>
              <a:off x="3944905" y="3598612"/>
              <a:ext cx="334809" cy="528770"/>
            </a:xfrm>
            <a:custGeom>
              <a:avLst/>
              <a:gdLst>
                <a:gd name="T0" fmla="*/ 57 w 67"/>
                <a:gd name="T1" fmla="*/ 10 h 106"/>
                <a:gd name="T2" fmla="*/ 62 w 67"/>
                <a:gd name="T3" fmla="*/ 51 h 106"/>
                <a:gd name="T4" fmla="*/ 51 w 67"/>
                <a:gd name="T5" fmla="*/ 66 h 106"/>
                <a:gd name="T6" fmla="*/ 55 w 67"/>
                <a:gd name="T7" fmla="*/ 65 h 106"/>
                <a:gd name="T8" fmla="*/ 57 w 67"/>
                <a:gd name="T9" fmla="*/ 73 h 106"/>
                <a:gd name="T10" fmla="*/ 56 w 67"/>
                <a:gd name="T11" fmla="*/ 80 h 106"/>
                <a:gd name="T12" fmla="*/ 57 w 67"/>
                <a:gd name="T13" fmla="*/ 86 h 106"/>
                <a:gd name="T14" fmla="*/ 55 w 67"/>
                <a:gd name="T15" fmla="*/ 93 h 106"/>
                <a:gd name="T16" fmla="*/ 15 w 67"/>
                <a:gd name="T17" fmla="*/ 97 h 106"/>
                <a:gd name="T18" fmla="*/ 12 w 67"/>
                <a:gd name="T19" fmla="*/ 95 h 106"/>
                <a:gd name="T20" fmla="*/ 12 w 67"/>
                <a:gd name="T21" fmla="*/ 83 h 106"/>
                <a:gd name="T22" fmla="*/ 12 w 67"/>
                <a:gd name="T23" fmla="*/ 82 h 106"/>
                <a:gd name="T24" fmla="*/ 12 w 67"/>
                <a:gd name="T25" fmla="*/ 71 h 106"/>
                <a:gd name="T26" fmla="*/ 15 w 67"/>
                <a:gd name="T27" fmla="*/ 69 h 106"/>
                <a:gd name="T28" fmla="*/ 16 w 67"/>
                <a:gd name="T29" fmla="*/ 63 h 106"/>
                <a:gd name="T30" fmla="*/ 0 w 67"/>
                <a:gd name="T31" fmla="*/ 34 h 106"/>
                <a:gd name="T32" fmla="*/ 33 w 67"/>
                <a:gd name="T33" fmla="*/ 0 h 106"/>
                <a:gd name="T34" fmla="*/ 28 w 67"/>
                <a:gd name="T35" fmla="*/ 41 h 106"/>
                <a:gd name="T36" fmla="*/ 30 w 67"/>
                <a:gd name="T37" fmla="*/ 39 h 106"/>
                <a:gd name="T38" fmla="*/ 33 w 67"/>
                <a:gd name="T39" fmla="*/ 41 h 106"/>
                <a:gd name="T40" fmla="*/ 36 w 67"/>
                <a:gd name="T41" fmla="*/ 39 h 106"/>
                <a:gd name="T42" fmla="*/ 39 w 67"/>
                <a:gd name="T43" fmla="*/ 41 h 106"/>
                <a:gd name="T44" fmla="*/ 43 w 67"/>
                <a:gd name="T45" fmla="*/ 38 h 106"/>
                <a:gd name="T46" fmla="*/ 39 w 67"/>
                <a:gd name="T47" fmla="*/ 52 h 106"/>
                <a:gd name="T48" fmla="*/ 44 w 67"/>
                <a:gd name="T49" fmla="*/ 66 h 106"/>
                <a:gd name="T50" fmla="*/ 44 w 67"/>
                <a:gd name="T51" fmla="*/ 58 h 106"/>
                <a:gd name="T52" fmla="*/ 56 w 67"/>
                <a:gd name="T53" fmla="*/ 47 h 106"/>
                <a:gd name="T54" fmla="*/ 52 w 67"/>
                <a:gd name="T55" fmla="*/ 15 h 106"/>
                <a:gd name="T56" fmla="*/ 15 w 67"/>
                <a:gd name="T57" fmla="*/ 15 h 106"/>
                <a:gd name="T58" fmla="*/ 11 w 67"/>
                <a:gd name="T59" fmla="*/ 48 h 106"/>
                <a:gd name="T60" fmla="*/ 23 w 67"/>
                <a:gd name="T61" fmla="*/ 59 h 106"/>
                <a:gd name="T62" fmla="*/ 23 w 67"/>
                <a:gd name="T63" fmla="*/ 67 h 106"/>
                <a:gd name="T64" fmla="*/ 29 w 67"/>
                <a:gd name="T65" fmla="*/ 52 h 106"/>
                <a:gd name="T66" fmla="*/ 25 w 67"/>
                <a:gd name="T67" fmla="*/ 38 h 106"/>
                <a:gd name="T68" fmla="*/ 40 w 67"/>
                <a:gd name="T69" fmla="*/ 43 h 106"/>
                <a:gd name="T70" fmla="*/ 36 w 67"/>
                <a:gd name="T71" fmla="*/ 42 h 106"/>
                <a:gd name="T72" fmla="*/ 30 w 67"/>
                <a:gd name="T73" fmla="*/ 42 h 106"/>
                <a:gd name="T74" fmla="*/ 27 w 67"/>
                <a:gd name="T75" fmla="*/ 42 h 106"/>
                <a:gd name="T76" fmla="*/ 32 w 67"/>
                <a:gd name="T77" fmla="*/ 51 h 106"/>
                <a:gd name="T78" fmla="*/ 32 w 67"/>
                <a:gd name="T79" fmla="*/ 67 h 106"/>
                <a:gd name="T80" fmla="*/ 35 w 67"/>
                <a:gd name="T81" fmla="*/ 51 h 106"/>
                <a:gd name="T82" fmla="*/ 35 w 67"/>
                <a:gd name="T83" fmla="*/ 50 h 106"/>
                <a:gd name="T84" fmla="*/ 43 w 67"/>
                <a:gd name="T85" fmla="*/ 96 h 106"/>
                <a:gd name="T86" fmla="*/ 34 w 67"/>
                <a:gd name="T87" fmla="*/ 106 h 106"/>
                <a:gd name="T88" fmla="*/ 43 w 67"/>
                <a:gd name="T89" fmla="*/ 96 h 106"/>
                <a:gd name="T90" fmla="*/ 17 w 67"/>
                <a:gd name="T91" fmla="*/ 88 h 106"/>
                <a:gd name="T92" fmla="*/ 17 w 67"/>
                <a:gd name="T93" fmla="*/ 90 h 106"/>
                <a:gd name="T94" fmla="*/ 50 w 67"/>
                <a:gd name="T95" fmla="*/ 86 h 106"/>
                <a:gd name="T96" fmla="*/ 50 w 67"/>
                <a:gd name="T97" fmla="*/ 73 h 106"/>
                <a:gd name="T98" fmla="*/ 17 w 67"/>
                <a:gd name="T99" fmla="*/ 77 h 106"/>
                <a:gd name="T100" fmla="*/ 50 w 67"/>
                <a:gd name="T101" fmla="*/ 74 h 106"/>
                <a:gd name="T102" fmla="*/ 50 w 67"/>
                <a:gd name="T103" fmla="*/ 73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7" h="106">
                  <a:moveTo>
                    <a:pt x="33" y="0"/>
                  </a:moveTo>
                  <a:cubicBezTo>
                    <a:pt x="43" y="0"/>
                    <a:pt x="51" y="4"/>
                    <a:pt x="57" y="10"/>
                  </a:cubicBezTo>
                  <a:cubicBezTo>
                    <a:pt x="63" y="16"/>
                    <a:pt x="67" y="25"/>
                    <a:pt x="67" y="34"/>
                  </a:cubicBezTo>
                  <a:cubicBezTo>
                    <a:pt x="67" y="40"/>
                    <a:pt x="65" y="46"/>
                    <a:pt x="62" y="51"/>
                  </a:cubicBezTo>
                  <a:cubicBezTo>
                    <a:pt x="59" y="56"/>
                    <a:pt x="56" y="59"/>
                    <a:pt x="51" y="62"/>
                  </a:cubicBezTo>
                  <a:cubicBezTo>
                    <a:pt x="51" y="66"/>
                    <a:pt x="51" y="66"/>
                    <a:pt x="51" y="66"/>
                  </a:cubicBezTo>
                  <a:cubicBezTo>
                    <a:pt x="53" y="66"/>
                    <a:pt x="53" y="66"/>
                    <a:pt x="53" y="66"/>
                  </a:cubicBezTo>
                  <a:cubicBezTo>
                    <a:pt x="55" y="65"/>
                    <a:pt x="55" y="65"/>
                    <a:pt x="55" y="65"/>
                  </a:cubicBezTo>
                  <a:cubicBezTo>
                    <a:pt x="56" y="68"/>
                    <a:pt x="56" y="68"/>
                    <a:pt x="56" y="68"/>
                  </a:cubicBezTo>
                  <a:cubicBezTo>
                    <a:pt x="57" y="70"/>
                    <a:pt x="57" y="72"/>
                    <a:pt x="57" y="73"/>
                  </a:cubicBezTo>
                  <a:cubicBezTo>
                    <a:pt x="57" y="75"/>
                    <a:pt x="57" y="77"/>
                    <a:pt x="56" y="79"/>
                  </a:cubicBezTo>
                  <a:cubicBezTo>
                    <a:pt x="56" y="80"/>
                    <a:pt x="56" y="80"/>
                    <a:pt x="56" y="80"/>
                  </a:cubicBezTo>
                  <a:cubicBezTo>
                    <a:pt x="56" y="80"/>
                    <a:pt x="56" y="80"/>
                    <a:pt x="56" y="80"/>
                  </a:cubicBezTo>
                  <a:cubicBezTo>
                    <a:pt x="57" y="82"/>
                    <a:pt x="57" y="84"/>
                    <a:pt x="57" y="86"/>
                  </a:cubicBezTo>
                  <a:cubicBezTo>
                    <a:pt x="57" y="88"/>
                    <a:pt x="57" y="90"/>
                    <a:pt x="56" y="92"/>
                  </a:cubicBezTo>
                  <a:cubicBezTo>
                    <a:pt x="55" y="93"/>
                    <a:pt x="55" y="93"/>
                    <a:pt x="55" y="93"/>
                  </a:cubicBezTo>
                  <a:cubicBezTo>
                    <a:pt x="53" y="94"/>
                    <a:pt x="53" y="94"/>
                    <a:pt x="53" y="94"/>
                  </a:cubicBezTo>
                  <a:cubicBezTo>
                    <a:pt x="15" y="97"/>
                    <a:pt x="15" y="97"/>
                    <a:pt x="15" y="97"/>
                  </a:cubicBezTo>
                  <a:cubicBezTo>
                    <a:pt x="13" y="97"/>
                    <a:pt x="13" y="97"/>
                    <a:pt x="13" y="97"/>
                  </a:cubicBezTo>
                  <a:cubicBezTo>
                    <a:pt x="12" y="95"/>
                    <a:pt x="12" y="95"/>
                    <a:pt x="12" y="95"/>
                  </a:cubicBezTo>
                  <a:cubicBezTo>
                    <a:pt x="11" y="93"/>
                    <a:pt x="11" y="91"/>
                    <a:pt x="10" y="90"/>
                  </a:cubicBezTo>
                  <a:cubicBezTo>
                    <a:pt x="10" y="88"/>
                    <a:pt x="11" y="86"/>
                    <a:pt x="12" y="83"/>
                  </a:cubicBezTo>
                  <a:cubicBezTo>
                    <a:pt x="12" y="83"/>
                    <a:pt x="12" y="83"/>
                    <a:pt x="12" y="83"/>
                  </a:cubicBezTo>
                  <a:cubicBezTo>
                    <a:pt x="12" y="82"/>
                    <a:pt x="12" y="82"/>
                    <a:pt x="12" y="82"/>
                  </a:cubicBezTo>
                  <a:cubicBezTo>
                    <a:pt x="11" y="81"/>
                    <a:pt x="11" y="79"/>
                    <a:pt x="10" y="77"/>
                  </a:cubicBezTo>
                  <a:cubicBezTo>
                    <a:pt x="10" y="75"/>
                    <a:pt x="11" y="73"/>
                    <a:pt x="12" y="71"/>
                  </a:cubicBezTo>
                  <a:cubicBezTo>
                    <a:pt x="13" y="69"/>
                    <a:pt x="13" y="69"/>
                    <a:pt x="13" y="69"/>
                  </a:cubicBezTo>
                  <a:cubicBezTo>
                    <a:pt x="15" y="69"/>
                    <a:pt x="15" y="69"/>
                    <a:pt x="15" y="69"/>
                  </a:cubicBezTo>
                  <a:cubicBezTo>
                    <a:pt x="16" y="69"/>
                    <a:pt x="16" y="69"/>
                    <a:pt x="16" y="69"/>
                  </a:cubicBezTo>
                  <a:cubicBezTo>
                    <a:pt x="16" y="63"/>
                    <a:pt x="16" y="63"/>
                    <a:pt x="16" y="63"/>
                  </a:cubicBezTo>
                  <a:cubicBezTo>
                    <a:pt x="11" y="60"/>
                    <a:pt x="7" y="56"/>
                    <a:pt x="5" y="51"/>
                  </a:cubicBezTo>
                  <a:cubicBezTo>
                    <a:pt x="2" y="46"/>
                    <a:pt x="0" y="40"/>
                    <a:pt x="0" y="34"/>
                  </a:cubicBezTo>
                  <a:cubicBezTo>
                    <a:pt x="0" y="25"/>
                    <a:pt x="4" y="16"/>
                    <a:pt x="10" y="10"/>
                  </a:cubicBezTo>
                  <a:cubicBezTo>
                    <a:pt x="16" y="4"/>
                    <a:pt x="24" y="0"/>
                    <a:pt x="33" y="0"/>
                  </a:cubicBezTo>
                  <a:close/>
                  <a:moveTo>
                    <a:pt x="26" y="40"/>
                  </a:moveTo>
                  <a:cubicBezTo>
                    <a:pt x="27" y="41"/>
                    <a:pt x="27" y="41"/>
                    <a:pt x="28" y="41"/>
                  </a:cubicBezTo>
                  <a:cubicBezTo>
                    <a:pt x="28" y="41"/>
                    <a:pt x="29" y="41"/>
                    <a:pt x="30" y="40"/>
                  </a:cubicBezTo>
                  <a:cubicBezTo>
                    <a:pt x="30" y="39"/>
                    <a:pt x="30" y="39"/>
                    <a:pt x="30" y="39"/>
                  </a:cubicBezTo>
                  <a:cubicBezTo>
                    <a:pt x="31" y="40"/>
                    <a:pt x="31" y="40"/>
                    <a:pt x="31" y="40"/>
                  </a:cubicBezTo>
                  <a:cubicBezTo>
                    <a:pt x="32" y="41"/>
                    <a:pt x="32" y="41"/>
                    <a:pt x="33" y="41"/>
                  </a:cubicBezTo>
                  <a:cubicBezTo>
                    <a:pt x="34" y="41"/>
                    <a:pt x="35" y="41"/>
                    <a:pt x="35" y="40"/>
                  </a:cubicBezTo>
                  <a:cubicBezTo>
                    <a:pt x="36" y="39"/>
                    <a:pt x="36" y="39"/>
                    <a:pt x="36" y="39"/>
                  </a:cubicBezTo>
                  <a:cubicBezTo>
                    <a:pt x="36" y="40"/>
                    <a:pt x="36" y="40"/>
                    <a:pt x="36" y="40"/>
                  </a:cubicBezTo>
                  <a:cubicBezTo>
                    <a:pt x="37" y="41"/>
                    <a:pt x="38" y="41"/>
                    <a:pt x="39" y="41"/>
                  </a:cubicBezTo>
                  <a:cubicBezTo>
                    <a:pt x="40" y="41"/>
                    <a:pt x="41" y="41"/>
                    <a:pt x="42" y="40"/>
                  </a:cubicBezTo>
                  <a:cubicBezTo>
                    <a:pt x="43" y="38"/>
                    <a:pt x="43" y="38"/>
                    <a:pt x="43" y="38"/>
                  </a:cubicBezTo>
                  <a:cubicBezTo>
                    <a:pt x="46" y="40"/>
                    <a:pt x="46" y="40"/>
                    <a:pt x="46" y="40"/>
                  </a:cubicBezTo>
                  <a:cubicBezTo>
                    <a:pt x="39" y="52"/>
                    <a:pt x="39" y="52"/>
                    <a:pt x="39" y="52"/>
                  </a:cubicBezTo>
                  <a:cubicBezTo>
                    <a:pt x="39" y="67"/>
                    <a:pt x="39" y="67"/>
                    <a:pt x="39" y="67"/>
                  </a:cubicBezTo>
                  <a:cubicBezTo>
                    <a:pt x="44" y="66"/>
                    <a:pt x="44" y="66"/>
                    <a:pt x="44" y="66"/>
                  </a:cubicBezTo>
                  <a:cubicBezTo>
                    <a:pt x="44" y="60"/>
                    <a:pt x="44" y="60"/>
                    <a:pt x="44" y="60"/>
                  </a:cubicBezTo>
                  <a:cubicBezTo>
                    <a:pt x="44" y="58"/>
                    <a:pt x="44" y="58"/>
                    <a:pt x="44" y="58"/>
                  </a:cubicBezTo>
                  <a:cubicBezTo>
                    <a:pt x="46" y="57"/>
                    <a:pt x="46" y="57"/>
                    <a:pt x="46" y="57"/>
                  </a:cubicBezTo>
                  <a:cubicBezTo>
                    <a:pt x="50" y="55"/>
                    <a:pt x="54" y="52"/>
                    <a:pt x="56" y="47"/>
                  </a:cubicBezTo>
                  <a:cubicBezTo>
                    <a:pt x="59" y="44"/>
                    <a:pt x="60" y="39"/>
                    <a:pt x="60" y="34"/>
                  </a:cubicBezTo>
                  <a:cubicBezTo>
                    <a:pt x="60" y="27"/>
                    <a:pt x="57" y="20"/>
                    <a:pt x="52" y="15"/>
                  </a:cubicBezTo>
                  <a:cubicBezTo>
                    <a:pt x="47" y="10"/>
                    <a:pt x="41" y="7"/>
                    <a:pt x="33" y="7"/>
                  </a:cubicBezTo>
                  <a:cubicBezTo>
                    <a:pt x="26" y="7"/>
                    <a:pt x="19" y="10"/>
                    <a:pt x="15" y="15"/>
                  </a:cubicBezTo>
                  <a:cubicBezTo>
                    <a:pt x="10" y="20"/>
                    <a:pt x="7" y="27"/>
                    <a:pt x="7" y="34"/>
                  </a:cubicBezTo>
                  <a:cubicBezTo>
                    <a:pt x="7" y="39"/>
                    <a:pt x="8" y="44"/>
                    <a:pt x="11" y="48"/>
                  </a:cubicBezTo>
                  <a:cubicBezTo>
                    <a:pt x="13" y="52"/>
                    <a:pt x="17" y="55"/>
                    <a:pt x="21" y="58"/>
                  </a:cubicBezTo>
                  <a:cubicBezTo>
                    <a:pt x="23" y="59"/>
                    <a:pt x="23" y="59"/>
                    <a:pt x="23" y="59"/>
                  </a:cubicBezTo>
                  <a:cubicBezTo>
                    <a:pt x="23" y="61"/>
                    <a:pt x="23" y="61"/>
                    <a:pt x="23" y="61"/>
                  </a:cubicBezTo>
                  <a:cubicBezTo>
                    <a:pt x="23" y="67"/>
                    <a:pt x="23" y="67"/>
                    <a:pt x="23" y="67"/>
                  </a:cubicBezTo>
                  <a:cubicBezTo>
                    <a:pt x="29" y="67"/>
                    <a:pt x="29" y="67"/>
                    <a:pt x="29" y="67"/>
                  </a:cubicBezTo>
                  <a:cubicBezTo>
                    <a:pt x="29" y="52"/>
                    <a:pt x="29" y="52"/>
                    <a:pt x="29" y="52"/>
                  </a:cubicBezTo>
                  <a:cubicBezTo>
                    <a:pt x="22" y="40"/>
                    <a:pt x="22" y="40"/>
                    <a:pt x="22" y="40"/>
                  </a:cubicBezTo>
                  <a:cubicBezTo>
                    <a:pt x="25" y="38"/>
                    <a:pt x="25" y="38"/>
                    <a:pt x="25" y="38"/>
                  </a:cubicBezTo>
                  <a:cubicBezTo>
                    <a:pt x="26" y="40"/>
                    <a:pt x="26" y="40"/>
                    <a:pt x="26" y="40"/>
                  </a:cubicBezTo>
                  <a:close/>
                  <a:moveTo>
                    <a:pt x="40" y="43"/>
                  </a:moveTo>
                  <a:cubicBezTo>
                    <a:pt x="40" y="43"/>
                    <a:pt x="40" y="43"/>
                    <a:pt x="39" y="43"/>
                  </a:cubicBezTo>
                  <a:cubicBezTo>
                    <a:pt x="38" y="43"/>
                    <a:pt x="37" y="43"/>
                    <a:pt x="36" y="42"/>
                  </a:cubicBezTo>
                  <a:cubicBezTo>
                    <a:pt x="35" y="42"/>
                    <a:pt x="34" y="43"/>
                    <a:pt x="33" y="43"/>
                  </a:cubicBezTo>
                  <a:cubicBezTo>
                    <a:pt x="32" y="43"/>
                    <a:pt x="31" y="42"/>
                    <a:pt x="30" y="42"/>
                  </a:cubicBezTo>
                  <a:cubicBezTo>
                    <a:pt x="29" y="42"/>
                    <a:pt x="28" y="43"/>
                    <a:pt x="28" y="43"/>
                  </a:cubicBezTo>
                  <a:cubicBezTo>
                    <a:pt x="27" y="43"/>
                    <a:pt x="27" y="43"/>
                    <a:pt x="27" y="42"/>
                  </a:cubicBezTo>
                  <a:cubicBezTo>
                    <a:pt x="32" y="50"/>
                    <a:pt x="32" y="50"/>
                    <a:pt x="32" y="50"/>
                  </a:cubicBezTo>
                  <a:cubicBezTo>
                    <a:pt x="32" y="51"/>
                    <a:pt x="32" y="51"/>
                    <a:pt x="32" y="51"/>
                  </a:cubicBezTo>
                  <a:cubicBezTo>
                    <a:pt x="32" y="51"/>
                    <a:pt x="32" y="51"/>
                    <a:pt x="32" y="51"/>
                  </a:cubicBezTo>
                  <a:cubicBezTo>
                    <a:pt x="32" y="67"/>
                    <a:pt x="32" y="67"/>
                    <a:pt x="32" y="67"/>
                  </a:cubicBezTo>
                  <a:cubicBezTo>
                    <a:pt x="35" y="67"/>
                    <a:pt x="35" y="67"/>
                    <a:pt x="35" y="67"/>
                  </a:cubicBezTo>
                  <a:cubicBezTo>
                    <a:pt x="35" y="51"/>
                    <a:pt x="35" y="51"/>
                    <a:pt x="35" y="51"/>
                  </a:cubicBezTo>
                  <a:cubicBezTo>
                    <a:pt x="35" y="51"/>
                    <a:pt x="35" y="51"/>
                    <a:pt x="35" y="51"/>
                  </a:cubicBezTo>
                  <a:cubicBezTo>
                    <a:pt x="35" y="50"/>
                    <a:pt x="35" y="50"/>
                    <a:pt x="35" y="50"/>
                  </a:cubicBezTo>
                  <a:cubicBezTo>
                    <a:pt x="40" y="43"/>
                    <a:pt x="40" y="43"/>
                    <a:pt x="40" y="43"/>
                  </a:cubicBezTo>
                  <a:close/>
                  <a:moveTo>
                    <a:pt x="43" y="96"/>
                  </a:moveTo>
                  <a:cubicBezTo>
                    <a:pt x="24" y="98"/>
                    <a:pt x="24" y="98"/>
                    <a:pt x="24" y="98"/>
                  </a:cubicBezTo>
                  <a:cubicBezTo>
                    <a:pt x="25" y="103"/>
                    <a:pt x="29" y="106"/>
                    <a:pt x="34" y="106"/>
                  </a:cubicBezTo>
                  <a:cubicBezTo>
                    <a:pt x="39" y="106"/>
                    <a:pt x="43" y="102"/>
                    <a:pt x="43" y="97"/>
                  </a:cubicBezTo>
                  <a:cubicBezTo>
                    <a:pt x="43" y="97"/>
                    <a:pt x="43" y="97"/>
                    <a:pt x="43" y="96"/>
                  </a:cubicBezTo>
                  <a:close/>
                  <a:moveTo>
                    <a:pt x="50" y="85"/>
                  </a:moveTo>
                  <a:cubicBezTo>
                    <a:pt x="17" y="88"/>
                    <a:pt x="17" y="88"/>
                    <a:pt x="17" y="88"/>
                  </a:cubicBezTo>
                  <a:cubicBezTo>
                    <a:pt x="17" y="89"/>
                    <a:pt x="17" y="89"/>
                    <a:pt x="17" y="89"/>
                  </a:cubicBezTo>
                  <a:cubicBezTo>
                    <a:pt x="17" y="89"/>
                    <a:pt x="17" y="90"/>
                    <a:pt x="17" y="90"/>
                  </a:cubicBezTo>
                  <a:cubicBezTo>
                    <a:pt x="50" y="87"/>
                    <a:pt x="50" y="87"/>
                    <a:pt x="50" y="87"/>
                  </a:cubicBezTo>
                  <a:cubicBezTo>
                    <a:pt x="50" y="87"/>
                    <a:pt x="50" y="86"/>
                    <a:pt x="50" y="86"/>
                  </a:cubicBezTo>
                  <a:cubicBezTo>
                    <a:pt x="50" y="86"/>
                    <a:pt x="50" y="86"/>
                    <a:pt x="50" y="85"/>
                  </a:cubicBezTo>
                  <a:close/>
                  <a:moveTo>
                    <a:pt x="50" y="73"/>
                  </a:moveTo>
                  <a:cubicBezTo>
                    <a:pt x="17" y="76"/>
                    <a:pt x="17" y="76"/>
                    <a:pt x="17" y="76"/>
                  </a:cubicBezTo>
                  <a:cubicBezTo>
                    <a:pt x="17" y="76"/>
                    <a:pt x="17" y="76"/>
                    <a:pt x="17" y="77"/>
                  </a:cubicBezTo>
                  <a:cubicBezTo>
                    <a:pt x="17" y="77"/>
                    <a:pt x="17" y="77"/>
                    <a:pt x="17" y="77"/>
                  </a:cubicBezTo>
                  <a:cubicBezTo>
                    <a:pt x="50" y="74"/>
                    <a:pt x="50" y="74"/>
                    <a:pt x="50" y="74"/>
                  </a:cubicBezTo>
                  <a:cubicBezTo>
                    <a:pt x="50" y="74"/>
                    <a:pt x="50" y="74"/>
                    <a:pt x="50" y="73"/>
                  </a:cubicBezTo>
                  <a:cubicBezTo>
                    <a:pt x="50" y="73"/>
                    <a:pt x="50" y="73"/>
                    <a:pt x="50" y="73"/>
                  </a:cubicBezTo>
                  <a:close/>
                </a:path>
              </a:pathLst>
            </a:custGeom>
            <a:solidFill>
              <a:srgbClr val="FCFCFC"/>
            </a:solidFill>
            <a:ln>
              <a:noFill/>
            </a:ln>
            <a:effectLst>
              <a:outerShdw blurRad="50800" dist="38100" dir="5400000" algn="t"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17" name="Group 6"/>
          <p:cNvGrpSpPr/>
          <p:nvPr/>
        </p:nvGrpSpPr>
        <p:grpSpPr>
          <a:xfrm>
            <a:off x="5567244" y="3088851"/>
            <a:ext cx="1057512" cy="1057512"/>
            <a:chOff x="5487467" y="3242097"/>
            <a:chExt cx="1217066" cy="1217066"/>
          </a:xfrm>
          <a:effectLst/>
        </p:grpSpPr>
        <p:sp>
          <p:nvSpPr>
            <p:cNvPr id="18" name="Oval 57"/>
            <p:cNvSpPr/>
            <p:nvPr/>
          </p:nvSpPr>
          <p:spPr>
            <a:xfrm>
              <a:off x="5487467" y="3242097"/>
              <a:ext cx="1217066" cy="1217066"/>
            </a:xfrm>
            <a:prstGeom prst="ellipse">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dirty="0">
                <a:ln>
                  <a:noFill/>
                </a:ln>
                <a:solidFill>
                  <a:schemeClr val="bg1"/>
                </a:solidFill>
                <a:effectLst/>
                <a:uLnTx/>
                <a:uFillTx/>
                <a:latin typeface="微软雅黑" pitchFamily="34" charset="-122"/>
                <a:ea typeface="微软雅黑" pitchFamily="34" charset="-122"/>
                <a:cs typeface="+mn-ea"/>
                <a:sym typeface="+mn-lt"/>
              </a:endParaRPr>
            </a:p>
          </p:txBody>
        </p:sp>
        <p:sp>
          <p:nvSpPr>
            <p:cNvPr id="19" name="Freeform 63"/>
            <p:cNvSpPr/>
            <p:nvPr/>
          </p:nvSpPr>
          <p:spPr bwMode="auto">
            <a:xfrm>
              <a:off x="5862422" y="3626092"/>
              <a:ext cx="468733" cy="466426"/>
            </a:xfrm>
            <a:custGeom>
              <a:avLst/>
              <a:gdLst>
                <a:gd name="T0" fmla="*/ 6 w 94"/>
                <a:gd name="T1" fmla="*/ 28 h 94"/>
                <a:gd name="T2" fmla="*/ 32 w 94"/>
                <a:gd name="T3" fmla="*/ 4 h 94"/>
                <a:gd name="T4" fmla="*/ 67 w 94"/>
                <a:gd name="T5" fmla="*/ 6 h 94"/>
                <a:gd name="T6" fmla="*/ 90 w 94"/>
                <a:gd name="T7" fmla="*/ 32 h 94"/>
                <a:gd name="T8" fmla="*/ 88 w 94"/>
                <a:gd name="T9" fmla="*/ 67 h 94"/>
                <a:gd name="T10" fmla="*/ 88 w 94"/>
                <a:gd name="T11" fmla="*/ 67 h 94"/>
                <a:gd name="T12" fmla="*/ 62 w 94"/>
                <a:gd name="T13" fmla="*/ 90 h 94"/>
                <a:gd name="T14" fmla="*/ 27 w 94"/>
                <a:gd name="T15" fmla="*/ 89 h 94"/>
                <a:gd name="T16" fmla="*/ 27 w 94"/>
                <a:gd name="T17" fmla="*/ 89 h 94"/>
                <a:gd name="T18" fmla="*/ 4 w 94"/>
                <a:gd name="T19" fmla="*/ 62 h 94"/>
                <a:gd name="T20" fmla="*/ 6 w 94"/>
                <a:gd name="T21" fmla="*/ 28 h 94"/>
                <a:gd name="T22" fmla="*/ 6 w 94"/>
                <a:gd name="T23" fmla="*/ 28 h 94"/>
                <a:gd name="T24" fmla="*/ 20 w 94"/>
                <a:gd name="T25" fmla="*/ 27 h 94"/>
                <a:gd name="T26" fmla="*/ 16 w 94"/>
                <a:gd name="T27" fmla="*/ 32 h 94"/>
                <a:gd name="T28" fmla="*/ 16 w 94"/>
                <a:gd name="T29" fmla="*/ 32 h 94"/>
                <a:gd name="T30" fmla="*/ 15 w 94"/>
                <a:gd name="T31" fmla="*/ 35 h 94"/>
                <a:gd name="T32" fmla="*/ 36 w 94"/>
                <a:gd name="T33" fmla="*/ 37 h 94"/>
                <a:gd name="T34" fmla="*/ 34 w 94"/>
                <a:gd name="T35" fmla="*/ 40 h 94"/>
                <a:gd name="T36" fmla="*/ 32 w 94"/>
                <a:gd name="T37" fmla="*/ 45 h 94"/>
                <a:gd name="T38" fmla="*/ 13 w 94"/>
                <a:gd name="T39" fmla="*/ 53 h 94"/>
                <a:gd name="T40" fmla="*/ 15 w 94"/>
                <a:gd name="T41" fmla="*/ 59 h 94"/>
                <a:gd name="T42" fmla="*/ 15 w 94"/>
                <a:gd name="T43" fmla="*/ 59 h 94"/>
                <a:gd name="T44" fmla="*/ 16 w 94"/>
                <a:gd name="T45" fmla="*/ 60 h 94"/>
                <a:gd name="T46" fmla="*/ 29 w 94"/>
                <a:gd name="T47" fmla="*/ 54 h 94"/>
                <a:gd name="T48" fmla="*/ 26 w 94"/>
                <a:gd name="T49" fmla="*/ 74 h 94"/>
                <a:gd name="T50" fmla="*/ 32 w 94"/>
                <a:gd name="T51" fmla="*/ 78 h 94"/>
                <a:gd name="T52" fmla="*/ 32 w 94"/>
                <a:gd name="T53" fmla="*/ 78 h 94"/>
                <a:gd name="T54" fmla="*/ 33 w 94"/>
                <a:gd name="T55" fmla="*/ 79 h 94"/>
                <a:gd name="T56" fmla="*/ 34 w 94"/>
                <a:gd name="T57" fmla="*/ 78 h 94"/>
                <a:gd name="T58" fmla="*/ 36 w 94"/>
                <a:gd name="T59" fmla="*/ 55 h 94"/>
                <a:gd name="T60" fmla="*/ 48 w 94"/>
                <a:gd name="T61" fmla="*/ 67 h 94"/>
                <a:gd name="T62" fmla="*/ 60 w 94"/>
                <a:gd name="T63" fmla="*/ 79 h 94"/>
                <a:gd name="T64" fmla="*/ 65 w 94"/>
                <a:gd name="T65" fmla="*/ 77 h 94"/>
                <a:gd name="T66" fmla="*/ 66 w 94"/>
                <a:gd name="T67" fmla="*/ 74 h 94"/>
                <a:gd name="T68" fmla="*/ 54 w 94"/>
                <a:gd name="T69" fmla="*/ 62 h 94"/>
                <a:gd name="T70" fmla="*/ 39 w 94"/>
                <a:gd name="T71" fmla="*/ 48 h 94"/>
                <a:gd name="T72" fmla="*/ 41 w 94"/>
                <a:gd name="T73" fmla="*/ 43 h 94"/>
                <a:gd name="T74" fmla="*/ 43 w 94"/>
                <a:gd name="T75" fmla="*/ 39 h 94"/>
                <a:gd name="T76" fmla="*/ 49 w 94"/>
                <a:gd name="T77" fmla="*/ 42 h 94"/>
                <a:gd name="T78" fmla="*/ 77 w 94"/>
                <a:gd name="T79" fmla="*/ 64 h 94"/>
                <a:gd name="T80" fmla="*/ 78 w 94"/>
                <a:gd name="T81" fmla="*/ 62 h 94"/>
                <a:gd name="T82" fmla="*/ 78 w 94"/>
                <a:gd name="T83" fmla="*/ 62 h 94"/>
                <a:gd name="T84" fmla="*/ 80 w 94"/>
                <a:gd name="T85" fmla="*/ 56 h 94"/>
                <a:gd name="T86" fmla="*/ 53 w 94"/>
                <a:gd name="T87" fmla="*/ 35 h 94"/>
                <a:gd name="T88" fmla="*/ 47 w 94"/>
                <a:gd name="T89" fmla="*/ 32 h 94"/>
                <a:gd name="T90" fmla="*/ 50 w 94"/>
                <a:gd name="T91" fmla="*/ 28 h 94"/>
                <a:gd name="T92" fmla="*/ 56 w 94"/>
                <a:gd name="T93" fmla="*/ 30 h 94"/>
                <a:gd name="T94" fmla="*/ 74 w 94"/>
                <a:gd name="T95" fmla="*/ 28 h 94"/>
                <a:gd name="T96" fmla="*/ 71 w 94"/>
                <a:gd name="T97" fmla="*/ 23 h 94"/>
                <a:gd name="T98" fmla="*/ 70 w 94"/>
                <a:gd name="T99" fmla="*/ 22 h 94"/>
                <a:gd name="T100" fmla="*/ 58 w 94"/>
                <a:gd name="T101" fmla="*/ 23 h 94"/>
                <a:gd name="T102" fmla="*/ 55 w 94"/>
                <a:gd name="T103" fmla="*/ 22 h 94"/>
                <a:gd name="T104" fmla="*/ 62 w 94"/>
                <a:gd name="T105" fmla="*/ 16 h 94"/>
                <a:gd name="T106" fmla="*/ 53 w 94"/>
                <a:gd name="T107" fmla="*/ 14 h 94"/>
                <a:gd name="T108" fmla="*/ 49 w 94"/>
                <a:gd name="T109" fmla="*/ 18 h 94"/>
                <a:gd name="T110" fmla="*/ 43 w 94"/>
                <a:gd name="T111" fmla="*/ 13 h 94"/>
                <a:gd name="T112" fmla="*/ 37 w 94"/>
                <a:gd name="T113" fmla="*/ 15 h 94"/>
                <a:gd name="T114" fmla="*/ 35 w 94"/>
                <a:gd name="T115" fmla="*/ 16 h 94"/>
                <a:gd name="T116" fmla="*/ 44 w 94"/>
                <a:gd name="T117" fmla="*/ 24 h 94"/>
                <a:gd name="T118" fmla="*/ 40 w 94"/>
                <a:gd name="T119" fmla="*/ 30 h 94"/>
                <a:gd name="T120" fmla="*/ 20 w 94"/>
                <a:gd name="T121" fmla="*/ 27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4" h="94">
                  <a:moveTo>
                    <a:pt x="6" y="28"/>
                  </a:moveTo>
                  <a:cubicBezTo>
                    <a:pt x="11" y="16"/>
                    <a:pt x="21" y="8"/>
                    <a:pt x="32" y="4"/>
                  </a:cubicBezTo>
                  <a:cubicBezTo>
                    <a:pt x="43" y="0"/>
                    <a:pt x="56" y="1"/>
                    <a:pt x="67" y="6"/>
                  </a:cubicBezTo>
                  <a:cubicBezTo>
                    <a:pt x="78" y="12"/>
                    <a:pt x="86" y="21"/>
                    <a:pt x="90" y="32"/>
                  </a:cubicBezTo>
                  <a:cubicBezTo>
                    <a:pt x="94" y="43"/>
                    <a:pt x="94" y="56"/>
                    <a:pt x="88" y="67"/>
                  </a:cubicBezTo>
                  <a:cubicBezTo>
                    <a:pt x="88" y="67"/>
                    <a:pt x="88" y="67"/>
                    <a:pt x="88" y="67"/>
                  </a:cubicBezTo>
                  <a:cubicBezTo>
                    <a:pt x="83" y="78"/>
                    <a:pt x="73" y="87"/>
                    <a:pt x="62" y="90"/>
                  </a:cubicBezTo>
                  <a:cubicBezTo>
                    <a:pt x="51" y="94"/>
                    <a:pt x="39" y="94"/>
                    <a:pt x="27" y="89"/>
                  </a:cubicBezTo>
                  <a:cubicBezTo>
                    <a:pt x="27" y="89"/>
                    <a:pt x="27" y="89"/>
                    <a:pt x="27" y="89"/>
                  </a:cubicBezTo>
                  <a:cubicBezTo>
                    <a:pt x="16" y="83"/>
                    <a:pt x="8" y="73"/>
                    <a:pt x="4" y="62"/>
                  </a:cubicBezTo>
                  <a:cubicBezTo>
                    <a:pt x="0" y="51"/>
                    <a:pt x="1" y="39"/>
                    <a:pt x="6" y="28"/>
                  </a:cubicBezTo>
                  <a:cubicBezTo>
                    <a:pt x="6" y="28"/>
                    <a:pt x="6" y="28"/>
                    <a:pt x="6" y="28"/>
                  </a:cubicBezTo>
                  <a:close/>
                  <a:moveTo>
                    <a:pt x="20" y="27"/>
                  </a:moveTo>
                  <a:cubicBezTo>
                    <a:pt x="18" y="29"/>
                    <a:pt x="17" y="30"/>
                    <a:pt x="16" y="32"/>
                  </a:cubicBezTo>
                  <a:cubicBezTo>
                    <a:pt x="16" y="32"/>
                    <a:pt x="16" y="32"/>
                    <a:pt x="16" y="32"/>
                  </a:cubicBezTo>
                  <a:cubicBezTo>
                    <a:pt x="16" y="33"/>
                    <a:pt x="15" y="34"/>
                    <a:pt x="15" y="35"/>
                  </a:cubicBezTo>
                  <a:cubicBezTo>
                    <a:pt x="21" y="34"/>
                    <a:pt x="28" y="34"/>
                    <a:pt x="36" y="37"/>
                  </a:cubicBezTo>
                  <a:cubicBezTo>
                    <a:pt x="35" y="38"/>
                    <a:pt x="35" y="39"/>
                    <a:pt x="34" y="40"/>
                  </a:cubicBezTo>
                  <a:cubicBezTo>
                    <a:pt x="33" y="42"/>
                    <a:pt x="32" y="43"/>
                    <a:pt x="32" y="45"/>
                  </a:cubicBezTo>
                  <a:cubicBezTo>
                    <a:pt x="26" y="45"/>
                    <a:pt x="20" y="47"/>
                    <a:pt x="13" y="53"/>
                  </a:cubicBezTo>
                  <a:cubicBezTo>
                    <a:pt x="14" y="55"/>
                    <a:pt x="14" y="57"/>
                    <a:pt x="15" y="59"/>
                  </a:cubicBezTo>
                  <a:cubicBezTo>
                    <a:pt x="15" y="59"/>
                    <a:pt x="15" y="59"/>
                    <a:pt x="15" y="59"/>
                  </a:cubicBezTo>
                  <a:cubicBezTo>
                    <a:pt x="16" y="60"/>
                    <a:pt x="16" y="60"/>
                    <a:pt x="16" y="60"/>
                  </a:cubicBezTo>
                  <a:cubicBezTo>
                    <a:pt x="21" y="56"/>
                    <a:pt x="25" y="54"/>
                    <a:pt x="29" y="54"/>
                  </a:cubicBezTo>
                  <a:cubicBezTo>
                    <a:pt x="27" y="61"/>
                    <a:pt x="26" y="68"/>
                    <a:pt x="26" y="74"/>
                  </a:cubicBezTo>
                  <a:cubicBezTo>
                    <a:pt x="28" y="76"/>
                    <a:pt x="30" y="77"/>
                    <a:pt x="32" y="78"/>
                  </a:cubicBezTo>
                  <a:cubicBezTo>
                    <a:pt x="32" y="78"/>
                    <a:pt x="32" y="78"/>
                    <a:pt x="32" y="78"/>
                  </a:cubicBezTo>
                  <a:cubicBezTo>
                    <a:pt x="33" y="78"/>
                    <a:pt x="33" y="78"/>
                    <a:pt x="33" y="79"/>
                  </a:cubicBezTo>
                  <a:cubicBezTo>
                    <a:pt x="34" y="78"/>
                    <a:pt x="34" y="78"/>
                    <a:pt x="34" y="78"/>
                  </a:cubicBezTo>
                  <a:cubicBezTo>
                    <a:pt x="33" y="72"/>
                    <a:pt x="34" y="64"/>
                    <a:pt x="36" y="55"/>
                  </a:cubicBezTo>
                  <a:cubicBezTo>
                    <a:pt x="41" y="58"/>
                    <a:pt x="44" y="62"/>
                    <a:pt x="48" y="67"/>
                  </a:cubicBezTo>
                  <a:cubicBezTo>
                    <a:pt x="52" y="71"/>
                    <a:pt x="56" y="76"/>
                    <a:pt x="60" y="79"/>
                  </a:cubicBezTo>
                  <a:cubicBezTo>
                    <a:pt x="62" y="78"/>
                    <a:pt x="63" y="78"/>
                    <a:pt x="65" y="77"/>
                  </a:cubicBezTo>
                  <a:cubicBezTo>
                    <a:pt x="66" y="74"/>
                    <a:pt x="66" y="74"/>
                    <a:pt x="66" y="74"/>
                  </a:cubicBezTo>
                  <a:cubicBezTo>
                    <a:pt x="62" y="71"/>
                    <a:pt x="58" y="67"/>
                    <a:pt x="54" y="62"/>
                  </a:cubicBezTo>
                  <a:cubicBezTo>
                    <a:pt x="49" y="56"/>
                    <a:pt x="44" y="51"/>
                    <a:pt x="39" y="48"/>
                  </a:cubicBezTo>
                  <a:cubicBezTo>
                    <a:pt x="40" y="46"/>
                    <a:pt x="40" y="45"/>
                    <a:pt x="41" y="43"/>
                  </a:cubicBezTo>
                  <a:cubicBezTo>
                    <a:pt x="42" y="42"/>
                    <a:pt x="42" y="40"/>
                    <a:pt x="43" y="39"/>
                  </a:cubicBezTo>
                  <a:cubicBezTo>
                    <a:pt x="45" y="40"/>
                    <a:pt x="47" y="41"/>
                    <a:pt x="49" y="42"/>
                  </a:cubicBezTo>
                  <a:cubicBezTo>
                    <a:pt x="61" y="47"/>
                    <a:pt x="71" y="55"/>
                    <a:pt x="77" y="64"/>
                  </a:cubicBezTo>
                  <a:cubicBezTo>
                    <a:pt x="77" y="63"/>
                    <a:pt x="78" y="63"/>
                    <a:pt x="78" y="62"/>
                  </a:cubicBezTo>
                  <a:cubicBezTo>
                    <a:pt x="78" y="62"/>
                    <a:pt x="78" y="62"/>
                    <a:pt x="78" y="62"/>
                  </a:cubicBezTo>
                  <a:cubicBezTo>
                    <a:pt x="79" y="60"/>
                    <a:pt x="80" y="58"/>
                    <a:pt x="80" y="56"/>
                  </a:cubicBezTo>
                  <a:cubicBezTo>
                    <a:pt x="74" y="47"/>
                    <a:pt x="63" y="40"/>
                    <a:pt x="53" y="35"/>
                  </a:cubicBezTo>
                  <a:cubicBezTo>
                    <a:pt x="51" y="34"/>
                    <a:pt x="49" y="33"/>
                    <a:pt x="47" y="32"/>
                  </a:cubicBezTo>
                  <a:cubicBezTo>
                    <a:pt x="48" y="31"/>
                    <a:pt x="49" y="29"/>
                    <a:pt x="50" y="28"/>
                  </a:cubicBezTo>
                  <a:cubicBezTo>
                    <a:pt x="52" y="29"/>
                    <a:pt x="54" y="30"/>
                    <a:pt x="56" y="30"/>
                  </a:cubicBezTo>
                  <a:cubicBezTo>
                    <a:pt x="66" y="32"/>
                    <a:pt x="73" y="28"/>
                    <a:pt x="74" y="28"/>
                  </a:cubicBezTo>
                  <a:cubicBezTo>
                    <a:pt x="71" y="23"/>
                    <a:pt x="71" y="23"/>
                    <a:pt x="71" y="23"/>
                  </a:cubicBezTo>
                  <a:cubicBezTo>
                    <a:pt x="71" y="22"/>
                    <a:pt x="70" y="22"/>
                    <a:pt x="70" y="22"/>
                  </a:cubicBezTo>
                  <a:cubicBezTo>
                    <a:pt x="68" y="22"/>
                    <a:pt x="63" y="24"/>
                    <a:pt x="58" y="23"/>
                  </a:cubicBezTo>
                  <a:cubicBezTo>
                    <a:pt x="57" y="23"/>
                    <a:pt x="56" y="22"/>
                    <a:pt x="55" y="22"/>
                  </a:cubicBezTo>
                  <a:cubicBezTo>
                    <a:pt x="57" y="20"/>
                    <a:pt x="60" y="18"/>
                    <a:pt x="62" y="16"/>
                  </a:cubicBezTo>
                  <a:cubicBezTo>
                    <a:pt x="59" y="15"/>
                    <a:pt x="56" y="14"/>
                    <a:pt x="53" y="14"/>
                  </a:cubicBezTo>
                  <a:cubicBezTo>
                    <a:pt x="52" y="15"/>
                    <a:pt x="50" y="16"/>
                    <a:pt x="49" y="18"/>
                  </a:cubicBezTo>
                  <a:cubicBezTo>
                    <a:pt x="47" y="16"/>
                    <a:pt x="45" y="15"/>
                    <a:pt x="43" y="13"/>
                  </a:cubicBezTo>
                  <a:cubicBezTo>
                    <a:pt x="41" y="14"/>
                    <a:pt x="39" y="14"/>
                    <a:pt x="37" y="15"/>
                  </a:cubicBezTo>
                  <a:cubicBezTo>
                    <a:pt x="35" y="16"/>
                    <a:pt x="35" y="16"/>
                    <a:pt x="35" y="16"/>
                  </a:cubicBezTo>
                  <a:cubicBezTo>
                    <a:pt x="35" y="16"/>
                    <a:pt x="39" y="20"/>
                    <a:pt x="44" y="24"/>
                  </a:cubicBezTo>
                  <a:cubicBezTo>
                    <a:pt x="42" y="26"/>
                    <a:pt x="41" y="28"/>
                    <a:pt x="40" y="30"/>
                  </a:cubicBezTo>
                  <a:cubicBezTo>
                    <a:pt x="33" y="28"/>
                    <a:pt x="26" y="27"/>
                    <a:pt x="20" y="27"/>
                  </a:cubicBezTo>
                  <a:close/>
                </a:path>
              </a:pathLst>
            </a:custGeom>
            <a:solidFill>
              <a:srgbClr val="FCFCFC"/>
            </a:solidFill>
            <a:ln>
              <a:noFill/>
            </a:ln>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20" name="Group 4"/>
          <p:cNvGrpSpPr/>
          <p:nvPr/>
        </p:nvGrpSpPr>
        <p:grpSpPr>
          <a:xfrm>
            <a:off x="2119977" y="3088851"/>
            <a:ext cx="1057512" cy="1057512"/>
            <a:chOff x="1520087" y="3242097"/>
            <a:chExt cx="1217066" cy="1217066"/>
          </a:xfrm>
          <a:effectLst/>
        </p:grpSpPr>
        <p:sp>
          <p:nvSpPr>
            <p:cNvPr id="21" name="Oval 55"/>
            <p:cNvSpPr/>
            <p:nvPr/>
          </p:nvSpPr>
          <p:spPr>
            <a:xfrm>
              <a:off x="1520087" y="3242097"/>
              <a:ext cx="1217066" cy="1217066"/>
            </a:xfrm>
            <a:prstGeom prst="ellipse">
              <a:avLst/>
            </a:prstGeom>
            <a:solidFill>
              <a:srgbClr val="BF8E5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dirty="0">
                <a:ln>
                  <a:noFill/>
                </a:ln>
                <a:solidFill>
                  <a:schemeClr val="bg1"/>
                </a:solidFill>
                <a:effectLst/>
                <a:uLnTx/>
                <a:uFillTx/>
                <a:latin typeface="微软雅黑" pitchFamily="34" charset="-122"/>
                <a:ea typeface="微软雅黑" pitchFamily="34" charset="-122"/>
                <a:cs typeface="+mn-ea"/>
                <a:sym typeface="+mn-lt"/>
              </a:endParaRPr>
            </a:p>
          </p:txBody>
        </p:sp>
        <p:sp>
          <p:nvSpPr>
            <p:cNvPr id="22" name="Freeform 64"/>
            <p:cNvSpPr/>
            <p:nvPr/>
          </p:nvSpPr>
          <p:spPr bwMode="auto">
            <a:xfrm>
              <a:off x="1892065" y="3591229"/>
              <a:ext cx="460437" cy="536153"/>
            </a:xfrm>
            <a:custGeom>
              <a:avLst/>
              <a:gdLst>
                <a:gd name="T0" fmla="*/ 233 w 233"/>
                <a:gd name="T1" fmla="*/ 118 h 271"/>
                <a:gd name="T2" fmla="*/ 205 w 233"/>
                <a:gd name="T3" fmla="*/ 262 h 271"/>
                <a:gd name="T4" fmla="*/ 200 w 233"/>
                <a:gd name="T5" fmla="*/ 271 h 271"/>
                <a:gd name="T6" fmla="*/ 175 w 233"/>
                <a:gd name="T7" fmla="*/ 262 h 271"/>
                <a:gd name="T8" fmla="*/ 57 w 233"/>
                <a:gd name="T9" fmla="*/ 271 h 271"/>
                <a:gd name="T10" fmla="*/ 32 w 233"/>
                <a:gd name="T11" fmla="*/ 262 h 271"/>
                <a:gd name="T12" fmla="*/ 0 w 233"/>
                <a:gd name="T13" fmla="*/ 234 h 271"/>
                <a:gd name="T14" fmla="*/ 28 w 233"/>
                <a:gd name="T15" fmla="*/ 90 h 271"/>
                <a:gd name="T16" fmla="*/ 56 w 233"/>
                <a:gd name="T17" fmla="*/ 20 h 271"/>
                <a:gd name="T18" fmla="*/ 122 w 233"/>
                <a:gd name="T19" fmla="*/ 0 h 271"/>
                <a:gd name="T20" fmla="*/ 103 w 233"/>
                <a:gd name="T21" fmla="*/ 65 h 271"/>
                <a:gd name="T22" fmla="*/ 61 w 233"/>
                <a:gd name="T23" fmla="*/ 84 h 271"/>
                <a:gd name="T24" fmla="*/ 43 w 233"/>
                <a:gd name="T25" fmla="*/ 31 h 271"/>
                <a:gd name="T26" fmla="*/ 80 w 233"/>
                <a:gd name="T27" fmla="*/ 137 h 271"/>
                <a:gd name="T28" fmla="*/ 55 w 233"/>
                <a:gd name="T29" fmla="*/ 181 h 271"/>
                <a:gd name="T30" fmla="*/ 80 w 233"/>
                <a:gd name="T31" fmla="*/ 137 h 271"/>
                <a:gd name="T32" fmla="*/ 180 w 233"/>
                <a:gd name="T33" fmla="*/ 126 h 271"/>
                <a:gd name="T34" fmla="*/ 214 w 233"/>
                <a:gd name="T35" fmla="*/ 119 h 271"/>
                <a:gd name="T36" fmla="*/ 196 w 233"/>
                <a:gd name="T37" fmla="*/ 205 h 271"/>
                <a:gd name="T38" fmla="*/ 196 w 233"/>
                <a:gd name="T39" fmla="*/ 225 h 271"/>
                <a:gd name="T40" fmla="*/ 196 w 233"/>
                <a:gd name="T41" fmla="*/ 205 h 271"/>
                <a:gd name="T42" fmla="*/ 187 w 233"/>
                <a:gd name="T43" fmla="*/ 185 h 271"/>
                <a:gd name="T44" fmla="*/ 206 w 233"/>
                <a:gd name="T45" fmla="*/ 185 h 271"/>
                <a:gd name="T46" fmla="*/ 180 w 233"/>
                <a:gd name="T47" fmla="*/ 151 h 271"/>
                <a:gd name="T48" fmla="*/ 214 w 233"/>
                <a:gd name="T49" fmla="*/ 158 h 271"/>
                <a:gd name="T50" fmla="*/ 180 w 233"/>
                <a:gd name="T51" fmla="*/ 151 h 271"/>
                <a:gd name="T52" fmla="*/ 180 w 233"/>
                <a:gd name="T53" fmla="*/ 147 h 271"/>
                <a:gd name="T54" fmla="*/ 214 w 233"/>
                <a:gd name="T55" fmla="*/ 141 h 271"/>
                <a:gd name="T56" fmla="*/ 180 w 233"/>
                <a:gd name="T57" fmla="*/ 130 h 271"/>
                <a:gd name="T58" fmla="*/ 214 w 233"/>
                <a:gd name="T59" fmla="*/ 136 h 271"/>
                <a:gd name="T60" fmla="*/ 180 w 233"/>
                <a:gd name="T61" fmla="*/ 130 h 271"/>
                <a:gd name="T62" fmla="*/ 34 w 233"/>
                <a:gd name="T63" fmla="*/ 159 h 271"/>
                <a:gd name="T64" fmla="*/ 71 w 233"/>
                <a:gd name="T65" fmla="*/ 226 h 271"/>
                <a:gd name="T66" fmla="*/ 170 w 233"/>
                <a:gd name="T67" fmla="*/ 189 h 271"/>
                <a:gd name="T68" fmla="*/ 133 w 233"/>
                <a:gd name="T69" fmla="*/ 122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33" h="271">
                  <a:moveTo>
                    <a:pt x="205" y="90"/>
                  </a:moveTo>
                  <a:cubicBezTo>
                    <a:pt x="221" y="90"/>
                    <a:pt x="233" y="103"/>
                    <a:pt x="233" y="118"/>
                  </a:cubicBezTo>
                  <a:cubicBezTo>
                    <a:pt x="233" y="234"/>
                    <a:pt x="233" y="234"/>
                    <a:pt x="233" y="234"/>
                  </a:cubicBezTo>
                  <a:cubicBezTo>
                    <a:pt x="233" y="250"/>
                    <a:pt x="221" y="262"/>
                    <a:pt x="205" y="262"/>
                  </a:cubicBezTo>
                  <a:cubicBezTo>
                    <a:pt x="200" y="262"/>
                    <a:pt x="200" y="262"/>
                    <a:pt x="200" y="262"/>
                  </a:cubicBezTo>
                  <a:cubicBezTo>
                    <a:pt x="200" y="271"/>
                    <a:pt x="200" y="271"/>
                    <a:pt x="200" y="271"/>
                  </a:cubicBezTo>
                  <a:cubicBezTo>
                    <a:pt x="175" y="271"/>
                    <a:pt x="175" y="271"/>
                    <a:pt x="175" y="271"/>
                  </a:cubicBezTo>
                  <a:cubicBezTo>
                    <a:pt x="175" y="262"/>
                    <a:pt x="175" y="262"/>
                    <a:pt x="175" y="262"/>
                  </a:cubicBezTo>
                  <a:cubicBezTo>
                    <a:pt x="57" y="262"/>
                    <a:pt x="57" y="262"/>
                    <a:pt x="57" y="262"/>
                  </a:cubicBezTo>
                  <a:cubicBezTo>
                    <a:pt x="57" y="271"/>
                    <a:pt x="57" y="271"/>
                    <a:pt x="57" y="271"/>
                  </a:cubicBezTo>
                  <a:cubicBezTo>
                    <a:pt x="32" y="271"/>
                    <a:pt x="32" y="271"/>
                    <a:pt x="32" y="271"/>
                  </a:cubicBezTo>
                  <a:cubicBezTo>
                    <a:pt x="32" y="262"/>
                    <a:pt x="32" y="262"/>
                    <a:pt x="32" y="262"/>
                  </a:cubicBezTo>
                  <a:cubicBezTo>
                    <a:pt x="28" y="262"/>
                    <a:pt x="28" y="262"/>
                    <a:pt x="28" y="262"/>
                  </a:cubicBezTo>
                  <a:cubicBezTo>
                    <a:pt x="13" y="262"/>
                    <a:pt x="0" y="250"/>
                    <a:pt x="0" y="234"/>
                  </a:cubicBezTo>
                  <a:cubicBezTo>
                    <a:pt x="0" y="118"/>
                    <a:pt x="0" y="118"/>
                    <a:pt x="0" y="118"/>
                  </a:cubicBezTo>
                  <a:cubicBezTo>
                    <a:pt x="0" y="103"/>
                    <a:pt x="13" y="90"/>
                    <a:pt x="28" y="90"/>
                  </a:cubicBezTo>
                  <a:cubicBezTo>
                    <a:pt x="91" y="90"/>
                    <a:pt x="155" y="90"/>
                    <a:pt x="205" y="90"/>
                  </a:cubicBezTo>
                  <a:close/>
                  <a:moveTo>
                    <a:pt x="56" y="20"/>
                  </a:moveTo>
                  <a:cubicBezTo>
                    <a:pt x="87" y="57"/>
                    <a:pt x="87" y="57"/>
                    <a:pt x="87" y="57"/>
                  </a:cubicBezTo>
                  <a:cubicBezTo>
                    <a:pt x="122" y="0"/>
                    <a:pt x="122" y="0"/>
                    <a:pt x="122" y="0"/>
                  </a:cubicBezTo>
                  <a:cubicBezTo>
                    <a:pt x="137" y="9"/>
                    <a:pt x="137" y="9"/>
                    <a:pt x="137" y="9"/>
                  </a:cubicBezTo>
                  <a:cubicBezTo>
                    <a:pt x="103" y="65"/>
                    <a:pt x="103" y="65"/>
                    <a:pt x="103" y="65"/>
                  </a:cubicBezTo>
                  <a:cubicBezTo>
                    <a:pt x="110" y="69"/>
                    <a:pt x="114" y="76"/>
                    <a:pt x="116" y="84"/>
                  </a:cubicBezTo>
                  <a:cubicBezTo>
                    <a:pt x="61" y="84"/>
                    <a:pt x="61" y="84"/>
                    <a:pt x="61" y="84"/>
                  </a:cubicBezTo>
                  <a:cubicBezTo>
                    <a:pt x="62" y="77"/>
                    <a:pt x="66" y="70"/>
                    <a:pt x="72" y="66"/>
                  </a:cubicBezTo>
                  <a:cubicBezTo>
                    <a:pt x="43" y="31"/>
                    <a:pt x="43" y="31"/>
                    <a:pt x="43" y="31"/>
                  </a:cubicBezTo>
                  <a:cubicBezTo>
                    <a:pt x="56" y="20"/>
                    <a:pt x="56" y="20"/>
                    <a:pt x="56" y="20"/>
                  </a:cubicBezTo>
                  <a:close/>
                  <a:moveTo>
                    <a:pt x="80" y="137"/>
                  </a:moveTo>
                  <a:cubicBezTo>
                    <a:pt x="71" y="132"/>
                    <a:pt x="58" y="137"/>
                    <a:pt x="51" y="149"/>
                  </a:cubicBezTo>
                  <a:cubicBezTo>
                    <a:pt x="44" y="161"/>
                    <a:pt x="46" y="175"/>
                    <a:pt x="55" y="181"/>
                  </a:cubicBezTo>
                  <a:cubicBezTo>
                    <a:pt x="64" y="186"/>
                    <a:pt x="69" y="175"/>
                    <a:pt x="76" y="163"/>
                  </a:cubicBezTo>
                  <a:cubicBezTo>
                    <a:pt x="83" y="151"/>
                    <a:pt x="89" y="142"/>
                    <a:pt x="80" y="137"/>
                  </a:cubicBezTo>
                  <a:close/>
                  <a:moveTo>
                    <a:pt x="180" y="119"/>
                  </a:moveTo>
                  <a:cubicBezTo>
                    <a:pt x="180" y="126"/>
                    <a:pt x="180" y="126"/>
                    <a:pt x="180" y="126"/>
                  </a:cubicBezTo>
                  <a:cubicBezTo>
                    <a:pt x="214" y="126"/>
                    <a:pt x="214" y="126"/>
                    <a:pt x="214" y="126"/>
                  </a:cubicBezTo>
                  <a:cubicBezTo>
                    <a:pt x="214" y="119"/>
                    <a:pt x="214" y="119"/>
                    <a:pt x="214" y="119"/>
                  </a:cubicBezTo>
                  <a:cubicBezTo>
                    <a:pt x="180" y="119"/>
                    <a:pt x="180" y="119"/>
                    <a:pt x="180" y="119"/>
                  </a:cubicBezTo>
                  <a:close/>
                  <a:moveTo>
                    <a:pt x="196" y="205"/>
                  </a:moveTo>
                  <a:cubicBezTo>
                    <a:pt x="191" y="205"/>
                    <a:pt x="187" y="210"/>
                    <a:pt x="187" y="215"/>
                  </a:cubicBezTo>
                  <a:cubicBezTo>
                    <a:pt x="187" y="220"/>
                    <a:pt x="191" y="225"/>
                    <a:pt x="196" y="225"/>
                  </a:cubicBezTo>
                  <a:cubicBezTo>
                    <a:pt x="202" y="225"/>
                    <a:pt x="206" y="220"/>
                    <a:pt x="206" y="215"/>
                  </a:cubicBezTo>
                  <a:cubicBezTo>
                    <a:pt x="206" y="210"/>
                    <a:pt x="202" y="205"/>
                    <a:pt x="196" y="205"/>
                  </a:cubicBezTo>
                  <a:close/>
                  <a:moveTo>
                    <a:pt x="196" y="176"/>
                  </a:moveTo>
                  <a:cubicBezTo>
                    <a:pt x="191" y="176"/>
                    <a:pt x="187" y="180"/>
                    <a:pt x="187" y="185"/>
                  </a:cubicBezTo>
                  <a:cubicBezTo>
                    <a:pt x="187" y="191"/>
                    <a:pt x="191" y="195"/>
                    <a:pt x="196" y="195"/>
                  </a:cubicBezTo>
                  <a:cubicBezTo>
                    <a:pt x="202" y="195"/>
                    <a:pt x="206" y="191"/>
                    <a:pt x="206" y="185"/>
                  </a:cubicBezTo>
                  <a:cubicBezTo>
                    <a:pt x="206" y="180"/>
                    <a:pt x="202" y="176"/>
                    <a:pt x="196" y="176"/>
                  </a:cubicBezTo>
                  <a:close/>
                  <a:moveTo>
                    <a:pt x="180" y="151"/>
                  </a:moveTo>
                  <a:cubicBezTo>
                    <a:pt x="180" y="158"/>
                    <a:pt x="180" y="158"/>
                    <a:pt x="180" y="158"/>
                  </a:cubicBezTo>
                  <a:cubicBezTo>
                    <a:pt x="214" y="158"/>
                    <a:pt x="214" y="158"/>
                    <a:pt x="214" y="158"/>
                  </a:cubicBezTo>
                  <a:cubicBezTo>
                    <a:pt x="214" y="151"/>
                    <a:pt x="214" y="151"/>
                    <a:pt x="214" y="151"/>
                  </a:cubicBezTo>
                  <a:cubicBezTo>
                    <a:pt x="180" y="151"/>
                    <a:pt x="180" y="151"/>
                    <a:pt x="180" y="151"/>
                  </a:cubicBezTo>
                  <a:close/>
                  <a:moveTo>
                    <a:pt x="180" y="141"/>
                  </a:moveTo>
                  <a:cubicBezTo>
                    <a:pt x="180" y="147"/>
                    <a:pt x="180" y="147"/>
                    <a:pt x="180" y="147"/>
                  </a:cubicBezTo>
                  <a:cubicBezTo>
                    <a:pt x="214" y="147"/>
                    <a:pt x="214" y="147"/>
                    <a:pt x="214" y="147"/>
                  </a:cubicBezTo>
                  <a:cubicBezTo>
                    <a:pt x="214" y="141"/>
                    <a:pt x="214" y="141"/>
                    <a:pt x="214" y="141"/>
                  </a:cubicBezTo>
                  <a:cubicBezTo>
                    <a:pt x="180" y="141"/>
                    <a:pt x="180" y="141"/>
                    <a:pt x="180" y="141"/>
                  </a:cubicBezTo>
                  <a:close/>
                  <a:moveTo>
                    <a:pt x="180" y="130"/>
                  </a:moveTo>
                  <a:cubicBezTo>
                    <a:pt x="180" y="136"/>
                    <a:pt x="180" y="136"/>
                    <a:pt x="180" y="136"/>
                  </a:cubicBezTo>
                  <a:cubicBezTo>
                    <a:pt x="214" y="136"/>
                    <a:pt x="214" y="136"/>
                    <a:pt x="214" y="136"/>
                  </a:cubicBezTo>
                  <a:cubicBezTo>
                    <a:pt x="214" y="130"/>
                    <a:pt x="214" y="130"/>
                    <a:pt x="214" y="130"/>
                  </a:cubicBezTo>
                  <a:cubicBezTo>
                    <a:pt x="180" y="130"/>
                    <a:pt x="180" y="130"/>
                    <a:pt x="180" y="130"/>
                  </a:cubicBezTo>
                  <a:close/>
                  <a:moveTo>
                    <a:pt x="71" y="122"/>
                  </a:moveTo>
                  <a:cubicBezTo>
                    <a:pt x="51" y="122"/>
                    <a:pt x="34" y="139"/>
                    <a:pt x="34" y="159"/>
                  </a:cubicBezTo>
                  <a:cubicBezTo>
                    <a:pt x="34" y="189"/>
                    <a:pt x="34" y="189"/>
                    <a:pt x="34" y="189"/>
                  </a:cubicBezTo>
                  <a:cubicBezTo>
                    <a:pt x="34" y="210"/>
                    <a:pt x="51" y="226"/>
                    <a:pt x="71" y="226"/>
                  </a:cubicBezTo>
                  <a:cubicBezTo>
                    <a:pt x="133" y="226"/>
                    <a:pt x="133" y="226"/>
                    <a:pt x="133" y="226"/>
                  </a:cubicBezTo>
                  <a:cubicBezTo>
                    <a:pt x="153" y="226"/>
                    <a:pt x="170" y="210"/>
                    <a:pt x="170" y="189"/>
                  </a:cubicBezTo>
                  <a:cubicBezTo>
                    <a:pt x="170" y="159"/>
                    <a:pt x="170" y="159"/>
                    <a:pt x="170" y="159"/>
                  </a:cubicBezTo>
                  <a:cubicBezTo>
                    <a:pt x="170" y="139"/>
                    <a:pt x="153" y="122"/>
                    <a:pt x="133" y="122"/>
                  </a:cubicBezTo>
                  <a:lnTo>
                    <a:pt x="71" y="122"/>
                  </a:lnTo>
                  <a:close/>
                </a:path>
              </a:pathLst>
            </a:custGeom>
            <a:solidFill>
              <a:srgbClr val="FCFCFC"/>
            </a:solidFill>
            <a:ln>
              <a:noFill/>
            </a:ln>
            <a:effectLst>
              <a:outerShdw blurRad="50800" dist="38100" dir="5400000" algn="t"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23" name="Group 68"/>
          <p:cNvGrpSpPr/>
          <p:nvPr/>
        </p:nvGrpSpPr>
        <p:grpSpPr>
          <a:xfrm>
            <a:off x="2578271" y="4254143"/>
            <a:ext cx="129911" cy="456554"/>
            <a:chOff x="8243431" y="1672074"/>
            <a:chExt cx="199000" cy="699358"/>
          </a:xfrm>
          <a:solidFill>
            <a:srgbClr val="3F3F3F">
              <a:lumMod val="60000"/>
              <a:lumOff val="40000"/>
            </a:srgbClr>
          </a:solidFill>
        </p:grpSpPr>
        <p:sp>
          <p:nvSpPr>
            <p:cNvPr id="24" name="Oval 65"/>
            <p:cNvSpPr/>
            <p:nvPr/>
          </p:nvSpPr>
          <p:spPr>
            <a:xfrm>
              <a:off x="8243431" y="2172432"/>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25" name="Oval 66"/>
            <p:cNvSpPr/>
            <p:nvPr/>
          </p:nvSpPr>
          <p:spPr>
            <a:xfrm>
              <a:off x="8243431" y="1921597"/>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26" name="Oval 67"/>
            <p:cNvSpPr/>
            <p:nvPr/>
          </p:nvSpPr>
          <p:spPr>
            <a:xfrm>
              <a:off x="8243431" y="1672074"/>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27" name="Group 69"/>
          <p:cNvGrpSpPr/>
          <p:nvPr/>
        </p:nvGrpSpPr>
        <p:grpSpPr>
          <a:xfrm>
            <a:off x="6031044" y="4254143"/>
            <a:ext cx="129911" cy="456554"/>
            <a:chOff x="8243431" y="1672074"/>
            <a:chExt cx="199000" cy="699358"/>
          </a:xfrm>
          <a:solidFill>
            <a:srgbClr val="3F3F3F">
              <a:lumMod val="60000"/>
              <a:lumOff val="40000"/>
            </a:srgbClr>
          </a:solidFill>
        </p:grpSpPr>
        <p:sp>
          <p:nvSpPr>
            <p:cNvPr id="28" name="Oval 70"/>
            <p:cNvSpPr/>
            <p:nvPr/>
          </p:nvSpPr>
          <p:spPr>
            <a:xfrm>
              <a:off x="8243431" y="2172432"/>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29" name="Oval 71"/>
            <p:cNvSpPr/>
            <p:nvPr/>
          </p:nvSpPr>
          <p:spPr>
            <a:xfrm>
              <a:off x="8243431" y="1921597"/>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30" name="Oval 72"/>
            <p:cNvSpPr/>
            <p:nvPr/>
          </p:nvSpPr>
          <p:spPr>
            <a:xfrm>
              <a:off x="8243431" y="1672074"/>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31" name="Group 73"/>
          <p:cNvGrpSpPr/>
          <p:nvPr/>
        </p:nvGrpSpPr>
        <p:grpSpPr>
          <a:xfrm>
            <a:off x="9478311" y="4254143"/>
            <a:ext cx="129911" cy="456554"/>
            <a:chOff x="8243431" y="1672074"/>
            <a:chExt cx="199000" cy="699358"/>
          </a:xfrm>
          <a:solidFill>
            <a:srgbClr val="3F3F3F">
              <a:lumMod val="60000"/>
              <a:lumOff val="40000"/>
            </a:srgbClr>
          </a:solidFill>
        </p:grpSpPr>
        <p:sp>
          <p:nvSpPr>
            <p:cNvPr id="32" name="Oval 74"/>
            <p:cNvSpPr/>
            <p:nvPr/>
          </p:nvSpPr>
          <p:spPr>
            <a:xfrm>
              <a:off x="8243431" y="2172432"/>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33" name="Oval 75"/>
            <p:cNvSpPr/>
            <p:nvPr/>
          </p:nvSpPr>
          <p:spPr>
            <a:xfrm>
              <a:off x="8243431" y="1921597"/>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34" name="Oval 76"/>
            <p:cNvSpPr/>
            <p:nvPr/>
          </p:nvSpPr>
          <p:spPr>
            <a:xfrm>
              <a:off x="8243431" y="1672074"/>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35" name="Group 77"/>
          <p:cNvGrpSpPr/>
          <p:nvPr/>
        </p:nvGrpSpPr>
        <p:grpSpPr>
          <a:xfrm>
            <a:off x="4307410" y="2524516"/>
            <a:ext cx="129911" cy="456554"/>
            <a:chOff x="8243431" y="1672074"/>
            <a:chExt cx="199000" cy="699358"/>
          </a:xfrm>
          <a:solidFill>
            <a:srgbClr val="3F3F3F">
              <a:lumMod val="60000"/>
              <a:lumOff val="40000"/>
            </a:srgbClr>
          </a:solidFill>
        </p:grpSpPr>
        <p:sp>
          <p:nvSpPr>
            <p:cNvPr id="36" name="Oval 78"/>
            <p:cNvSpPr/>
            <p:nvPr/>
          </p:nvSpPr>
          <p:spPr>
            <a:xfrm>
              <a:off x="8243431" y="2172432"/>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37" name="Oval 79"/>
            <p:cNvSpPr/>
            <p:nvPr/>
          </p:nvSpPr>
          <p:spPr>
            <a:xfrm>
              <a:off x="8243431" y="1921597"/>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38" name="Oval 80"/>
            <p:cNvSpPr/>
            <p:nvPr/>
          </p:nvSpPr>
          <p:spPr>
            <a:xfrm>
              <a:off x="8243431" y="1672074"/>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39" name="Group 81"/>
          <p:cNvGrpSpPr/>
          <p:nvPr/>
        </p:nvGrpSpPr>
        <p:grpSpPr>
          <a:xfrm>
            <a:off x="7754678" y="2524516"/>
            <a:ext cx="129911" cy="456554"/>
            <a:chOff x="8243431" y="1672074"/>
            <a:chExt cx="199000" cy="699358"/>
          </a:xfrm>
          <a:solidFill>
            <a:srgbClr val="3F3F3F">
              <a:lumMod val="60000"/>
              <a:lumOff val="40000"/>
            </a:srgbClr>
          </a:solidFill>
        </p:grpSpPr>
        <p:sp>
          <p:nvSpPr>
            <p:cNvPr id="40" name="Oval 82"/>
            <p:cNvSpPr/>
            <p:nvPr/>
          </p:nvSpPr>
          <p:spPr>
            <a:xfrm>
              <a:off x="8243431" y="2172432"/>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41" name="Oval 83"/>
            <p:cNvSpPr/>
            <p:nvPr/>
          </p:nvSpPr>
          <p:spPr>
            <a:xfrm>
              <a:off x="8243431" y="1921597"/>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sp>
          <p:nvSpPr>
            <p:cNvPr id="42" name="Oval 84"/>
            <p:cNvSpPr/>
            <p:nvPr/>
          </p:nvSpPr>
          <p:spPr>
            <a:xfrm>
              <a:off x="8243431" y="1672074"/>
              <a:ext cx="199000" cy="199000"/>
            </a:xfrm>
            <a:prstGeom prst="ellipse">
              <a:avLst/>
            </a:pr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GB" sz="1600" b="0" i="0" u="none" strike="noStrike" kern="0" cap="none" spc="0" normalizeH="0" baseline="0" noProof="0">
                <a:ln>
                  <a:noFill/>
                </a:ln>
                <a:solidFill>
                  <a:schemeClr val="bg1"/>
                </a:solidFill>
                <a:effectLst/>
                <a:uLnTx/>
                <a:uFillTx/>
                <a:latin typeface="微软雅黑" pitchFamily="34" charset="-122"/>
                <a:ea typeface="微软雅黑" pitchFamily="34" charset="-122"/>
                <a:cs typeface="+mn-ea"/>
                <a:sym typeface="+mn-lt"/>
              </a:endParaRPr>
            </a:p>
          </p:txBody>
        </p:sp>
      </p:grpSp>
      <p:grpSp>
        <p:nvGrpSpPr>
          <p:cNvPr id="43" name="组合 42"/>
          <p:cNvGrpSpPr/>
          <p:nvPr/>
        </p:nvGrpSpPr>
        <p:grpSpPr bwMode="auto">
          <a:xfrm>
            <a:off x="614680" y="5435600"/>
            <a:ext cx="4069080" cy="1206500"/>
            <a:chOff x="6358171" y="672761"/>
            <a:chExt cx="2348774" cy="904746"/>
          </a:xfrm>
        </p:grpSpPr>
        <p:sp>
          <p:nvSpPr>
            <p:cNvPr id="44" name="Content Placeholder 2"/>
            <p:cNvSpPr txBox="1"/>
            <p:nvPr/>
          </p:nvSpPr>
          <p:spPr>
            <a:xfrm>
              <a:off x="6468636" y="902916"/>
              <a:ext cx="2191893" cy="674591"/>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0" algn="just">
                <a:lnSpc>
                  <a:spcPct val="150000"/>
                </a:lnSpc>
                <a:buNone/>
              </a:pPr>
              <a:r>
                <a:rPr lang="en-US" altLang="zh-CN" sz="1200" kern="100" dirty="0">
                  <a:solidFill>
                    <a:schemeClr val="tx1">
                      <a:lumMod val="75000"/>
                      <a:lumOff val="25000"/>
                    </a:schemeClr>
                  </a:solidFill>
                  <a:latin typeface="黑体" pitchFamily="49" charset="-122"/>
                  <a:ea typeface="黑体" pitchFamily="49" charset="-122"/>
                </a:rPr>
                <a:t>The first new </a:t>
              </a:r>
              <a:r>
                <a:rPr lang="en-US" altLang="zh-CN" sz="1200" kern="100" dirty="0">
                  <a:solidFill>
                    <a:schemeClr val="tx1">
                      <a:lumMod val="75000"/>
                      <a:lumOff val="25000"/>
                    </a:schemeClr>
                  </a:solidFill>
                  <a:latin typeface="黑体" pitchFamily="49" charset="-122"/>
                  <a:ea typeface="黑体" pitchFamily="49" charset="-122"/>
                  <a:sym typeface="+mn-ea"/>
                </a:rPr>
                <a:t>energy </a:t>
              </a:r>
              <a:r>
                <a:rPr lang="en-US" altLang="zh-CN" sz="1200" kern="100" dirty="0">
                  <a:solidFill>
                    <a:schemeClr val="tx1">
                      <a:lumMod val="75000"/>
                      <a:lumOff val="25000"/>
                    </a:schemeClr>
                  </a:solidFill>
                  <a:latin typeface="黑体" pitchFamily="49" charset="-122"/>
                  <a:ea typeface="黑体" pitchFamily="49" charset="-122"/>
                </a:rPr>
                <a:t>passenger vehicle</a:t>
              </a:r>
              <a:endParaRPr lang="en-US" altLang="zh-CN" sz="1200" kern="100" dirty="0">
                <a:solidFill>
                  <a:schemeClr val="tx1">
                    <a:lumMod val="75000"/>
                    <a:lumOff val="25000"/>
                  </a:schemeClr>
                </a:solidFill>
                <a:latin typeface="黑体" pitchFamily="49" charset="-122"/>
                <a:ea typeface="黑体" pitchFamily="49" charset="-122"/>
              </a:endParaRPr>
            </a:p>
          </p:txBody>
        </p:sp>
        <p:sp>
          <p:nvSpPr>
            <p:cNvPr id="45" name="文本框 17"/>
            <p:cNvSpPr txBox="1"/>
            <p:nvPr/>
          </p:nvSpPr>
          <p:spPr bwMode="auto">
            <a:xfrm>
              <a:off x="6358171" y="672761"/>
              <a:ext cx="2348774" cy="251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华文细黑" pitchFamily="2" charset="-122"/>
                  <a:ea typeface="华文细黑" pitchFamily="2" charset="-122"/>
                </a:defRPr>
              </a:lvl1pPr>
              <a:lvl2pPr marL="742950" indent="-285750">
                <a:defRPr sz="1300">
                  <a:solidFill>
                    <a:schemeClr val="tx1"/>
                  </a:solidFill>
                  <a:latin typeface="华文细黑" pitchFamily="2" charset="-122"/>
                  <a:ea typeface="华文细黑" pitchFamily="2" charset="-122"/>
                </a:defRPr>
              </a:lvl2pPr>
              <a:lvl3pPr marL="1143000" indent="-228600">
                <a:defRPr sz="1300">
                  <a:solidFill>
                    <a:schemeClr val="tx1"/>
                  </a:solidFill>
                  <a:latin typeface="华文细黑" pitchFamily="2" charset="-122"/>
                  <a:ea typeface="华文细黑" pitchFamily="2" charset="-122"/>
                </a:defRPr>
              </a:lvl3pPr>
              <a:lvl4pPr marL="1600200" indent="-228600">
                <a:defRPr sz="1300">
                  <a:solidFill>
                    <a:schemeClr val="tx1"/>
                  </a:solidFill>
                  <a:latin typeface="华文细黑" pitchFamily="2" charset="-122"/>
                  <a:ea typeface="华文细黑" pitchFamily="2" charset="-122"/>
                </a:defRPr>
              </a:lvl4pPr>
              <a:lvl5pPr marL="2057400" indent="-228600">
                <a:defRPr sz="1300">
                  <a:solidFill>
                    <a:schemeClr val="tx1"/>
                  </a:solidFill>
                  <a:latin typeface="华文细黑" pitchFamily="2" charset="-122"/>
                  <a:ea typeface="华文细黑" pitchFamily="2" charset="-122"/>
                </a:defRPr>
              </a:lvl5pPr>
              <a:lvl6pPr marL="2514600" indent="-228600" defTabSz="684530" fontAlgn="base">
                <a:spcBef>
                  <a:spcPct val="0"/>
                </a:spcBef>
                <a:spcAft>
                  <a:spcPct val="0"/>
                </a:spcAft>
                <a:defRPr sz="1300">
                  <a:solidFill>
                    <a:schemeClr val="tx1"/>
                  </a:solidFill>
                  <a:latin typeface="华文细黑" pitchFamily="2" charset="-122"/>
                  <a:ea typeface="华文细黑" pitchFamily="2" charset="-122"/>
                </a:defRPr>
              </a:lvl6pPr>
              <a:lvl7pPr marL="2971800" indent="-228600" defTabSz="684530" fontAlgn="base">
                <a:spcBef>
                  <a:spcPct val="0"/>
                </a:spcBef>
                <a:spcAft>
                  <a:spcPct val="0"/>
                </a:spcAft>
                <a:defRPr sz="1300">
                  <a:solidFill>
                    <a:schemeClr val="tx1"/>
                  </a:solidFill>
                  <a:latin typeface="华文细黑" pitchFamily="2" charset="-122"/>
                  <a:ea typeface="华文细黑" pitchFamily="2" charset="-122"/>
                </a:defRPr>
              </a:lvl7pPr>
              <a:lvl8pPr marL="3429000" indent="-228600" defTabSz="684530" fontAlgn="base">
                <a:spcBef>
                  <a:spcPct val="0"/>
                </a:spcBef>
                <a:spcAft>
                  <a:spcPct val="0"/>
                </a:spcAft>
                <a:defRPr sz="1300">
                  <a:solidFill>
                    <a:schemeClr val="tx1"/>
                  </a:solidFill>
                  <a:latin typeface="华文细黑" pitchFamily="2" charset="-122"/>
                  <a:ea typeface="华文细黑" pitchFamily="2" charset="-122"/>
                </a:defRPr>
              </a:lvl8pPr>
              <a:lvl9pPr marL="3886200" indent="-228600" defTabSz="684530" fontAlgn="base">
                <a:spcBef>
                  <a:spcPct val="0"/>
                </a:spcBef>
                <a:spcAft>
                  <a:spcPct val="0"/>
                </a:spcAft>
                <a:defRPr sz="1300">
                  <a:solidFill>
                    <a:schemeClr val="tx1"/>
                  </a:solidFill>
                  <a:latin typeface="华文细黑" pitchFamily="2" charset="-122"/>
                  <a:ea typeface="华文细黑" pitchFamily="2" charset="-122"/>
                </a:defRPr>
              </a:lvl9pPr>
            </a:lstStyle>
            <a:p>
              <a:pPr algn="ctr" eaLnBrk="1" hangingPunct="1"/>
              <a:r>
                <a:rPr lang="en-US" altLang="zh-CN" sz="1600" dirty="0">
                  <a:solidFill>
                    <a:schemeClr val="tx1">
                      <a:lumMod val="75000"/>
                      <a:lumOff val="25000"/>
                    </a:schemeClr>
                  </a:solidFill>
                </a:rPr>
                <a:t>2008</a:t>
              </a:r>
              <a:endParaRPr lang="en-US" altLang="zh-CN" sz="1600" dirty="0">
                <a:solidFill>
                  <a:schemeClr val="tx1">
                    <a:lumMod val="75000"/>
                    <a:lumOff val="25000"/>
                  </a:schemeClr>
                </a:solidFill>
              </a:endParaRPr>
            </a:p>
          </p:txBody>
        </p:sp>
      </p:grpSp>
      <p:grpSp>
        <p:nvGrpSpPr>
          <p:cNvPr id="46" name="组合 45"/>
          <p:cNvGrpSpPr/>
          <p:nvPr/>
        </p:nvGrpSpPr>
        <p:grpSpPr bwMode="auto">
          <a:xfrm>
            <a:off x="3558540" y="4711065"/>
            <a:ext cx="4789805" cy="1206500"/>
            <a:chOff x="6358171" y="672761"/>
            <a:chExt cx="2348774" cy="904746"/>
          </a:xfrm>
        </p:grpSpPr>
        <p:sp>
          <p:nvSpPr>
            <p:cNvPr id="47" name="Content Placeholder 2"/>
            <p:cNvSpPr txBox="1"/>
            <p:nvPr/>
          </p:nvSpPr>
          <p:spPr>
            <a:xfrm>
              <a:off x="6468636" y="902916"/>
              <a:ext cx="2191893" cy="674591"/>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0" algn="just">
                <a:lnSpc>
                  <a:spcPct val="150000"/>
                </a:lnSpc>
                <a:buNone/>
              </a:pPr>
              <a:r>
                <a:rPr lang="en-US" altLang="zh-CN" sz="1200" kern="100" dirty="0">
                  <a:solidFill>
                    <a:schemeClr val="tx1">
                      <a:lumMod val="75000"/>
                      <a:lumOff val="25000"/>
                    </a:schemeClr>
                  </a:solidFill>
                  <a:latin typeface="黑体" pitchFamily="49" charset="-122"/>
                  <a:ea typeface="黑体" pitchFamily="49" charset="-122"/>
                  <a:sym typeface="+mn-ea"/>
                </a:rPr>
                <a:t>The one millionth new energy passenger vehicle</a:t>
              </a:r>
              <a:endParaRPr lang="en-US" altLang="zh-CN" sz="1200" kern="100" dirty="0">
                <a:solidFill>
                  <a:schemeClr val="tx1">
                    <a:lumMod val="75000"/>
                    <a:lumOff val="25000"/>
                  </a:schemeClr>
                </a:solidFill>
                <a:latin typeface="黑体" pitchFamily="49" charset="-122"/>
                <a:ea typeface="黑体" pitchFamily="49" charset="-122"/>
                <a:sym typeface="+mn-ea"/>
              </a:endParaRPr>
            </a:p>
          </p:txBody>
        </p:sp>
        <p:sp>
          <p:nvSpPr>
            <p:cNvPr id="48" name="文本框 17"/>
            <p:cNvSpPr txBox="1"/>
            <p:nvPr/>
          </p:nvSpPr>
          <p:spPr bwMode="auto">
            <a:xfrm>
              <a:off x="6358171" y="672761"/>
              <a:ext cx="2348774" cy="251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华文细黑" pitchFamily="2" charset="-122"/>
                  <a:ea typeface="华文细黑" pitchFamily="2" charset="-122"/>
                </a:defRPr>
              </a:lvl1pPr>
              <a:lvl2pPr marL="742950" indent="-285750">
                <a:defRPr sz="1300">
                  <a:solidFill>
                    <a:schemeClr val="tx1"/>
                  </a:solidFill>
                  <a:latin typeface="华文细黑" pitchFamily="2" charset="-122"/>
                  <a:ea typeface="华文细黑" pitchFamily="2" charset="-122"/>
                </a:defRPr>
              </a:lvl2pPr>
              <a:lvl3pPr marL="1143000" indent="-228600">
                <a:defRPr sz="1300">
                  <a:solidFill>
                    <a:schemeClr val="tx1"/>
                  </a:solidFill>
                  <a:latin typeface="华文细黑" pitchFamily="2" charset="-122"/>
                  <a:ea typeface="华文细黑" pitchFamily="2" charset="-122"/>
                </a:defRPr>
              </a:lvl3pPr>
              <a:lvl4pPr marL="1600200" indent="-228600">
                <a:defRPr sz="1300">
                  <a:solidFill>
                    <a:schemeClr val="tx1"/>
                  </a:solidFill>
                  <a:latin typeface="华文细黑" pitchFamily="2" charset="-122"/>
                  <a:ea typeface="华文细黑" pitchFamily="2" charset="-122"/>
                </a:defRPr>
              </a:lvl4pPr>
              <a:lvl5pPr marL="2057400" indent="-228600">
                <a:defRPr sz="1300">
                  <a:solidFill>
                    <a:schemeClr val="tx1"/>
                  </a:solidFill>
                  <a:latin typeface="华文细黑" pitchFamily="2" charset="-122"/>
                  <a:ea typeface="华文细黑" pitchFamily="2" charset="-122"/>
                </a:defRPr>
              </a:lvl5pPr>
              <a:lvl6pPr marL="2514600" indent="-228600" defTabSz="684530" fontAlgn="base">
                <a:spcBef>
                  <a:spcPct val="0"/>
                </a:spcBef>
                <a:spcAft>
                  <a:spcPct val="0"/>
                </a:spcAft>
                <a:defRPr sz="1300">
                  <a:solidFill>
                    <a:schemeClr val="tx1"/>
                  </a:solidFill>
                  <a:latin typeface="华文细黑" pitchFamily="2" charset="-122"/>
                  <a:ea typeface="华文细黑" pitchFamily="2" charset="-122"/>
                </a:defRPr>
              </a:lvl6pPr>
              <a:lvl7pPr marL="2971800" indent="-228600" defTabSz="684530" fontAlgn="base">
                <a:spcBef>
                  <a:spcPct val="0"/>
                </a:spcBef>
                <a:spcAft>
                  <a:spcPct val="0"/>
                </a:spcAft>
                <a:defRPr sz="1300">
                  <a:solidFill>
                    <a:schemeClr val="tx1"/>
                  </a:solidFill>
                  <a:latin typeface="华文细黑" pitchFamily="2" charset="-122"/>
                  <a:ea typeface="华文细黑" pitchFamily="2" charset="-122"/>
                </a:defRPr>
              </a:lvl7pPr>
              <a:lvl8pPr marL="3429000" indent="-228600" defTabSz="684530" fontAlgn="base">
                <a:spcBef>
                  <a:spcPct val="0"/>
                </a:spcBef>
                <a:spcAft>
                  <a:spcPct val="0"/>
                </a:spcAft>
                <a:defRPr sz="1300">
                  <a:solidFill>
                    <a:schemeClr val="tx1"/>
                  </a:solidFill>
                  <a:latin typeface="华文细黑" pitchFamily="2" charset="-122"/>
                  <a:ea typeface="华文细黑" pitchFamily="2" charset="-122"/>
                </a:defRPr>
              </a:lvl8pPr>
              <a:lvl9pPr marL="3886200" indent="-228600" defTabSz="684530" fontAlgn="base">
                <a:spcBef>
                  <a:spcPct val="0"/>
                </a:spcBef>
                <a:spcAft>
                  <a:spcPct val="0"/>
                </a:spcAft>
                <a:defRPr sz="1300">
                  <a:solidFill>
                    <a:schemeClr val="tx1"/>
                  </a:solidFill>
                  <a:latin typeface="华文细黑" pitchFamily="2" charset="-122"/>
                  <a:ea typeface="华文细黑" pitchFamily="2" charset="-122"/>
                </a:defRPr>
              </a:lvl9pPr>
            </a:lstStyle>
            <a:p>
              <a:pPr algn="ctr" eaLnBrk="1" hangingPunct="1"/>
              <a:r>
                <a:rPr lang="en-US" altLang="zh-CN" sz="1600" dirty="0">
                  <a:solidFill>
                    <a:schemeClr val="tx1">
                      <a:lumMod val="75000"/>
                      <a:lumOff val="25000"/>
                    </a:schemeClr>
                  </a:solidFill>
                </a:rPr>
                <a:t>       2021</a:t>
              </a:r>
              <a:endParaRPr lang="en-US" altLang="zh-CN" sz="1600" dirty="0">
                <a:solidFill>
                  <a:schemeClr val="tx1">
                    <a:lumMod val="75000"/>
                    <a:lumOff val="25000"/>
                  </a:schemeClr>
                </a:solidFill>
              </a:endParaRPr>
            </a:p>
          </p:txBody>
        </p:sp>
      </p:grpSp>
      <p:pic>
        <p:nvPicPr>
          <p:cNvPr id="58" name="图片 57"/>
          <p:cNvPicPr>
            <a:picLocks noChangeAspect="1"/>
          </p:cNvPicPr>
          <p:nvPr/>
        </p:nvPicPr>
        <p:blipFill rotWithShape="1">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grpSp>
        <p:nvGrpSpPr>
          <p:cNvPr id="59" name="组合 58"/>
          <p:cNvGrpSpPr/>
          <p:nvPr/>
        </p:nvGrpSpPr>
        <p:grpSpPr bwMode="auto">
          <a:xfrm>
            <a:off x="7277100" y="5515610"/>
            <a:ext cx="4914900" cy="1065530"/>
            <a:chOff x="6358171" y="672761"/>
            <a:chExt cx="2348774" cy="904746"/>
          </a:xfrm>
        </p:grpSpPr>
        <p:sp>
          <p:nvSpPr>
            <p:cNvPr id="60" name="Content Placeholder 2"/>
            <p:cNvSpPr txBox="1"/>
            <p:nvPr/>
          </p:nvSpPr>
          <p:spPr>
            <a:xfrm>
              <a:off x="6468636" y="902916"/>
              <a:ext cx="2191893" cy="674591"/>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0" algn="just">
                <a:lnSpc>
                  <a:spcPct val="150000"/>
                </a:lnSpc>
                <a:buNone/>
              </a:pPr>
              <a:r>
                <a:rPr lang="en-US" altLang="zh-CN" sz="1200" kern="100" dirty="0">
                  <a:solidFill>
                    <a:schemeClr val="tx1">
                      <a:lumMod val="75000"/>
                      <a:lumOff val="25000"/>
                    </a:schemeClr>
                  </a:solidFill>
                  <a:latin typeface="黑体" pitchFamily="49" charset="-122"/>
                  <a:ea typeface="黑体" pitchFamily="49" charset="-122"/>
                  <a:sym typeface="+mn-ea"/>
                </a:rPr>
                <a:t>The three millionth new </a:t>
              </a:r>
              <a:r>
                <a:rPr lang="en-US" altLang="zh-CN" sz="1200" kern="100" dirty="0">
                  <a:solidFill>
                    <a:schemeClr val="tx1">
                      <a:lumMod val="75000"/>
                      <a:lumOff val="25000"/>
                    </a:schemeClr>
                  </a:solidFill>
                  <a:latin typeface="黑体" pitchFamily="49" charset="-122"/>
                  <a:ea typeface="黑体" pitchFamily="49" charset="-122"/>
                  <a:sym typeface="+mn-ea"/>
                </a:rPr>
                <a:t>energy </a:t>
              </a:r>
              <a:r>
                <a:rPr lang="en-US" altLang="zh-CN" sz="1200" kern="100" dirty="0">
                  <a:solidFill>
                    <a:schemeClr val="tx1">
                      <a:lumMod val="75000"/>
                      <a:lumOff val="25000"/>
                    </a:schemeClr>
                  </a:solidFill>
                  <a:latin typeface="黑体" pitchFamily="49" charset="-122"/>
                  <a:ea typeface="黑体" pitchFamily="49" charset="-122"/>
                  <a:sym typeface="+mn-ea"/>
                </a:rPr>
                <a:t>passenger vehicle</a:t>
              </a:r>
              <a:endParaRPr lang="en-US" altLang="zh-CN" sz="1200" kern="100" dirty="0">
                <a:solidFill>
                  <a:schemeClr val="tx1">
                    <a:lumMod val="75000"/>
                    <a:lumOff val="25000"/>
                  </a:schemeClr>
                </a:solidFill>
                <a:latin typeface="黑体" pitchFamily="49" charset="-122"/>
                <a:ea typeface="黑体" pitchFamily="49" charset="-122"/>
                <a:sym typeface="+mn-ea"/>
              </a:endParaRPr>
            </a:p>
            <a:p>
              <a:pPr indent="0" algn="just">
                <a:lnSpc>
                  <a:spcPct val="150000"/>
                </a:lnSpc>
                <a:buNone/>
              </a:pPr>
              <a:r>
                <a:rPr lang="en-US" altLang="zh-CN" sz="1200" kern="100" dirty="0">
                  <a:solidFill>
                    <a:schemeClr val="tx1">
                      <a:lumMod val="75000"/>
                      <a:lumOff val="25000"/>
                    </a:schemeClr>
                  </a:solidFill>
                  <a:latin typeface="黑体" pitchFamily="49" charset="-122"/>
                  <a:ea typeface="黑体" pitchFamily="49" charset="-122"/>
                  <a:sym typeface="+mn-ea"/>
                </a:rPr>
                <a:t>             best seller in the world </a:t>
              </a:r>
              <a:endParaRPr lang="en-US" altLang="zh-CN" sz="1200" kern="100" dirty="0">
                <a:solidFill>
                  <a:schemeClr val="tx1">
                    <a:lumMod val="75000"/>
                    <a:lumOff val="25000"/>
                  </a:schemeClr>
                </a:solidFill>
                <a:latin typeface="黑体" pitchFamily="49" charset="-122"/>
                <a:ea typeface="黑体" pitchFamily="49" charset="-122"/>
                <a:sym typeface="+mn-ea"/>
              </a:endParaRPr>
            </a:p>
          </p:txBody>
        </p:sp>
        <p:sp>
          <p:nvSpPr>
            <p:cNvPr id="61" name="文本框 17"/>
            <p:cNvSpPr txBox="1"/>
            <p:nvPr/>
          </p:nvSpPr>
          <p:spPr bwMode="auto">
            <a:xfrm>
              <a:off x="6358171" y="672761"/>
              <a:ext cx="2348774" cy="28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华文细黑" pitchFamily="2" charset="-122"/>
                  <a:ea typeface="华文细黑" pitchFamily="2" charset="-122"/>
                </a:defRPr>
              </a:lvl1pPr>
              <a:lvl2pPr marL="742950" indent="-285750">
                <a:defRPr sz="1300">
                  <a:solidFill>
                    <a:schemeClr val="tx1"/>
                  </a:solidFill>
                  <a:latin typeface="华文细黑" pitchFamily="2" charset="-122"/>
                  <a:ea typeface="华文细黑" pitchFamily="2" charset="-122"/>
                </a:defRPr>
              </a:lvl2pPr>
              <a:lvl3pPr marL="1143000" indent="-228600">
                <a:defRPr sz="1300">
                  <a:solidFill>
                    <a:schemeClr val="tx1"/>
                  </a:solidFill>
                  <a:latin typeface="华文细黑" pitchFamily="2" charset="-122"/>
                  <a:ea typeface="华文细黑" pitchFamily="2" charset="-122"/>
                </a:defRPr>
              </a:lvl3pPr>
              <a:lvl4pPr marL="1600200" indent="-228600">
                <a:defRPr sz="1300">
                  <a:solidFill>
                    <a:schemeClr val="tx1"/>
                  </a:solidFill>
                  <a:latin typeface="华文细黑" pitchFamily="2" charset="-122"/>
                  <a:ea typeface="华文细黑" pitchFamily="2" charset="-122"/>
                </a:defRPr>
              </a:lvl4pPr>
              <a:lvl5pPr marL="2057400" indent="-228600">
                <a:defRPr sz="1300">
                  <a:solidFill>
                    <a:schemeClr val="tx1"/>
                  </a:solidFill>
                  <a:latin typeface="华文细黑" pitchFamily="2" charset="-122"/>
                  <a:ea typeface="华文细黑" pitchFamily="2" charset="-122"/>
                </a:defRPr>
              </a:lvl5pPr>
              <a:lvl6pPr marL="2514600" indent="-228600" defTabSz="684530" fontAlgn="base">
                <a:spcBef>
                  <a:spcPct val="0"/>
                </a:spcBef>
                <a:spcAft>
                  <a:spcPct val="0"/>
                </a:spcAft>
                <a:defRPr sz="1300">
                  <a:solidFill>
                    <a:schemeClr val="tx1"/>
                  </a:solidFill>
                  <a:latin typeface="华文细黑" pitchFamily="2" charset="-122"/>
                  <a:ea typeface="华文细黑" pitchFamily="2" charset="-122"/>
                </a:defRPr>
              </a:lvl6pPr>
              <a:lvl7pPr marL="2971800" indent="-228600" defTabSz="684530" fontAlgn="base">
                <a:spcBef>
                  <a:spcPct val="0"/>
                </a:spcBef>
                <a:spcAft>
                  <a:spcPct val="0"/>
                </a:spcAft>
                <a:defRPr sz="1300">
                  <a:solidFill>
                    <a:schemeClr val="tx1"/>
                  </a:solidFill>
                  <a:latin typeface="华文细黑" pitchFamily="2" charset="-122"/>
                  <a:ea typeface="华文细黑" pitchFamily="2" charset="-122"/>
                </a:defRPr>
              </a:lvl7pPr>
              <a:lvl8pPr marL="3429000" indent="-228600" defTabSz="684530" fontAlgn="base">
                <a:spcBef>
                  <a:spcPct val="0"/>
                </a:spcBef>
                <a:spcAft>
                  <a:spcPct val="0"/>
                </a:spcAft>
                <a:defRPr sz="1300">
                  <a:solidFill>
                    <a:schemeClr val="tx1"/>
                  </a:solidFill>
                  <a:latin typeface="华文细黑" pitchFamily="2" charset="-122"/>
                  <a:ea typeface="华文细黑" pitchFamily="2" charset="-122"/>
                </a:defRPr>
              </a:lvl8pPr>
              <a:lvl9pPr marL="3886200" indent="-228600" defTabSz="684530" fontAlgn="base">
                <a:spcBef>
                  <a:spcPct val="0"/>
                </a:spcBef>
                <a:spcAft>
                  <a:spcPct val="0"/>
                </a:spcAft>
                <a:defRPr sz="1300">
                  <a:solidFill>
                    <a:schemeClr val="tx1"/>
                  </a:solidFill>
                  <a:latin typeface="华文细黑" pitchFamily="2" charset="-122"/>
                  <a:ea typeface="华文细黑" pitchFamily="2" charset="-122"/>
                </a:defRPr>
              </a:lvl9pPr>
            </a:lstStyle>
            <a:p>
              <a:pPr algn="ctr" eaLnBrk="1" hangingPunct="1"/>
              <a:r>
                <a:rPr lang="en-US" altLang="zh-CN" sz="1600" dirty="0">
                  <a:solidFill>
                    <a:schemeClr val="tx1">
                      <a:lumMod val="75000"/>
                      <a:lumOff val="25000"/>
                    </a:schemeClr>
                  </a:solidFill>
                </a:rPr>
                <a:t>2022</a:t>
              </a:r>
              <a:endParaRPr lang="en-US" altLang="zh-CN" sz="1600" dirty="0">
                <a:solidFill>
                  <a:schemeClr val="tx1">
                    <a:lumMod val="75000"/>
                    <a:lumOff val="25000"/>
                  </a:schemeClr>
                </a:solidFill>
              </a:endParaRPr>
            </a:p>
          </p:txBody>
        </p:sp>
      </p:grpSp>
      <p:grpSp>
        <p:nvGrpSpPr>
          <p:cNvPr id="62" name="组合 61"/>
          <p:cNvGrpSpPr/>
          <p:nvPr/>
        </p:nvGrpSpPr>
        <p:grpSpPr bwMode="auto">
          <a:xfrm>
            <a:off x="5362575" y="1333500"/>
            <a:ext cx="4914900" cy="1065530"/>
            <a:chOff x="6358171" y="672761"/>
            <a:chExt cx="2348774" cy="904746"/>
          </a:xfrm>
        </p:grpSpPr>
        <p:sp>
          <p:nvSpPr>
            <p:cNvPr id="63" name="Content Placeholder 2"/>
            <p:cNvSpPr txBox="1"/>
            <p:nvPr/>
          </p:nvSpPr>
          <p:spPr>
            <a:xfrm>
              <a:off x="6468636" y="902916"/>
              <a:ext cx="2191893" cy="674591"/>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0" algn="just">
                <a:lnSpc>
                  <a:spcPct val="150000"/>
                </a:lnSpc>
                <a:buNone/>
              </a:pPr>
              <a:r>
                <a:rPr lang="en-US" altLang="zh-CN" sz="1200" kern="100" dirty="0">
                  <a:solidFill>
                    <a:schemeClr val="tx1">
                      <a:lumMod val="75000"/>
                      <a:lumOff val="25000"/>
                    </a:schemeClr>
                  </a:solidFill>
                  <a:latin typeface="黑体" pitchFamily="49" charset="-122"/>
                  <a:ea typeface="黑体" pitchFamily="49" charset="-122"/>
                  <a:sym typeface="+mn-ea"/>
                </a:rPr>
                <a:t>The two millionth new </a:t>
              </a:r>
              <a:r>
                <a:rPr lang="en-US" altLang="zh-CN" sz="1200" kern="100" dirty="0">
                  <a:solidFill>
                    <a:schemeClr val="tx1">
                      <a:lumMod val="75000"/>
                      <a:lumOff val="25000"/>
                    </a:schemeClr>
                  </a:solidFill>
                  <a:latin typeface="黑体" pitchFamily="49" charset="-122"/>
                  <a:ea typeface="黑体" pitchFamily="49" charset="-122"/>
                  <a:sym typeface="+mn-ea"/>
                </a:rPr>
                <a:t>energy </a:t>
              </a:r>
              <a:r>
                <a:rPr lang="en-US" altLang="zh-CN" sz="1200" kern="100" dirty="0">
                  <a:solidFill>
                    <a:schemeClr val="tx1">
                      <a:lumMod val="75000"/>
                      <a:lumOff val="25000"/>
                    </a:schemeClr>
                  </a:solidFill>
                  <a:latin typeface="黑体" pitchFamily="49" charset="-122"/>
                  <a:ea typeface="黑体" pitchFamily="49" charset="-122"/>
                  <a:sym typeface="+mn-ea"/>
                </a:rPr>
                <a:t>passenger vehicle</a:t>
              </a:r>
              <a:endParaRPr lang="en-US" altLang="zh-CN" sz="1200" kern="100" dirty="0">
                <a:solidFill>
                  <a:schemeClr val="tx1">
                    <a:lumMod val="75000"/>
                    <a:lumOff val="25000"/>
                  </a:schemeClr>
                </a:solidFill>
                <a:latin typeface="黑体" pitchFamily="49" charset="-122"/>
                <a:ea typeface="黑体" pitchFamily="49" charset="-122"/>
                <a:sym typeface="+mn-ea"/>
              </a:endParaRPr>
            </a:p>
          </p:txBody>
        </p:sp>
        <p:sp>
          <p:nvSpPr>
            <p:cNvPr id="64" name="文本框 17"/>
            <p:cNvSpPr txBox="1"/>
            <p:nvPr/>
          </p:nvSpPr>
          <p:spPr bwMode="auto">
            <a:xfrm>
              <a:off x="6358171" y="672761"/>
              <a:ext cx="2348774" cy="28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华文细黑" pitchFamily="2" charset="-122"/>
                  <a:ea typeface="华文细黑" pitchFamily="2" charset="-122"/>
                </a:defRPr>
              </a:lvl1pPr>
              <a:lvl2pPr marL="742950" indent="-285750">
                <a:defRPr sz="1300">
                  <a:solidFill>
                    <a:schemeClr val="tx1"/>
                  </a:solidFill>
                  <a:latin typeface="华文细黑" pitchFamily="2" charset="-122"/>
                  <a:ea typeface="华文细黑" pitchFamily="2" charset="-122"/>
                </a:defRPr>
              </a:lvl2pPr>
              <a:lvl3pPr marL="1143000" indent="-228600">
                <a:defRPr sz="1300">
                  <a:solidFill>
                    <a:schemeClr val="tx1"/>
                  </a:solidFill>
                  <a:latin typeface="华文细黑" pitchFamily="2" charset="-122"/>
                  <a:ea typeface="华文细黑" pitchFamily="2" charset="-122"/>
                </a:defRPr>
              </a:lvl3pPr>
              <a:lvl4pPr marL="1600200" indent="-228600">
                <a:defRPr sz="1300">
                  <a:solidFill>
                    <a:schemeClr val="tx1"/>
                  </a:solidFill>
                  <a:latin typeface="华文细黑" pitchFamily="2" charset="-122"/>
                  <a:ea typeface="华文细黑" pitchFamily="2" charset="-122"/>
                </a:defRPr>
              </a:lvl4pPr>
              <a:lvl5pPr marL="2057400" indent="-228600">
                <a:defRPr sz="1300">
                  <a:solidFill>
                    <a:schemeClr val="tx1"/>
                  </a:solidFill>
                  <a:latin typeface="华文细黑" pitchFamily="2" charset="-122"/>
                  <a:ea typeface="华文细黑" pitchFamily="2" charset="-122"/>
                </a:defRPr>
              </a:lvl5pPr>
              <a:lvl6pPr marL="2514600" indent="-228600" defTabSz="684530" fontAlgn="base">
                <a:spcBef>
                  <a:spcPct val="0"/>
                </a:spcBef>
                <a:spcAft>
                  <a:spcPct val="0"/>
                </a:spcAft>
                <a:defRPr sz="1300">
                  <a:solidFill>
                    <a:schemeClr val="tx1"/>
                  </a:solidFill>
                  <a:latin typeface="华文细黑" pitchFamily="2" charset="-122"/>
                  <a:ea typeface="华文细黑" pitchFamily="2" charset="-122"/>
                </a:defRPr>
              </a:lvl6pPr>
              <a:lvl7pPr marL="2971800" indent="-228600" defTabSz="684530" fontAlgn="base">
                <a:spcBef>
                  <a:spcPct val="0"/>
                </a:spcBef>
                <a:spcAft>
                  <a:spcPct val="0"/>
                </a:spcAft>
                <a:defRPr sz="1300">
                  <a:solidFill>
                    <a:schemeClr val="tx1"/>
                  </a:solidFill>
                  <a:latin typeface="华文细黑" pitchFamily="2" charset="-122"/>
                  <a:ea typeface="华文细黑" pitchFamily="2" charset="-122"/>
                </a:defRPr>
              </a:lvl7pPr>
              <a:lvl8pPr marL="3429000" indent="-228600" defTabSz="684530" fontAlgn="base">
                <a:spcBef>
                  <a:spcPct val="0"/>
                </a:spcBef>
                <a:spcAft>
                  <a:spcPct val="0"/>
                </a:spcAft>
                <a:defRPr sz="1300">
                  <a:solidFill>
                    <a:schemeClr val="tx1"/>
                  </a:solidFill>
                  <a:latin typeface="华文细黑" pitchFamily="2" charset="-122"/>
                  <a:ea typeface="华文细黑" pitchFamily="2" charset="-122"/>
                </a:defRPr>
              </a:lvl8pPr>
              <a:lvl9pPr marL="3886200" indent="-228600" defTabSz="684530" fontAlgn="base">
                <a:spcBef>
                  <a:spcPct val="0"/>
                </a:spcBef>
                <a:spcAft>
                  <a:spcPct val="0"/>
                </a:spcAft>
                <a:defRPr sz="1300">
                  <a:solidFill>
                    <a:schemeClr val="tx1"/>
                  </a:solidFill>
                  <a:latin typeface="华文细黑" pitchFamily="2" charset="-122"/>
                  <a:ea typeface="华文细黑" pitchFamily="2" charset="-122"/>
                </a:defRPr>
              </a:lvl9pPr>
            </a:lstStyle>
            <a:p>
              <a:pPr algn="ctr" eaLnBrk="1" hangingPunct="1"/>
              <a:r>
                <a:rPr lang="en-US" altLang="zh-CN" sz="1600" dirty="0">
                  <a:solidFill>
                    <a:schemeClr val="tx1">
                      <a:lumMod val="75000"/>
                      <a:lumOff val="25000"/>
                    </a:schemeClr>
                  </a:solidFill>
                </a:rPr>
                <a:t>2022</a:t>
              </a:r>
              <a:endParaRPr lang="en-US" altLang="zh-CN" sz="1600" dirty="0">
                <a:solidFill>
                  <a:schemeClr val="tx1">
                    <a:lumMod val="75000"/>
                    <a:lumOff val="25000"/>
                  </a:schemeClr>
                </a:solidFill>
              </a:endParaRPr>
            </a:p>
          </p:txBody>
        </p:sp>
      </p:grpSp>
      <p:sp>
        <p:nvSpPr>
          <p:cNvPr id="66" name="文本框 65"/>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Change Effectiveness Assessment</a:t>
            </a:r>
            <a:endParaRPr lang="en-US" altLang="zh-CN" sz="3600" b="1">
              <a:latin typeface="Calibri"/>
              <a:ea typeface="Calibri"/>
            </a:endParaRPr>
          </a:p>
        </p:txBody>
      </p:sp>
      <p:sp>
        <p:nvSpPr>
          <p:cNvPr id="68" name="文本框 67"/>
          <p:cNvSpPr txBox="1"/>
          <p:nvPr/>
        </p:nvSpPr>
        <p:spPr>
          <a:xfrm>
            <a:off x="4900930" y="5899150"/>
            <a:ext cx="2621280" cy="1188720"/>
          </a:xfrm>
          <a:prstGeom prst="rect">
            <a:avLst/>
          </a:prstGeom>
          <a:noFill/>
        </p:spPr>
        <p:txBody>
          <a:bodyPr wrap="square" rtlCol="0">
            <a:noAutofit/>
          </a:bodyPr>
          <a:p>
            <a:pPr indent="0" algn="l">
              <a:lnSpc>
                <a:spcPct val="100000"/>
              </a:lnSpc>
              <a:buNone/>
            </a:pPr>
            <a:r>
              <a:rPr lang="en-US" altLang="zh-CN" sz="2400">
                <a:latin typeface="Calibri"/>
                <a:ea typeface="Calibri"/>
              </a:rPr>
              <a:t>(Akhtar, 2022)</a:t>
            </a:r>
            <a:endParaRPr lang="en-US" altLang="zh-CN" sz="2400">
              <a:latin typeface="Calibri"/>
              <a:ea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47" presetClass="entr" presetSubtype="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anim calcmode="lin" valueType="num">
                                      <p:cBhvr>
                                        <p:cTn id="12" dur="500" fill="hold"/>
                                        <p:tgtEl>
                                          <p:spTgt spid="20"/>
                                        </p:tgtEl>
                                        <p:attrNameLst>
                                          <p:attrName>ppt_x</p:attrName>
                                        </p:attrNameLst>
                                      </p:cBhvr>
                                      <p:tavLst>
                                        <p:tav tm="0">
                                          <p:val>
                                            <p:strVal val="#ppt_x"/>
                                          </p:val>
                                        </p:tav>
                                        <p:tav tm="100000">
                                          <p:val>
                                            <p:strVal val="#ppt_x"/>
                                          </p:val>
                                        </p:tav>
                                      </p:tavLst>
                                    </p:anim>
                                    <p:anim calcmode="lin" valueType="num">
                                      <p:cBhvr>
                                        <p:cTn id="13" dur="500" fill="hold"/>
                                        <p:tgtEl>
                                          <p:spTgt spid="20"/>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10" presetClass="entr" presetSubtype="0" fill="hold" nodeType="after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250"/>
                                        <p:tgtEl>
                                          <p:spTgt spid="23"/>
                                        </p:tgtEl>
                                      </p:cBhvr>
                                    </p:animEffect>
                                  </p:childTnLst>
                                </p:cTn>
                              </p:par>
                            </p:childTnLst>
                          </p:cTn>
                        </p:par>
                        <p:par>
                          <p:cTn id="18" fill="hold">
                            <p:stCondLst>
                              <p:cond delay="1500"/>
                            </p:stCondLst>
                            <p:childTnLst>
                              <p:par>
                                <p:cTn id="19" presetID="42" presetClass="entr" presetSubtype="0" fill="hold" nodeType="after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35"/>
                                        </p:tgtEl>
                                        <p:attrNameLst>
                                          <p:attrName>style.visibility</p:attrName>
                                        </p:attrNameLst>
                                      </p:cBhvr>
                                      <p:to>
                                        <p:strVal val="visible"/>
                                      </p:to>
                                    </p:set>
                                    <p:animEffect transition="in" filter="fade">
                                      <p:cBhvr>
                                        <p:cTn id="27" dur="250"/>
                                        <p:tgtEl>
                                          <p:spTgt spid="35"/>
                                        </p:tgtEl>
                                      </p:cBhvr>
                                    </p:animEffect>
                                  </p:childTnLst>
                                </p:cTn>
                              </p:par>
                            </p:childTnLst>
                          </p:cTn>
                        </p:par>
                        <p:par>
                          <p:cTn id="28" fill="hold">
                            <p:stCondLst>
                              <p:cond delay="3000"/>
                            </p:stCondLst>
                            <p:childTnLst>
                              <p:par>
                                <p:cTn id="29" presetID="47" presetClass="entr" presetSubtype="0" fill="hold"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anim calcmode="lin" valueType="num">
                                      <p:cBhvr>
                                        <p:cTn id="32" dur="500" fill="hold"/>
                                        <p:tgtEl>
                                          <p:spTgt spid="17"/>
                                        </p:tgtEl>
                                        <p:attrNameLst>
                                          <p:attrName>ppt_x</p:attrName>
                                        </p:attrNameLst>
                                      </p:cBhvr>
                                      <p:tavLst>
                                        <p:tav tm="0">
                                          <p:val>
                                            <p:strVal val="#ppt_x"/>
                                          </p:val>
                                        </p:tav>
                                        <p:tav tm="100000">
                                          <p:val>
                                            <p:strVal val="#ppt_x"/>
                                          </p:val>
                                        </p:tav>
                                      </p:tavLst>
                                    </p:anim>
                                    <p:anim calcmode="lin" valueType="num">
                                      <p:cBhvr>
                                        <p:cTn id="33" dur="500" fill="hold"/>
                                        <p:tgtEl>
                                          <p:spTgt spid="17"/>
                                        </p:tgtEl>
                                        <p:attrNameLst>
                                          <p:attrName>ppt_y</p:attrName>
                                        </p:attrNameLst>
                                      </p:cBhvr>
                                      <p:tavLst>
                                        <p:tav tm="0">
                                          <p:val>
                                            <p:strVal val="#ppt_y-.1"/>
                                          </p:val>
                                        </p:tav>
                                        <p:tav tm="100000">
                                          <p:val>
                                            <p:strVal val="#ppt_y"/>
                                          </p:val>
                                        </p:tav>
                                      </p:tavLst>
                                    </p:anim>
                                  </p:childTnLst>
                                </p:cTn>
                              </p:par>
                            </p:childTnLst>
                          </p:cTn>
                        </p:par>
                        <p:par>
                          <p:cTn id="34" fill="hold">
                            <p:stCondLst>
                              <p:cond delay="3500"/>
                            </p:stCondLst>
                            <p:childTnLst>
                              <p:par>
                                <p:cTn id="35" presetID="10" presetClass="entr" presetSubtype="0" fill="hold" nodeType="after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250"/>
                                        <p:tgtEl>
                                          <p:spTgt spid="27"/>
                                        </p:tgtEl>
                                      </p:cBhvr>
                                    </p:animEffect>
                                  </p:childTnLst>
                                </p:cTn>
                              </p:par>
                            </p:childTnLst>
                          </p:cTn>
                        </p:par>
                        <p:par>
                          <p:cTn id="38" fill="hold">
                            <p:stCondLst>
                              <p:cond delay="4000"/>
                            </p:stCondLst>
                            <p:childTnLst>
                              <p:par>
                                <p:cTn id="39" presetID="42" presetClass="entr" presetSubtype="0" fill="hold" nodeType="after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1000"/>
                                        <p:tgtEl>
                                          <p:spTgt spid="8"/>
                                        </p:tgtEl>
                                      </p:cBhvr>
                                    </p:animEffect>
                                    <p:anim calcmode="lin" valueType="num">
                                      <p:cBhvr>
                                        <p:cTn id="42" dur="1000" fill="hold"/>
                                        <p:tgtEl>
                                          <p:spTgt spid="8"/>
                                        </p:tgtEl>
                                        <p:attrNameLst>
                                          <p:attrName>ppt_x</p:attrName>
                                        </p:attrNameLst>
                                      </p:cBhvr>
                                      <p:tavLst>
                                        <p:tav tm="0">
                                          <p:val>
                                            <p:strVal val="#ppt_x"/>
                                          </p:val>
                                        </p:tav>
                                        <p:tav tm="100000">
                                          <p:val>
                                            <p:strVal val="#ppt_x"/>
                                          </p:val>
                                        </p:tav>
                                      </p:tavLst>
                                    </p:anim>
                                    <p:anim calcmode="lin" valueType="num">
                                      <p:cBhvr>
                                        <p:cTn id="43" dur="1000" fill="hold"/>
                                        <p:tgtEl>
                                          <p:spTgt spid="8"/>
                                        </p:tgtEl>
                                        <p:attrNameLst>
                                          <p:attrName>ppt_y</p:attrName>
                                        </p:attrNameLst>
                                      </p:cBhvr>
                                      <p:tavLst>
                                        <p:tav tm="0">
                                          <p:val>
                                            <p:strVal val="#ppt_y+.1"/>
                                          </p:val>
                                        </p:tav>
                                        <p:tav tm="100000">
                                          <p:val>
                                            <p:strVal val="#ppt_y"/>
                                          </p:val>
                                        </p:tav>
                                      </p:tavLst>
                                    </p:anim>
                                  </p:childTnLst>
                                </p:cTn>
                              </p:par>
                            </p:childTnLst>
                          </p:cTn>
                        </p:par>
                        <p:par>
                          <p:cTn id="44" fill="hold">
                            <p:stCondLst>
                              <p:cond delay="5000"/>
                            </p:stCondLst>
                            <p:childTnLst>
                              <p:par>
                                <p:cTn id="45" presetID="10" presetClass="entr" presetSubtype="0" fill="hold" nodeType="afterEffect">
                                  <p:stCondLst>
                                    <p:cond delay="0"/>
                                  </p:stCondLst>
                                  <p:childTnLst>
                                    <p:set>
                                      <p:cBhvr>
                                        <p:cTn id="46" dur="1" fill="hold">
                                          <p:stCondLst>
                                            <p:cond delay="0"/>
                                          </p:stCondLst>
                                        </p:cTn>
                                        <p:tgtEl>
                                          <p:spTgt spid="39"/>
                                        </p:tgtEl>
                                        <p:attrNameLst>
                                          <p:attrName>style.visibility</p:attrName>
                                        </p:attrNameLst>
                                      </p:cBhvr>
                                      <p:to>
                                        <p:strVal val="visible"/>
                                      </p:to>
                                    </p:set>
                                    <p:animEffect transition="in" filter="fade">
                                      <p:cBhvr>
                                        <p:cTn id="47" dur="250"/>
                                        <p:tgtEl>
                                          <p:spTgt spid="39"/>
                                        </p:tgtEl>
                                      </p:cBhvr>
                                    </p:animEffect>
                                  </p:childTnLst>
                                </p:cTn>
                              </p:par>
                            </p:childTnLst>
                          </p:cTn>
                        </p:par>
                        <p:par>
                          <p:cTn id="48" fill="hold">
                            <p:stCondLst>
                              <p:cond delay="5500"/>
                            </p:stCondLst>
                            <p:childTnLst>
                              <p:par>
                                <p:cTn id="49" presetID="47" presetClass="entr" presetSubtype="0" fill="hold"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500"/>
                                        <p:tgtEl>
                                          <p:spTgt spid="11"/>
                                        </p:tgtEl>
                                      </p:cBhvr>
                                    </p:animEffect>
                                    <p:anim calcmode="lin" valueType="num">
                                      <p:cBhvr>
                                        <p:cTn id="52" dur="500" fill="hold"/>
                                        <p:tgtEl>
                                          <p:spTgt spid="11"/>
                                        </p:tgtEl>
                                        <p:attrNameLst>
                                          <p:attrName>ppt_x</p:attrName>
                                        </p:attrNameLst>
                                      </p:cBhvr>
                                      <p:tavLst>
                                        <p:tav tm="0">
                                          <p:val>
                                            <p:strVal val="#ppt_x"/>
                                          </p:val>
                                        </p:tav>
                                        <p:tav tm="100000">
                                          <p:val>
                                            <p:strVal val="#ppt_x"/>
                                          </p:val>
                                        </p:tav>
                                      </p:tavLst>
                                    </p:anim>
                                    <p:anim calcmode="lin" valueType="num">
                                      <p:cBhvr>
                                        <p:cTn id="53" dur="500" fill="hold"/>
                                        <p:tgtEl>
                                          <p:spTgt spid="11"/>
                                        </p:tgtEl>
                                        <p:attrNameLst>
                                          <p:attrName>ppt_y</p:attrName>
                                        </p:attrNameLst>
                                      </p:cBhvr>
                                      <p:tavLst>
                                        <p:tav tm="0">
                                          <p:val>
                                            <p:strVal val="#ppt_y-.1"/>
                                          </p:val>
                                        </p:tav>
                                        <p:tav tm="100000">
                                          <p:val>
                                            <p:strVal val="#ppt_y"/>
                                          </p:val>
                                        </p:tav>
                                      </p:tavLst>
                                    </p:anim>
                                  </p:childTnLst>
                                </p:cTn>
                              </p:par>
                            </p:childTnLst>
                          </p:cTn>
                        </p:par>
                        <p:par>
                          <p:cTn id="54" fill="hold">
                            <p:stCondLst>
                              <p:cond delay="6000"/>
                            </p:stCondLst>
                            <p:childTnLst>
                              <p:par>
                                <p:cTn id="55" presetID="10" presetClass="entr" presetSubtype="0" fill="hold" nodeType="afterEffect">
                                  <p:stCondLst>
                                    <p:cond delay="0"/>
                                  </p:stCondLst>
                                  <p:childTnLst>
                                    <p:set>
                                      <p:cBhvr>
                                        <p:cTn id="56" dur="1" fill="hold">
                                          <p:stCondLst>
                                            <p:cond delay="0"/>
                                          </p:stCondLst>
                                        </p:cTn>
                                        <p:tgtEl>
                                          <p:spTgt spid="31"/>
                                        </p:tgtEl>
                                        <p:attrNameLst>
                                          <p:attrName>style.visibility</p:attrName>
                                        </p:attrNameLst>
                                      </p:cBhvr>
                                      <p:to>
                                        <p:strVal val="visible"/>
                                      </p:to>
                                    </p:set>
                                    <p:animEffect transition="in" filter="fade">
                                      <p:cBhvr>
                                        <p:cTn id="57" dur="250"/>
                                        <p:tgtEl>
                                          <p:spTgt spid="31"/>
                                        </p:tgtEl>
                                      </p:cBhvr>
                                    </p:animEffect>
                                  </p:childTnLst>
                                </p:cTn>
                              </p:par>
                            </p:childTnLst>
                          </p:cTn>
                        </p:par>
                        <p:par>
                          <p:cTn id="58" fill="hold">
                            <p:stCondLst>
                              <p:cond delay="6500"/>
                            </p:stCondLst>
                            <p:childTnLst>
                              <p:par>
                                <p:cTn id="59" presetID="2" presetClass="entr" presetSubtype="4" decel="100000" fill="hold" nodeType="afterEffect">
                                  <p:stCondLst>
                                    <p:cond delay="0"/>
                                  </p:stCondLst>
                                  <p:childTnLst>
                                    <p:set>
                                      <p:cBhvr>
                                        <p:cTn id="60" dur="1" fill="hold">
                                          <p:stCondLst>
                                            <p:cond delay="0"/>
                                          </p:stCondLst>
                                        </p:cTn>
                                        <p:tgtEl>
                                          <p:spTgt spid="43"/>
                                        </p:tgtEl>
                                        <p:attrNameLst>
                                          <p:attrName>style.visibility</p:attrName>
                                        </p:attrNameLst>
                                      </p:cBhvr>
                                      <p:to>
                                        <p:strVal val="visible"/>
                                      </p:to>
                                    </p:set>
                                    <p:anim calcmode="lin" valueType="num">
                                      <p:cBhvr additive="base">
                                        <p:cTn id="61" dur="500" fill="hold"/>
                                        <p:tgtEl>
                                          <p:spTgt spid="43"/>
                                        </p:tgtEl>
                                        <p:attrNameLst>
                                          <p:attrName>ppt_x</p:attrName>
                                        </p:attrNameLst>
                                      </p:cBhvr>
                                      <p:tavLst>
                                        <p:tav tm="0">
                                          <p:val>
                                            <p:strVal val="#ppt_x"/>
                                          </p:val>
                                        </p:tav>
                                        <p:tav tm="100000">
                                          <p:val>
                                            <p:strVal val="#ppt_x"/>
                                          </p:val>
                                        </p:tav>
                                      </p:tavLst>
                                    </p:anim>
                                    <p:anim calcmode="lin" valueType="num">
                                      <p:cBhvr additive="base">
                                        <p:cTn id="62" dur="500" fill="hold"/>
                                        <p:tgtEl>
                                          <p:spTgt spid="43"/>
                                        </p:tgtEl>
                                        <p:attrNameLst>
                                          <p:attrName>ppt_y</p:attrName>
                                        </p:attrNameLst>
                                      </p:cBhvr>
                                      <p:tavLst>
                                        <p:tav tm="0">
                                          <p:val>
                                            <p:strVal val="1+#ppt_h/2"/>
                                          </p:val>
                                        </p:tav>
                                        <p:tav tm="100000">
                                          <p:val>
                                            <p:strVal val="#ppt_y"/>
                                          </p:val>
                                        </p:tav>
                                      </p:tavLst>
                                    </p:anim>
                                  </p:childTnLst>
                                </p:cTn>
                              </p:par>
                            </p:childTnLst>
                          </p:cTn>
                        </p:par>
                        <p:par>
                          <p:cTn id="63" fill="hold">
                            <p:stCondLst>
                              <p:cond delay="7000"/>
                            </p:stCondLst>
                            <p:childTnLst>
                              <p:par>
                                <p:cTn id="64" presetID="2" presetClass="entr" presetSubtype="4" decel="100000" fill="hold" nodeType="afterEffect">
                                  <p:stCondLst>
                                    <p:cond delay="0"/>
                                  </p:stCondLst>
                                  <p:childTnLst>
                                    <p:set>
                                      <p:cBhvr>
                                        <p:cTn id="65" dur="1" fill="hold">
                                          <p:stCondLst>
                                            <p:cond delay="0"/>
                                          </p:stCondLst>
                                        </p:cTn>
                                        <p:tgtEl>
                                          <p:spTgt spid="46"/>
                                        </p:tgtEl>
                                        <p:attrNameLst>
                                          <p:attrName>style.visibility</p:attrName>
                                        </p:attrNameLst>
                                      </p:cBhvr>
                                      <p:to>
                                        <p:strVal val="visible"/>
                                      </p:to>
                                    </p:set>
                                    <p:anim calcmode="lin" valueType="num">
                                      <p:cBhvr additive="base">
                                        <p:cTn id="66" dur="500" fill="hold"/>
                                        <p:tgtEl>
                                          <p:spTgt spid="46"/>
                                        </p:tgtEl>
                                        <p:attrNameLst>
                                          <p:attrName>ppt_x</p:attrName>
                                        </p:attrNameLst>
                                      </p:cBhvr>
                                      <p:tavLst>
                                        <p:tav tm="0">
                                          <p:val>
                                            <p:strVal val="#ppt_x"/>
                                          </p:val>
                                        </p:tav>
                                        <p:tav tm="100000">
                                          <p:val>
                                            <p:strVal val="#ppt_x"/>
                                          </p:val>
                                        </p:tav>
                                      </p:tavLst>
                                    </p:anim>
                                    <p:anim calcmode="lin" valueType="num">
                                      <p:cBhvr additive="base">
                                        <p:cTn id="67"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nodeType="clickEffect">
                                  <p:stCondLst>
                                    <p:cond delay="0"/>
                                  </p:stCondLst>
                                  <p:childTnLst>
                                    <p:set>
                                      <p:cBhvr>
                                        <p:cTn id="71" dur="1" fill="hold">
                                          <p:stCondLst>
                                            <p:cond delay="0"/>
                                          </p:stCondLst>
                                        </p:cTn>
                                        <p:tgtEl>
                                          <p:spTgt spid="58"/>
                                        </p:tgtEl>
                                        <p:attrNameLst>
                                          <p:attrName>style.visibility</p:attrName>
                                        </p:attrNameLst>
                                      </p:cBhvr>
                                      <p:to>
                                        <p:strVal val="visible"/>
                                      </p:to>
                                    </p:set>
                                    <p:animEffect transition="in" filter="randombar(horizontal)">
                                      <p:cBhvr>
                                        <p:cTn id="72" dur="500"/>
                                        <p:tgtEl>
                                          <p:spTgt spid="58"/>
                                        </p:tgtEl>
                                      </p:cBhvr>
                                    </p:animEffect>
                                  </p:childTnLst>
                                </p:cTn>
                              </p:par>
                            </p:childTnLst>
                          </p:cTn>
                        </p:par>
                        <p:par>
                          <p:cTn id="73" fill="hold">
                            <p:stCondLst>
                              <p:cond delay="500"/>
                            </p:stCondLst>
                            <p:childTnLst>
                              <p:par>
                                <p:cTn id="74" presetID="2" presetClass="entr" presetSubtype="4" decel="100000" fill="hold" nodeType="afterEffect">
                                  <p:stCondLst>
                                    <p:cond delay="0"/>
                                  </p:stCondLst>
                                  <p:childTnLst>
                                    <p:set>
                                      <p:cBhvr>
                                        <p:cTn id="75" dur="1" fill="hold">
                                          <p:stCondLst>
                                            <p:cond delay="0"/>
                                          </p:stCondLst>
                                        </p:cTn>
                                        <p:tgtEl>
                                          <p:spTgt spid="59"/>
                                        </p:tgtEl>
                                        <p:attrNameLst>
                                          <p:attrName>style.visibility</p:attrName>
                                        </p:attrNameLst>
                                      </p:cBhvr>
                                      <p:to>
                                        <p:strVal val="visible"/>
                                      </p:to>
                                    </p:set>
                                    <p:anim calcmode="lin" valueType="num">
                                      <p:cBhvr additive="base">
                                        <p:cTn id="76" dur="500" fill="hold"/>
                                        <p:tgtEl>
                                          <p:spTgt spid="59"/>
                                        </p:tgtEl>
                                        <p:attrNameLst>
                                          <p:attrName>ppt_x</p:attrName>
                                        </p:attrNameLst>
                                      </p:cBhvr>
                                      <p:tavLst>
                                        <p:tav tm="0">
                                          <p:val>
                                            <p:strVal val="#ppt_x"/>
                                          </p:val>
                                        </p:tav>
                                        <p:tav tm="100000">
                                          <p:val>
                                            <p:strVal val="#ppt_x"/>
                                          </p:val>
                                        </p:tav>
                                      </p:tavLst>
                                    </p:anim>
                                    <p:anim calcmode="lin" valueType="num">
                                      <p:cBhvr additive="base">
                                        <p:cTn id="77" dur="500" fill="hold"/>
                                        <p:tgtEl>
                                          <p:spTgt spid="59"/>
                                        </p:tgtEl>
                                        <p:attrNameLst>
                                          <p:attrName>ppt_y</p:attrName>
                                        </p:attrNameLst>
                                      </p:cBhvr>
                                      <p:tavLst>
                                        <p:tav tm="0">
                                          <p:val>
                                            <p:strVal val="1+#ppt_h/2"/>
                                          </p:val>
                                        </p:tav>
                                        <p:tav tm="100000">
                                          <p:val>
                                            <p:strVal val="#ppt_y"/>
                                          </p:val>
                                        </p:tav>
                                      </p:tavLst>
                                    </p:anim>
                                  </p:childTnLst>
                                </p:cTn>
                              </p:par>
                            </p:childTnLst>
                          </p:cTn>
                        </p:par>
                        <p:par>
                          <p:cTn id="78" fill="hold">
                            <p:stCondLst>
                              <p:cond delay="1000"/>
                            </p:stCondLst>
                            <p:childTnLst>
                              <p:par>
                                <p:cTn id="79" presetID="2" presetClass="entr" presetSubtype="4" decel="100000" fill="hold" nodeType="afterEffect">
                                  <p:stCondLst>
                                    <p:cond delay="0"/>
                                  </p:stCondLst>
                                  <p:childTnLst>
                                    <p:set>
                                      <p:cBhvr>
                                        <p:cTn id="80" dur="1" fill="hold">
                                          <p:stCondLst>
                                            <p:cond delay="0"/>
                                          </p:stCondLst>
                                        </p:cTn>
                                        <p:tgtEl>
                                          <p:spTgt spid="62"/>
                                        </p:tgtEl>
                                        <p:attrNameLst>
                                          <p:attrName>style.visibility</p:attrName>
                                        </p:attrNameLst>
                                      </p:cBhvr>
                                      <p:to>
                                        <p:strVal val="visible"/>
                                      </p:to>
                                    </p:set>
                                    <p:anim calcmode="lin" valueType="num">
                                      <p:cBhvr additive="base">
                                        <p:cTn id="81" dur="500" fill="hold"/>
                                        <p:tgtEl>
                                          <p:spTgt spid="62"/>
                                        </p:tgtEl>
                                        <p:attrNameLst>
                                          <p:attrName>ppt_x</p:attrName>
                                        </p:attrNameLst>
                                      </p:cBhvr>
                                      <p:tavLst>
                                        <p:tav tm="0">
                                          <p:val>
                                            <p:strVal val="#ppt_x"/>
                                          </p:val>
                                        </p:tav>
                                        <p:tav tm="100000">
                                          <p:val>
                                            <p:strVal val="#ppt_x"/>
                                          </p:val>
                                        </p:tav>
                                      </p:tavLst>
                                    </p:anim>
                                    <p:anim calcmode="lin" valueType="num">
                                      <p:cBhvr additive="base">
                                        <p:cTn id="82" dur="500" fill="hold"/>
                                        <p:tgtEl>
                                          <p:spTgt spid="6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1982470" y="2092325"/>
            <a:ext cx="10012045" cy="4053840"/>
          </a:xfrm>
          <a:prstGeom prst="rect">
            <a:avLst/>
          </a:prstGeom>
          <a:noFill/>
          <a:ln w="9525">
            <a:noFill/>
          </a:ln>
        </p:spPr>
        <p:txBody>
          <a:bodyPr>
            <a:spAutoFit/>
          </a:bodyPr>
          <a:p>
            <a:pPr marL="0" indent="0" algn="l"/>
            <a:r>
              <a:rPr lang="en-US" altLang="zh-CN" sz="2000" b="0" u="none">
                <a:latin typeface="Times New Roman" panose="02020603050405020304" charset="0"/>
                <a:ea typeface="Times New Roman" panose="02020603050405020304" charset="0"/>
                <a:cs typeface="Times New Roman" panose="02020603050405020304" charset="0"/>
              </a:rPr>
              <a:t>In the first quarter of 2022, </a:t>
            </a:r>
            <a:r>
              <a:rPr lang="en-US" altLang="zh-CN" sz="2000" b="0" u="none">
                <a:latin typeface="Times New Roman" panose="02020603050405020304" charset="0"/>
                <a:ea typeface="Times New Roman" panose="02020603050405020304" charset="0"/>
                <a:cs typeface="Times New Roman" panose="02020603050405020304" charset="0"/>
              </a:rPr>
              <a:t>NEV</a:t>
            </a:r>
            <a:r>
              <a:rPr lang="en-US" altLang="zh-CN" sz="2000" b="0" u="none">
                <a:latin typeface="Times New Roman" panose="02020603050405020304" charset="0"/>
                <a:ea typeface="Times New Roman" panose="02020603050405020304" charset="0"/>
                <a:cs typeface="Times New Roman" panose="02020603050405020304" charset="0"/>
              </a:rPr>
              <a:t>s have accounted for 98% of BYD's sales</a:t>
            </a:r>
            <a:r>
              <a:rPr lang="en-US" altLang="zh-CN" sz="2000" b="0" u="none">
                <a:latin typeface="Times New Roman" panose="02020603050405020304" charset="0"/>
                <a:ea typeface="Times New Roman" panose="02020603050405020304" charset="0"/>
                <a:cs typeface="Times New Roman" panose="02020603050405020304" charset="0"/>
              </a:rPr>
              <a:t> (SSM, 2022)</a:t>
            </a:r>
            <a:endParaRPr lang="en-US" altLang="zh-CN" sz="2000" b="0" u="none">
              <a:latin typeface="Times New Roman" panose="02020603050405020304" charset="0"/>
              <a:ea typeface="Times New Roman" panose="02020603050405020304" charset="0"/>
              <a:cs typeface="Times New Roman" panose="02020603050405020304" charset="0"/>
            </a:endParaRPr>
          </a:p>
          <a:p>
            <a:pPr marL="0" indent="0" algn="l"/>
            <a:endParaRPr lang="en-US" altLang="zh-CN" sz="2000" b="0" u="none">
              <a:latin typeface="Times New Roman" panose="02020603050405020304" charset="0"/>
              <a:ea typeface="Times New Roman" panose="02020603050405020304" charset="0"/>
              <a:cs typeface="Times New Roman" panose="02020603050405020304" charset="0"/>
            </a:endParaRPr>
          </a:p>
          <a:p>
            <a:pPr marL="0" indent="0" algn="l"/>
            <a:endParaRPr lang="en-US" altLang="zh-CN" sz="2000" b="0" u="none">
              <a:latin typeface="Times New Roman" panose="02020603050405020304" charset="0"/>
              <a:ea typeface="Times New Roman" panose="02020603050405020304" charset="0"/>
              <a:cs typeface="Times New Roman" panose="02020603050405020304" charset="0"/>
            </a:endParaRPr>
          </a:p>
          <a:p>
            <a:pPr marL="0" indent="0" algn="l"/>
            <a:r>
              <a:rPr lang="en-US" altLang="zh-CN" sz="2000" b="0" u="none">
                <a:latin typeface="Times New Roman" panose="02020603050405020304" charset="0"/>
                <a:ea typeface="Times New Roman" panose="02020603050405020304" charset="0"/>
                <a:cs typeface="Times New Roman" panose="02020603050405020304" charset="0"/>
              </a:rPr>
              <a:t>A </a:t>
            </a:r>
            <a:r>
              <a:rPr lang="en-US" altLang="zh-CN" sz="2000" b="0" u="none">
                <a:latin typeface="Times New Roman" panose="02020603050405020304" charset="0"/>
                <a:ea typeface="Times New Roman" panose="02020603050405020304" charset="0"/>
                <a:cs typeface="Times New Roman" panose="02020603050405020304" charset="0"/>
              </a:rPr>
              <a:t>313% year-on-year</a:t>
            </a:r>
            <a:r>
              <a:rPr lang="en-US" altLang="zh-CN" sz="2000" b="0" u="none">
                <a:latin typeface="Times New Roman" panose="02020603050405020304" charset="0"/>
                <a:ea typeface="Times New Roman" panose="02020603050405020304" charset="0"/>
                <a:cs typeface="Times New Roman" panose="02020603050405020304" charset="0"/>
              </a:rPr>
              <a:t> increase in </a:t>
            </a:r>
            <a:r>
              <a:rPr lang="en-US" altLang="zh-CN" sz="2000" b="0" u="none">
                <a:latin typeface="Times New Roman" panose="02020603050405020304" charset="0"/>
                <a:ea typeface="Times New Roman" panose="02020603050405020304" charset="0"/>
                <a:cs typeface="Times New Roman" panose="02020603050405020304" charset="0"/>
              </a:rPr>
              <a:t>passenger car sales</a:t>
            </a:r>
            <a:r>
              <a:rPr lang="en-US" altLang="zh-CN" sz="2000" b="0" u="none">
                <a:latin typeface="Times New Roman" panose="02020603050405020304" charset="0"/>
                <a:ea typeface="Times New Roman" panose="02020603050405020304" charset="0"/>
                <a:cs typeface="Times New Roman" panose="02020603050405020304" charset="0"/>
              </a:rPr>
              <a:t> (Narayanan, 2022)</a:t>
            </a:r>
            <a:endParaRPr lang="en-US" altLang="zh-CN" sz="2000" b="0" u="none">
              <a:latin typeface="Times New Roman" panose="02020603050405020304" charset="0"/>
              <a:ea typeface="Times New Roman" panose="02020603050405020304" charset="0"/>
              <a:cs typeface="Times New Roman" panose="02020603050405020304" charset="0"/>
            </a:endParaRPr>
          </a:p>
          <a:p>
            <a:pPr marL="0" indent="0" algn="l"/>
            <a:endParaRPr lang="en-US" altLang="zh-CN" sz="2000" b="0" u="none">
              <a:latin typeface="Times New Roman" panose="02020603050405020304" charset="0"/>
              <a:ea typeface="Times New Roman" panose="02020603050405020304" charset="0"/>
              <a:cs typeface="Times New Roman" panose="02020603050405020304" charset="0"/>
            </a:endParaRPr>
          </a:p>
          <a:p>
            <a:pPr marL="0" indent="0" algn="l"/>
            <a:endParaRPr lang="zh-CN" altLang="en-US" sz="2000">
              <a:latin typeface="Times New Roman" panose="02020603050405020304" charset="0"/>
              <a:ea typeface="Times New Roman" panose="02020603050405020304" charset="0"/>
              <a:cs typeface="Times New Roman" panose="02020603050405020304" charset="0"/>
            </a:endParaRPr>
          </a:p>
          <a:p>
            <a:pPr marL="0" indent="0" algn="l"/>
            <a:r>
              <a:rPr lang="zh-CN" altLang="en-US" sz="2000">
                <a:latin typeface="Times New Roman" panose="02020603050405020304" charset="0"/>
                <a:ea typeface="Times New Roman" panose="02020603050405020304" charset="0"/>
                <a:cs typeface="Times New Roman" panose="02020603050405020304" charset="0"/>
              </a:rPr>
              <a:t>BYD beat EV leader Tesla in just one year, delivering 1.8 million vehicles in 2022, while Tesla delivered 1.31 million，taking the top spot in global electric vehicle sales</a:t>
            </a:r>
            <a:r>
              <a:rPr lang="en-US" altLang="zh-CN" sz="2000">
                <a:latin typeface="Times New Roman" panose="02020603050405020304" charset="0"/>
                <a:ea typeface="Times New Roman" panose="02020603050405020304" charset="0"/>
                <a:cs typeface="Times New Roman" panose="02020603050405020304" charset="0"/>
              </a:rPr>
              <a:t>(Ren, 2022)</a:t>
            </a:r>
            <a:r>
              <a:rPr lang="zh-CN" altLang="en-US" sz="2000">
                <a:latin typeface="Times New Roman" panose="02020603050405020304" charset="0"/>
                <a:ea typeface="Times New Roman" panose="02020603050405020304" charset="0"/>
                <a:cs typeface="Times New Roman" panose="02020603050405020304" charset="0"/>
              </a:rPr>
              <a:t>. </a:t>
            </a:r>
            <a:endParaRPr lang="zh-CN" altLang="en-US" sz="2000">
              <a:latin typeface="Times New Roman" panose="02020603050405020304" charset="0"/>
              <a:ea typeface="Times New Roman" panose="02020603050405020304" charset="0"/>
              <a:cs typeface="Times New Roman" panose="02020603050405020304" charset="0"/>
            </a:endParaRPr>
          </a:p>
          <a:p>
            <a:pPr marL="0" indent="0" algn="l"/>
            <a:endParaRPr lang="zh-CN" altLang="en-US" sz="2000">
              <a:latin typeface="Times New Roman" panose="02020603050405020304" charset="0"/>
              <a:ea typeface="Times New Roman" panose="02020603050405020304" charset="0"/>
              <a:cs typeface="Times New Roman" panose="02020603050405020304" charset="0"/>
            </a:endParaRPr>
          </a:p>
          <a:p>
            <a:pPr marL="0" indent="0" algn="l"/>
            <a:endParaRPr lang="zh-CN" altLang="en-US" sz="2000">
              <a:latin typeface="Times New Roman" panose="02020603050405020304" charset="0"/>
              <a:ea typeface="Times New Roman" panose="02020603050405020304" charset="0"/>
              <a:cs typeface="Times New Roman" panose="02020603050405020304" charset="0"/>
            </a:endParaRPr>
          </a:p>
          <a:p>
            <a:pPr marL="0" indent="0" algn="l"/>
            <a:r>
              <a:rPr lang="zh-CN" altLang="en-US" sz="2000">
                <a:latin typeface="Times New Roman" panose="02020603050405020304" charset="0"/>
                <a:ea typeface="Times New Roman" panose="02020603050405020304" charset="0"/>
                <a:cs typeface="Times New Roman" panose="02020603050405020304" charset="0"/>
              </a:rPr>
              <a:t>Musk changed his tone in the earning call in January this year, “They are the most competitive in the world, they work the hardest and smartest, and is like to be second to Tesla”(Arjun，2023).</a:t>
            </a:r>
            <a:endParaRPr lang="zh-CN" altLang="en-US" sz="2000">
              <a:latin typeface="Times New Roman" panose="02020603050405020304" charset="0"/>
              <a:ea typeface="Times New Roman" panose="02020603050405020304" charset="0"/>
              <a:cs typeface="Times New Roman" panose="02020603050405020304" charset="0"/>
            </a:endParaRPr>
          </a:p>
        </p:txBody>
      </p:sp>
      <p:sp>
        <p:nvSpPr>
          <p:cNvPr id="3" name="Sev01"/>
          <p:cNvSpPr/>
          <p:nvPr/>
        </p:nvSpPr>
        <p:spPr>
          <a:xfrm rot="18900000">
            <a:off x="793115" y="4200525"/>
            <a:ext cx="539750" cy="517525"/>
          </a:xfrm>
          <a:prstGeom prst="rect">
            <a:avLst/>
          </a:prstGeom>
          <a:solidFill>
            <a:srgbClr val="BF8E5D"/>
          </a:solidFill>
          <a:ln w="28575" cap="flat">
            <a:noFill/>
            <a:prstDash val="solid"/>
            <a:miter lim="800000"/>
          </a:ln>
          <a:effectLst/>
        </p:spPr>
        <p:txBody>
          <a:bodyPr vert="horz" wrap="square" lIns="91440" tIns="45720" rIns="91440" bIns="45720" numCol="1" anchor="t" anchorCtr="0" compatLnSpc="1"/>
          <a:lstStyle/>
          <a:p>
            <a:endParaRPr lang="en-US" dirty="0">
              <a:solidFill>
                <a:schemeClr val="tx1">
                  <a:lumMod val="75000"/>
                  <a:lumOff val="25000"/>
                </a:schemeClr>
              </a:solidFill>
              <a:latin typeface="微软雅黑" pitchFamily="34" charset="-122"/>
              <a:ea typeface="微软雅黑" pitchFamily="34" charset="-122"/>
              <a:sym typeface="+mn-lt"/>
            </a:endParaRPr>
          </a:p>
        </p:txBody>
      </p:sp>
      <p:sp>
        <p:nvSpPr>
          <p:cNvPr id="7" name="Sev01"/>
          <p:cNvSpPr/>
          <p:nvPr/>
        </p:nvSpPr>
        <p:spPr>
          <a:xfrm rot="18900000">
            <a:off x="793115" y="5325745"/>
            <a:ext cx="539750" cy="517525"/>
          </a:xfrm>
          <a:prstGeom prst="rect">
            <a:avLst/>
          </a:prstGeom>
          <a:solidFill>
            <a:srgbClr val="BF8E5D"/>
          </a:solidFill>
          <a:ln w="28575" cap="flat">
            <a:noFill/>
            <a:prstDash val="solid"/>
            <a:miter lim="800000"/>
          </a:ln>
          <a:effectLst/>
        </p:spPr>
        <p:txBody>
          <a:bodyPr vert="horz" wrap="square" lIns="91440" tIns="45720" rIns="91440" bIns="45720" numCol="1" anchor="t" anchorCtr="0" compatLnSpc="1"/>
          <a:lstStyle/>
          <a:p>
            <a:endParaRPr lang="en-US" dirty="0">
              <a:solidFill>
                <a:schemeClr val="tx1">
                  <a:lumMod val="75000"/>
                  <a:lumOff val="25000"/>
                </a:schemeClr>
              </a:solidFill>
              <a:latin typeface="微软雅黑" pitchFamily="34" charset="-122"/>
              <a:ea typeface="微软雅黑" pitchFamily="34" charset="-122"/>
              <a:sym typeface="+mn-lt"/>
            </a:endParaRPr>
          </a:p>
        </p:txBody>
      </p:sp>
      <p:sp>
        <p:nvSpPr>
          <p:cNvPr id="9" name="Sev01"/>
          <p:cNvSpPr/>
          <p:nvPr/>
        </p:nvSpPr>
        <p:spPr>
          <a:xfrm rot="18900000">
            <a:off x="793115" y="3170555"/>
            <a:ext cx="539750" cy="517525"/>
          </a:xfrm>
          <a:prstGeom prst="rect">
            <a:avLst/>
          </a:prstGeom>
          <a:solidFill>
            <a:srgbClr val="BF8E5D"/>
          </a:solidFill>
          <a:ln w="28575" cap="flat">
            <a:noFill/>
            <a:prstDash val="solid"/>
            <a:miter lim="800000"/>
          </a:ln>
          <a:effectLst/>
        </p:spPr>
        <p:txBody>
          <a:bodyPr vert="horz" wrap="square" lIns="91440" tIns="45720" rIns="91440" bIns="45720" numCol="1" anchor="t" anchorCtr="0" compatLnSpc="1"/>
          <a:lstStyle/>
          <a:p>
            <a:endParaRPr lang="en-US" dirty="0">
              <a:solidFill>
                <a:schemeClr val="tx1">
                  <a:lumMod val="75000"/>
                  <a:lumOff val="25000"/>
                </a:schemeClr>
              </a:solidFill>
              <a:latin typeface="微软雅黑" pitchFamily="34" charset="-122"/>
              <a:ea typeface="微软雅黑" pitchFamily="34" charset="-122"/>
              <a:sym typeface="+mn-lt"/>
            </a:endParaRPr>
          </a:p>
        </p:txBody>
      </p:sp>
      <p:sp>
        <p:nvSpPr>
          <p:cNvPr id="10" name="Sev01"/>
          <p:cNvSpPr/>
          <p:nvPr/>
        </p:nvSpPr>
        <p:spPr>
          <a:xfrm rot="18900000">
            <a:off x="793115" y="2207260"/>
            <a:ext cx="539750" cy="517525"/>
          </a:xfrm>
          <a:prstGeom prst="rect">
            <a:avLst/>
          </a:prstGeom>
          <a:solidFill>
            <a:srgbClr val="BF8E5D"/>
          </a:solidFill>
          <a:ln w="28575" cap="flat">
            <a:noFill/>
            <a:prstDash val="solid"/>
            <a:miter lim="800000"/>
          </a:ln>
          <a:effectLst/>
        </p:spPr>
        <p:txBody>
          <a:bodyPr vert="horz" wrap="square" lIns="91440" tIns="45720" rIns="91440" bIns="45720" numCol="1" anchor="t" anchorCtr="0" compatLnSpc="1"/>
          <a:lstStyle/>
          <a:p>
            <a:endParaRPr lang="en-US" dirty="0">
              <a:solidFill>
                <a:schemeClr val="tx1">
                  <a:lumMod val="75000"/>
                  <a:lumOff val="25000"/>
                </a:schemeClr>
              </a:solidFill>
              <a:latin typeface="微软雅黑" pitchFamily="34" charset="-122"/>
              <a:ea typeface="微软雅黑" pitchFamily="34" charset="-122"/>
              <a:sym typeface="+mn-lt"/>
            </a:endParaRPr>
          </a:p>
        </p:txBody>
      </p:sp>
      <p:pic>
        <p:nvPicPr>
          <p:cNvPr id="58" name="图片 57"/>
          <p:cNvPicPr>
            <a:picLocks noChangeAspect="1"/>
          </p:cNvPicPr>
          <p:nvPr/>
        </p:nvPicPr>
        <p:blipFill rotWithShape="1">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sp>
        <p:nvSpPr>
          <p:cNvPr id="65" name="文本框 64"/>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Change Effectiveness Assessment</a:t>
            </a:r>
            <a:endParaRPr lang="en-US" altLang="zh-CN" sz="3600" b="1">
              <a:latin typeface="Calibri"/>
              <a:ea typeface="Calibri"/>
            </a:endParaRPr>
          </a:p>
        </p:txBody>
      </p:sp>
    </p:spTree>
    <p:custDataLst>
      <p:tags r:id="rId3"/>
    </p:custData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cTn>
                              </p:par>
                            </p:childTnLst>
                          </p:cTn>
                        </p:par>
                        <p:par>
                          <p:cTn id="16" fill="hold">
                            <p:stCondLst>
                              <p:cond delay="1000"/>
                            </p:stCondLst>
                            <p:childTnLst>
                              <p:par>
                                <p:cTn id="17" presetID="53" presetClass="entr" presetSubtype="16"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par>
                          <p:cTn id="22" fill="hold">
                            <p:stCondLst>
                              <p:cond delay="1500"/>
                            </p:stCondLst>
                            <p:childTnLst>
                              <p:par>
                                <p:cTn id="23" presetID="53" presetClass="entr" presetSubtype="16" fill="hold" grpId="0" nodeType="after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500" fill="hold"/>
                                        <p:tgtEl>
                                          <p:spTgt spid="10"/>
                                        </p:tgtEl>
                                        <p:attrNameLst>
                                          <p:attrName>ppt_w</p:attrName>
                                        </p:attrNameLst>
                                      </p:cBhvr>
                                      <p:tavLst>
                                        <p:tav tm="0">
                                          <p:val>
                                            <p:fltVal val="0"/>
                                          </p:val>
                                        </p:tav>
                                        <p:tav tm="100000">
                                          <p:val>
                                            <p:strVal val="#ppt_w"/>
                                          </p:val>
                                        </p:tav>
                                      </p:tavLst>
                                    </p:anim>
                                    <p:anim calcmode="lin" valueType="num">
                                      <p:cBhvr>
                                        <p:cTn id="26" dur="500" fill="hold"/>
                                        <p:tgtEl>
                                          <p:spTgt spid="10"/>
                                        </p:tgtEl>
                                        <p:attrNameLst>
                                          <p:attrName>ppt_h</p:attrName>
                                        </p:attrNameLst>
                                      </p:cBhvr>
                                      <p:tavLst>
                                        <p:tav tm="0">
                                          <p:val>
                                            <p:fltVal val="0"/>
                                          </p:val>
                                        </p:tav>
                                        <p:tav tm="100000">
                                          <p:val>
                                            <p:strVal val="#ppt_h"/>
                                          </p:val>
                                        </p:tav>
                                      </p:tavLst>
                                    </p:anim>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58"/>
                                        </p:tgtEl>
                                        <p:attrNameLst>
                                          <p:attrName>style.visibility</p:attrName>
                                        </p:attrNameLst>
                                      </p:cBhvr>
                                      <p:to>
                                        <p:strVal val="visible"/>
                                      </p:to>
                                    </p:set>
                                    <p:animEffect transition="in" filter="randombar(horizontal)">
                                      <p:cBhvr>
                                        <p:cTn id="32"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9"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矩形 2"/>
          <p:cNvSpPr/>
          <p:nvPr/>
        </p:nvSpPr>
        <p:spPr>
          <a:xfrm>
            <a:off x="0" y="0"/>
            <a:ext cx="12192000" cy="6858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0" y="2601141"/>
            <a:ext cx="12192000" cy="1930399"/>
          </a:xfrm>
          <a:prstGeom prst="rect">
            <a:avLst/>
          </a:prstGeom>
          <a:solidFill>
            <a:srgbClr val="BF8E5D">
              <a:alpha val="7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5" name="文本框 4"/>
          <p:cNvSpPr txBox="1"/>
          <p:nvPr/>
        </p:nvSpPr>
        <p:spPr>
          <a:xfrm>
            <a:off x="458181" y="2809918"/>
            <a:ext cx="1737995" cy="1717040"/>
          </a:xfrm>
          <a:prstGeom prst="rect">
            <a:avLst/>
          </a:prstGeom>
          <a:noFill/>
        </p:spPr>
        <p:txBody>
          <a:bodyPr wrap="none" rtlCol="0">
            <a:spAutoFit/>
          </a:bodyPr>
          <a:lstStyle/>
          <a:p>
            <a:r>
              <a:rPr lang="en-US" altLang="zh-CN" sz="10665" spc="400" dirty="0">
                <a:solidFill>
                  <a:schemeClr val="bg1"/>
                </a:solidFill>
                <a:latin typeface="Impact" panose="020B0806030902050204" pitchFamily="34" charset="0"/>
                <a:ea typeface="方正正准黑简体" pitchFamily="2" charset="-122"/>
              </a:rPr>
              <a:t>05</a:t>
            </a:r>
            <a:endParaRPr lang="zh-CN" altLang="en-US" sz="10665" spc="400" dirty="0">
              <a:solidFill>
                <a:schemeClr val="bg1"/>
              </a:solidFill>
              <a:latin typeface="方正正准黑简体" pitchFamily="2" charset="-122"/>
              <a:ea typeface="方正正准黑简体" pitchFamily="2" charset="-122"/>
            </a:endParaRPr>
          </a:p>
        </p:txBody>
      </p:sp>
      <p:grpSp>
        <p:nvGrpSpPr>
          <p:cNvPr id="6" name="组合 5"/>
          <p:cNvGrpSpPr/>
          <p:nvPr/>
        </p:nvGrpSpPr>
        <p:grpSpPr>
          <a:xfrm>
            <a:off x="2406498" y="2809885"/>
            <a:ext cx="9391014" cy="1734184"/>
            <a:chOff x="1574761" y="2194855"/>
            <a:chExt cx="7043261" cy="1300639"/>
          </a:xfrm>
        </p:grpSpPr>
        <p:sp>
          <p:nvSpPr>
            <p:cNvPr id="7" name="文本框 6"/>
            <p:cNvSpPr txBox="1"/>
            <p:nvPr/>
          </p:nvSpPr>
          <p:spPr>
            <a:xfrm>
              <a:off x="1574761" y="2194855"/>
              <a:ext cx="7043261" cy="1300639"/>
            </a:xfrm>
            <a:prstGeom prst="rect">
              <a:avLst/>
            </a:prstGeom>
            <a:noFill/>
          </p:spPr>
          <p:txBody>
            <a:bodyPr wrap="square" rtlCol="0">
              <a:spAutoFit/>
            </a:bodyPr>
            <a:lstStyle/>
            <a:p>
              <a:pPr algn="ctr"/>
              <a:r>
                <a:rPr lang="en-US" altLang="zh-CN" sz="5335" b="1" dirty="0">
                  <a:solidFill>
                    <a:schemeClr val="bg1"/>
                  </a:solidFill>
                  <a:latin typeface="微软雅黑" pitchFamily="34" charset="-122"/>
                  <a:ea typeface="微软雅黑" pitchFamily="34" charset="-122"/>
                </a:rPr>
                <a:t> Conlusion and Recommendation</a:t>
              </a:r>
              <a:endParaRPr lang="en-US" altLang="zh-CN" sz="5335" b="1" dirty="0">
                <a:solidFill>
                  <a:schemeClr val="bg1"/>
                </a:solidFill>
                <a:latin typeface="微软雅黑" pitchFamily="34" charset="-122"/>
                <a:ea typeface="微软雅黑" pitchFamily="34" charset="-122"/>
              </a:endParaRPr>
            </a:p>
          </p:txBody>
        </p:sp>
        <p:sp>
          <p:nvSpPr>
            <p:cNvPr id="8" name="文本框 7"/>
            <p:cNvSpPr txBox="1"/>
            <p:nvPr/>
          </p:nvSpPr>
          <p:spPr>
            <a:xfrm>
              <a:off x="3984076" y="2921748"/>
              <a:ext cx="2517535" cy="434340"/>
            </a:xfrm>
            <a:prstGeom prst="rect">
              <a:avLst/>
            </a:prstGeom>
            <a:noFill/>
          </p:spPr>
          <p:txBody>
            <a:bodyPr wrap="square" rtlCol="0">
              <a:spAutoFit/>
            </a:bodyPr>
            <a:lstStyle/>
            <a:p>
              <a:endParaRPr lang="en-US" altLang="zh-CN" sz="3200" spc="400" dirty="0">
                <a:solidFill>
                  <a:schemeClr val="bg1"/>
                </a:solidFill>
                <a:latin typeface="Arial" panose="020B0604020202020204" pitchFamily="34" charset="0"/>
                <a:ea typeface="方正正准黑简体" pitchFamily="2" charset="-122"/>
                <a:cs typeface="Arial" panose="020B060402020202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par>
                          <p:cTn id="14" fill="hold">
                            <p:stCondLst>
                              <p:cond delay="1000"/>
                            </p:stCondLst>
                            <p:childTnLst>
                              <p:par>
                                <p:cTn id="15" presetID="22" presetClass="entr" presetSubtype="8"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randombar(horizontal)">
                                      <p:cBhvr>
                                        <p:cTn id="22" dur="500"/>
                                        <p:tgtEl>
                                          <p:spTgt spid="3"/>
                                        </p:tgtEl>
                                      </p:cBhvr>
                                    </p:animEffect>
                                  </p:childTnLst>
                                </p:cTn>
                              </p:par>
                              <p:par>
                                <p:cTn id="23" presetID="14" presetClass="entr" presetSubtype="1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randombar(horizontal)">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4" grpId="0" animBg="1"/>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椭圆 1"/>
          <p:cNvSpPr/>
          <p:nvPr/>
        </p:nvSpPr>
        <p:spPr>
          <a:xfrm>
            <a:off x="4795327" y="2322213"/>
            <a:ext cx="927208" cy="927208"/>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微软雅黑" pitchFamily="34" charset="-122"/>
                <a:ea typeface="微软雅黑" pitchFamily="34" charset="-122"/>
              </a:rPr>
              <a:t>1</a:t>
            </a:r>
            <a:endParaRPr lang="zh-CN" altLang="en-US" sz="2400" dirty="0">
              <a:latin typeface="微软雅黑" pitchFamily="34" charset="-122"/>
              <a:ea typeface="微软雅黑" pitchFamily="34" charset="-122"/>
            </a:endParaRPr>
          </a:p>
        </p:txBody>
      </p:sp>
      <p:sp>
        <p:nvSpPr>
          <p:cNvPr id="3" name="椭圆 2"/>
          <p:cNvSpPr/>
          <p:nvPr/>
        </p:nvSpPr>
        <p:spPr>
          <a:xfrm>
            <a:off x="4795327" y="3827886"/>
            <a:ext cx="927208" cy="927208"/>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微软雅黑" pitchFamily="34" charset="-122"/>
                <a:ea typeface="微软雅黑" pitchFamily="34" charset="-122"/>
              </a:rPr>
              <a:t>4</a:t>
            </a:r>
            <a:endParaRPr lang="en-US" altLang="zh-CN" sz="2400" dirty="0">
              <a:latin typeface="微软雅黑" pitchFamily="34" charset="-122"/>
              <a:ea typeface="微软雅黑" pitchFamily="34" charset="-122"/>
            </a:endParaRPr>
          </a:p>
        </p:txBody>
      </p:sp>
      <p:sp>
        <p:nvSpPr>
          <p:cNvPr id="4" name="椭圆 3"/>
          <p:cNvSpPr/>
          <p:nvPr/>
        </p:nvSpPr>
        <p:spPr>
          <a:xfrm>
            <a:off x="6415258" y="3827886"/>
            <a:ext cx="927208" cy="927208"/>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微软雅黑" pitchFamily="34" charset="-122"/>
                <a:ea typeface="微软雅黑" pitchFamily="34" charset="-122"/>
              </a:rPr>
              <a:t>4</a:t>
            </a:r>
            <a:endParaRPr lang="en-US" altLang="zh-CN" sz="2400" dirty="0">
              <a:latin typeface="微软雅黑" pitchFamily="34" charset="-122"/>
              <a:ea typeface="微软雅黑" pitchFamily="34" charset="-122"/>
            </a:endParaRPr>
          </a:p>
        </p:txBody>
      </p:sp>
      <p:sp>
        <p:nvSpPr>
          <p:cNvPr id="5" name="椭圆 4"/>
          <p:cNvSpPr/>
          <p:nvPr/>
        </p:nvSpPr>
        <p:spPr>
          <a:xfrm>
            <a:off x="6415258" y="2322213"/>
            <a:ext cx="927208" cy="927208"/>
          </a:xfrm>
          <a:prstGeom prst="ellipse">
            <a:avLst/>
          </a:prstGeom>
          <a:solidFill>
            <a:srgbClr val="BF8E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latin typeface="微软雅黑" pitchFamily="34" charset="-122"/>
                <a:ea typeface="微软雅黑" pitchFamily="34" charset="-122"/>
              </a:rPr>
              <a:t>3</a:t>
            </a:r>
            <a:endParaRPr lang="en-US" altLang="zh-CN" sz="2400" dirty="0">
              <a:latin typeface="微软雅黑" pitchFamily="34" charset="-122"/>
              <a:ea typeface="微软雅黑" pitchFamily="34" charset="-122"/>
            </a:endParaRPr>
          </a:p>
        </p:txBody>
      </p:sp>
      <p:sp>
        <p:nvSpPr>
          <p:cNvPr id="6" name="椭圆 5"/>
          <p:cNvSpPr/>
          <p:nvPr/>
        </p:nvSpPr>
        <p:spPr>
          <a:xfrm>
            <a:off x="4795327" y="2322213"/>
            <a:ext cx="301646" cy="301646"/>
          </a:xfrm>
          <a:prstGeom prst="ellipse">
            <a:avLst/>
          </a:prstGeom>
          <a:solidFill>
            <a:srgbClr val="BF8E5D"/>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itchFamily="34" charset="-122"/>
              <a:ea typeface="微软雅黑" pitchFamily="34" charset="-122"/>
            </a:endParaRPr>
          </a:p>
        </p:txBody>
      </p:sp>
      <p:sp>
        <p:nvSpPr>
          <p:cNvPr id="7" name="椭圆 6"/>
          <p:cNvSpPr/>
          <p:nvPr/>
        </p:nvSpPr>
        <p:spPr>
          <a:xfrm>
            <a:off x="7040820" y="2322213"/>
            <a:ext cx="301646" cy="301646"/>
          </a:xfrm>
          <a:prstGeom prst="ellipse">
            <a:avLst/>
          </a:prstGeom>
          <a:solidFill>
            <a:srgbClr val="BF8E5D"/>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itchFamily="34" charset="-122"/>
              <a:ea typeface="微软雅黑" pitchFamily="34" charset="-122"/>
            </a:endParaRPr>
          </a:p>
        </p:txBody>
      </p:sp>
      <p:sp>
        <p:nvSpPr>
          <p:cNvPr id="8" name="椭圆 7"/>
          <p:cNvSpPr/>
          <p:nvPr/>
        </p:nvSpPr>
        <p:spPr>
          <a:xfrm>
            <a:off x="4795327" y="4451712"/>
            <a:ext cx="301646" cy="301646"/>
          </a:xfrm>
          <a:prstGeom prst="ellipse">
            <a:avLst/>
          </a:prstGeom>
          <a:solidFill>
            <a:srgbClr val="BF8E5D"/>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itchFamily="34" charset="-122"/>
              <a:ea typeface="微软雅黑" pitchFamily="34" charset="-122"/>
            </a:endParaRPr>
          </a:p>
        </p:txBody>
      </p:sp>
      <p:sp>
        <p:nvSpPr>
          <p:cNvPr id="9" name="椭圆 8"/>
          <p:cNvSpPr/>
          <p:nvPr/>
        </p:nvSpPr>
        <p:spPr>
          <a:xfrm>
            <a:off x="7040820" y="4451712"/>
            <a:ext cx="301646" cy="301646"/>
          </a:xfrm>
          <a:prstGeom prst="ellipse">
            <a:avLst/>
          </a:prstGeom>
          <a:solidFill>
            <a:srgbClr val="BF8E5D"/>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itchFamily="34" charset="-122"/>
              <a:ea typeface="微软雅黑" pitchFamily="34" charset="-122"/>
            </a:endParaRPr>
          </a:p>
        </p:txBody>
      </p:sp>
      <p:cxnSp>
        <p:nvCxnSpPr>
          <p:cNvPr id="10" name="直接连接符 9"/>
          <p:cNvCxnSpPr/>
          <p:nvPr/>
        </p:nvCxnSpPr>
        <p:spPr>
          <a:xfrm flipV="1">
            <a:off x="4930052" y="1642409"/>
            <a:ext cx="0" cy="593094"/>
          </a:xfrm>
          <a:prstGeom prst="line">
            <a:avLst/>
          </a:prstGeom>
          <a:ln>
            <a:solidFill>
              <a:srgbClr val="BF8E5D"/>
            </a:solidFill>
            <a:prstDash val="lgDashDotDot"/>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970052" y="1642408"/>
            <a:ext cx="3960000" cy="0"/>
          </a:xfrm>
          <a:prstGeom prst="line">
            <a:avLst/>
          </a:prstGeom>
          <a:ln>
            <a:solidFill>
              <a:srgbClr val="BF8E5D"/>
            </a:solidFill>
            <a:prstDash val="lgDashDotDot"/>
            <a:tailEnd type="oval" w="med" len="med"/>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H="1" flipV="1">
            <a:off x="7191643" y="1642409"/>
            <a:ext cx="0" cy="593094"/>
          </a:xfrm>
          <a:prstGeom prst="line">
            <a:avLst/>
          </a:prstGeom>
          <a:ln>
            <a:solidFill>
              <a:srgbClr val="BF8E5D"/>
            </a:solidFill>
            <a:prstDash val="lgDashDotDot"/>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7191643" y="1642408"/>
            <a:ext cx="3960000" cy="0"/>
          </a:xfrm>
          <a:prstGeom prst="line">
            <a:avLst/>
          </a:prstGeom>
          <a:ln>
            <a:solidFill>
              <a:srgbClr val="BF8E5D"/>
            </a:solidFill>
            <a:prstDash val="lgDashDotDot"/>
            <a:tailEnd type="oval" w="med" len="med"/>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4930052" y="4869955"/>
            <a:ext cx="0" cy="593094"/>
          </a:xfrm>
          <a:prstGeom prst="line">
            <a:avLst/>
          </a:prstGeom>
          <a:ln>
            <a:solidFill>
              <a:srgbClr val="BF8E5D"/>
            </a:solidFill>
            <a:prstDash val="lgDashDotDot"/>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H="1" flipV="1">
            <a:off x="970052" y="5463050"/>
            <a:ext cx="3960000" cy="0"/>
          </a:xfrm>
          <a:prstGeom prst="line">
            <a:avLst/>
          </a:prstGeom>
          <a:ln>
            <a:solidFill>
              <a:srgbClr val="BF8E5D"/>
            </a:solidFill>
            <a:prstDash val="lgDashDotDot"/>
            <a:tailEnd type="oval" w="med" len="med"/>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flipH="1">
            <a:off x="7191643" y="4869955"/>
            <a:ext cx="0" cy="593094"/>
          </a:xfrm>
          <a:prstGeom prst="line">
            <a:avLst/>
          </a:prstGeom>
          <a:ln>
            <a:solidFill>
              <a:srgbClr val="BF8E5D"/>
            </a:solidFill>
            <a:prstDash val="lgDashDotDot"/>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flipV="1">
            <a:off x="7191643" y="5463050"/>
            <a:ext cx="3960000" cy="0"/>
          </a:xfrm>
          <a:prstGeom prst="line">
            <a:avLst/>
          </a:prstGeom>
          <a:ln>
            <a:solidFill>
              <a:srgbClr val="BF8E5D"/>
            </a:solidFill>
            <a:prstDash val="lgDashDotDot"/>
            <a:tailEnd type="oval" w="med" len="med"/>
          </a:ln>
        </p:spPr>
        <p:style>
          <a:lnRef idx="1">
            <a:schemeClr val="accent1"/>
          </a:lnRef>
          <a:fillRef idx="0">
            <a:schemeClr val="accent1"/>
          </a:fillRef>
          <a:effectRef idx="0">
            <a:schemeClr val="accent1"/>
          </a:effectRef>
          <a:fontRef idx="minor">
            <a:schemeClr val="tx1"/>
          </a:fontRef>
        </p:style>
      </p:cxnSp>
      <p:grpSp>
        <p:nvGrpSpPr>
          <p:cNvPr id="18" name="组合 17"/>
          <p:cNvGrpSpPr/>
          <p:nvPr/>
        </p:nvGrpSpPr>
        <p:grpSpPr>
          <a:xfrm>
            <a:off x="854970" y="1743748"/>
            <a:ext cx="3708098" cy="1264920"/>
            <a:chOff x="893070" y="1763019"/>
            <a:chExt cx="3708098" cy="1264920"/>
          </a:xfrm>
        </p:grpSpPr>
        <p:sp>
          <p:nvSpPr>
            <p:cNvPr id="19" name="文本框 18"/>
            <p:cNvSpPr txBox="1"/>
            <p:nvPr/>
          </p:nvSpPr>
          <p:spPr>
            <a:xfrm>
              <a:off x="914400" y="1763019"/>
              <a:ext cx="3686768" cy="1264920"/>
            </a:xfrm>
            <a:prstGeom prst="rect">
              <a:avLst/>
            </a:prstGeom>
            <a:noFill/>
          </p:spPr>
          <p:txBody>
            <a:bodyPr wrap="square" rtlCol="0">
              <a:spAutoFit/>
            </a:bodyPr>
            <a:lstStyle/>
            <a:p>
              <a:pPr>
                <a:spcBef>
                  <a:spcPts val="600"/>
                </a:spcBef>
              </a:pPr>
              <a:r>
                <a:rPr lang="en-US" altLang="zh-CN" sz="2400" dirty="0">
                  <a:solidFill>
                    <a:schemeClr val="tx1">
                      <a:lumMod val="75000"/>
                      <a:lumOff val="25000"/>
                    </a:schemeClr>
                  </a:solidFill>
                  <a:latin typeface="Times New Roman" panose="02020603050405020304" charset="0"/>
                  <a:ea typeface="Times New Roman" panose="02020603050405020304" charset="0"/>
                  <a:sym typeface="+mn-ea"/>
                </a:rPr>
                <a:t>A successful change with great achievements</a:t>
              </a:r>
              <a:endParaRPr lang="en-US" altLang="zh-CN" sz="2400" dirty="0">
                <a:solidFill>
                  <a:schemeClr val="tx1">
                    <a:lumMod val="75000"/>
                    <a:lumOff val="25000"/>
                  </a:schemeClr>
                </a:solidFill>
                <a:latin typeface="Times New Roman" panose="02020603050405020304" charset="0"/>
                <a:ea typeface="Times New Roman" panose="02020603050405020304" charset="0"/>
              </a:endParaRPr>
            </a:p>
            <a:p>
              <a:pPr>
                <a:spcBef>
                  <a:spcPts val="600"/>
                </a:spcBef>
              </a:pPr>
              <a:endParaRPr lang="zh-CN" altLang="en-US" sz="2400" dirty="0">
                <a:solidFill>
                  <a:schemeClr val="tx1">
                    <a:lumMod val="65000"/>
                    <a:lumOff val="35000"/>
                  </a:schemeClr>
                </a:solidFill>
                <a:latin typeface="Times New Roman" panose="02020603050405020304" charset="0"/>
                <a:ea typeface="Times New Roman" panose="02020603050405020304" charset="0"/>
              </a:endParaRPr>
            </a:p>
          </p:txBody>
        </p:sp>
        <p:sp>
          <p:nvSpPr>
            <p:cNvPr id="20" name="矩形 19"/>
            <p:cNvSpPr/>
            <p:nvPr/>
          </p:nvSpPr>
          <p:spPr>
            <a:xfrm>
              <a:off x="893070" y="2062749"/>
              <a:ext cx="3551339" cy="411480"/>
            </a:xfrm>
            <a:prstGeom prst="rect">
              <a:avLst/>
            </a:prstGeom>
          </p:spPr>
          <p:txBody>
            <a:bodyPr wrap="square">
              <a:spAutoFit/>
            </a:bodyPr>
            <a:lstStyle/>
            <a:p>
              <a:pPr>
                <a:lnSpc>
                  <a:spcPct val="150000"/>
                </a:lnSpc>
                <a:spcAft>
                  <a:spcPts val="600"/>
                </a:spcAft>
              </a:pPr>
              <a:endParaRPr lang="en-US" altLang="zh-CN" sz="1400" dirty="0">
                <a:solidFill>
                  <a:schemeClr val="tx1">
                    <a:lumMod val="75000"/>
                    <a:lumOff val="25000"/>
                  </a:schemeClr>
                </a:solidFill>
              </a:endParaRPr>
            </a:p>
          </p:txBody>
        </p:sp>
      </p:grpSp>
      <p:grpSp>
        <p:nvGrpSpPr>
          <p:cNvPr id="21" name="组合 20"/>
          <p:cNvGrpSpPr/>
          <p:nvPr/>
        </p:nvGrpSpPr>
        <p:grpSpPr>
          <a:xfrm>
            <a:off x="876560" y="4639655"/>
            <a:ext cx="3708098" cy="822960"/>
            <a:chOff x="893070" y="4269671"/>
            <a:chExt cx="3708098" cy="822960"/>
          </a:xfrm>
        </p:grpSpPr>
        <p:sp>
          <p:nvSpPr>
            <p:cNvPr id="22" name="文本框 21"/>
            <p:cNvSpPr txBox="1"/>
            <p:nvPr/>
          </p:nvSpPr>
          <p:spPr>
            <a:xfrm>
              <a:off x="914400" y="4269671"/>
              <a:ext cx="3686768" cy="822960"/>
            </a:xfrm>
            <a:prstGeom prst="rect">
              <a:avLst/>
            </a:prstGeom>
            <a:noFill/>
          </p:spPr>
          <p:txBody>
            <a:bodyPr wrap="square" rtlCol="0">
              <a:spAutoFit/>
            </a:bodyPr>
            <a:lstStyle/>
            <a:p>
              <a:pPr>
                <a:spcBef>
                  <a:spcPts val="600"/>
                </a:spcBef>
              </a:pPr>
              <a:r>
                <a:rPr lang="en-US" altLang="zh-CN" sz="2400" dirty="0">
                  <a:solidFill>
                    <a:schemeClr val="tx1">
                      <a:lumMod val="65000"/>
                      <a:lumOff val="35000"/>
                    </a:schemeClr>
                  </a:solidFill>
                  <a:latin typeface="Times New Roman" panose="02020603050405020304" charset="0"/>
                  <a:ea typeface="Times New Roman" panose="02020603050405020304" charset="0"/>
                </a:rPr>
                <a:t>A brave pioneer of  entire auto industry</a:t>
              </a:r>
              <a:endParaRPr lang="en-US" altLang="zh-CN" sz="2400" dirty="0">
                <a:solidFill>
                  <a:schemeClr val="tx1">
                    <a:lumMod val="65000"/>
                    <a:lumOff val="35000"/>
                  </a:schemeClr>
                </a:solidFill>
                <a:latin typeface="Times New Roman" panose="02020603050405020304" charset="0"/>
                <a:ea typeface="Times New Roman" panose="02020603050405020304" charset="0"/>
              </a:endParaRPr>
            </a:p>
          </p:txBody>
        </p:sp>
        <p:sp>
          <p:nvSpPr>
            <p:cNvPr id="23" name="矩形 22"/>
            <p:cNvSpPr/>
            <p:nvPr/>
          </p:nvSpPr>
          <p:spPr>
            <a:xfrm>
              <a:off x="893070" y="4591529"/>
              <a:ext cx="3551339" cy="331470"/>
            </a:xfrm>
            <a:prstGeom prst="rect">
              <a:avLst/>
            </a:prstGeom>
          </p:spPr>
          <p:txBody>
            <a:bodyPr wrap="square">
              <a:spAutoFit/>
            </a:bodyPr>
            <a:lstStyle/>
            <a:p>
              <a:pPr>
                <a:lnSpc>
                  <a:spcPct val="150000"/>
                </a:lnSpc>
                <a:spcAft>
                  <a:spcPts val="600"/>
                </a:spcAft>
              </a:pPr>
              <a:endParaRPr lang="en-US" altLang="zh-CN" sz="1050" dirty="0">
                <a:solidFill>
                  <a:schemeClr val="tx1">
                    <a:lumMod val="75000"/>
                    <a:lumOff val="25000"/>
                  </a:schemeClr>
                </a:solidFill>
              </a:endParaRPr>
            </a:p>
          </p:txBody>
        </p:sp>
      </p:grpSp>
      <p:grpSp>
        <p:nvGrpSpPr>
          <p:cNvPr id="24" name="组合 23"/>
          <p:cNvGrpSpPr/>
          <p:nvPr/>
        </p:nvGrpSpPr>
        <p:grpSpPr>
          <a:xfrm>
            <a:off x="7464875" y="1764068"/>
            <a:ext cx="3686768" cy="1198880"/>
            <a:chOff x="7502975" y="1763019"/>
            <a:chExt cx="3686768" cy="1198880"/>
          </a:xfrm>
        </p:grpSpPr>
        <p:sp>
          <p:nvSpPr>
            <p:cNvPr id="25" name="文本框 24"/>
            <p:cNvSpPr txBox="1"/>
            <p:nvPr/>
          </p:nvSpPr>
          <p:spPr>
            <a:xfrm>
              <a:off x="7502975" y="1763019"/>
              <a:ext cx="3686768" cy="1198880"/>
            </a:xfrm>
            <a:prstGeom prst="rect">
              <a:avLst/>
            </a:prstGeom>
            <a:noFill/>
          </p:spPr>
          <p:txBody>
            <a:bodyPr wrap="square" rtlCol="0">
              <a:spAutoFit/>
            </a:bodyPr>
            <a:lstStyle/>
            <a:p>
              <a:pPr>
                <a:spcBef>
                  <a:spcPts val="600"/>
                </a:spcBef>
              </a:pPr>
              <a:r>
                <a:rPr lang="en-US" altLang="zh-CN" sz="2400" dirty="0">
                  <a:solidFill>
                    <a:schemeClr val="tx1">
                      <a:lumMod val="65000"/>
                      <a:lumOff val="35000"/>
                    </a:schemeClr>
                  </a:solidFill>
                  <a:latin typeface="Times New Roman" panose="02020603050405020304" charset="0"/>
                  <a:ea typeface="Times New Roman" panose="02020603050405020304" charset="0"/>
                </a:rPr>
                <a:t>Persuading traditional fuel car owners by more reliable cutting-edge technologies</a:t>
              </a:r>
              <a:endParaRPr lang="en-US" altLang="zh-CN" sz="2400" dirty="0">
                <a:solidFill>
                  <a:schemeClr val="tx1">
                    <a:lumMod val="65000"/>
                    <a:lumOff val="35000"/>
                  </a:schemeClr>
                </a:solidFill>
                <a:latin typeface="Times New Roman" panose="02020603050405020304" charset="0"/>
                <a:ea typeface="Times New Roman" panose="02020603050405020304" charset="0"/>
              </a:endParaRPr>
            </a:p>
          </p:txBody>
        </p:sp>
        <p:sp>
          <p:nvSpPr>
            <p:cNvPr id="26" name="矩形 25"/>
            <p:cNvSpPr/>
            <p:nvPr/>
          </p:nvSpPr>
          <p:spPr>
            <a:xfrm>
              <a:off x="7502975" y="2062749"/>
              <a:ext cx="3551339" cy="331470"/>
            </a:xfrm>
            <a:prstGeom prst="rect">
              <a:avLst/>
            </a:prstGeom>
          </p:spPr>
          <p:txBody>
            <a:bodyPr wrap="square">
              <a:spAutoFit/>
            </a:bodyPr>
            <a:lstStyle/>
            <a:p>
              <a:pPr>
                <a:lnSpc>
                  <a:spcPct val="150000"/>
                </a:lnSpc>
                <a:spcAft>
                  <a:spcPts val="600"/>
                </a:spcAft>
              </a:pPr>
              <a:endParaRPr lang="en-US" altLang="zh-CN" sz="1050" dirty="0">
                <a:solidFill>
                  <a:schemeClr val="tx1">
                    <a:lumMod val="75000"/>
                    <a:lumOff val="25000"/>
                  </a:schemeClr>
                </a:solidFill>
              </a:endParaRPr>
            </a:p>
          </p:txBody>
        </p:sp>
      </p:grpSp>
      <p:sp>
        <p:nvSpPr>
          <p:cNvPr id="28" name="文本框 27"/>
          <p:cNvSpPr txBox="1"/>
          <p:nvPr/>
        </p:nvSpPr>
        <p:spPr>
          <a:xfrm>
            <a:off x="7465060" y="3894455"/>
            <a:ext cx="3686810" cy="1568450"/>
          </a:xfrm>
          <a:prstGeom prst="rect">
            <a:avLst/>
          </a:prstGeom>
          <a:noFill/>
        </p:spPr>
        <p:txBody>
          <a:bodyPr wrap="square" rtlCol="0">
            <a:spAutoFit/>
          </a:bodyPr>
          <a:lstStyle/>
          <a:p>
            <a:pPr>
              <a:spcBef>
                <a:spcPts val="600"/>
              </a:spcBef>
            </a:pPr>
            <a:r>
              <a:rPr lang="en-US" altLang="zh-CN" sz="2400" dirty="0">
                <a:solidFill>
                  <a:schemeClr val="tx1">
                    <a:lumMod val="65000"/>
                    <a:lumOff val="35000"/>
                  </a:schemeClr>
                </a:solidFill>
                <a:latin typeface="微软雅黑" pitchFamily="34" charset="-122"/>
                <a:ea typeface="微软雅黑" pitchFamily="34" charset="-122"/>
              </a:rPr>
              <a:t>Seeking for market share by improving brand equity and the recognition </a:t>
            </a:r>
            <a:r>
              <a:rPr lang="en-US" altLang="zh-CN" sz="2400" dirty="0">
                <a:solidFill>
                  <a:schemeClr val="tx1">
                    <a:lumMod val="65000"/>
                    <a:lumOff val="35000"/>
                  </a:schemeClr>
                </a:solidFill>
                <a:latin typeface="微软雅黑" pitchFamily="34" charset="-122"/>
                <a:ea typeface="微软雅黑" pitchFamily="34" charset="-122"/>
                <a:sym typeface="+mn-ea"/>
              </a:rPr>
              <a:t>globally</a:t>
            </a:r>
            <a:endParaRPr lang="en-US" altLang="zh-CN" sz="2400" b="1" dirty="0">
              <a:solidFill>
                <a:schemeClr val="tx1">
                  <a:lumMod val="65000"/>
                  <a:lumOff val="35000"/>
                </a:schemeClr>
              </a:solidFill>
              <a:latin typeface="微软雅黑" pitchFamily="34" charset="-122"/>
              <a:ea typeface="微软雅黑" pitchFamily="34" charset="-122"/>
            </a:endParaRPr>
          </a:p>
        </p:txBody>
      </p:sp>
      <p:pic>
        <p:nvPicPr>
          <p:cNvPr id="58" name="图片 57"/>
          <p:cNvPicPr>
            <a:picLocks noChangeAspect="1"/>
          </p:cNvPicPr>
          <p:nvPr/>
        </p:nvPicPr>
        <p:blipFill rotWithShape="1">
          <a:blip r:embed="rId1">
            <a:extLst>
              <a:ext uri="{BEBA8EAE-BF5A-486C-A8C5-ECC9F3942E4B}">
                <a14:imgProps xmlns:a14="http://schemas.microsoft.com/office/drawing/2010/main">
                  <a14:imgLayer r:embed="rId2">
                    <a14:imgEffect>
                      <a14:saturation sat="0"/>
                    </a14:imgEffect>
                  </a14:imgLayer>
                </a14:imgProps>
              </a:ext>
              <a:ext uri="{28A0092B-C50C-407E-A947-70E740481C1C}">
                <a14:useLocalDpi xmlns:a14="http://schemas.microsoft.com/office/drawing/2010/main" val="0"/>
              </a:ext>
            </a:extLst>
          </a:blip>
          <a:srcRect t="16482" b="41482"/>
          <a:stretch>
            <a:fillRect/>
          </a:stretch>
        </p:blipFill>
        <p:spPr>
          <a:xfrm>
            <a:off x="0" y="-3810"/>
            <a:ext cx="5077460" cy="1161415"/>
          </a:xfrm>
          <a:prstGeom prst="rect">
            <a:avLst/>
          </a:prstGeom>
        </p:spPr>
      </p:pic>
      <p:sp>
        <p:nvSpPr>
          <p:cNvPr id="65" name="文本框 64"/>
          <p:cNvSpPr txBox="1"/>
          <p:nvPr/>
        </p:nvSpPr>
        <p:spPr>
          <a:xfrm>
            <a:off x="5077460" y="-3810"/>
            <a:ext cx="6705600" cy="1188720"/>
          </a:xfrm>
          <a:prstGeom prst="rect">
            <a:avLst/>
          </a:prstGeom>
          <a:noFill/>
        </p:spPr>
        <p:txBody>
          <a:bodyPr wrap="square" rtlCol="0">
            <a:noAutofit/>
          </a:bodyPr>
          <a:p>
            <a:pPr indent="0" algn="l">
              <a:lnSpc>
                <a:spcPct val="100000"/>
              </a:lnSpc>
              <a:buNone/>
            </a:pPr>
            <a:r>
              <a:rPr lang="en-US" altLang="zh-CN" sz="3600" b="1">
                <a:latin typeface="Calibri"/>
                <a:ea typeface="Calibri"/>
              </a:rPr>
              <a:t>Comclusion and Recommendation</a:t>
            </a:r>
            <a:endParaRPr lang="en-US" altLang="zh-CN" sz="3600" b="1">
              <a:latin typeface="Calibri"/>
              <a:ea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0-#ppt_h/2"/>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1+#ppt_w/2"/>
                                          </p:val>
                                        </p:tav>
                                        <p:tav tm="100000">
                                          <p:val>
                                            <p:strVal val="#ppt_x"/>
                                          </p:val>
                                        </p:tav>
                                      </p:tavLst>
                                    </p:anim>
                                    <p:anim calcmode="lin" valueType="num">
                                      <p:cBhvr additive="base">
                                        <p:cTn id="20" dur="500" fill="hold"/>
                                        <p:tgtEl>
                                          <p:spTgt spid="4"/>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31" presetClass="entr" presetSubtype="0"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p:cTn id="24" dur="500" fill="hold"/>
                                        <p:tgtEl>
                                          <p:spTgt spid="6"/>
                                        </p:tgtEl>
                                        <p:attrNameLst>
                                          <p:attrName>ppt_w</p:attrName>
                                        </p:attrNameLst>
                                      </p:cBhvr>
                                      <p:tavLst>
                                        <p:tav tm="0">
                                          <p:val>
                                            <p:fltVal val="0"/>
                                          </p:val>
                                        </p:tav>
                                        <p:tav tm="100000">
                                          <p:val>
                                            <p:strVal val="#ppt_w"/>
                                          </p:val>
                                        </p:tav>
                                      </p:tavLst>
                                    </p:anim>
                                    <p:anim calcmode="lin" valueType="num">
                                      <p:cBhvr>
                                        <p:cTn id="25" dur="500" fill="hold"/>
                                        <p:tgtEl>
                                          <p:spTgt spid="6"/>
                                        </p:tgtEl>
                                        <p:attrNameLst>
                                          <p:attrName>ppt_h</p:attrName>
                                        </p:attrNameLst>
                                      </p:cBhvr>
                                      <p:tavLst>
                                        <p:tav tm="0">
                                          <p:val>
                                            <p:fltVal val="0"/>
                                          </p:val>
                                        </p:tav>
                                        <p:tav tm="100000">
                                          <p:val>
                                            <p:strVal val="#ppt_h"/>
                                          </p:val>
                                        </p:tav>
                                      </p:tavLst>
                                    </p:anim>
                                    <p:anim calcmode="lin" valueType="num">
                                      <p:cBhvr>
                                        <p:cTn id="26" dur="500" fill="hold"/>
                                        <p:tgtEl>
                                          <p:spTgt spid="6"/>
                                        </p:tgtEl>
                                        <p:attrNameLst>
                                          <p:attrName>style.rotation</p:attrName>
                                        </p:attrNameLst>
                                      </p:cBhvr>
                                      <p:tavLst>
                                        <p:tav tm="0">
                                          <p:val>
                                            <p:fltVal val="90"/>
                                          </p:val>
                                        </p:tav>
                                        <p:tav tm="100000">
                                          <p:val>
                                            <p:fltVal val="0"/>
                                          </p:val>
                                        </p:tav>
                                      </p:tavLst>
                                    </p:anim>
                                    <p:animEffect transition="in" filter="fade">
                                      <p:cBhvr>
                                        <p:cTn id="27" dur="500"/>
                                        <p:tgtEl>
                                          <p:spTgt spid="6"/>
                                        </p:tgtEl>
                                      </p:cBhvr>
                                    </p:animEffect>
                                  </p:childTnLst>
                                </p:cTn>
                              </p:par>
                              <p:par>
                                <p:cTn id="28" presetID="31" presetClass="entr" presetSubtype="0"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p:cTn id="30" dur="500" fill="hold"/>
                                        <p:tgtEl>
                                          <p:spTgt spid="7"/>
                                        </p:tgtEl>
                                        <p:attrNameLst>
                                          <p:attrName>ppt_w</p:attrName>
                                        </p:attrNameLst>
                                      </p:cBhvr>
                                      <p:tavLst>
                                        <p:tav tm="0">
                                          <p:val>
                                            <p:fltVal val="0"/>
                                          </p:val>
                                        </p:tav>
                                        <p:tav tm="100000">
                                          <p:val>
                                            <p:strVal val="#ppt_w"/>
                                          </p:val>
                                        </p:tav>
                                      </p:tavLst>
                                    </p:anim>
                                    <p:anim calcmode="lin" valueType="num">
                                      <p:cBhvr>
                                        <p:cTn id="31" dur="500" fill="hold"/>
                                        <p:tgtEl>
                                          <p:spTgt spid="7"/>
                                        </p:tgtEl>
                                        <p:attrNameLst>
                                          <p:attrName>ppt_h</p:attrName>
                                        </p:attrNameLst>
                                      </p:cBhvr>
                                      <p:tavLst>
                                        <p:tav tm="0">
                                          <p:val>
                                            <p:fltVal val="0"/>
                                          </p:val>
                                        </p:tav>
                                        <p:tav tm="100000">
                                          <p:val>
                                            <p:strVal val="#ppt_h"/>
                                          </p:val>
                                        </p:tav>
                                      </p:tavLst>
                                    </p:anim>
                                    <p:anim calcmode="lin" valueType="num">
                                      <p:cBhvr>
                                        <p:cTn id="32" dur="500" fill="hold"/>
                                        <p:tgtEl>
                                          <p:spTgt spid="7"/>
                                        </p:tgtEl>
                                        <p:attrNameLst>
                                          <p:attrName>style.rotation</p:attrName>
                                        </p:attrNameLst>
                                      </p:cBhvr>
                                      <p:tavLst>
                                        <p:tav tm="0">
                                          <p:val>
                                            <p:fltVal val="90"/>
                                          </p:val>
                                        </p:tav>
                                        <p:tav tm="100000">
                                          <p:val>
                                            <p:fltVal val="0"/>
                                          </p:val>
                                        </p:tav>
                                      </p:tavLst>
                                    </p:anim>
                                    <p:animEffect transition="in" filter="fade">
                                      <p:cBhvr>
                                        <p:cTn id="33" dur="500"/>
                                        <p:tgtEl>
                                          <p:spTgt spid="7"/>
                                        </p:tgtEl>
                                      </p:cBhvr>
                                    </p:animEffect>
                                  </p:childTnLst>
                                </p:cTn>
                              </p:par>
                              <p:par>
                                <p:cTn id="34" presetID="31"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p:cTn id="36" dur="500" fill="hold"/>
                                        <p:tgtEl>
                                          <p:spTgt spid="8"/>
                                        </p:tgtEl>
                                        <p:attrNameLst>
                                          <p:attrName>ppt_w</p:attrName>
                                        </p:attrNameLst>
                                      </p:cBhvr>
                                      <p:tavLst>
                                        <p:tav tm="0">
                                          <p:val>
                                            <p:fltVal val="0"/>
                                          </p:val>
                                        </p:tav>
                                        <p:tav tm="100000">
                                          <p:val>
                                            <p:strVal val="#ppt_w"/>
                                          </p:val>
                                        </p:tav>
                                      </p:tavLst>
                                    </p:anim>
                                    <p:anim calcmode="lin" valueType="num">
                                      <p:cBhvr>
                                        <p:cTn id="37" dur="500" fill="hold"/>
                                        <p:tgtEl>
                                          <p:spTgt spid="8"/>
                                        </p:tgtEl>
                                        <p:attrNameLst>
                                          <p:attrName>ppt_h</p:attrName>
                                        </p:attrNameLst>
                                      </p:cBhvr>
                                      <p:tavLst>
                                        <p:tav tm="0">
                                          <p:val>
                                            <p:fltVal val="0"/>
                                          </p:val>
                                        </p:tav>
                                        <p:tav tm="100000">
                                          <p:val>
                                            <p:strVal val="#ppt_h"/>
                                          </p:val>
                                        </p:tav>
                                      </p:tavLst>
                                    </p:anim>
                                    <p:anim calcmode="lin" valueType="num">
                                      <p:cBhvr>
                                        <p:cTn id="38" dur="500" fill="hold"/>
                                        <p:tgtEl>
                                          <p:spTgt spid="8"/>
                                        </p:tgtEl>
                                        <p:attrNameLst>
                                          <p:attrName>style.rotation</p:attrName>
                                        </p:attrNameLst>
                                      </p:cBhvr>
                                      <p:tavLst>
                                        <p:tav tm="0">
                                          <p:val>
                                            <p:fltVal val="90"/>
                                          </p:val>
                                        </p:tav>
                                        <p:tav tm="100000">
                                          <p:val>
                                            <p:fltVal val="0"/>
                                          </p:val>
                                        </p:tav>
                                      </p:tavLst>
                                    </p:anim>
                                    <p:animEffect transition="in" filter="fade">
                                      <p:cBhvr>
                                        <p:cTn id="39" dur="500"/>
                                        <p:tgtEl>
                                          <p:spTgt spid="8"/>
                                        </p:tgtEl>
                                      </p:cBhvr>
                                    </p:animEffect>
                                  </p:childTnLst>
                                </p:cTn>
                              </p:par>
                              <p:par>
                                <p:cTn id="40" presetID="31" presetClass="entr" presetSubtype="0" fill="hold" grpId="0" nodeType="with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p:cTn id="42" dur="500" fill="hold"/>
                                        <p:tgtEl>
                                          <p:spTgt spid="9"/>
                                        </p:tgtEl>
                                        <p:attrNameLst>
                                          <p:attrName>ppt_w</p:attrName>
                                        </p:attrNameLst>
                                      </p:cBhvr>
                                      <p:tavLst>
                                        <p:tav tm="0">
                                          <p:val>
                                            <p:fltVal val="0"/>
                                          </p:val>
                                        </p:tav>
                                        <p:tav tm="100000">
                                          <p:val>
                                            <p:strVal val="#ppt_w"/>
                                          </p:val>
                                        </p:tav>
                                      </p:tavLst>
                                    </p:anim>
                                    <p:anim calcmode="lin" valueType="num">
                                      <p:cBhvr>
                                        <p:cTn id="43" dur="500" fill="hold"/>
                                        <p:tgtEl>
                                          <p:spTgt spid="9"/>
                                        </p:tgtEl>
                                        <p:attrNameLst>
                                          <p:attrName>ppt_h</p:attrName>
                                        </p:attrNameLst>
                                      </p:cBhvr>
                                      <p:tavLst>
                                        <p:tav tm="0">
                                          <p:val>
                                            <p:fltVal val="0"/>
                                          </p:val>
                                        </p:tav>
                                        <p:tav tm="100000">
                                          <p:val>
                                            <p:strVal val="#ppt_h"/>
                                          </p:val>
                                        </p:tav>
                                      </p:tavLst>
                                    </p:anim>
                                    <p:anim calcmode="lin" valueType="num">
                                      <p:cBhvr>
                                        <p:cTn id="44" dur="500" fill="hold"/>
                                        <p:tgtEl>
                                          <p:spTgt spid="9"/>
                                        </p:tgtEl>
                                        <p:attrNameLst>
                                          <p:attrName>style.rotation</p:attrName>
                                        </p:attrNameLst>
                                      </p:cBhvr>
                                      <p:tavLst>
                                        <p:tav tm="0">
                                          <p:val>
                                            <p:fltVal val="90"/>
                                          </p:val>
                                        </p:tav>
                                        <p:tav tm="100000">
                                          <p:val>
                                            <p:fltVal val="0"/>
                                          </p:val>
                                        </p:tav>
                                      </p:tavLst>
                                    </p:anim>
                                    <p:animEffect transition="in" filter="fade">
                                      <p:cBhvr>
                                        <p:cTn id="45" dur="500"/>
                                        <p:tgtEl>
                                          <p:spTgt spid="9"/>
                                        </p:tgtEl>
                                      </p:cBhvr>
                                    </p:animEffect>
                                  </p:childTnLst>
                                </p:cTn>
                              </p:par>
                            </p:childTnLst>
                          </p:cTn>
                        </p:par>
                        <p:par>
                          <p:cTn id="46" fill="hold">
                            <p:stCondLst>
                              <p:cond delay="1000"/>
                            </p:stCondLst>
                            <p:childTnLst>
                              <p:par>
                                <p:cTn id="47" presetID="22" presetClass="entr" presetSubtype="4" fill="hold" nodeType="after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wipe(down)">
                                      <p:cBhvr>
                                        <p:cTn id="49" dur="500"/>
                                        <p:tgtEl>
                                          <p:spTgt spid="10"/>
                                        </p:tgtEl>
                                      </p:cBhvr>
                                    </p:animEffect>
                                  </p:childTnLst>
                                </p:cTn>
                              </p:par>
                              <p:par>
                                <p:cTn id="50" presetID="22" presetClass="entr" presetSubtype="4" fill="hold" nodeType="with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wipe(down)">
                                      <p:cBhvr>
                                        <p:cTn id="52" dur="500"/>
                                        <p:tgtEl>
                                          <p:spTgt spid="12"/>
                                        </p:tgtEl>
                                      </p:cBhvr>
                                    </p:animEffect>
                                  </p:childTnLst>
                                </p:cTn>
                              </p:par>
                              <p:par>
                                <p:cTn id="53" presetID="22" presetClass="entr" presetSubtype="1" fill="hold" nodeType="withEffect">
                                  <p:stCondLst>
                                    <p:cond delay="0"/>
                                  </p:stCondLst>
                                  <p:childTnLst>
                                    <p:set>
                                      <p:cBhvr>
                                        <p:cTn id="54" dur="1" fill="hold">
                                          <p:stCondLst>
                                            <p:cond delay="0"/>
                                          </p:stCondLst>
                                        </p:cTn>
                                        <p:tgtEl>
                                          <p:spTgt spid="14"/>
                                        </p:tgtEl>
                                        <p:attrNameLst>
                                          <p:attrName>style.visibility</p:attrName>
                                        </p:attrNameLst>
                                      </p:cBhvr>
                                      <p:to>
                                        <p:strVal val="visible"/>
                                      </p:to>
                                    </p:set>
                                    <p:animEffect transition="in" filter="wipe(up)">
                                      <p:cBhvr>
                                        <p:cTn id="55" dur="500"/>
                                        <p:tgtEl>
                                          <p:spTgt spid="14"/>
                                        </p:tgtEl>
                                      </p:cBhvr>
                                    </p:animEffect>
                                  </p:childTnLst>
                                </p:cTn>
                              </p:par>
                              <p:par>
                                <p:cTn id="56" presetID="22" presetClass="entr" presetSubtype="1" fill="hold" nodeType="withEffect">
                                  <p:stCondLst>
                                    <p:cond delay="0"/>
                                  </p:stCondLst>
                                  <p:childTnLst>
                                    <p:set>
                                      <p:cBhvr>
                                        <p:cTn id="57" dur="1" fill="hold">
                                          <p:stCondLst>
                                            <p:cond delay="0"/>
                                          </p:stCondLst>
                                        </p:cTn>
                                        <p:tgtEl>
                                          <p:spTgt spid="16"/>
                                        </p:tgtEl>
                                        <p:attrNameLst>
                                          <p:attrName>style.visibility</p:attrName>
                                        </p:attrNameLst>
                                      </p:cBhvr>
                                      <p:to>
                                        <p:strVal val="visible"/>
                                      </p:to>
                                    </p:set>
                                    <p:animEffect transition="in" filter="wipe(up)">
                                      <p:cBhvr>
                                        <p:cTn id="58" dur="500"/>
                                        <p:tgtEl>
                                          <p:spTgt spid="16"/>
                                        </p:tgtEl>
                                      </p:cBhvr>
                                    </p:animEffect>
                                  </p:childTnLst>
                                </p:cTn>
                              </p:par>
                            </p:childTnLst>
                          </p:cTn>
                        </p:par>
                        <p:par>
                          <p:cTn id="59" fill="hold">
                            <p:stCondLst>
                              <p:cond delay="1500"/>
                            </p:stCondLst>
                            <p:childTnLst>
                              <p:par>
                                <p:cTn id="60" presetID="22" presetClass="entr" presetSubtype="2" fill="hold" nodeType="after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wipe(right)">
                                      <p:cBhvr>
                                        <p:cTn id="62" dur="500"/>
                                        <p:tgtEl>
                                          <p:spTgt spid="11"/>
                                        </p:tgtEl>
                                      </p:cBhvr>
                                    </p:animEffect>
                                  </p:childTnLst>
                                </p:cTn>
                              </p:par>
                              <p:par>
                                <p:cTn id="63" presetID="22" presetClass="entr" presetSubtype="8" fill="hold" nodeType="withEffect">
                                  <p:stCondLst>
                                    <p:cond delay="0"/>
                                  </p:stCondLst>
                                  <p:childTnLst>
                                    <p:set>
                                      <p:cBhvr>
                                        <p:cTn id="64" dur="1" fill="hold">
                                          <p:stCondLst>
                                            <p:cond delay="0"/>
                                          </p:stCondLst>
                                        </p:cTn>
                                        <p:tgtEl>
                                          <p:spTgt spid="13"/>
                                        </p:tgtEl>
                                        <p:attrNameLst>
                                          <p:attrName>style.visibility</p:attrName>
                                        </p:attrNameLst>
                                      </p:cBhvr>
                                      <p:to>
                                        <p:strVal val="visible"/>
                                      </p:to>
                                    </p:set>
                                    <p:animEffect transition="in" filter="wipe(left)">
                                      <p:cBhvr>
                                        <p:cTn id="65" dur="500"/>
                                        <p:tgtEl>
                                          <p:spTgt spid="13"/>
                                        </p:tgtEl>
                                      </p:cBhvr>
                                    </p:animEffect>
                                  </p:childTnLst>
                                </p:cTn>
                              </p:par>
                              <p:par>
                                <p:cTn id="66" presetID="22" presetClass="entr" presetSubtype="2" fill="hold" nodeType="withEffect">
                                  <p:stCondLst>
                                    <p:cond delay="0"/>
                                  </p:stCondLst>
                                  <p:childTnLst>
                                    <p:set>
                                      <p:cBhvr>
                                        <p:cTn id="67" dur="1" fill="hold">
                                          <p:stCondLst>
                                            <p:cond delay="0"/>
                                          </p:stCondLst>
                                        </p:cTn>
                                        <p:tgtEl>
                                          <p:spTgt spid="15"/>
                                        </p:tgtEl>
                                        <p:attrNameLst>
                                          <p:attrName>style.visibility</p:attrName>
                                        </p:attrNameLst>
                                      </p:cBhvr>
                                      <p:to>
                                        <p:strVal val="visible"/>
                                      </p:to>
                                    </p:set>
                                    <p:animEffect transition="in" filter="wipe(right)">
                                      <p:cBhvr>
                                        <p:cTn id="68" dur="500"/>
                                        <p:tgtEl>
                                          <p:spTgt spid="15"/>
                                        </p:tgtEl>
                                      </p:cBhvr>
                                    </p:animEffect>
                                  </p:childTnLst>
                                </p:cTn>
                              </p:par>
                              <p:par>
                                <p:cTn id="69" presetID="22" presetClass="entr" presetSubtype="8" fill="hold" nodeType="with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wipe(left)">
                                      <p:cBhvr>
                                        <p:cTn id="71" dur="500"/>
                                        <p:tgtEl>
                                          <p:spTgt spid="17"/>
                                        </p:tgtEl>
                                      </p:cBhvr>
                                    </p:animEffect>
                                  </p:childTnLst>
                                </p:cTn>
                              </p:par>
                            </p:childTnLst>
                          </p:cTn>
                        </p:par>
                        <p:par>
                          <p:cTn id="72" fill="hold">
                            <p:stCondLst>
                              <p:cond delay="2000"/>
                            </p:stCondLst>
                            <p:childTnLst>
                              <p:par>
                                <p:cTn id="73" presetID="22" presetClass="entr" presetSubtype="1" fill="hold" nodeType="afterEffect">
                                  <p:stCondLst>
                                    <p:cond delay="0"/>
                                  </p:stCondLst>
                                  <p:childTnLst>
                                    <p:set>
                                      <p:cBhvr>
                                        <p:cTn id="74" dur="1" fill="hold">
                                          <p:stCondLst>
                                            <p:cond delay="0"/>
                                          </p:stCondLst>
                                        </p:cTn>
                                        <p:tgtEl>
                                          <p:spTgt spid="18"/>
                                        </p:tgtEl>
                                        <p:attrNameLst>
                                          <p:attrName>style.visibility</p:attrName>
                                        </p:attrNameLst>
                                      </p:cBhvr>
                                      <p:to>
                                        <p:strVal val="visible"/>
                                      </p:to>
                                    </p:set>
                                    <p:animEffect transition="in" filter="wipe(up)">
                                      <p:cBhvr>
                                        <p:cTn id="75" dur="500"/>
                                        <p:tgtEl>
                                          <p:spTgt spid="18"/>
                                        </p:tgtEl>
                                      </p:cBhvr>
                                    </p:animEffect>
                                  </p:childTnLst>
                                </p:cTn>
                              </p:par>
                              <p:par>
                                <p:cTn id="76" presetID="22" presetClass="entr" presetSubtype="1" fill="hold" nodeType="with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wipe(up)">
                                      <p:cBhvr>
                                        <p:cTn id="78" dur="500"/>
                                        <p:tgtEl>
                                          <p:spTgt spid="24"/>
                                        </p:tgtEl>
                                      </p:cBhvr>
                                    </p:animEffect>
                                  </p:childTnLst>
                                </p:cTn>
                              </p:par>
                              <p:par>
                                <p:cTn id="79" presetID="22" presetClass="entr" presetSubtype="1" fill="hold" nodeType="withEffect">
                                  <p:stCondLst>
                                    <p:cond delay="0"/>
                                  </p:stCondLst>
                                  <p:childTnLst>
                                    <p:set>
                                      <p:cBhvr>
                                        <p:cTn id="80" dur="1" fill="hold">
                                          <p:stCondLst>
                                            <p:cond delay="0"/>
                                          </p:stCondLst>
                                        </p:cTn>
                                        <p:tgtEl>
                                          <p:spTgt spid="21"/>
                                        </p:tgtEl>
                                        <p:attrNameLst>
                                          <p:attrName>style.visibility</p:attrName>
                                        </p:attrNameLst>
                                      </p:cBhvr>
                                      <p:to>
                                        <p:strVal val="visible"/>
                                      </p:to>
                                    </p:set>
                                    <p:animEffect transition="in" filter="wipe(up)">
                                      <p:cBhvr>
                                        <p:cTn id="81" dur="500"/>
                                        <p:tgtEl>
                                          <p:spTgt spid="21"/>
                                        </p:tgtEl>
                                      </p:cBhvr>
                                    </p:animEffect>
                                  </p:childTnLst>
                                </p:cTn>
                              </p:par>
                            </p:childTnLst>
                          </p:cTn>
                        </p:par>
                      </p:childTnLst>
                    </p:cTn>
                  </p:par>
                  <p:par>
                    <p:cTn id="82" fill="hold">
                      <p:stCondLst>
                        <p:cond delay="indefinite"/>
                      </p:stCondLst>
                      <p:childTnLst>
                        <p:par>
                          <p:cTn id="83" fill="hold">
                            <p:stCondLst>
                              <p:cond delay="0"/>
                            </p:stCondLst>
                            <p:childTnLst>
                              <p:par>
                                <p:cTn id="84" presetID="14" presetClass="entr" presetSubtype="10" fill="hold" nodeType="clickEffect">
                                  <p:stCondLst>
                                    <p:cond delay="0"/>
                                  </p:stCondLst>
                                  <p:childTnLst>
                                    <p:set>
                                      <p:cBhvr>
                                        <p:cTn id="85" dur="1" fill="hold">
                                          <p:stCondLst>
                                            <p:cond delay="0"/>
                                          </p:stCondLst>
                                        </p:cTn>
                                        <p:tgtEl>
                                          <p:spTgt spid="58"/>
                                        </p:tgtEl>
                                        <p:attrNameLst>
                                          <p:attrName>style.visibility</p:attrName>
                                        </p:attrNameLst>
                                      </p:cBhvr>
                                      <p:to>
                                        <p:strVal val="visible"/>
                                      </p:to>
                                    </p:set>
                                    <p:animEffect transition="in" filter="randombar(horizontal)">
                                      <p:cBhvr>
                                        <p:cTn id="86"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占位符 4"/>
          <p:cNvSpPr/>
          <p:nvPr>
            <p:ph type="body" idx="1"/>
            <p:custDataLst>
              <p:tags r:id="rId1"/>
            </p:custDataLst>
          </p:nvPr>
        </p:nvSpPr>
        <p:spPr>
          <a:xfrm>
            <a:off x="650240" y="1474470"/>
            <a:ext cx="10515600" cy="5177790"/>
          </a:xfrm>
        </p:spPr>
        <p:txBody>
          <a:bodyPr/>
          <a:lstStyle/>
          <a:p>
            <a:pPr algn="l" fontAlgn="auto"/>
            <a:r>
              <a:rPr sz="1200" dirty="0" smtClean="0"/>
              <a:t>Akhtar, R (2022) ‘BYD delivers its 3 millionth new energy vehicle’ TheDreiven, 17th November.  Available at:https://thedriven.io/2022/11/17/byd-delivers-its-3-millionth-new-energy-vehicle/ (Accessed: 24 February 2023)</a:t>
            </a:r>
            <a:endParaRPr sz="1200" dirty="0" smtClean="0"/>
          </a:p>
          <a:p>
            <a:pPr algn="l" fontAlgn="auto"/>
            <a:r>
              <a:rPr sz="1200" dirty="0" smtClean="0"/>
              <a:t>Arjun,k. (2023) ‘Elon Musk says a Chinese automaker will likely be second to Tesla: ‘They work the smartest’’, CNBC，26th January. Available at:</a:t>
            </a:r>
            <a:endParaRPr sz="1200" dirty="0" smtClean="0"/>
          </a:p>
          <a:p>
            <a:pPr algn="l" fontAlgn="auto"/>
            <a:r>
              <a:rPr sz="1200" dirty="0" smtClean="0"/>
              <a:t>https://www.cnbc.com/2023/01/26/elon-musk-says-a-chinese-automaker-will-likely-be-second-to-tesla.html (Accessed: 23 February 2023)</a:t>
            </a:r>
            <a:endParaRPr sz="1200" dirty="0" smtClean="0"/>
          </a:p>
          <a:p>
            <a:pPr algn="l" fontAlgn="auto"/>
            <a:r>
              <a:rPr sz="1200" dirty="0" smtClean="0"/>
              <a:t>BYD (2022) BYD history. Available at: https://bydauto.co.nz/news/byd-history (Accessed: 24 February 2023)</a:t>
            </a:r>
            <a:endParaRPr sz="1200" dirty="0" smtClean="0"/>
          </a:p>
          <a:p>
            <a:pPr algn="l" fontAlgn="auto"/>
            <a:r>
              <a:rPr sz="1200" dirty="0" smtClean="0"/>
              <a:t>Crosby, B. (1992) Stakeholder analysis: a vital tool for strategic managers. USAID's Implementing Policy Change Project. 1991, No.2. Available at: https://pdf.usaid.gov/pdf_docs/pnabr482.pdf (Accessed :24 February 2023)</a:t>
            </a:r>
            <a:endParaRPr sz="1200" dirty="0" smtClean="0"/>
          </a:p>
          <a:p>
            <a:pPr algn="l" fontAlgn="auto"/>
            <a:r>
              <a:rPr sz="1200" dirty="0" smtClean="0"/>
              <a:t>HBS online (2022) What is orgnizational change management(Available at : https://www.google.com/search?q=Definition+of+Organizational+Change&amp;rlz=1C9BKJA_enUS1031US1031&amp;hl=zh-CN&amp;sourceid=chrome-mobile&amp;ie=UTF-8#imgrc=I7ZxPE5GkWuMpM (Accessed: 24 February 2023).</a:t>
            </a:r>
            <a:endParaRPr sz="1200" dirty="0" smtClean="0"/>
          </a:p>
          <a:p>
            <a:pPr algn="l" fontAlgn="auto"/>
            <a:r>
              <a:rPr sz="1200" dirty="0" smtClean="0"/>
              <a:t>Hussain, S.T. et al. (2018). Kurt Lewin's change model: A critical review of the role of leadership and employee involvement in organizational change. Journal of Innovation &amp; Knowledge, 3(3), pp.123-127. Available at: https://www.sciencedirect.com/science/article/pii/S2444569X16300087 (Accessed: 24 February 2023)</a:t>
            </a:r>
            <a:endParaRPr sz="1200" dirty="0" smtClean="0"/>
          </a:p>
          <a:p>
            <a:pPr algn="l" fontAlgn="auto"/>
            <a:r>
              <a:rPr sz="1200" dirty="0" smtClean="0"/>
              <a:t>Kotter, J.P. (2012) Leading change. Boston, Massachusetts: Harvard Business Review Press.</a:t>
            </a:r>
            <a:endParaRPr sz="1200" dirty="0" smtClean="0"/>
          </a:p>
          <a:p>
            <a:pPr algn="l" fontAlgn="auto"/>
            <a:r>
              <a:rPr sz="1200" dirty="0" smtClean="0"/>
              <a:t>Narayanan, A.(2022) ‘Buffett-Backed BYD Sales Hit Record High, Defying Covid Lockdowns That Hit EV Startups’. Available at: https://insideevs.com/news/569258/byd-sales-2022-target/(Accessed: 25 February 2023)</a:t>
            </a:r>
            <a:endParaRPr sz="1200" dirty="0" smtClean="0"/>
          </a:p>
          <a:p>
            <a:pPr algn="l" fontAlgn="auto"/>
            <a:r>
              <a:rPr sz="1200" dirty="0" smtClean="0"/>
              <a:t>Ren, D. (2022) ‘BYD beats Tesla in 2022 EV sales, as the world’s No 1 electric car seller vindicated Warren Buffett’s bet’ 3rd January 2022. Available at: https://www.scmp.com/business/china-business/article/3205388/byd-beats-tesla-2022-ev-sales-worlds-no-1-electric-car-seller-vindicated-warren-buffetts-bet (Accessed: 24 February 2023)</a:t>
            </a:r>
            <a:endParaRPr sz="1200" dirty="0" smtClean="0"/>
          </a:p>
          <a:p>
            <a:pPr algn="l" fontAlgn="auto"/>
            <a:r>
              <a:rPr sz="1200" dirty="0" smtClean="0"/>
              <a:t>Zhang,P. (2022) ‘BYD hints at sales target of 1.5 million units this year’, CnEVPost, 11th February. Available at: https://cnevpost.com/2022/02/11/byd-hints-at-sales-target-of-1-5-million-units-this-year/ (Accessed: 24 February 2023).</a:t>
            </a:r>
            <a:endParaRPr sz="1200" dirty="0" smtClean="0"/>
          </a:p>
        </p:txBody>
      </p:sp>
      <p:sp>
        <p:nvSpPr>
          <p:cNvPr id="65" name="文本框 64"/>
          <p:cNvSpPr txBox="1"/>
          <p:nvPr/>
        </p:nvSpPr>
        <p:spPr>
          <a:xfrm>
            <a:off x="650240" y="596900"/>
            <a:ext cx="3557905" cy="751840"/>
          </a:xfrm>
          <a:prstGeom prst="rect">
            <a:avLst/>
          </a:prstGeom>
          <a:noFill/>
        </p:spPr>
        <p:txBody>
          <a:bodyPr wrap="square" rtlCol="0">
            <a:noAutofit/>
          </a:bodyPr>
          <a:p>
            <a:pPr indent="0" algn="l">
              <a:lnSpc>
                <a:spcPct val="100000"/>
              </a:lnSpc>
              <a:buNone/>
            </a:pPr>
            <a:r>
              <a:rPr lang="en-US" altLang="zh-CN" sz="4000" b="1">
                <a:latin typeface="Calibri"/>
                <a:ea typeface="Calibri"/>
              </a:rPr>
              <a:t>Reference</a:t>
            </a:r>
            <a:endParaRPr lang="en-US" altLang="zh-CN" sz="4000" b="1">
              <a:latin typeface="Calibri"/>
              <a:ea typeface="Calibri"/>
            </a:endParaRPr>
          </a:p>
        </p:txBody>
      </p:sp>
    </p:spTree>
    <p:custDataLst>
      <p:tags r:id="rId2"/>
    </p:custDataLst>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0" y="-3227"/>
            <a:ext cx="12192000" cy="6858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0" y="-3227"/>
            <a:ext cx="12192000" cy="6858000"/>
          </a:xfrm>
          <a:prstGeom prst="rect">
            <a:avLst/>
          </a:prstGeom>
          <a:solidFill>
            <a:srgbClr val="BF8E5D">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600398" y="267083"/>
            <a:ext cx="4871720" cy="2621280"/>
          </a:xfrm>
          <a:prstGeom prst="rect">
            <a:avLst/>
          </a:prstGeom>
          <a:noFill/>
        </p:spPr>
        <p:txBody>
          <a:bodyPr wrap="none" rtlCol="0">
            <a:spAutoFit/>
          </a:bodyPr>
          <a:lstStyle/>
          <a:p>
            <a:r>
              <a:rPr lang="en-US" altLang="zh-CN" sz="16600" dirty="0">
                <a:solidFill>
                  <a:schemeClr val="bg1"/>
                </a:solidFill>
                <a:latin typeface="Franklin Gothic Demi" pitchFamily="34" charset="0"/>
              </a:rPr>
              <a:t>2023</a:t>
            </a:r>
            <a:endParaRPr lang="en-US" altLang="zh-CN" sz="16600" dirty="0">
              <a:solidFill>
                <a:schemeClr val="bg1"/>
              </a:solidFill>
              <a:latin typeface="Franklin Gothic Demi" pitchFamily="34" charset="0"/>
            </a:endParaRPr>
          </a:p>
        </p:txBody>
      </p:sp>
      <p:sp>
        <p:nvSpPr>
          <p:cNvPr id="5" name="Title 1"/>
          <p:cNvSpPr txBox="1"/>
          <p:nvPr/>
        </p:nvSpPr>
        <p:spPr>
          <a:xfrm>
            <a:off x="600398" y="2498462"/>
            <a:ext cx="4581202" cy="822960"/>
          </a:xfrm>
          <a:prstGeom prst="rect">
            <a:avLst/>
          </a:prstGeom>
          <a:noFill/>
          <a:ln>
            <a:noFill/>
          </a:ln>
        </p:spPr>
        <p:txBody>
          <a:bodyPr wrap="square" rtlCol="0">
            <a:spAutoFit/>
          </a:bodyPr>
          <a:lstStyle>
            <a:defPPr>
              <a:defRPr lang="zh-CN"/>
            </a:defPPr>
            <a:lvl1pPr>
              <a:defRPr sz="9600">
                <a:solidFill>
                  <a:srgbClr val="FFAB00"/>
                </a:solidFill>
                <a:latin typeface="DIN" pitchFamily="50" charset="0"/>
              </a:defRPr>
            </a:lvl1pPr>
          </a:lstStyle>
          <a:p>
            <a:pPr algn="dist"/>
            <a:r>
              <a:rPr lang="en-US" sz="4800" b="1" dirty="0">
                <a:solidFill>
                  <a:schemeClr val="bg1"/>
                </a:solidFill>
                <a:latin typeface="微软雅黑" pitchFamily="34" charset="-122"/>
                <a:ea typeface="微软雅黑" pitchFamily="34" charset="-122"/>
              </a:rPr>
              <a:t>Thank you!</a:t>
            </a:r>
            <a:endParaRPr lang="en-US" sz="4800" b="1" dirty="0">
              <a:solidFill>
                <a:schemeClr val="bg1"/>
              </a:solidFill>
              <a:latin typeface="微软雅黑" pitchFamily="34" charset="-122"/>
              <a:ea typeface="微软雅黑" pitchFamily="34" charset="-122"/>
            </a:endParaRPr>
          </a:p>
        </p:txBody>
      </p:sp>
      <p:sp>
        <p:nvSpPr>
          <p:cNvPr id="6" name="Rectangle 546"/>
          <p:cNvSpPr/>
          <p:nvPr/>
        </p:nvSpPr>
        <p:spPr>
          <a:xfrm>
            <a:off x="600710" y="3443605"/>
            <a:ext cx="8808085" cy="579120"/>
          </a:xfrm>
          <a:prstGeom prst="rect">
            <a:avLst/>
          </a:prstGeom>
        </p:spPr>
        <p:txBody>
          <a:bodyPr wrap="square">
            <a:spAutoFit/>
          </a:bodyPr>
          <a:lstStyle/>
          <a:p>
            <a:r>
              <a:rPr lang="en-US" sz="3200" dirty="0">
                <a:solidFill>
                  <a:schemeClr val="bg1"/>
                </a:solidFill>
                <a:latin typeface="+mj-lt"/>
                <a:ea typeface="Roboto" pitchFamily="2" charset="0"/>
                <a:cs typeface="Open Sans Light" pitchFamily="34" charset="0"/>
              </a:rPr>
              <a:t>ASSIGNMENT1 PRESENTATION</a:t>
            </a:r>
            <a:endParaRPr lang="id-ID" sz="3200" dirty="0">
              <a:solidFill>
                <a:schemeClr val="bg1"/>
              </a:solidFill>
              <a:latin typeface="+mj-lt"/>
              <a:ea typeface="Roboto" pitchFamily="2" charset="0"/>
              <a:cs typeface="Open Sans Light"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56" presetClass="entr" presetSubtype="0" fill="hold" grpId="0" nodeType="withEffect">
                                  <p:stCondLst>
                                    <p:cond delay="0"/>
                                  </p:stCondLst>
                                  <p:iterate type="lt">
                                    <p:tmPct val="10000"/>
                                  </p:iterate>
                                  <p:childTnLst>
                                    <p:set>
                                      <p:cBhvr>
                                        <p:cTn id="9" dur="1" fill="hold">
                                          <p:stCondLst>
                                            <p:cond delay="0"/>
                                          </p:stCondLst>
                                        </p:cTn>
                                        <p:tgtEl>
                                          <p:spTgt spid="4"/>
                                        </p:tgtEl>
                                        <p:attrNameLst>
                                          <p:attrName>style.visibility</p:attrName>
                                        </p:attrNameLst>
                                      </p:cBhvr>
                                      <p:to>
                                        <p:strVal val="visible"/>
                                      </p:to>
                                    </p:set>
                                    <p:anim by="(-#ppt_w*2)" calcmode="lin" valueType="num">
                                      <p:cBhvr rctx="PPT">
                                        <p:cTn id="10" dur="500" autoRev="1" fill="hold">
                                          <p:stCondLst>
                                            <p:cond delay="0"/>
                                          </p:stCondLst>
                                        </p:cTn>
                                        <p:tgtEl>
                                          <p:spTgt spid="4"/>
                                        </p:tgtEl>
                                        <p:attrNameLst>
                                          <p:attrName>ppt_w</p:attrName>
                                        </p:attrNameLst>
                                      </p:cBhvr>
                                    </p:anim>
                                    <p:anim by="(#ppt_w*0.50)" calcmode="lin" valueType="num">
                                      <p:cBhvr>
                                        <p:cTn id="11" dur="500" decel="50000" autoRev="1" fill="hold">
                                          <p:stCondLst>
                                            <p:cond delay="0"/>
                                          </p:stCondLst>
                                        </p:cTn>
                                        <p:tgtEl>
                                          <p:spTgt spid="4"/>
                                        </p:tgtEl>
                                        <p:attrNameLst>
                                          <p:attrName>ppt_x</p:attrName>
                                        </p:attrNameLst>
                                      </p:cBhvr>
                                    </p:anim>
                                    <p:anim from="(-#ppt_h/2)" to="(#ppt_y)" calcmode="lin" valueType="num">
                                      <p:cBhvr>
                                        <p:cTn id="12" dur="1000" fill="hold">
                                          <p:stCondLst>
                                            <p:cond delay="0"/>
                                          </p:stCondLst>
                                        </p:cTn>
                                        <p:tgtEl>
                                          <p:spTgt spid="4"/>
                                        </p:tgtEl>
                                        <p:attrNameLst>
                                          <p:attrName>ppt_y</p:attrName>
                                        </p:attrNameLst>
                                      </p:cBhvr>
                                    </p:anim>
                                    <p:animRot by="21600000">
                                      <p:cBhvr>
                                        <p:cTn id="13" dur="1000" fill="hold">
                                          <p:stCondLst>
                                            <p:cond delay="0"/>
                                          </p:stCondLst>
                                        </p:cTn>
                                        <p:tgtEl>
                                          <p:spTgt spid="4"/>
                                        </p:tgtEl>
                                        <p:attrNameLst>
                                          <p:attrName>r</p:attrName>
                                        </p:attrNameLst>
                                      </p:cBhvr>
                                    </p:animRot>
                                  </p:childTnLst>
                                </p:cTn>
                              </p:par>
                            </p:childTnLst>
                          </p:cTn>
                        </p:par>
                        <p:par>
                          <p:cTn id="14" fill="hold">
                            <p:stCondLst>
                              <p:cond delay="1300"/>
                            </p:stCondLst>
                            <p:childTnLst>
                              <p:par>
                                <p:cTn id="15" presetID="42" presetClass="entr" presetSubtype="0"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par>
                          <p:cTn id="20" fill="hold">
                            <p:stCondLst>
                              <p:cond delay="2300"/>
                            </p:stCondLst>
                            <p:childTnLst>
                              <p:par>
                                <p:cTn id="21" presetID="2" presetClass="entr" presetSubtype="2" fill="hold" grpId="0" nodeType="afterEffect">
                                  <p:stCondLst>
                                    <p:cond delay="0"/>
                                  </p:stCondLst>
                                  <p:iterate type="lt">
                                    <p:tmPct val="10000"/>
                                  </p:iterate>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1+#ppt_w/2"/>
                                          </p:val>
                                        </p:tav>
                                        <p:tav tm="100000">
                                          <p:val>
                                            <p:strVal val="#ppt_x"/>
                                          </p:val>
                                        </p:tav>
                                      </p:tavLst>
                                    </p:anim>
                                    <p:anim calcmode="lin" valueType="num">
                                      <p:cBhvr additive="base">
                                        <p:cTn id="2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randombar(horizontal)">
                                      <p:cBhvr>
                                        <p:cTn id="2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animBg="1"/>
      <p:bldP spid="4" grpId="0"/>
      <p:bldP spid="5" grpId="0"/>
      <p:bldP spid="6" grpId="0"/>
    </p:bldLst>
  </p:timing>
</p:sld>
</file>

<file path=ppt/tags/tag1.xml><?xml version="1.0" encoding="utf-8"?>
<p:tagLst xmlns:p="http://schemas.openxmlformats.org/presentationml/2006/main">
  <p:tag name="KSO_WM_TEMPLATE_CATEGORY" val="preset"/>
  <p:tag name="KSO_WM_TEMPLATE_INDEX" val="11"/>
  <p:tag name="KSO_WM_TAG_VERSION" val="1.0"/>
  <p:tag name="KSO_WM_SLIDE_ID" val="preset11_3"/>
  <p:tag name="KSO_WM_SLIDE_INDEX" val="3"/>
  <p:tag name="KSO_WM_SLIDE_ITEM_CNT" val="2"/>
  <p:tag name="KSO_WM_SLIDE_LAYOUT" val="a_b"/>
  <p:tag name="KSO_WM_SLIDE_LAYOUT_CNT" val="1_1"/>
  <p:tag name="KSO_WM_SLIDE_TYPE" val="sectionTitle"/>
  <p:tag name="KSO_WM_BEAUTIFY_FLAG" val="#wm#"/>
</p:tagLst>
</file>

<file path=ppt/tags/tag2.xml><?xml version="1.0" encoding="utf-8"?>
<p:tagLst xmlns:p="http://schemas.openxmlformats.org/presentationml/2006/main">
  <p:tag name="KSO_WM_TAG_VERSION" val="1.0"/>
  <p:tag name="KSO_WM_TEMPLATE_CATEGORY" val="preset"/>
  <p:tag name="KSO_WM_TEMPLATE_INDEX" val="11"/>
  <p:tag name="KSO_WM_UNIT_TYPE" val="b"/>
  <p:tag name="KSO_WM_UNIT_INDEX" val="1"/>
  <p:tag name="KSO_WM_UNIT_ID" val="263*b*1"/>
  <p:tag name="KSO_WM_UNIT_CLEAR" val="1"/>
  <p:tag name="KSO_WM_UNIT_LAYERLEVEL" val="1"/>
  <p:tag name="KSO_WM_UNIT_VALUE" val="160"/>
  <p:tag name="KSO_WM_UNIT_ISCONTENTSTITLE" val="0"/>
  <p:tag name="KSO_WM_UNIT_HIGHLIGHT" val="0"/>
  <p:tag name="KSO_WM_UNIT_COMPATIBLE" val="0"/>
  <p:tag name="KSO_WM_UNIT_PRESET_TEXT" val="请在此处添加文本"/>
  <p:tag name="KSO_WM_BEAUTIFY_FLAG" val="#wm#"/>
</p:tagLst>
</file>

<file path=ppt/tags/tag3.xml><?xml version="1.0" encoding="utf-8"?>
<p:tagLst xmlns:p="http://schemas.openxmlformats.org/presentationml/2006/main">
  <p:tag name="KSO_WM_TEMPLATE_CATEGORY" val="preset"/>
  <p:tag name="KSO_WM_TEMPLATE_INDEX" val="11"/>
  <p:tag name="KSO_WM_TAG_VERSION" val="1.0"/>
  <p:tag name="KSO_WM_SLIDE_ID" val="preset11_3"/>
  <p:tag name="KSO_WM_SLIDE_INDEX" val="3"/>
  <p:tag name="KSO_WM_SLIDE_ITEM_CNT" val="2"/>
  <p:tag name="KSO_WM_SLIDE_LAYOUT" val="a_b"/>
  <p:tag name="KSO_WM_SLIDE_LAYOUT_CNT" val="1_1"/>
  <p:tag name="KSO_WM_SLIDE_TYPE" val="sectionTitle"/>
  <p:tag name="KSO_WM_BEAUTIFY_FLAG" val="#wm#"/>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5865</Words>
  <Application>WPS 演示</Application>
  <PresentationFormat>宽屏</PresentationFormat>
  <Paragraphs>223</Paragraphs>
  <Slides>18</Slides>
  <Notes>25</Notes>
  <HiddenSlides>0</HiddenSlides>
  <MMClips>1</MMClips>
  <ScaleCrop>false</ScaleCrop>
  <HeadingPairs>
    <vt:vector size="6" baseType="variant">
      <vt:variant>
        <vt:lpstr>已用的字体</vt:lpstr>
      </vt:variant>
      <vt:variant>
        <vt:i4>31</vt:i4>
      </vt:variant>
      <vt:variant>
        <vt:lpstr>主题</vt:lpstr>
      </vt:variant>
      <vt:variant>
        <vt:i4>1</vt:i4>
      </vt:variant>
      <vt:variant>
        <vt:lpstr>幻灯片标题</vt:lpstr>
      </vt:variant>
      <vt:variant>
        <vt:i4>18</vt:i4>
      </vt:variant>
    </vt:vector>
  </HeadingPairs>
  <TitlesOfParts>
    <vt:vector size="50" baseType="lpstr">
      <vt:lpstr>Arial</vt:lpstr>
      <vt:lpstr>宋体</vt:lpstr>
      <vt:lpstr>Wingdings</vt:lpstr>
      <vt:lpstr>Impact</vt:lpstr>
      <vt:lpstr>黑体</vt:lpstr>
      <vt:lpstr>汉仪中黑KW</vt:lpstr>
      <vt:lpstr>Times New Roman</vt:lpstr>
      <vt:lpstr>Roboto</vt:lpstr>
      <vt:lpstr>苹方-简</vt:lpstr>
      <vt:lpstr>Open Sans Light</vt:lpstr>
      <vt:lpstr>方正正准黑简体</vt:lpstr>
      <vt:lpstr>Calibri</vt:lpstr>
      <vt:lpstr>微软雅黑</vt:lpstr>
      <vt:lpstr>汉仪旗黑</vt:lpstr>
      <vt:lpstr>Helvetica Neue</vt:lpstr>
      <vt:lpstr>华文细黑</vt:lpstr>
      <vt:lpstr>Franklin Gothic Demi</vt:lpstr>
      <vt:lpstr>DIN</vt:lpstr>
      <vt:lpstr>等线 Light</vt:lpstr>
      <vt:lpstr>汉仪中等线KW</vt:lpstr>
      <vt:lpstr>宋体</vt:lpstr>
      <vt:lpstr>Arial Unicode MS</vt:lpstr>
      <vt:lpstr>等线</vt:lpstr>
      <vt:lpstr>汉仪书宋二KW</vt:lpstr>
      <vt:lpstr>黑体-简</vt:lpstr>
      <vt:lpstr>华文细黑</vt:lpstr>
      <vt:lpstr>微软雅黑</vt:lpstr>
      <vt:lpstr>方正正准黑简体</vt:lpstr>
      <vt:lpstr>黑体</vt:lpstr>
      <vt:lpstr>华文行楷</vt:lpstr>
      <vt:lpstr>Times New Roman Regular</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dc:creator>
  <cp:lastModifiedBy>赵可珂</cp:lastModifiedBy>
  <cp:revision>25</cp:revision>
  <dcterms:created xsi:type="dcterms:W3CDTF">2023-02-26T23:36:03Z</dcterms:created>
  <dcterms:modified xsi:type="dcterms:W3CDTF">2023-02-26T23:36:03Z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C6F75F8C37E8E9A3C8E5FB631CF9122C</vt:lpwstr>
  </property>
  <property fmtid="{D5CDD505-2E9C-101B-9397-08002B2CF9AE}" pid="3" name="KSOProductBuildVer">
    <vt:lpwstr>2052-5.1.1.7676</vt:lpwstr>
  </property>
</Properties>
</file>