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35" r:id="rId1"/>
  </p:sldMasterIdLst>
  <p:notesMasterIdLst>
    <p:notesMasterId r:id="rId13"/>
  </p:notesMasterIdLst>
  <p:sldIdLst>
    <p:sldId id="256" r:id="rId2"/>
    <p:sldId id="258" r:id="rId3"/>
    <p:sldId id="257" r:id="rId4"/>
    <p:sldId id="260" r:id="rId5"/>
    <p:sldId id="269" r:id="rId6"/>
    <p:sldId id="270" r:id="rId7"/>
    <p:sldId id="262" r:id="rId8"/>
    <p:sldId id="263" r:id="rId9"/>
    <p:sldId id="271" r:id="rId10"/>
    <p:sldId id="261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52"/>
    <p:restoredTop sz="94650"/>
  </p:normalViewPr>
  <p:slideViewPr>
    <p:cSldViewPr snapToGrid="0">
      <p:cViewPr>
        <p:scale>
          <a:sx n="73" d="100"/>
          <a:sy n="73" d="100"/>
        </p:scale>
        <p:origin x="2104" y="1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AFEE7E-604F-40BB-A6B1-40A7B4BA5F70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B88AFFA-1CDF-42F8-B2E3-C4041433A489}">
      <dgm:prSet/>
      <dgm:spPr/>
      <dgm:t>
        <a:bodyPr/>
        <a:lstStyle/>
        <a:p>
          <a:r>
            <a:rPr lang="en-US" dirty="0" err="1"/>
            <a:t>Cyd-destun</a:t>
          </a:r>
          <a:r>
            <a:rPr lang="en-US" baseline="0" dirty="0"/>
            <a:t> </a:t>
          </a:r>
          <a:r>
            <a:rPr lang="en-US" baseline="0" dirty="0" err="1"/>
            <a:t>bywyd</a:t>
          </a:r>
          <a:r>
            <a:rPr lang="en-US" baseline="0" dirty="0"/>
            <a:t> go </a:t>
          </a:r>
          <a:r>
            <a:rPr lang="en-US" baseline="0" dirty="0" err="1"/>
            <a:t>iawn</a:t>
          </a:r>
          <a:r>
            <a:rPr lang="en-US" baseline="0" dirty="0"/>
            <a:t> </a:t>
          </a:r>
          <a:endParaRPr lang="en-US" dirty="0"/>
        </a:p>
      </dgm:t>
    </dgm:pt>
    <dgm:pt modelId="{09A02F8D-CACD-4853-879E-F347A20BA246}" type="parTrans" cxnId="{A6F19567-BDAF-4194-B769-6B831297A08C}">
      <dgm:prSet/>
      <dgm:spPr/>
      <dgm:t>
        <a:bodyPr/>
        <a:lstStyle/>
        <a:p>
          <a:endParaRPr lang="en-US"/>
        </a:p>
      </dgm:t>
    </dgm:pt>
    <dgm:pt modelId="{54FD2105-095D-42E8-AF33-8DB2DCD72042}" type="sibTrans" cxnId="{A6F19567-BDAF-4194-B769-6B831297A08C}">
      <dgm:prSet/>
      <dgm:spPr/>
      <dgm:t>
        <a:bodyPr/>
        <a:lstStyle/>
        <a:p>
          <a:endParaRPr lang="en-US"/>
        </a:p>
      </dgm:t>
    </dgm:pt>
    <dgm:pt modelId="{96432452-3DB4-4155-B795-A6781931B88A}">
      <dgm:prSet/>
      <dgm:spPr/>
      <dgm:t>
        <a:bodyPr/>
        <a:lstStyle/>
        <a:p>
          <a:r>
            <a:rPr lang="cy-GB"/>
            <a:t>Dysgwyr yn arwain dysgu  </a:t>
          </a:r>
          <a:endParaRPr lang="en-US"/>
        </a:p>
      </dgm:t>
    </dgm:pt>
    <dgm:pt modelId="{F7B563F0-C4EA-4B59-930B-C70DFE36C111}" type="parTrans" cxnId="{5B148D96-1B6A-4B98-A3BC-DE2AB62F4C6F}">
      <dgm:prSet/>
      <dgm:spPr/>
      <dgm:t>
        <a:bodyPr/>
        <a:lstStyle/>
        <a:p>
          <a:endParaRPr lang="en-US"/>
        </a:p>
      </dgm:t>
    </dgm:pt>
    <dgm:pt modelId="{CD3D4143-91DA-4135-83CB-7F0134F33506}" type="sibTrans" cxnId="{5B148D96-1B6A-4B98-A3BC-DE2AB62F4C6F}">
      <dgm:prSet/>
      <dgm:spPr/>
      <dgm:t>
        <a:bodyPr/>
        <a:lstStyle/>
        <a:p>
          <a:endParaRPr lang="en-US"/>
        </a:p>
      </dgm:t>
    </dgm:pt>
    <dgm:pt modelId="{79821249-6080-4B06-9A2B-5495B9092AFB}">
      <dgm:prSet/>
      <dgm:spPr/>
      <dgm:t>
        <a:bodyPr/>
        <a:lstStyle/>
        <a:p>
          <a:r>
            <a:rPr lang="cy-GB"/>
            <a:t>Dilyniant mewn dysgu  </a:t>
          </a:r>
          <a:endParaRPr lang="en-US"/>
        </a:p>
      </dgm:t>
    </dgm:pt>
    <dgm:pt modelId="{85F0B60D-DC69-4470-87E3-EF92170EB89E}" type="parTrans" cxnId="{DB1B8D65-21E3-4373-A309-FFBC2F71AFF6}">
      <dgm:prSet/>
      <dgm:spPr/>
      <dgm:t>
        <a:bodyPr/>
        <a:lstStyle/>
        <a:p>
          <a:endParaRPr lang="en-US"/>
        </a:p>
      </dgm:t>
    </dgm:pt>
    <dgm:pt modelId="{D516832A-AA0E-4BB5-8711-A3D845771C75}" type="sibTrans" cxnId="{DB1B8D65-21E3-4373-A309-FFBC2F71AFF6}">
      <dgm:prSet/>
      <dgm:spPr/>
      <dgm:t>
        <a:bodyPr/>
        <a:lstStyle/>
        <a:p>
          <a:endParaRPr lang="en-US"/>
        </a:p>
      </dgm:t>
    </dgm:pt>
    <dgm:pt modelId="{130EBAE9-0565-7241-9149-315EA252CFAC}" type="pres">
      <dgm:prSet presAssocID="{98AFEE7E-604F-40BB-A6B1-40A7B4BA5F7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DE92D66-BFFF-9744-9067-0A7ED37C96AB}" type="pres">
      <dgm:prSet presAssocID="{5B88AFFA-1CDF-42F8-B2E3-C4041433A489}" presName="hierRoot1" presStyleCnt="0"/>
      <dgm:spPr/>
    </dgm:pt>
    <dgm:pt modelId="{68E71D9E-4B2C-F641-BE32-A88A86660A8C}" type="pres">
      <dgm:prSet presAssocID="{5B88AFFA-1CDF-42F8-B2E3-C4041433A489}" presName="composite" presStyleCnt="0"/>
      <dgm:spPr/>
    </dgm:pt>
    <dgm:pt modelId="{4DB52760-CBEB-7541-902C-40E7B0066D0A}" type="pres">
      <dgm:prSet presAssocID="{5B88AFFA-1CDF-42F8-B2E3-C4041433A489}" presName="background" presStyleLbl="node0" presStyleIdx="0" presStyleCnt="3"/>
      <dgm:spPr/>
    </dgm:pt>
    <dgm:pt modelId="{44A77D5C-11E1-E441-B4FA-1B6EB20ED86B}" type="pres">
      <dgm:prSet presAssocID="{5B88AFFA-1CDF-42F8-B2E3-C4041433A489}" presName="text" presStyleLbl="fgAcc0" presStyleIdx="0" presStyleCnt="3">
        <dgm:presLayoutVars>
          <dgm:chPref val="3"/>
        </dgm:presLayoutVars>
      </dgm:prSet>
      <dgm:spPr/>
    </dgm:pt>
    <dgm:pt modelId="{CF2432A1-8FCE-C243-B254-52EACE031E06}" type="pres">
      <dgm:prSet presAssocID="{5B88AFFA-1CDF-42F8-B2E3-C4041433A489}" presName="hierChild2" presStyleCnt="0"/>
      <dgm:spPr/>
    </dgm:pt>
    <dgm:pt modelId="{BA9117A3-1125-4D4C-BA27-38536B64750F}" type="pres">
      <dgm:prSet presAssocID="{96432452-3DB4-4155-B795-A6781931B88A}" presName="hierRoot1" presStyleCnt="0"/>
      <dgm:spPr/>
    </dgm:pt>
    <dgm:pt modelId="{5CD7DB48-4BF2-384E-BC11-39D3AE82E3E0}" type="pres">
      <dgm:prSet presAssocID="{96432452-3DB4-4155-B795-A6781931B88A}" presName="composite" presStyleCnt="0"/>
      <dgm:spPr/>
    </dgm:pt>
    <dgm:pt modelId="{0E6A901B-6BF5-2144-92E5-E62D887CF392}" type="pres">
      <dgm:prSet presAssocID="{96432452-3DB4-4155-B795-A6781931B88A}" presName="background" presStyleLbl="node0" presStyleIdx="1" presStyleCnt="3"/>
      <dgm:spPr/>
    </dgm:pt>
    <dgm:pt modelId="{5C6CBE93-0271-454D-9146-95DBD7FBAB18}" type="pres">
      <dgm:prSet presAssocID="{96432452-3DB4-4155-B795-A6781931B88A}" presName="text" presStyleLbl="fgAcc0" presStyleIdx="1" presStyleCnt="3">
        <dgm:presLayoutVars>
          <dgm:chPref val="3"/>
        </dgm:presLayoutVars>
      </dgm:prSet>
      <dgm:spPr/>
    </dgm:pt>
    <dgm:pt modelId="{8A216AB5-44F0-D74A-985F-5E4FC86327CC}" type="pres">
      <dgm:prSet presAssocID="{96432452-3DB4-4155-B795-A6781931B88A}" presName="hierChild2" presStyleCnt="0"/>
      <dgm:spPr/>
    </dgm:pt>
    <dgm:pt modelId="{0CC7FA58-E872-744A-B66D-7BB5B7E900D1}" type="pres">
      <dgm:prSet presAssocID="{79821249-6080-4B06-9A2B-5495B9092AFB}" presName="hierRoot1" presStyleCnt="0"/>
      <dgm:spPr/>
    </dgm:pt>
    <dgm:pt modelId="{CAD86EBA-BD5E-1143-BD1D-4F9946A627C8}" type="pres">
      <dgm:prSet presAssocID="{79821249-6080-4B06-9A2B-5495B9092AFB}" presName="composite" presStyleCnt="0"/>
      <dgm:spPr/>
    </dgm:pt>
    <dgm:pt modelId="{E32AC79F-1A57-1F46-8E4D-EAF1929F8E80}" type="pres">
      <dgm:prSet presAssocID="{79821249-6080-4B06-9A2B-5495B9092AFB}" presName="background" presStyleLbl="node0" presStyleIdx="2" presStyleCnt="3"/>
      <dgm:spPr/>
    </dgm:pt>
    <dgm:pt modelId="{F007E702-4381-CD44-847F-BFBC522699B2}" type="pres">
      <dgm:prSet presAssocID="{79821249-6080-4B06-9A2B-5495B9092AFB}" presName="text" presStyleLbl="fgAcc0" presStyleIdx="2" presStyleCnt="3">
        <dgm:presLayoutVars>
          <dgm:chPref val="3"/>
        </dgm:presLayoutVars>
      </dgm:prSet>
      <dgm:spPr/>
    </dgm:pt>
    <dgm:pt modelId="{1829C13A-A07B-1D4B-AB3D-9C3F72631E3E}" type="pres">
      <dgm:prSet presAssocID="{79821249-6080-4B06-9A2B-5495B9092AFB}" presName="hierChild2" presStyleCnt="0"/>
      <dgm:spPr/>
    </dgm:pt>
  </dgm:ptLst>
  <dgm:cxnLst>
    <dgm:cxn modelId="{DB1B8D65-21E3-4373-A309-FFBC2F71AFF6}" srcId="{98AFEE7E-604F-40BB-A6B1-40A7B4BA5F70}" destId="{79821249-6080-4B06-9A2B-5495B9092AFB}" srcOrd="2" destOrd="0" parTransId="{85F0B60D-DC69-4470-87E3-EF92170EB89E}" sibTransId="{D516832A-AA0E-4BB5-8711-A3D845771C75}"/>
    <dgm:cxn modelId="{A6F19567-BDAF-4194-B769-6B831297A08C}" srcId="{98AFEE7E-604F-40BB-A6B1-40A7B4BA5F70}" destId="{5B88AFFA-1CDF-42F8-B2E3-C4041433A489}" srcOrd="0" destOrd="0" parTransId="{09A02F8D-CACD-4853-879E-F347A20BA246}" sibTransId="{54FD2105-095D-42E8-AF33-8DB2DCD72042}"/>
    <dgm:cxn modelId="{DDE8E067-1D1E-4145-95BD-4D1A8A3CA52C}" type="presOf" srcId="{79821249-6080-4B06-9A2B-5495B9092AFB}" destId="{F007E702-4381-CD44-847F-BFBC522699B2}" srcOrd="0" destOrd="0" presId="urn:microsoft.com/office/officeart/2005/8/layout/hierarchy1"/>
    <dgm:cxn modelId="{5B148D96-1B6A-4B98-A3BC-DE2AB62F4C6F}" srcId="{98AFEE7E-604F-40BB-A6B1-40A7B4BA5F70}" destId="{96432452-3DB4-4155-B795-A6781931B88A}" srcOrd="1" destOrd="0" parTransId="{F7B563F0-C4EA-4B59-930B-C70DFE36C111}" sibTransId="{CD3D4143-91DA-4135-83CB-7F0134F33506}"/>
    <dgm:cxn modelId="{018E5E97-8D56-EF40-96B1-74F23081B210}" type="presOf" srcId="{96432452-3DB4-4155-B795-A6781931B88A}" destId="{5C6CBE93-0271-454D-9146-95DBD7FBAB18}" srcOrd="0" destOrd="0" presId="urn:microsoft.com/office/officeart/2005/8/layout/hierarchy1"/>
    <dgm:cxn modelId="{7CCDB297-88E9-8A4F-80B0-04EF67CEE17B}" type="presOf" srcId="{98AFEE7E-604F-40BB-A6B1-40A7B4BA5F70}" destId="{130EBAE9-0565-7241-9149-315EA252CFAC}" srcOrd="0" destOrd="0" presId="urn:microsoft.com/office/officeart/2005/8/layout/hierarchy1"/>
    <dgm:cxn modelId="{06FBA1A6-B273-454B-B346-FDC6B00BD281}" type="presOf" srcId="{5B88AFFA-1CDF-42F8-B2E3-C4041433A489}" destId="{44A77D5C-11E1-E441-B4FA-1B6EB20ED86B}" srcOrd="0" destOrd="0" presId="urn:microsoft.com/office/officeart/2005/8/layout/hierarchy1"/>
    <dgm:cxn modelId="{8B72B138-9522-FD47-85C4-B800D8104170}" type="presParOf" srcId="{130EBAE9-0565-7241-9149-315EA252CFAC}" destId="{4DE92D66-BFFF-9744-9067-0A7ED37C96AB}" srcOrd="0" destOrd="0" presId="urn:microsoft.com/office/officeart/2005/8/layout/hierarchy1"/>
    <dgm:cxn modelId="{CEDAF764-4F32-294C-A2D3-10A4BA3CB651}" type="presParOf" srcId="{4DE92D66-BFFF-9744-9067-0A7ED37C96AB}" destId="{68E71D9E-4B2C-F641-BE32-A88A86660A8C}" srcOrd="0" destOrd="0" presId="urn:microsoft.com/office/officeart/2005/8/layout/hierarchy1"/>
    <dgm:cxn modelId="{41FF4FDE-6FCD-204E-81AC-D4CB2EFB3729}" type="presParOf" srcId="{68E71D9E-4B2C-F641-BE32-A88A86660A8C}" destId="{4DB52760-CBEB-7541-902C-40E7B0066D0A}" srcOrd="0" destOrd="0" presId="urn:microsoft.com/office/officeart/2005/8/layout/hierarchy1"/>
    <dgm:cxn modelId="{49D8560E-57D8-9949-9C8C-13CF95C9B8EA}" type="presParOf" srcId="{68E71D9E-4B2C-F641-BE32-A88A86660A8C}" destId="{44A77D5C-11E1-E441-B4FA-1B6EB20ED86B}" srcOrd="1" destOrd="0" presId="urn:microsoft.com/office/officeart/2005/8/layout/hierarchy1"/>
    <dgm:cxn modelId="{493AF766-D8EB-0F4D-92FE-1BE22D3A1A2E}" type="presParOf" srcId="{4DE92D66-BFFF-9744-9067-0A7ED37C96AB}" destId="{CF2432A1-8FCE-C243-B254-52EACE031E06}" srcOrd="1" destOrd="0" presId="urn:microsoft.com/office/officeart/2005/8/layout/hierarchy1"/>
    <dgm:cxn modelId="{943601B1-C23A-3C41-B83D-85DB71D672CD}" type="presParOf" srcId="{130EBAE9-0565-7241-9149-315EA252CFAC}" destId="{BA9117A3-1125-4D4C-BA27-38536B64750F}" srcOrd="1" destOrd="0" presId="urn:microsoft.com/office/officeart/2005/8/layout/hierarchy1"/>
    <dgm:cxn modelId="{5108F6CB-75D8-1249-BAE4-6ED1766F6F95}" type="presParOf" srcId="{BA9117A3-1125-4D4C-BA27-38536B64750F}" destId="{5CD7DB48-4BF2-384E-BC11-39D3AE82E3E0}" srcOrd="0" destOrd="0" presId="urn:microsoft.com/office/officeart/2005/8/layout/hierarchy1"/>
    <dgm:cxn modelId="{624CBAF6-557B-1746-A5C7-DCC739DB983D}" type="presParOf" srcId="{5CD7DB48-4BF2-384E-BC11-39D3AE82E3E0}" destId="{0E6A901B-6BF5-2144-92E5-E62D887CF392}" srcOrd="0" destOrd="0" presId="urn:microsoft.com/office/officeart/2005/8/layout/hierarchy1"/>
    <dgm:cxn modelId="{00DAC9DB-92F5-6E42-AE83-DEB1D2B07837}" type="presParOf" srcId="{5CD7DB48-4BF2-384E-BC11-39D3AE82E3E0}" destId="{5C6CBE93-0271-454D-9146-95DBD7FBAB18}" srcOrd="1" destOrd="0" presId="urn:microsoft.com/office/officeart/2005/8/layout/hierarchy1"/>
    <dgm:cxn modelId="{60583E02-2294-F84F-A03F-B561769476BC}" type="presParOf" srcId="{BA9117A3-1125-4D4C-BA27-38536B64750F}" destId="{8A216AB5-44F0-D74A-985F-5E4FC86327CC}" srcOrd="1" destOrd="0" presId="urn:microsoft.com/office/officeart/2005/8/layout/hierarchy1"/>
    <dgm:cxn modelId="{68BEA4E7-0CCF-0E48-9707-F57A100D066C}" type="presParOf" srcId="{130EBAE9-0565-7241-9149-315EA252CFAC}" destId="{0CC7FA58-E872-744A-B66D-7BB5B7E900D1}" srcOrd="2" destOrd="0" presId="urn:microsoft.com/office/officeart/2005/8/layout/hierarchy1"/>
    <dgm:cxn modelId="{3EB604EA-9A7A-7F49-865C-87C2C5D37A0B}" type="presParOf" srcId="{0CC7FA58-E872-744A-B66D-7BB5B7E900D1}" destId="{CAD86EBA-BD5E-1143-BD1D-4F9946A627C8}" srcOrd="0" destOrd="0" presId="urn:microsoft.com/office/officeart/2005/8/layout/hierarchy1"/>
    <dgm:cxn modelId="{0394F583-BB8E-0A4A-B0A7-7F48390951BE}" type="presParOf" srcId="{CAD86EBA-BD5E-1143-BD1D-4F9946A627C8}" destId="{E32AC79F-1A57-1F46-8E4D-EAF1929F8E80}" srcOrd="0" destOrd="0" presId="urn:microsoft.com/office/officeart/2005/8/layout/hierarchy1"/>
    <dgm:cxn modelId="{809BC858-20A5-A546-A9A9-9CADA7040D9C}" type="presParOf" srcId="{CAD86EBA-BD5E-1143-BD1D-4F9946A627C8}" destId="{F007E702-4381-CD44-847F-BFBC522699B2}" srcOrd="1" destOrd="0" presId="urn:microsoft.com/office/officeart/2005/8/layout/hierarchy1"/>
    <dgm:cxn modelId="{7461EC32-C6EB-6845-91C2-39D2550FC285}" type="presParOf" srcId="{0CC7FA58-E872-744A-B66D-7BB5B7E900D1}" destId="{1829C13A-A07B-1D4B-AB3D-9C3F72631E3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B52760-CBEB-7541-902C-40E7B0066D0A}">
      <dsp:nvSpPr>
        <dsp:cNvPr id="0" name=""/>
        <dsp:cNvSpPr/>
      </dsp:nvSpPr>
      <dsp:spPr>
        <a:xfrm>
          <a:off x="0" y="485224"/>
          <a:ext cx="2886075" cy="18326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A77D5C-11E1-E441-B4FA-1B6EB20ED86B}">
      <dsp:nvSpPr>
        <dsp:cNvPr id="0" name=""/>
        <dsp:cNvSpPr/>
      </dsp:nvSpPr>
      <dsp:spPr>
        <a:xfrm>
          <a:off x="320675" y="789865"/>
          <a:ext cx="2886075" cy="18326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 err="1"/>
            <a:t>Cyd-destun</a:t>
          </a:r>
          <a:r>
            <a:rPr lang="en-US" sz="3600" kern="1200" baseline="0" dirty="0"/>
            <a:t> </a:t>
          </a:r>
          <a:r>
            <a:rPr lang="en-US" sz="3600" kern="1200" baseline="0" dirty="0" err="1"/>
            <a:t>bywyd</a:t>
          </a:r>
          <a:r>
            <a:rPr lang="en-US" sz="3600" kern="1200" baseline="0" dirty="0"/>
            <a:t> go </a:t>
          </a:r>
          <a:r>
            <a:rPr lang="en-US" sz="3600" kern="1200" baseline="0" dirty="0" err="1"/>
            <a:t>iawn</a:t>
          </a:r>
          <a:r>
            <a:rPr lang="en-US" sz="3600" kern="1200" baseline="0" dirty="0"/>
            <a:t> </a:t>
          </a:r>
          <a:endParaRPr lang="en-US" sz="3600" kern="1200" dirty="0"/>
        </a:p>
      </dsp:txBody>
      <dsp:txXfrm>
        <a:off x="374352" y="843542"/>
        <a:ext cx="2778721" cy="1725303"/>
      </dsp:txXfrm>
    </dsp:sp>
    <dsp:sp modelId="{0E6A901B-6BF5-2144-92E5-E62D887CF392}">
      <dsp:nvSpPr>
        <dsp:cNvPr id="0" name=""/>
        <dsp:cNvSpPr/>
      </dsp:nvSpPr>
      <dsp:spPr>
        <a:xfrm>
          <a:off x="3527425" y="485224"/>
          <a:ext cx="2886075" cy="18326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6CBE93-0271-454D-9146-95DBD7FBAB18}">
      <dsp:nvSpPr>
        <dsp:cNvPr id="0" name=""/>
        <dsp:cNvSpPr/>
      </dsp:nvSpPr>
      <dsp:spPr>
        <a:xfrm>
          <a:off x="3848099" y="789865"/>
          <a:ext cx="2886075" cy="18326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600" kern="1200"/>
            <a:t>Dysgwyr yn arwain dysgu  </a:t>
          </a:r>
          <a:endParaRPr lang="en-US" sz="3600" kern="1200"/>
        </a:p>
      </dsp:txBody>
      <dsp:txXfrm>
        <a:off x="3901776" y="843542"/>
        <a:ext cx="2778721" cy="1725303"/>
      </dsp:txXfrm>
    </dsp:sp>
    <dsp:sp modelId="{E32AC79F-1A57-1F46-8E4D-EAF1929F8E80}">
      <dsp:nvSpPr>
        <dsp:cNvPr id="0" name=""/>
        <dsp:cNvSpPr/>
      </dsp:nvSpPr>
      <dsp:spPr>
        <a:xfrm>
          <a:off x="7054850" y="485224"/>
          <a:ext cx="2886075" cy="18326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07E702-4381-CD44-847F-BFBC522699B2}">
      <dsp:nvSpPr>
        <dsp:cNvPr id="0" name=""/>
        <dsp:cNvSpPr/>
      </dsp:nvSpPr>
      <dsp:spPr>
        <a:xfrm>
          <a:off x="7375524" y="789865"/>
          <a:ext cx="2886075" cy="18326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600" kern="1200"/>
            <a:t>Dilyniant mewn dysgu  </a:t>
          </a:r>
          <a:endParaRPr lang="en-US" sz="3600" kern="1200"/>
        </a:p>
      </dsp:txBody>
      <dsp:txXfrm>
        <a:off x="7429201" y="843542"/>
        <a:ext cx="2778721" cy="17253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C87A75-2EB5-5441-923E-58346F73D643}" type="datetimeFigureOut">
              <a:rPr lang="cy-GB" smtClean="0"/>
              <a:t>19/05/25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1B4D91-9738-F34B-831D-FCF0BC83EB4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038836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Helo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fy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enw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yw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James Le Messurier,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fy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rhif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myfyriwr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yw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2305635.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1B4D91-9738-F34B-831D-FCF0BC83EB43}" type="slidenum">
              <a:rPr lang="cy-GB" smtClean="0"/>
              <a:t>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617282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Heddiw,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byddaf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trafod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fy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ngweithgaredd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STEM.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Mae'r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gweithgaredd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Wobr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Darganfod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CREST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sy'n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targedu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disgyblion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rhwng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7 ac 11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oed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Nod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wers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yw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dylunio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phrofi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system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amddiffynnol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atal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wy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rhag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torri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wrth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ollwng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uchder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Mae’r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gweithgaredd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cyd-fynd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â’r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cwricwlwm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dysgu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STEM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annog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chwilfrydedd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datrys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problemau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sgiliau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gwaith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tîm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Gan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gweithgaredd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rhan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Wobr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Darganfod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CREST,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bydd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sesiynau’n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para 5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awr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wedi’u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rhannu’n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3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sesiwn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1B4D91-9738-F34B-831D-FCF0BC83EB43}" type="slidenum">
              <a:rPr lang="cy-GB" smtClean="0"/>
              <a:t>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587012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Mae’r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gweithgaredd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canolbwyntio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ddylunio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rhwystr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amddiffynnol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atal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wy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rhag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torri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wrth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iddo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gwympo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uchder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Mae’r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tasg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edrych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helpu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ffermwyr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gludo’u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hwyau’n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ddiogel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Mae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rhoi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perthnasedd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disgyblion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ysgol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wedi’i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lleoli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mewn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ardal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wledig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lle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ffermio’n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rhan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hanfodol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gymuned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Mae’r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gweithgaredd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hyrwyddo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cydweithio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datrys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problemau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annog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rhannu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syniadau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gwaith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tîm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1B4D91-9738-F34B-831D-FCF0BC83EB43}" type="slidenum">
              <a:rPr lang="cy-GB" smtClean="0"/>
              <a:t>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140262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wers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gyntaf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bydd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disgyblion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cael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cyflwyniad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her ac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broblem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helpu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ffermwyr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gymuned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Yna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bydd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disgyblion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archwilio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gwahanol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gysyniadau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ac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edrych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ystod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eang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ddeunyddiau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allai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helpu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amddiffyn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wy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ail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wers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bydd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disgyblion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parhau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archwilio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syniadau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chysyniadau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ddechrau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cynllunio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prosiect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amddiffynnol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hunain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Byddant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wedyn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dechrau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adeiladu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prototeipiau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profi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gwerthuso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pa mor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effeithiol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ydyn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nhw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penderfynu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ddyluniad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terfynol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sesiwn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olaf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bydd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disgyblion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adeiladu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dyluniad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terfynol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ac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brofi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gyda’r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wy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 weld a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prosiect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llwyddiannus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gloi’r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wers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bydd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disgyblion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gwerthuso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ac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myfyrio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benderfynu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gallent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wella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1B4D91-9738-F34B-831D-FCF0BC83EB43}" type="slidenum">
              <a:rPr lang="cy-GB" smtClean="0"/>
              <a:t>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419557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Wrth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edrych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strategaethau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ymgysylltu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disgyblion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roedd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tair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prif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ffordd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wedi’u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hymgorffori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sesiynau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cyntaf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defnyddio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perthnasedd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disgyblion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wneud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tasg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deimlo’n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berthnasol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iddyn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nhw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iddynt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hyd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oed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ddechrau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helpu'r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ffermwyr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cymyned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lleol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Mae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arwain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at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fwy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ymgysylltiad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chanlyniadau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gwell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ail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ddull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dysgu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ymarferol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disgyblion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gallu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creu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syniadau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hunain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a’u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hadeiladu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Mae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rhoi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mwy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gyfrifoldeb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iddyn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nhw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wella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cymhelliant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chanlyniadau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 dull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olaf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gweithio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fel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tîm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alluogi’r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disgyblion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ddatblygu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sgiliau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cyfathrebu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chydweithio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trwy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weithio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gyda’u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cyfoedion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1B4D91-9738-F34B-831D-FCF0BC83EB43}" type="slidenum">
              <a:rPr lang="cy-GB" smtClean="0"/>
              <a:t>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044753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ôl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damcaniaeth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Bruner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cwricwlwm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troellog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gall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dysgwyr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ddatblygu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dealltwriaeth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ddyfnach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trwy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ddatrys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problemau’n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raddol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mewn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camau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sy’n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mynd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fwy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cymhleth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dros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amser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Mae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gysylltiedig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â’r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dasg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disgyblion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dechrau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gyda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syniadau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syml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fel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dewis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deunyddiau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ac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symud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ymlaen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gamau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mwy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cymhleth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fel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dylunio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adeiladu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profi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gwella’r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ddyfais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Mae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pob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cam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adeiladu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cam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blaenorol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ddyfnhau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dealltwriaeth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trwy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brofiad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ymarferol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—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union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fel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Bruner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awgrymu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Credai’r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John Dewey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disgyblion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dysgu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orau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trwy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brofiadau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go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iawn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Pan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tasgau’n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gysylltiedig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â’u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bywydau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hunain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mae’n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cynyddu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ymgysylltiad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chymhelliant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Mae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berthnasol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 her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wy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bod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dasg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ymarferol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gyda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phwrpas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go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iawn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—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amddiffyn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wyau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wrth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cludo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Mae’n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berthnasol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ac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ystyrlon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sy’n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helpu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disgyblion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gymryd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perchnogaeth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dros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dysgu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Roedd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Seymour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Papert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farn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bod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disgyblion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cael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dealltwriaeth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ddyfnach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pan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maent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rhan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weithredol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broses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ddysgu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gweithgaredd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hwn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disgyblion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rhan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 bob cam—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cynllunio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adeiladu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profi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gwella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Mae’r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dull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ymarferol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hwn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helpu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ddeall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well,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hytrach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dysgu’n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bas.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Dywedodd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Albert Bandura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dysgu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trwy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arsylwi’n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rhan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allweddol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disgyblion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datblygu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sgiliau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newydd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Mae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berthnasol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prosiect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bod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gwylio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mae’u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dyluniadau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nhw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ac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eraill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perfformio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Mae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gweld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canlyniadau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helpu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fyfyrio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sy’n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gweithio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sydd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ddim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ddysgu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oddi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wrth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lwyddiannau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chamgymeriadau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gilydd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1B4D91-9738-F34B-831D-FCF0BC83EB43}" type="slidenum">
              <a:rPr lang="cy-GB" smtClean="0"/>
              <a:t>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53626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Roedd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nifer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bethau’n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gweithio’n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dda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prosiect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Anogwyd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meddwl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feirniadol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gwaith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tîm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chreadigrwydd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Cymerodd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disgyblion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berchnogaeth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o’u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dysgu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ac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roeddent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ymgysylltu’n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fawr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enwedig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oherwydd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perthnasedd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dasg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i’w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bywydau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go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iawn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Cefnogodd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gweithgaredd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ddysgu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ymarferol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ddyfnhau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dealltwriaeth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disgyblion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Mae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cyd-fynd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â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syniad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Vygotsky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Parth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Datblygiad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Agosaf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disgyblion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wedi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cael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digon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gefnogaeth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i’w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helpu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symud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ymlaen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meddwl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(McLeod, 2025).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/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Fodd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bynnag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roedd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meysydd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i’w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gwella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hefyd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Roedd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amser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brin,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enwedig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gyfer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profi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ac ail-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ddylunio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datrysiadau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cyfyngu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gallu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fireinio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syniadau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Gellid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bod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wedi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cynnwys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mwy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gyfleoedd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strwythuredig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gyfer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myfyrio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i’w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helpu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feddwl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ddyfnach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am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ddysgwyd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Roedd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angen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mwy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arweiniad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rai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disgyblion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wrth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werthuso’u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dyluniadau’n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wyddonol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felly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byddai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mwy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gefnogaeth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cryfhau’r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dysgu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ymhellach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1B4D91-9738-F34B-831D-FCF0BC83EB43}" type="slidenum">
              <a:rPr lang="cy-GB" smtClean="0"/>
              <a:t>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569974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gwblhau’r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sesiynau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cefais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adborth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sesiwn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ei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chyfanrwydd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Dywedodd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adborth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disgyblion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wedi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ymgysylltu’n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uchel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arwain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at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ganlyniadau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gwell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Roedd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sesiwn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draws-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gwricwlaidd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hefyd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canolbwyntio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wyddoniaeth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thechnoleg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unig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ond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hefyd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cynnwys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elfennau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ieithoedd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llenyddiaeth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wrth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disgyblion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werthuso’r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dyluniadau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chyfathrebu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â’i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gilydd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/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bynnag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nododd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adborth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byddai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mwy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arweiniad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wedi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bod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fuddiol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 rai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disgyblion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ystod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cam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myfyrio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Ond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cyfan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roedd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adborth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gadarnhaol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bod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wedi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dweud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bod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disgyblion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wedi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dangos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datblygiad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cadarnhaol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cyffredinol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gwersi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1B4D91-9738-F34B-831D-FCF0BC83EB43}" type="slidenum">
              <a:rPr lang="cy-GB" smtClean="0"/>
              <a:t>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964935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Un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maes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allweddol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i’w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wella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yn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fy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ngweithgaredd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STEM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yw’r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amser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sydd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gyfer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profi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a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dylunio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eto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Yn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y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sesiynau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gwreiddiol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roedd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y cam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hwn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yn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teimlo’n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eithaf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byr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a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oedd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yn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cyfyngu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ba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mor bell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gallai’r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disgyblion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fynd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gyda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datblygu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eu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syniadau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fynd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i’r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afael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â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hyn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rwy’n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bwriadu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ymestyn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yr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amser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gyfer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profi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ac ail-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ddylunio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Gallai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hyn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olygu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ymestyn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y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gweithgaredd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dros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fwy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o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sesiynau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neu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ganiatáu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amser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rhwng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y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sesiynau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i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fyfyrwyr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fyfyrio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a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gwneud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newidiadau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Un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syniad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arall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yw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cyflwyno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her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dylunio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i’w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chymryd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adref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Byddai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hyn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yn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rhoi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cyfle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i’r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disgyblion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barhau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i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ddatblygu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eu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syniadau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y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tu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allan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i’r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dosbarth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gan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roi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mwy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o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amser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iddyn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nhw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feddwl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yn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fanwl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ac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yn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annibynnol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Yn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olaf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hoffwn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gyflwyno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pwyntiau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gwirio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bach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drwy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gydol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y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sesiynau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Byddai’r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rhain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yn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rhoi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cyfleoedd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rheolaidd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i’r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disgyblion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dderbyn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adborth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myfyrio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beth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sy’n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gweithio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a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gwneud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gwelliannau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cyn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y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prawf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terfynol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Mae’r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dull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hwn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yn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cefnogi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dysgu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dyfnach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ac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yn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helpu’r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disgyblion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i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deimlo’n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fwy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hyderus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yn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y broses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ddylunio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1B4D91-9738-F34B-831D-FCF0BC83EB43}" type="slidenum">
              <a:rPr lang="cy-GB" smtClean="0"/>
              <a:t>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10423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safonau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proffesiynol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rwy’n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credu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sy’n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berthnasol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i’r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prosiect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hwn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yw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b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Cyd</a:t>
            </a:r>
            <a:r>
              <a:rPr lang="en-GB" sz="1800" b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destun</a:t>
            </a:r>
            <a:r>
              <a:rPr lang="en-GB" sz="1800" b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bywyd</a:t>
            </a:r>
            <a:r>
              <a:rPr lang="en-GB" sz="1800" b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go </a:t>
            </a:r>
            <a:r>
              <a:rPr lang="en-GB" sz="1800" b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iawn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dysgwyr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arwain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dysgu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dilyniant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mewn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dysgu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/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Roedd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prosiect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berthnasedd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bywyd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go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iawn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 ran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helpu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ffermwyr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lleol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ddatrys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problem o ran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cludo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wyau’n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ddiogel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Roedd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berthnasol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 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‘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dysgwyr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arwain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dysgu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’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disgyblion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gweithio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mewn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grwpiau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ac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creu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syniadau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dulliau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amrywiol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wella’r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dyluniad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Fe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wnaeth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e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hefyd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gwrdd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â’r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safon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dilyniant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mewn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dysgu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gweithgaredd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rhan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Wobr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CREST ac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para 5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awr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aeth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dros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3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sessiwn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1B4D91-9738-F34B-831D-FCF0BC83EB43}" type="slidenum">
              <a:rPr lang="cy-GB" smtClean="0"/>
              <a:t>10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407239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Dyma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fy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rhestr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gyfeirio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–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diolch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am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wrando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1B4D91-9738-F34B-831D-FCF0BC83EB43}" type="slidenum">
              <a:rPr lang="cy-GB" smtClean="0"/>
              <a:t>11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762649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748F2-F2EB-4649-9AEB-BC977B6E156C}" type="datetimeFigureOut">
              <a:rPr lang="cy-GB" smtClean="0"/>
              <a:t>18/05/25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7ED67-2951-1142-B690-9139CE3275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376549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748F2-F2EB-4649-9AEB-BC977B6E156C}" type="datetimeFigureOut">
              <a:rPr lang="cy-GB" smtClean="0"/>
              <a:t>18/05/25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7ED67-2951-1142-B690-9139CE3275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625928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748F2-F2EB-4649-9AEB-BC977B6E156C}" type="datetimeFigureOut">
              <a:rPr lang="cy-GB" smtClean="0"/>
              <a:t>18/05/25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7ED67-2951-1142-B690-9139CE3275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042084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748F2-F2EB-4649-9AEB-BC977B6E156C}" type="datetimeFigureOut">
              <a:rPr lang="cy-GB" smtClean="0"/>
              <a:t>18/05/25</a:t>
            </a:fld>
            <a:endParaRPr lang="cy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7ED67-2951-1142-B690-9139CE3275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35475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748F2-F2EB-4649-9AEB-BC977B6E156C}" type="datetimeFigureOut">
              <a:rPr lang="cy-GB" smtClean="0"/>
              <a:t>18/05/25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7ED67-2951-1142-B690-9139CE327509}" type="slidenum">
              <a:rPr lang="cy-GB" smtClean="0"/>
              <a:t>‹#›</a:t>
            </a:fld>
            <a:endParaRPr lang="cy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7971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748F2-F2EB-4649-9AEB-BC977B6E156C}" type="datetimeFigureOut">
              <a:rPr lang="cy-GB" smtClean="0"/>
              <a:t>18/05/25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7ED67-2951-1142-B690-9139CE3275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59636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748F2-F2EB-4649-9AEB-BC977B6E156C}" type="datetimeFigureOut">
              <a:rPr lang="cy-GB" smtClean="0"/>
              <a:t>18/05/25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7ED67-2951-1142-B690-9139CE3275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833064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748F2-F2EB-4649-9AEB-BC977B6E156C}" type="datetimeFigureOut">
              <a:rPr lang="cy-GB" smtClean="0"/>
              <a:t>18/05/25</a:t>
            </a:fld>
            <a:endParaRPr lang="cy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cy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7ED67-2951-1142-B690-9139CE3275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02056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765748F2-F2EB-4649-9AEB-BC977B6E156C}" type="datetimeFigureOut">
              <a:rPr lang="cy-GB" smtClean="0"/>
              <a:t>18/05/25</a:t>
            </a:fld>
            <a:endParaRPr lang="cy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7ED67-2951-1142-B690-9139CE3275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278418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748F2-F2EB-4649-9AEB-BC977B6E156C}" type="datetimeFigureOut">
              <a:rPr lang="cy-GB" smtClean="0"/>
              <a:t>18/05/25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7ED67-2951-1142-B690-9139CE3275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9200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748F2-F2EB-4649-9AEB-BC977B6E156C}" type="datetimeFigureOut">
              <a:rPr lang="cy-GB" smtClean="0"/>
              <a:t>18/05/25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7ED67-2951-1142-B690-9139CE3275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15169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765748F2-F2EB-4649-9AEB-BC977B6E156C}" type="datetimeFigureOut">
              <a:rPr lang="cy-GB" smtClean="0"/>
              <a:t>18/05/25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A7A7ED67-2951-1142-B690-9139CE32750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043016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6" r:id="rId1"/>
    <p:sldLayoutId id="2147483937" r:id="rId2"/>
    <p:sldLayoutId id="2147483938" r:id="rId3"/>
    <p:sldLayoutId id="2147483939" r:id="rId4"/>
    <p:sldLayoutId id="2147483940" r:id="rId5"/>
    <p:sldLayoutId id="2147483941" r:id="rId6"/>
    <p:sldLayoutId id="2147483942" r:id="rId7"/>
    <p:sldLayoutId id="2147483943" r:id="rId8"/>
    <p:sldLayoutId id="2147483944" r:id="rId9"/>
    <p:sldLayoutId id="2147483945" r:id="rId10"/>
    <p:sldLayoutId id="2147483946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searchgate.net/publication/267750204_Bandura's_Social_Learning_Theory_Social_Cognitive_Learning_Theory" TargetMode="Externa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learning.media.mit.edu/content/publications/EA.Piaget%20_%20Papert.pdf" TargetMode="External"/><Relationship Id="rId12" Type="http://schemas.openxmlformats.org/officeDocument/2006/relationships/hyperlink" Target="https://educationendowmentfoundation.org.uk/education-evidence/teaching-learning-toolkit/collaborative-learning-approaches#:~:text=A%20collaborative%20(or%20cooperative)%20learning,together%20on%20a%20shared%20task" TargetMode="Externa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https://files.eric.ed.gov/fulltext/ED481922.pdf" TargetMode="External"/><Relationship Id="rId11" Type="http://schemas.openxmlformats.org/officeDocument/2006/relationships/hyperlink" Target="https://www.structural-learning.com/post/hands-on-learning" TargetMode="External"/><Relationship Id="rId5" Type="http://schemas.openxmlformats.org/officeDocument/2006/relationships/hyperlink" Target="https://files.eric.ed.gov/fulltext/ED538282.pdf" TargetMode="External"/><Relationship Id="rId10" Type="http://schemas.openxmlformats.org/officeDocument/2006/relationships/hyperlink" Target="https://elearningindustry.com/using-real-life-scenarios-in-elearning-5-advantages" TargetMode="External"/><Relationship Id="rId4" Type="http://schemas.openxmlformats.org/officeDocument/2006/relationships/notesSlide" Target="../notesSlides/notesSlide11.xml"/><Relationship Id="rId9" Type="http://schemas.openxmlformats.org/officeDocument/2006/relationships/hyperlink" Target="https://www.simplypsychology.org/zone-of-proximal-developmen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F5CAA-F935-ED94-61B0-DEA6383804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1286929"/>
            <a:ext cx="7674983" cy="4284129"/>
          </a:xfrm>
        </p:spPr>
        <p:txBody>
          <a:bodyPr anchor="ctr">
            <a:normAutofit/>
          </a:bodyPr>
          <a:lstStyle/>
          <a:p>
            <a:r>
              <a:rPr lang="cy-GB" sz="8000" dirty="0"/>
              <a:t>ECAD5017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EF0FAA-07C4-009D-A7FF-B6FD5F997D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92902" y="1286929"/>
            <a:ext cx="2216031" cy="4284129"/>
          </a:xfrm>
        </p:spPr>
        <p:txBody>
          <a:bodyPr anchor="ctr">
            <a:normAutofit/>
          </a:bodyPr>
          <a:lstStyle/>
          <a:p>
            <a:pPr algn="l"/>
            <a:r>
              <a:rPr lang="cy-GB" sz="2400" dirty="0">
                <a:solidFill>
                  <a:srgbClr val="FFFFFF"/>
                </a:solidFill>
              </a:rPr>
              <a:t>Enw – James Le Messurier</a:t>
            </a:r>
          </a:p>
          <a:p>
            <a:pPr algn="l"/>
            <a:r>
              <a:rPr lang="cy-GB" sz="2400" dirty="0">
                <a:solidFill>
                  <a:srgbClr val="FFFFFF"/>
                </a:solidFill>
              </a:rPr>
              <a:t>Rhif myfyrwyr – 2305635 </a:t>
            </a:r>
          </a:p>
        </p:txBody>
      </p:sp>
      <p:pic>
        <p:nvPicPr>
          <p:cNvPr id="17" name="Audio 16">
            <a:extLst>
              <a:ext uri="{FF2B5EF4-FFF2-40B4-BE49-F238E27FC236}">
                <a16:creationId xmlns:a16="http://schemas.microsoft.com/office/drawing/2014/main" id="{570E065D-A842-E1D9-4090-E63D9697C6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8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33"/>
    </mc:Choice>
    <mc:Fallback>
      <p:transition spd="slow" advTm="90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7894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CA8978-8451-9B98-DFBA-1FF3DC089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344" y="1586484"/>
            <a:ext cx="3685032" cy="368503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cy-GB" sz="1800" dirty="0">
                <a:solidFill>
                  <a:srgbClr val="FFFFFF"/>
                </a:solidFill>
              </a:rPr>
              <a:t>Trosolwg o’r gweithgaredd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5436DB-4E8B-43A5-AE55-1C527B62E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18743" y="797433"/>
            <a:ext cx="5934456" cy="526313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83335" y="960120"/>
            <a:ext cx="5605272" cy="49377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641F91-DBE0-6597-F64F-B7B89A9237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9551" y="1444752"/>
            <a:ext cx="4652840" cy="3968496"/>
          </a:xfrm>
        </p:spPr>
        <p:txBody>
          <a:bodyPr anchor="ctr">
            <a:normAutofit/>
          </a:bodyPr>
          <a:lstStyle/>
          <a:p>
            <a:r>
              <a:rPr lang="cy-GB" dirty="0">
                <a:solidFill>
                  <a:srgbClr val="404040"/>
                </a:solidFill>
              </a:rPr>
              <a:t>Grwp oedran – 7 i 11 oed (Gwobr darganfod CREST)</a:t>
            </a:r>
          </a:p>
          <a:p>
            <a:r>
              <a:rPr lang="cy-GB" dirty="0">
                <a:solidFill>
                  <a:srgbClr val="404040"/>
                </a:solidFill>
              </a:rPr>
              <a:t>Amcan – Dylunio a phrofi system amddiffynnol i gadw wy rhag torri wrth ei ollwng </a:t>
            </a:r>
          </a:p>
          <a:p>
            <a:r>
              <a:rPr lang="cy-GB" dirty="0">
                <a:solidFill>
                  <a:srgbClr val="404040"/>
                </a:solidFill>
              </a:rPr>
              <a:t>Ffocws ar y cwricwlwm – Mae dysgu STEM yn annog chwilfrydedd, datrys problemau a sgiliau gwaith tim </a:t>
            </a:r>
          </a:p>
          <a:p>
            <a:r>
              <a:rPr lang="cy-GB" dirty="0">
                <a:solidFill>
                  <a:srgbClr val="404040"/>
                </a:solidFill>
              </a:rPr>
              <a:t>Bydd y wers yn cael ei rhannu’n 3 gwers, a bara cyfanswm o 5 awr </a:t>
            </a:r>
          </a:p>
        </p:txBody>
      </p:sp>
      <p:pic>
        <p:nvPicPr>
          <p:cNvPr id="21" name="Audio 20">
            <a:extLst>
              <a:ext uri="{FF2B5EF4-FFF2-40B4-BE49-F238E27FC236}">
                <a16:creationId xmlns:a16="http://schemas.microsoft.com/office/drawing/2014/main" id="{891D7ED5-8914-2E15-7C64-EB6B4F8F21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3238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826"/>
    </mc:Choice>
    <mc:Fallback>
      <p:transition spd="slow" advTm="358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7894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CA108E-766E-31F0-EBAD-C2D0BEF30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344" y="1586484"/>
            <a:ext cx="3685032" cy="368503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cy-GB" sz="1800" dirty="0">
                <a:solidFill>
                  <a:srgbClr val="FFFFFF"/>
                </a:solidFill>
              </a:rPr>
              <a:t>Beth yw’r gweithgaredd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E5436DB-4E8B-43A5-AE55-1C527B62E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18743" y="797433"/>
            <a:ext cx="5934456" cy="526313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83335" y="960120"/>
            <a:ext cx="5605272" cy="49377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F69227B8-66FC-07DA-981F-84D4115795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9551" y="1444752"/>
            <a:ext cx="4652840" cy="3968496"/>
          </a:xfrm>
        </p:spPr>
        <p:txBody>
          <a:bodyPr vert="horz" anchor="ctr">
            <a:normAutofit/>
          </a:bodyPr>
          <a:lstStyle/>
          <a:p>
            <a:r>
              <a:rPr lang="cy-GB" dirty="0">
                <a:solidFill>
                  <a:srgbClr val="404040"/>
                </a:solidFill>
              </a:rPr>
              <a:t>Mae’r gweithgaredd yn canolbwyntio ar amddiffyn wy rhag torri wrth ddisgyn, gyda’r nod o helpu ffermwyr i gludo’u hwyau’n ddiogel</a:t>
            </a:r>
          </a:p>
          <a:p>
            <a:r>
              <a:rPr lang="cy-GB" dirty="0">
                <a:solidFill>
                  <a:srgbClr val="404040"/>
                </a:solidFill>
              </a:rPr>
              <a:t>Perthnasedd lleol drwy amaethyddiaeth </a:t>
            </a:r>
          </a:p>
          <a:p>
            <a:r>
              <a:rPr lang="cy-GB" dirty="0">
                <a:solidFill>
                  <a:srgbClr val="404040"/>
                </a:solidFill>
              </a:rPr>
              <a:t>Datrys problemau ar y cyd </a:t>
            </a:r>
          </a:p>
        </p:txBody>
      </p:sp>
      <p:pic>
        <p:nvPicPr>
          <p:cNvPr id="36" name="Audio 35">
            <a:extLst>
              <a:ext uri="{FF2B5EF4-FFF2-40B4-BE49-F238E27FC236}">
                <a16:creationId xmlns:a16="http://schemas.microsoft.com/office/drawing/2014/main" id="{245A8A32-1DB4-C517-85A1-A0EDE57195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16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228"/>
    </mc:Choice>
    <mc:Fallback>
      <p:transition spd="slow" advTm="292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F14BB-68A7-F9FB-E6A5-1A98AE9A1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781" y="2708804"/>
            <a:ext cx="3698803" cy="144039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y-GB" sz="2200" dirty="0">
                <a:solidFill>
                  <a:schemeClr val="tx1"/>
                </a:solidFill>
              </a:rPr>
              <a:t>Camau Ymarfeol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B403EBD-907E-4D59-98D4-A72CD1063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ADBB3-61C1-E7C5-509C-EDBF03F999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9182" y="802638"/>
            <a:ext cx="5408696" cy="5252722"/>
          </a:xfrm>
        </p:spPr>
        <p:txBody>
          <a:bodyPr anchor="ctr">
            <a:normAutofit/>
          </a:bodyPr>
          <a:lstStyle/>
          <a:p>
            <a:r>
              <a:rPr lang="cy-GB" dirty="0">
                <a:solidFill>
                  <a:schemeClr val="bg1"/>
                </a:solidFill>
              </a:rPr>
              <a:t>Cyflwyno’r her a’r broblem gwirioneddol </a:t>
            </a:r>
          </a:p>
          <a:p>
            <a:r>
              <a:rPr lang="cy-GB" dirty="0">
                <a:solidFill>
                  <a:schemeClr val="bg1"/>
                </a:solidFill>
              </a:rPr>
              <a:t>Archwilio gwahanol deunyddiau y gallid ddefnyddio </a:t>
            </a:r>
          </a:p>
          <a:p>
            <a:r>
              <a:rPr lang="cy-GB" dirty="0">
                <a:solidFill>
                  <a:schemeClr val="bg1"/>
                </a:solidFill>
              </a:rPr>
              <a:t>Cynllunio amrhywiaeth o dyluniadau </a:t>
            </a:r>
          </a:p>
          <a:p>
            <a:r>
              <a:rPr lang="cy-GB" dirty="0">
                <a:solidFill>
                  <a:schemeClr val="bg1"/>
                </a:solidFill>
              </a:rPr>
              <a:t>Adeiladu prototip o’r ddyfais amdduffynnol </a:t>
            </a:r>
          </a:p>
          <a:p>
            <a:r>
              <a:rPr lang="cy-GB" dirty="0">
                <a:solidFill>
                  <a:schemeClr val="bg1"/>
                </a:solidFill>
              </a:rPr>
              <a:t>Profi’r dyluniad </a:t>
            </a:r>
          </a:p>
          <a:p>
            <a:r>
              <a:rPr lang="cy-GB" dirty="0">
                <a:solidFill>
                  <a:schemeClr val="bg1"/>
                </a:solidFill>
              </a:rPr>
              <a:t>Gwylio a chofnodi canlyniadau </a:t>
            </a:r>
          </a:p>
          <a:p>
            <a:r>
              <a:rPr lang="cy-GB" dirty="0">
                <a:solidFill>
                  <a:schemeClr val="bg1"/>
                </a:solidFill>
              </a:rPr>
              <a:t>Myfyrio a gwella </a:t>
            </a: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EB6EE75C-2533-6E7E-B5D4-F2340C1AD3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5265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4614"/>
    </mc:Choice>
    <mc:Fallback>
      <p:transition spd="slow" advTm="546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7894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E094B3-4A05-F0FB-BE5F-2657348A1C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344" y="1586484"/>
            <a:ext cx="3685032" cy="368503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cy-GB" sz="1800" dirty="0">
                <a:solidFill>
                  <a:srgbClr val="FFFFFF"/>
                </a:solidFill>
              </a:rPr>
              <a:t>Strategaethau ymgysylltu a disgyblion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5436DB-4E8B-43A5-AE55-1C527B62E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18743" y="797433"/>
            <a:ext cx="5934456" cy="526313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83335" y="960120"/>
            <a:ext cx="5605272" cy="49377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78B9AB-4F6B-CE4E-2753-3CAA1D31C3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9551" y="1444752"/>
            <a:ext cx="4652840" cy="3968496"/>
          </a:xfrm>
        </p:spPr>
        <p:txBody>
          <a:bodyPr anchor="ctr">
            <a:normAutofit/>
          </a:bodyPr>
          <a:lstStyle/>
          <a:p>
            <a:r>
              <a:rPr lang="cy-GB" dirty="0">
                <a:solidFill>
                  <a:srgbClr val="404040"/>
                </a:solidFill>
              </a:rPr>
              <a:t>Senarios bywyd go iawn – mae disgyblion yn cael eu hysgogi drwy gyd-destun perthnasol sy’n hawdd iddyn nhw uniaethy ag ef (Pappas, 2015).</a:t>
            </a:r>
          </a:p>
          <a:p>
            <a:r>
              <a:rPr lang="cy-GB" dirty="0">
                <a:solidFill>
                  <a:srgbClr val="404040"/>
                </a:solidFill>
              </a:rPr>
              <a:t>Dysgu ymarfeol – mae adeiladu a phrofi eu dyluniadau eu hunain yn cadw’r disgyblion yn weithgar ac yn annog arbrofi (Main, 2023)</a:t>
            </a:r>
          </a:p>
          <a:p>
            <a:r>
              <a:rPr lang="cy-GB" dirty="0">
                <a:solidFill>
                  <a:srgbClr val="404040"/>
                </a:solidFill>
              </a:rPr>
              <a:t>Gwaith tim cydweithredol – Mae gweithio mewn grwpiau bach yn hybu trafodaeth, cydweithio a datrys problemau gyda’i gilydd (Enducation Endowment Foundation, 2021). </a:t>
            </a:r>
          </a:p>
        </p:txBody>
      </p:sp>
      <p:pic>
        <p:nvPicPr>
          <p:cNvPr id="21" name="Audio 20">
            <a:extLst>
              <a:ext uri="{FF2B5EF4-FFF2-40B4-BE49-F238E27FC236}">
                <a16:creationId xmlns:a16="http://schemas.microsoft.com/office/drawing/2014/main" id="{08197D22-C4A2-5346-5932-795C286967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14663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320"/>
    </mc:Choice>
    <mc:Fallback>
      <p:transition spd="slow" advTm="523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7894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9CD1F1-ABE9-0F83-0F11-99AE31007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344" y="1586484"/>
            <a:ext cx="3685032" cy="368503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cy-GB" sz="2100">
                <a:solidFill>
                  <a:srgbClr val="FFFFFF"/>
                </a:solidFill>
              </a:rPr>
              <a:t>Llenyddiaeth 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5436DB-4E8B-43A5-AE55-1C527B62E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18743" y="797433"/>
            <a:ext cx="5934456" cy="526313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83335" y="960120"/>
            <a:ext cx="5605272" cy="49377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3BAC7-6DF4-969F-F4C5-685D86B65D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9551" y="1444752"/>
            <a:ext cx="4652840" cy="3968496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cy-GB" sz="1400" dirty="0">
                <a:solidFill>
                  <a:srgbClr val="404040"/>
                </a:solidFill>
              </a:rPr>
              <a:t>Theori Bruner – Cwricwlwm gylchdroad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y-GB" sz="1400" dirty="0">
                <a:solidFill>
                  <a:srgbClr val="404040"/>
                </a:solidFill>
              </a:rPr>
              <a:t>- Mae’n dweud bod disgyblion yn gallu adeiladu gwybodaeth gadarn am bwnc trwy archwilio a datrys problemau mewn camau sy’n dod yn gwy cymhleth dros amser (Johnston, 2012). </a:t>
            </a:r>
          </a:p>
          <a:p>
            <a:pPr>
              <a:lnSpc>
                <a:spcPct val="90000"/>
              </a:lnSpc>
            </a:pPr>
            <a:r>
              <a:rPr lang="cy-GB" sz="1400" dirty="0">
                <a:solidFill>
                  <a:srgbClr val="404040"/>
                </a:solidFill>
              </a:rPr>
              <a:t>Theori John Dewey – Dysgu profiadol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y-GB" sz="1400" dirty="0">
                <a:solidFill>
                  <a:srgbClr val="404040"/>
                </a:solidFill>
              </a:rPr>
              <a:t>- Mae disgyblion yn gallu datblygu cysylltiad cryfach a’r gwaith pan fyddant yn gwneud tasgau sydd a chysylltiad gwirioneddol a’u bywydau nhw (Grady, 2003). </a:t>
            </a:r>
          </a:p>
          <a:p>
            <a:pPr>
              <a:lnSpc>
                <a:spcPct val="90000"/>
              </a:lnSpc>
            </a:pPr>
            <a:r>
              <a:rPr lang="cy-GB" sz="1400" dirty="0">
                <a:solidFill>
                  <a:srgbClr val="404040"/>
                </a:solidFill>
              </a:rPr>
              <a:t>Seymour Papert – Adeiladu dysgu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y-GB" sz="1400" dirty="0">
                <a:solidFill>
                  <a:srgbClr val="404040"/>
                </a:solidFill>
              </a:rPr>
              <a:t>- Mae disgyblion yn deall y deunydd yn ddyfnach pan fyddant yn cymryd rhan uniongyrchol yn y broses ddysgu (Ackermann, 2001).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y-GB" sz="1400" dirty="0">
                <a:solidFill>
                  <a:srgbClr val="404040"/>
                </a:solidFill>
              </a:rPr>
              <a:t>Albert Bandura – Dysgu cymdeithasol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y-GB" sz="1400" dirty="0">
                <a:solidFill>
                  <a:srgbClr val="404040"/>
                </a:solidFill>
              </a:rPr>
              <a:t>- Mae dysgu drwy arsylwi yn rhan hanfodol o ddysgu disgyblion (Nabavi a Bijandi, 2012). </a:t>
            </a:r>
          </a:p>
        </p:txBody>
      </p:sp>
      <p:pic>
        <p:nvPicPr>
          <p:cNvPr id="52" name="Audio 51">
            <a:extLst>
              <a:ext uri="{FF2B5EF4-FFF2-40B4-BE49-F238E27FC236}">
                <a16:creationId xmlns:a16="http://schemas.microsoft.com/office/drawing/2014/main" id="{424D5F20-4A2C-9C74-7C77-35B11FA760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43810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6582"/>
    </mc:Choice>
    <mc:Fallback>
      <p:transition spd="slow" advTm="1265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5041AB2-A9B4-4D3F-B120-38E7860A8F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334" y="804334"/>
            <a:ext cx="10583332" cy="5249332"/>
          </a:xfrm>
          <a:prstGeom prst="rect">
            <a:avLst/>
          </a:prstGeom>
          <a:solidFill>
            <a:srgbClr val="FFFFFF"/>
          </a:solidFill>
          <a:ln w="190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96167F2-F086-4036-7032-451E95EA3B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4154424"/>
              </p:ext>
            </p:extLst>
          </p:nvPr>
        </p:nvGraphicFramePr>
        <p:xfrm>
          <a:off x="1126236" y="1427428"/>
          <a:ext cx="9939528" cy="40031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69764">
                  <a:extLst>
                    <a:ext uri="{9D8B030D-6E8A-4147-A177-3AD203B41FA5}">
                      <a16:colId xmlns:a16="http://schemas.microsoft.com/office/drawing/2014/main" val="2294381960"/>
                    </a:ext>
                  </a:extLst>
                </a:gridCol>
                <a:gridCol w="4969764">
                  <a:extLst>
                    <a:ext uri="{9D8B030D-6E8A-4147-A177-3AD203B41FA5}">
                      <a16:colId xmlns:a16="http://schemas.microsoft.com/office/drawing/2014/main" val="3234470315"/>
                    </a:ext>
                  </a:extLst>
                </a:gridCol>
              </a:tblGrid>
              <a:tr h="492007">
                <a:tc>
                  <a:txBody>
                    <a:bodyPr/>
                    <a:lstStyle/>
                    <a:p>
                      <a:r>
                        <a:rPr lang="cy-GB" sz="2200"/>
                        <a:t>Beth weithiodd yn dda </a:t>
                      </a:r>
                    </a:p>
                  </a:txBody>
                  <a:tcPr marL="111820" marR="111820" marT="55910" marB="55910"/>
                </a:tc>
                <a:tc>
                  <a:txBody>
                    <a:bodyPr/>
                    <a:lstStyle/>
                    <a:p>
                      <a:r>
                        <a:rPr lang="cy-GB" sz="2200"/>
                        <a:t>Meysydd i’w gwella </a:t>
                      </a:r>
                    </a:p>
                  </a:txBody>
                  <a:tcPr marL="111820" marR="111820" marT="55910" marB="55910"/>
                </a:tc>
                <a:extLst>
                  <a:ext uri="{0D108BD9-81ED-4DB2-BD59-A6C34878D82A}">
                    <a16:rowId xmlns:a16="http://schemas.microsoft.com/office/drawing/2014/main" val="3255993342"/>
                  </a:ext>
                </a:extLst>
              </a:tr>
              <a:tr h="3511139">
                <a:tc>
                  <a:txBody>
                    <a:bodyPr/>
                    <a:lstStyle/>
                    <a:p>
                      <a:r>
                        <a:rPr lang="cy-GB" sz="2200"/>
                        <a:t>- Roedd yn meithrin meddwl beirniadol, gwaith tim, a chreadigrwydd</a:t>
                      </a:r>
                    </a:p>
                    <a:p>
                      <a:r>
                        <a:rPr lang="cy-GB" sz="2200"/>
                        <a:t>- Mae’n cyd-fynd a man datblygiad agos Vygotsky (McLeod, 2025).</a:t>
                      </a:r>
                    </a:p>
                    <a:p>
                      <a:r>
                        <a:rPr lang="cy-GB" sz="2200"/>
                        <a:t>- Anogodd berchenogaeth dros ddysgu a datrys problemau </a:t>
                      </a:r>
                    </a:p>
                    <a:p>
                      <a:r>
                        <a:rPr lang="cy-GB" sz="2200"/>
                        <a:t>- Dalodd ddiddordeb y disgyblion drwy gyd-destun bywyd go iawn</a:t>
                      </a:r>
                    </a:p>
                    <a:p>
                      <a:r>
                        <a:rPr lang="cy-GB" sz="2200"/>
                        <a:t>- hybu dysgu gweithredol a ymarfeol </a:t>
                      </a:r>
                    </a:p>
                  </a:txBody>
                  <a:tcPr marL="111820" marR="111820" marT="55910" marB="55910"/>
                </a:tc>
                <a:tc>
                  <a:txBody>
                    <a:bodyPr/>
                    <a:lstStyle/>
                    <a:p>
                      <a:r>
                        <a:rPr lang="cy-GB" sz="2200" dirty="0"/>
                        <a:t>- Amser cyfyngedig ar gyfer profi a hail-ddylunio </a:t>
                      </a:r>
                    </a:p>
                    <a:p>
                      <a:r>
                        <a:rPr lang="cy-GB" sz="2200" dirty="0"/>
                        <a:t>- Angen mwy o bwyslais ar fyfyrio strwythuredig </a:t>
                      </a:r>
                    </a:p>
                    <a:p>
                      <a:r>
                        <a:rPr lang="cy-GB" sz="2200" dirty="0"/>
                        <a:t>- Angen cefnogaeth ar gyfer gwerthuso gwyddonol </a:t>
                      </a:r>
                    </a:p>
                  </a:txBody>
                  <a:tcPr marL="111820" marR="111820" marT="55910" marB="55910"/>
                </a:tc>
                <a:extLst>
                  <a:ext uri="{0D108BD9-81ED-4DB2-BD59-A6C34878D82A}">
                    <a16:rowId xmlns:a16="http://schemas.microsoft.com/office/drawing/2014/main" val="4102668576"/>
                  </a:ext>
                </a:extLst>
              </a:tr>
            </a:tbl>
          </a:graphicData>
        </a:graphic>
      </p:graphicFrame>
      <p:pic>
        <p:nvPicPr>
          <p:cNvPr id="33" name="Audio 32">
            <a:extLst>
              <a:ext uri="{FF2B5EF4-FFF2-40B4-BE49-F238E27FC236}">
                <a16:creationId xmlns:a16="http://schemas.microsoft.com/office/drawing/2014/main" id="{E0C6775C-A950-0676-B29E-31ABF535B8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1847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804"/>
    </mc:Choice>
    <mc:Fallback>
      <p:transition spd="slow" advTm="758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8710959-B3F2-E163-BD89-D4811DE74FD8}"/>
              </a:ext>
            </a:extLst>
          </p:cNvPr>
          <p:cNvSpPr txBox="1">
            <a:spLocks/>
          </p:cNvSpPr>
          <p:nvPr/>
        </p:nvSpPr>
        <p:spPr bwMode="black">
          <a:xfrm>
            <a:off x="829781" y="2708804"/>
            <a:ext cx="3698803" cy="144039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txBody>
          <a:bodyPr vert="horz" lIns="182880" tIns="182880" rIns="182880" bIns="18288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2400" kern="1200" cap="all" spc="20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Adborth 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B403EBD-907E-4D59-98D4-A72CD1063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D3F1C570-4A10-5FDA-7FD9-B75719A67193}"/>
              </a:ext>
            </a:extLst>
          </p:cNvPr>
          <p:cNvSpPr txBox="1">
            <a:spLocks/>
          </p:cNvSpPr>
          <p:nvPr/>
        </p:nvSpPr>
        <p:spPr>
          <a:xfrm>
            <a:off x="6049182" y="802638"/>
            <a:ext cx="5408696" cy="5252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err="1">
                <a:solidFill>
                  <a:schemeClr val="bg1"/>
                </a:solidFill>
              </a:rPr>
              <a:t>Ymgysylltiad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uchel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gan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ddisgyblion</a:t>
            </a:r>
            <a:r>
              <a:rPr lang="en-US" dirty="0">
                <a:solidFill>
                  <a:schemeClr val="bg1"/>
                </a:solidFill>
              </a:rPr>
              <a:t> </a:t>
            </a:r>
          </a:p>
          <a:p>
            <a:r>
              <a:rPr lang="en-US" dirty="0" err="1">
                <a:solidFill>
                  <a:schemeClr val="bg1"/>
                </a:solidFill>
              </a:rPr>
              <a:t>Datblygiad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sgiliau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trawsgwricwlaidd</a:t>
            </a:r>
            <a:r>
              <a:rPr lang="en-US" dirty="0">
                <a:solidFill>
                  <a:schemeClr val="bg1"/>
                </a:solidFill>
              </a:rPr>
              <a:t> </a:t>
            </a:r>
          </a:p>
          <a:p>
            <a:r>
              <a:rPr lang="en-US" dirty="0" err="1">
                <a:solidFill>
                  <a:schemeClr val="bg1"/>
                </a:solidFill>
              </a:rPr>
              <a:t>Mwy</a:t>
            </a:r>
            <a:r>
              <a:rPr lang="en-US" dirty="0">
                <a:solidFill>
                  <a:schemeClr val="bg1"/>
                </a:solidFill>
              </a:rPr>
              <a:t> o </a:t>
            </a:r>
            <a:r>
              <a:rPr lang="en-US" dirty="0" err="1">
                <a:solidFill>
                  <a:schemeClr val="bg1"/>
                </a:solidFill>
              </a:rPr>
              <a:t>arweiniad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ystod</a:t>
            </a:r>
            <a:r>
              <a:rPr lang="en-US" dirty="0">
                <a:solidFill>
                  <a:schemeClr val="bg1"/>
                </a:solidFill>
              </a:rPr>
              <a:t> y cam </a:t>
            </a:r>
            <a:r>
              <a:rPr lang="en-US" dirty="0" err="1">
                <a:solidFill>
                  <a:schemeClr val="bg1"/>
                </a:solidFill>
              </a:rPr>
              <a:t>myfyrio</a:t>
            </a:r>
            <a:r>
              <a:rPr lang="en-US" dirty="0">
                <a:solidFill>
                  <a:schemeClr val="bg1"/>
                </a:solidFill>
              </a:rPr>
              <a:t> </a:t>
            </a:r>
          </a:p>
          <a:p>
            <a:r>
              <a:rPr lang="en-US" dirty="0" err="1">
                <a:solidFill>
                  <a:schemeClr val="bg1"/>
                </a:solidFill>
              </a:rPr>
              <a:t>Datblygiad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cadarnhaol</a:t>
            </a:r>
            <a:r>
              <a:rPr lang="en-US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35" name="Audio 34">
            <a:extLst>
              <a:ext uri="{FF2B5EF4-FFF2-40B4-BE49-F238E27FC236}">
                <a16:creationId xmlns:a16="http://schemas.microsoft.com/office/drawing/2014/main" id="{ADFCE9DB-560B-19E8-702B-13E5F8752B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2989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4637"/>
    </mc:Choice>
    <mc:Fallback>
      <p:transition spd="slow" advTm="546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7894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597B5A-6014-2247-A2DC-63FD1B1C1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344" y="1586484"/>
            <a:ext cx="3685032" cy="368503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cy-GB" sz="2100" dirty="0">
                <a:solidFill>
                  <a:srgbClr val="FFFFFF"/>
                </a:solidFill>
              </a:rPr>
              <a:t>Gwelliannau yn y dyfodol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5436DB-4E8B-43A5-AE55-1C527B62E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18743" y="797433"/>
            <a:ext cx="5934456" cy="526313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83335" y="960120"/>
            <a:ext cx="5605272" cy="49377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DAAFC-0139-F53F-9382-B1CCC58411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9551" y="1444752"/>
            <a:ext cx="4652840" cy="396849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404040"/>
                </a:solidFill>
              </a:rPr>
              <a:t>Ymestyn yr amser ar gyfer profi ac ail-ddylunio</a:t>
            </a:r>
          </a:p>
          <a:p>
            <a:r>
              <a:rPr lang="en-GB">
                <a:solidFill>
                  <a:srgbClr val="404040"/>
                </a:solidFill>
              </a:rPr>
              <a:t>Ystyried rhoi gwaith cartref neu her dylunio i’w chymryd adref</a:t>
            </a:r>
          </a:p>
          <a:p>
            <a:r>
              <a:rPr lang="en-GB">
                <a:solidFill>
                  <a:srgbClr val="404040"/>
                </a:solidFill>
              </a:rPr>
              <a:t>Cyflwyno pwyntiau gwirio bach gyda adborth</a:t>
            </a:r>
          </a:p>
          <a:p>
            <a:endParaRPr lang="cy-GB">
              <a:solidFill>
                <a:srgbClr val="404040"/>
              </a:solidFill>
            </a:endParaRPr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D88AF445-6F59-BDEA-05F9-6700C4E1D2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8192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395"/>
    </mc:Choice>
    <mc:Fallback>
      <p:transition spd="slow" advTm="763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8B58B-F570-522E-F597-1952E9128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>
            <a:normAutofit/>
          </a:bodyPr>
          <a:lstStyle/>
          <a:p>
            <a:r>
              <a:rPr lang="cy-GB" dirty="0"/>
              <a:t>Safonau proffesiynol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7CC1408A-4322-96A2-1298-F5A1F9FDF7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7859221"/>
              </p:ext>
            </p:extLst>
          </p:nvPr>
        </p:nvGraphicFramePr>
        <p:xfrm>
          <a:off x="965200" y="2655776"/>
          <a:ext cx="10261600" cy="31077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7324D46-3148-1D26-E3DA-DD31AA8195CB}"/>
              </a:ext>
            </a:extLst>
          </p:cNvPr>
          <p:cNvSpPr txBox="1"/>
          <p:nvPr/>
        </p:nvSpPr>
        <p:spPr>
          <a:xfrm>
            <a:off x="181857" y="6250897"/>
            <a:ext cx="2049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/>
              <a:t>Bangor Caban, 2021</a:t>
            </a:r>
          </a:p>
        </p:txBody>
      </p:sp>
      <p:pic>
        <p:nvPicPr>
          <p:cNvPr id="30" name="Audio 29">
            <a:extLst>
              <a:ext uri="{FF2B5EF4-FFF2-40B4-BE49-F238E27FC236}">
                <a16:creationId xmlns:a16="http://schemas.microsoft.com/office/drawing/2014/main" id="{CEAD58F2-FBA4-B477-CB14-CAF9DF6E2C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1525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741"/>
    </mc:Choice>
    <mc:Fallback>
      <p:transition spd="slow" advTm="427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710D4-8DB0-8DD0-F135-9DB61262AB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Cyfeiriadau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C8300-0086-A052-FC7C-648EBBAFE6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Johnston, H. (2012). The spiral curriculum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https://files.eric.ed.gov/fulltext/ED538282.pdf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Grady, R. (2003). An interpretation of Dewey’s experiential learning theory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https://files.eric.ed.gov/fulltext/ED481922.pdf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Ackermann, E. (2001). Piaget’s Constructivism,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Papert’s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Constructivism.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https://learning.media.mit.edu/content/publications/EA.Piaget%20_%20Papert.pdf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Nabavi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R. and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Bijandi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 (2012). Bandura’s Social Learning theory and social cognitive learning theory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https://www.researchgate.net/publication/267750204_Bandura's_Social_Learning_Theory_Social_Cognitive_Learning_Theory</a:t>
            </a:r>
            <a:endParaRPr lang="en-GB" u="sng" kern="100" dirty="0">
              <a:solidFill>
                <a:srgbClr val="467886"/>
              </a:solidFill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McLeod, S. (2025). The zone of proximal development and scaffoldin</a:t>
            </a:r>
            <a:r>
              <a:rPr lang="en-GB" kern="100" dirty="0">
                <a:solidFill>
                  <a:schemeClr val="tx1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 </a:t>
            </a:r>
            <a:r>
              <a:rPr lang="en-GB" u="sng" kern="100" dirty="0">
                <a:solidFill>
                  <a:srgbClr val="467886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https://www.simplypsychology.org/zone-of-proximal-development.html</a:t>
            </a:r>
            <a:endParaRPr lang="en-GB" u="sng" kern="100" dirty="0">
              <a:solidFill>
                <a:srgbClr val="467886"/>
              </a:solidFill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u="sng" kern="100" dirty="0">
                <a:solidFill>
                  <a:srgbClr val="467886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Pappas, C. (2015). Using real life scenarios in learning </a:t>
            </a:r>
            <a:r>
              <a:rPr lang="en-GB" u="sng" kern="100" dirty="0">
                <a:solidFill>
                  <a:srgbClr val="467886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https://elearningindustry.com/using-real-life-scenarios-in-elearning-5-advantages</a:t>
            </a:r>
            <a:endParaRPr lang="en-GB" u="sng" kern="100" dirty="0">
              <a:solidFill>
                <a:srgbClr val="467886"/>
              </a:solidFill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u="sng" kern="100" dirty="0">
                <a:solidFill>
                  <a:srgbClr val="467886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Main, P. (2023). Hands on learning </a:t>
            </a:r>
            <a:r>
              <a:rPr lang="en-GB" u="sng" kern="100" dirty="0">
                <a:solidFill>
                  <a:srgbClr val="467886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https://www.structural-learning.com/post/hands-on-learning</a:t>
            </a:r>
            <a:endParaRPr lang="en-GB" u="sng" kern="100" dirty="0">
              <a:solidFill>
                <a:srgbClr val="467886"/>
              </a:solidFill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u="sng" kern="100" dirty="0">
                <a:solidFill>
                  <a:srgbClr val="467886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Education Endowment Foundation. (2021). Collaborative learning approaches </a:t>
            </a:r>
            <a:r>
              <a:rPr lang="en-GB" u="sng" kern="100" dirty="0">
                <a:solidFill>
                  <a:srgbClr val="467886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2"/>
              </a:rPr>
              <a:t>https://educationendowmentfoundation.org.uk/education-evidence/teaching-learning-toolkit/collaborative-learning-approaches#:~:text=A%20collaborative%20(or%20cooperative)%20learning,together%20on%20a%20shared%20task</a:t>
            </a:r>
            <a:r>
              <a:rPr lang="en-GB" u="sng" kern="100" dirty="0">
                <a:solidFill>
                  <a:srgbClr val="467886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endParaRPr lang="en-GB" u="sng" kern="100" dirty="0">
              <a:solidFill>
                <a:srgbClr val="467886"/>
              </a:solidFill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u="sng" kern="100" dirty="0">
              <a:solidFill>
                <a:srgbClr val="467886"/>
              </a:solidFill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cy-GB" dirty="0"/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DCECF922-7DC8-B930-A3C7-1D8E42D56E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635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06"/>
    </mc:Choice>
    <mc:Fallback>
      <p:transition spd="slow" advTm="41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Parcel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1565</TotalTime>
  <Words>2070</Words>
  <Application>Microsoft Macintosh PowerPoint</Application>
  <PresentationFormat>Widescreen</PresentationFormat>
  <Paragraphs>109</Paragraphs>
  <Slides>11</Slides>
  <Notes>11</Notes>
  <HiddenSlides>0</HiddenSlides>
  <MMClips>11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Gill Sans MT</vt:lpstr>
      <vt:lpstr>Symbol</vt:lpstr>
      <vt:lpstr>Times New Roman</vt:lpstr>
      <vt:lpstr>Parcel</vt:lpstr>
      <vt:lpstr>ECAD5017</vt:lpstr>
      <vt:lpstr>Trosolwg o’r gweithgaredd</vt:lpstr>
      <vt:lpstr>Beth yw’r gweithgaredd</vt:lpstr>
      <vt:lpstr>Camau Ymarfeol</vt:lpstr>
      <vt:lpstr>Strategaethau ymgysylltu a disgyblion</vt:lpstr>
      <vt:lpstr>Llenyddiaeth  </vt:lpstr>
      <vt:lpstr>PowerPoint Presentation</vt:lpstr>
      <vt:lpstr>PowerPoint Presentation</vt:lpstr>
      <vt:lpstr>Gwelliannau yn y dyfodol</vt:lpstr>
      <vt:lpstr>Safonau proffesiynol </vt:lpstr>
      <vt:lpstr>Cyfeiriadau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ECAD5017</dc:title>
  <dc:creator>paul Paul</dc:creator>
  <cp:lastModifiedBy>paul Paul</cp:lastModifiedBy>
  <cp:revision>2</cp:revision>
  <dcterms:created xsi:type="dcterms:W3CDTF">2025-05-18T20:14:46Z</dcterms:created>
  <dcterms:modified xsi:type="dcterms:W3CDTF">2025-05-19T22:20:33Z</dcterms:modified>
</cp:coreProperties>
</file>