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sldIdLst>
    <p:sldId id="256" r:id="rId5"/>
    <p:sldId id="257" r:id="rId6"/>
    <p:sldId id="258" r:id="rId7"/>
    <p:sldId id="266"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15A2D9-A1C6-4AB4-9903-12FF2D169A23}" v="18" dt="2020-06-05T11:42:09.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2" autoAdjust="0"/>
    <p:restoredTop sz="94660"/>
  </p:normalViewPr>
  <p:slideViewPr>
    <p:cSldViewPr snapToGrid="0">
      <p:cViewPr varScale="1">
        <p:scale>
          <a:sx n="67" d="100"/>
          <a:sy n="67" d="100"/>
        </p:scale>
        <p:origin x="8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7526274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6333648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40711216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5631AA-1F28-4D66-8545-BB8555C55D85}"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40792541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5631AA-1F28-4D66-8545-BB8555C55D85}" type="datetimeFigureOut">
              <a:rPr lang="en-GB" smtClean="0"/>
              <a:t>31/05/2020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35251764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5631AA-1F28-4D66-8545-BB8555C55D85}" type="datetimeFigureOut">
              <a:rPr lang="en-GB" smtClean="0"/>
              <a:t>31/05/2020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0411787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5631AA-1F28-4D66-8545-BB8555C55D85}" type="datetimeFigureOut">
              <a:rPr lang="en-GB" smtClean="0"/>
              <a:t>31/05/2020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4065235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5631AA-1F28-4D66-8545-BB8555C55D85}"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852015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5631AA-1F28-4D66-8545-BB8555C55D85}" type="datetimeFigureOut">
              <a:rPr lang="en-GB" smtClean="0"/>
              <a:t>31/05/2020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9477651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27600912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636828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35308993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36742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18637999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35983136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5631AA-1F28-4D66-8545-BB8555C55D85}" type="datetimeFigureOut">
              <a:rPr lang="en-GB" smtClean="0"/>
              <a:t>31/05/2020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C0CC8-58AC-45C0-B9D6-17E592E90E8C}" type="slidenum">
              <a:rPr lang="en-GB" smtClean="0"/>
              <a:t>‹#›</a:t>
            </a:fld>
            <a:endParaRPr lang="en-GB"/>
          </a:p>
        </p:txBody>
      </p:sp>
    </p:spTree>
    <p:extLst>
      <p:ext uri="{BB962C8B-B14F-4D97-AF65-F5344CB8AC3E}">
        <p14:creationId xmlns:p14="http://schemas.microsoft.com/office/powerpoint/2010/main" val="13365033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5631AA-1F28-4D66-8545-BB8555C55D85}" type="datetimeFigureOut">
              <a:rPr lang="en-GB" smtClean="0"/>
              <a:t>31/05/2020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0C0CC8-58AC-45C0-B9D6-17E592E90E8C}" type="slidenum">
              <a:rPr lang="en-GB" smtClean="0"/>
              <a:t>‹#›</a:t>
            </a:fld>
            <a:endParaRPr lang="en-GB"/>
          </a:p>
        </p:txBody>
      </p:sp>
    </p:spTree>
    <p:extLst>
      <p:ext uri="{BB962C8B-B14F-4D97-AF65-F5344CB8AC3E}">
        <p14:creationId xmlns:p14="http://schemas.microsoft.com/office/powerpoint/2010/main" val="393061563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ancient.eu/Suetoni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CD014-4960-4C12-B612-62F5032090C0}"/>
              </a:ext>
            </a:extLst>
          </p:cNvPr>
          <p:cNvSpPr>
            <a:spLocks noGrp="1"/>
          </p:cNvSpPr>
          <p:nvPr>
            <p:ph type="ctrTitle"/>
          </p:nvPr>
        </p:nvSpPr>
        <p:spPr>
          <a:xfrm>
            <a:off x="4261319" y="1814887"/>
            <a:ext cx="8375144" cy="2849671"/>
          </a:xfrm>
        </p:spPr>
        <p:txBody>
          <a:bodyPr>
            <a:normAutofit/>
          </a:bodyPr>
          <a:lstStyle/>
          <a:p>
            <a:pPr algn="l"/>
            <a:r>
              <a:rPr lang="en-GB" sz="6000" dirty="0">
                <a:solidFill>
                  <a:srgbClr val="FFFFFF"/>
                </a:solidFill>
              </a:rPr>
              <a:t>An Analysis of Suetonius’ ‘Biography</a:t>
            </a:r>
            <a:br>
              <a:rPr lang="en-GB" sz="6000" dirty="0">
                <a:solidFill>
                  <a:srgbClr val="FFFFFF"/>
                </a:solidFill>
              </a:rPr>
            </a:br>
            <a:r>
              <a:rPr lang="en-GB" sz="6000" dirty="0">
                <a:solidFill>
                  <a:srgbClr val="FFFFFF"/>
                </a:solidFill>
              </a:rPr>
              <a:t>of Tiberius’</a:t>
            </a:r>
          </a:p>
        </p:txBody>
      </p:sp>
      <p:sp>
        <p:nvSpPr>
          <p:cNvPr id="3" name="Subtitle 2">
            <a:extLst>
              <a:ext uri="{FF2B5EF4-FFF2-40B4-BE49-F238E27FC236}">
                <a16:creationId xmlns:a16="http://schemas.microsoft.com/office/drawing/2014/main" id="{2A7BE884-576F-4F01-A119-86D14E0B6B80}"/>
              </a:ext>
            </a:extLst>
          </p:cNvPr>
          <p:cNvSpPr>
            <a:spLocks noGrp="1"/>
          </p:cNvSpPr>
          <p:nvPr>
            <p:ph type="subTitle" idx="1"/>
          </p:nvPr>
        </p:nvSpPr>
        <p:spPr>
          <a:xfrm>
            <a:off x="4798954" y="4710331"/>
            <a:ext cx="6112077" cy="1186108"/>
          </a:xfrm>
        </p:spPr>
        <p:txBody>
          <a:bodyPr>
            <a:normAutofit/>
          </a:bodyPr>
          <a:lstStyle/>
          <a:p>
            <a:pPr algn="l"/>
            <a:r>
              <a:rPr lang="en-GB" dirty="0">
                <a:solidFill>
                  <a:srgbClr val="FFFFFF">
                    <a:alpha val="70000"/>
                  </a:srgbClr>
                </a:solidFill>
              </a:rPr>
              <a:t>By Alexander Naylor</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45333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A9319-B7D5-4360-A546-DD273F891A10}"/>
              </a:ext>
            </a:extLst>
          </p:cNvPr>
          <p:cNvSpPr>
            <a:spLocks noGrp="1"/>
          </p:cNvSpPr>
          <p:nvPr>
            <p:ph type="title"/>
          </p:nvPr>
        </p:nvSpPr>
        <p:spPr/>
        <p:txBody>
          <a:bodyPr>
            <a:normAutofit/>
          </a:bodyPr>
          <a:lstStyle/>
          <a:p>
            <a:pPr algn="ctr"/>
            <a:r>
              <a:rPr lang="en-GB" sz="4800" dirty="0"/>
              <a:t>Who was Suetonius?</a:t>
            </a:r>
          </a:p>
        </p:txBody>
      </p:sp>
      <p:sp>
        <p:nvSpPr>
          <p:cNvPr id="3" name="Content Placeholder 2">
            <a:extLst>
              <a:ext uri="{FF2B5EF4-FFF2-40B4-BE49-F238E27FC236}">
                <a16:creationId xmlns:a16="http://schemas.microsoft.com/office/drawing/2014/main" id="{373637C7-37A3-4149-95CC-28509F990A10}"/>
              </a:ext>
            </a:extLst>
          </p:cNvPr>
          <p:cNvSpPr>
            <a:spLocks noGrp="1"/>
          </p:cNvSpPr>
          <p:nvPr>
            <p:ph idx="1"/>
          </p:nvPr>
        </p:nvSpPr>
        <p:spPr>
          <a:xfrm>
            <a:off x="677334" y="2160589"/>
            <a:ext cx="8596668" cy="4087811"/>
          </a:xfrm>
        </p:spPr>
        <p:txBody>
          <a:bodyPr>
            <a:normAutofit fontScale="92500" lnSpcReduction="20000"/>
          </a:bodyPr>
          <a:lstStyle/>
          <a:p>
            <a:r>
              <a:rPr lang="en-GB" dirty="0"/>
              <a:t>Date of birth estimated to be between 69 and 75 A.D. – location unknown but possibly either Italy or North Africa. (Cartwright 2016)</a:t>
            </a:r>
          </a:p>
          <a:p>
            <a:r>
              <a:rPr lang="en-GB" dirty="0"/>
              <a:t>Studied law before becoming a professional scholar and was private secretary to the Emperor Hadrian in his later life. This role gave him access to Imperial records. (Cartwright 2016)</a:t>
            </a:r>
          </a:p>
          <a:p>
            <a:r>
              <a:rPr lang="en-GB" dirty="0"/>
              <a:t>He was sacked from his role as Imperial Secretary by Hadrian after what is presumed to be ‘behaving indiscreetly’ with the Empress. (Graves:1957 in Suetonius’ ‘The Twelve Caesars’ )</a:t>
            </a:r>
          </a:p>
          <a:p>
            <a:r>
              <a:rPr lang="en-GB" dirty="0"/>
              <a:t>He is most famous as the writer of ‘The Twelve Caesars’ which is a collection of biographies of the first twelve ‘Emperors’ of Rome: Julius Caesar, Augustus, Tiberius, Caligula, Claudius, Nero, Galba, Otho, Vitellius, Vespasian, Titus and Domitian.</a:t>
            </a:r>
          </a:p>
          <a:p>
            <a:r>
              <a:rPr lang="en-GB" dirty="0"/>
              <a:t>These biographies provide the most detail on the personalities and personal lives of the Emperors of any material that survives.</a:t>
            </a:r>
          </a:p>
          <a:p>
            <a:r>
              <a:rPr lang="en-GB" dirty="0"/>
              <a:t>He wrote several other books and biographies on famous writers and scholars but they are all lost to us, or only survived in fragments.</a:t>
            </a:r>
          </a:p>
        </p:txBody>
      </p:sp>
    </p:spTree>
    <p:extLst>
      <p:ext uri="{BB962C8B-B14F-4D97-AF65-F5344CB8AC3E}">
        <p14:creationId xmlns:p14="http://schemas.microsoft.com/office/powerpoint/2010/main" val="1021400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364FC-0E36-4BBD-8CF5-15F5D6D7A591}"/>
              </a:ext>
            </a:extLst>
          </p:cNvPr>
          <p:cNvSpPr>
            <a:spLocks noGrp="1"/>
          </p:cNvSpPr>
          <p:nvPr>
            <p:ph type="title"/>
          </p:nvPr>
        </p:nvSpPr>
        <p:spPr/>
        <p:txBody>
          <a:bodyPr>
            <a:normAutofit/>
          </a:bodyPr>
          <a:lstStyle/>
          <a:p>
            <a:pPr algn="ctr"/>
            <a:r>
              <a:rPr lang="en-GB" sz="4800" dirty="0"/>
              <a:t>Historical Context</a:t>
            </a:r>
          </a:p>
        </p:txBody>
      </p:sp>
      <p:sp>
        <p:nvSpPr>
          <p:cNvPr id="3" name="Content Placeholder 2">
            <a:extLst>
              <a:ext uri="{FF2B5EF4-FFF2-40B4-BE49-F238E27FC236}">
                <a16:creationId xmlns:a16="http://schemas.microsoft.com/office/drawing/2014/main" id="{BBD8A13A-5E25-4CA5-BC26-1C3E906823DA}"/>
              </a:ext>
            </a:extLst>
          </p:cNvPr>
          <p:cNvSpPr>
            <a:spLocks noGrp="1"/>
          </p:cNvSpPr>
          <p:nvPr>
            <p:ph idx="1"/>
          </p:nvPr>
        </p:nvSpPr>
        <p:spPr/>
        <p:txBody>
          <a:bodyPr>
            <a:normAutofit lnSpcReduction="10000"/>
          </a:bodyPr>
          <a:lstStyle/>
          <a:p>
            <a:r>
              <a:rPr lang="en-GB" dirty="0"/>
              <a:t>Suetonius wrote his biographies many years after the events of which he wrote occurred, over 100 years later, in the case of his biography on Julius Caesar.</a:t>
            </a:r>
          </a:p>
          <a:p>
            <a:r>
              <a:rPr lang="en-GB" dirty="0"/>
              <a:t>When Suetonius was writing, the Empire was ruled by Hadrian, the fourteenth Roman Emperor. At this point, the Empire was at its height. </a:t>
            </a:r>
          </a:p>
          <a:p>
            <a:r>
              <a:rPr lang="en-GB" dirty="0"/>
              <a:t>The biography that this presentation is focused on is that of Tiberius, the second Roman Emperor, who ruled from 14 to 37 A.D.</a:t>
            </a:r>
          </a:p>
          <a:p>
            <a:r>
              <a:rPr lang="en-GB" dirty="0"/>
              <a:t>Tiberius inherited the throne from his stepfather, Augustus, after a long career as one of the greatest Roman generals and a long seclusion in Rhodes while Augustus was still on the throne (Suetonius, </a:t>
            </a:r>
            <a:r>
              <a:rPr lang="en-GB" i="1" dirty="0"/>
              <a:t>Tiberius</a:t>
            </a:r>
            <a:r>
              <a:rPr lang="en-GB" dirty="0"/>
              <a:t>.)</a:t>
            </a:r>
          </a:p>
          <a:p>
            <a:r>
              <a:rPr lang="en-GB" dirty="0"/>
              <a:t>Tiberius was ruling over a vast and multicultural empire with many religions and tribes within it, although a smaller Empire than Suetonius would have experienced under Hadrian.</a:t>
            </a:r>
          </a:p>
        </p:txBody>
      </p:sp>
    </p:spTree>
    <p:extLst>
      <p:ext uri="{BB962C8B-B14F-4D97-AF65-F5344CB8AC3E}">
        <p14:creationId xmlns:p14="http://schemas.microsoft.com/office/powerpoint/2010/main" val="37319563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253D0-B580-41F6-9F57-C31D0900D707}"/>
              </a:ext>
            </a:extLst>
          </p:cNvPr>
          <p:cNvSpPr>
            <a:spLocks noGrp="1"/>
          </p:cNvSpPr>
          <p:nvPr>
            <p:ph type="title"/>
          </p:nvPr>
        </p:nvSpPr>
        <p:spPr/>
        <p:txBody>
          <a:bodyPr/>
          <a:lstStyle/>
          <a:p>
            <a:r>
              <a:rPr lang="en-GB" dirty="0"/>
              <a:t>Evolution of The Empire – Historical Context</a:t>
            </a:r>
          </a:p>
        </p:txBody>
      </p:sp>
      <p:sp>
        <p:nvSpPr>
          <p:cNvPr id="3" name="Text Placeholder 2">
            <a:extLst>
              <a:ext uri="{FF2B5EF4-FFF2-40B4-BE49-F238E27FC236}">
                <a16:creationId xmlns:a16="http://schemas.microsoft.com/office/drawing/2014/main" id="{97628793-C677-46D2-9E96-68E56B87A885}"/>
              </a:ext>
            </a:extLst>
          </p:cNvPr>
          <p:cNvSpPr>
            <a:spLocks noGrp="1"/>
          </p:cNvSpPr>
          <p:nvPr>
            <p:ph type="body" idx="1"/>
          </p:nvPr>
        </p:nvSpPr>
        <p:spPr>
          <a:xfrm>
            <a:off x="677334" y="1775420"/>
            <a:ext cx="4185623" cy="576262"/>
          </a:xfrm>
        </p:spPr>
        <p:txBody>
          <a:bodyPr/>
          <a:lstStyle/>
          <a:p>
            <a:r>
              <a:rPr lang="en-GB" dirty="0"/>
              <a:t>The Empire under Augustus </a:t>
            </a:r>
          </a:p>
        </p:txBody>
      </p:sp>
      <p:pic>
        <p:nvPicPr>
          <p:cNvPr id="8" name="Content Placeholder 7" descr="Figure ">
            <a:extLst>
              <a:ext uri="{FF2B5EF4-FFF2-40B4-BE49-F238E27FC236}">
                <a16:creationId xmlns:a16="http://schemas.microsoft.com/office/drawing/2014/main" id="{C63C8586-BB38-47FC-864A-05971B3304C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1292" y="2586039"/>
            <a:ext cx="4913535" cy="3405448"/>
          </a:xfrm>
        </p:spPr>
      </p:pic>
      <p:sp>
        <p:nvSpPr>
          <p:cNvPr id="5" name="Text Placeholder 4">
            <a:extLst>
              <a:ext uri="{FF2B5EF4-FFF2-40B4-BE49-F238E27FC236}">
                <a16:creationId xmlns:a16="http://schemas.microsoft.com/office/drawing/2014/main" id="{8524CAE9-2C1A-48A6-8ECA-897C1C1C5AE8}"/>
              </a:ext>
            </a:extLst>
          </p:cNvPr>
          <p:cNvSpPr>
            <a:spLocks noGrp="1"/>
          </p:cNvSpPr>
          <p:nvPr>
            <p:ph type="body" sz="quarter" idx="3"/>
          </p:nvPr>
        </p:nvSpPr>
        <p:spPr>
          <a:xfrm>
            <a:off x="6091237" y="1775420"/>
            <a:ext cx="4185618" cy="576262"/>
          </a:xfrm>
        </p:spPr>
        <p:txBody>
          <a:bodyPr/>
          <a:lstStyle/>
          <a:p>
            <a:r>
              <a:rPr lang="en-GB" dirty="0"/>
              <a:t>The Empire under Hadrian</a:t>
            </a:r>
          </a:p>
        </p:txBody>
      </p:sp>
      <p:pic>
        <p:nvPicPr>
          <p:cNvPr id="12" name="Content Placeholder 11" descr="A close up of a map&#10;&#10;Description automatically generated">
            <a:extLst>
              <a:ext uri="{FF2B5EF4-FFF2-40B4-BE49-F238E27FC236}">
                <a16:creationId xmlns:a16="http://schemas.microsoft.com/office/drawing/2014/main" id="{777B039B-F8A9-4B30-9722-8264327DB86B}"/>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5861493" y="2586039"/>
            <a:ext cx="5481941" cy="3405448"/>
          </a:xfrm>
        </p:spPr>
      </p:pic>
      <p:sp>
        <p:nvSpPr>
          <p:cNvPr id="9" name="TextBox 8">
            <a:extLst>
              <a:ext uri="{FF2B5EF4-FFF2-40B4-BE49-F238E27FC236}">
                <a16:creationId xmlns:a16="http://schemas.microsoft.com/office/drawing/2014/main" id="{B66603DA-3FCD-49CC-9748-DF6066F5D406}"/>
              </a:ext>
            </a:extLst>
          </p:cNvPr>
          <p:cNvSpPr txBox="1"/>
          <p:nvPr/>
        </p:nvSpPr>
        <p:spPr>
          <a:xfrm>
            <a:off x="451292" y="5991486"/>
            <a:ext cx="1771650" cy="369332"/>
          </a:xfrm>
          <a:prstGeom prst="rect">
            <a:avLst/>
          </a:prstGeom>
          <a:noFill/>
        </p:spPr>
        <p:txBody>
          <a:bodyPr wrap="square" rtlCol="0">
            <a:spAutoFit/>
          </a:bodyPr>
          <a:lstStyle/>
          <a:p>
            <a:r>
              <a:rPr lang="en-GB" dirty="0"/>
              <a:t>Figure 1</a:t>
            </a:r>
          </a:p>
        </p:txBody>
      </p:sp>
      <p:sp>
        <p:nvSpPr>
          <p:cNvPr id="10" name="TextBox 9">
            <a:extLst>
              <a:ext uri="{FF2B5EF4-FFF2-40B4-BE49-F238E27FC236}">
                <a16:creationId xmlns:a16="http://schemas.microsoft.com/office/drawing/2014/main" id="{4FFF2AC9-E1A9-4C98-A0EB-CEB0E245BFAE}"/>
              </a:ext>
            </a:extLst>
          </p:cNvPr>
          <p:cNvSpPr txBox="1"/>
          <p:nvPr/>
        </p:nvSpPr>
        <p:spPr>
          <a:xfrm>
            <a:off x="5824626" y="6041178"/>
            <a:ext cx="1771650" cy="369332"/>
          </a:xfrm>
          <a:prstGeom prst="rect">
            <a:avLst/>
          </a:prstGeom>
          <a:noFill/>
        </p:spPr>
        <p:txBody>
          <a:bodyPr wrap="square" rtlCol="0">
            <a:spAutoFit/>
          </a:bodyPr>
          <a:lstStyle/>
          <a:p>
            <a:r>
              <a:rPr lang="en-GB" dirty="0"/>
              <a:t>Figure 2</a:t>
            </a:r>
          </a:p>
        </p:txBody>
      </p:sp>
    </p:spTree>
    <p:extLst>
      <p:ext uri="{BB962C8B-B14F-4D97-AF65-F5344CB8AC3E}">
        <p14:creationId xmlns:p14="http://schemas.microsoft.com/office/powerpoint/2010/main" val="22723559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25F7-1633-4894-A4B6-CF766AFB9D5B}"/>
              </a:ext>
            </a:extLst>
          </p:cNvPr>
          <p:cNvSpPr>
            <a:spLocks noGrp="1"/>
          </p:cNvSpPr>
          <p:nvPr>
            <p:ph type="title"/>
          </p:nvPr>
        </p:nvSpPr>
        <p:spPr/>
        <p:txBody>
          <a:bodyPr>
            <a:normAutofit/>
          </a:bodyPr>
          <a:lstStyle/>
          <a:p>
            <a:pPr algn="ctr"/>
            <a:r>
              <a:rPr lang="en-GB" sz="4800" dirty="0"/>
              <a:t>Source Biases</a:t>
            </a:r>
          </a:p>
        </p:txBody>
      </p:sp>
      <p:sp>
        <p:nvSpPr>
          <p:cNvPr id="3" name="Content Placeholder 2">
            <a:extLst>
              <a:ext uri="{FF2B5EF4-FFF2-40B4-BE49-F238E27FC236}">
                <a16:creationId xmlns:a16="http://schemas.microsoft.com/office/drawing/2014/main" id="{9BAF77C1-8947-48DE-9E87-B8E3D0DC1AA7}"/>
              </a:ext>
            </a:extLst>
          </p:cNvPr>
          <p:cNvSpPr>
            <a:spLocks noGrp="1"/>
          </p:cNvSpPr>
          <p:nvPr>
            <p:ph idx="1"/>
          </p:nvPr>
        </p:nvSpPr>
        <p:spPr>
          <a:xfrm>
            <a:off x="677334" y="2160589"/>
            <a:ext cx="8596668" cy="4087811"/>
          </a:xfrm>
        </p:spPr>
        <p:txBody>
          <a:bodyPr>
            <a:normAutofit fontScale="92500"/>
          </a:bodyPr>
          <a:lstStyle/>
          <a:p>
            <a:r>
              <a:rPr lang="en-GB" dirty="0"/>
              <a:t>Suetonius can be categorised as a historian or a biographer. I tend towards biographer, while some scholars see his merit as a historiographer. (Power 2014b)</a:t>
            </a:r>
          </a:p>
          <a:p>
            <a:r>
              <a:rPr lang="en-GB" dirty="0"/>
              <a:t> Suetonius did, however, have access to the Imperial archives and therefore was able to use primary sources to aid in his writing. This is evident in the Biography of Tiberius by his quotation of letters written by Augustus to Tiberius. (Graves 1957)</a:t>
            </a:r>
          </a:p>
          <a:p>
            <a:r>
              <a:rPr lang="en-GB" dirty="0"/>
              <a:t>He was the Imperial Secretary so there is no doubt that Suetonius had some obligation to write in a manner that didn’t offend the Emperor – perhaps even to the point of exaggerating the sins of previous Emperors to make Hadrian look even better in comparison.</a:t>
            </a:r>
          </a:p>
          <a:p>
            <a:r>
              <a:rPr lang="en-GB" dirty="0"/>
              <a:t>Overall, the work of Suetonius should not be taken at face value but it does have the unique benefit of being written from the perspective of someone outside the senatorial class, thus perhaps having a more well-rounded picture of the Emperors, as seen by the common man.</a:t>
            </a:r>
          </a:p>
        </p:txBody>
      </p:sp>
    </p:spTree>
    <p:extLst>
      <p:ext uri="{BB962C8B-B14F-4D97-AF65-F5344CB8AC3E}">
        <p14:creationId xmlns:p14="http://schemas.microsoft.com/office/powerpoint/2010/main" val="24252385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60B2-A007-4A96-B0BD-B5C673F3542A}"/>
              </a:ext>
            </a:extLst>
          </p:cNvPr>
          <p:cNvSpPr>
            <a:spLocks noGrp="1"/>
          </p:cNvSpPr>
          <p:nvPr>
            <p:ph type="title"/>
          </p:nvPr>
        </p:nvSpPr>
        <p:spPr/>
        <p:txBody>
          <a:bodyPr>
            <a:normAutofit/>
          </a:bodyPr>
          <a:lstStyle/>
          <a:p>
            <a:pPr algn="ctr"/>
            <a:r>
              <a:rPr lang="en-GB" sz="4800" dirty="0"/>
              <a:t>Why is this source relevant?</a:t>
            </a:r>
          </a:p>
        </p:txBody>
      </p:sp>
      <p:sp>
        <p:nvSpPr>
          <p:cNvPr id="3" name="Content Placeholder 2">
            <a:extLst>
              <a:ext uri="{FF2B5EF4-FFF2-40B4-BE49-F238E27FC236}">
                <a16:creationId xmlns:a16="http://schemas.microsoft.com/office/drawing/2014/main" id="{23DF014F-F11E-4E3E-8EE6-0719BB7DF24B}"/>
              </a:ext>
            </a:extLst>
          </p:cNvPr>
          <p:cNvSpPr>
            <a:spLocks noGrp="1"/>
          </p:cNvSpPr>
          <p:nvPr>
            <p:ph idx="1"/>
          </p:nvPr>
        </p:nvSpPr>
        <p:spPr/>
        <p:txBody>
          <a:bodyPr>
            <a:normAutofit fontScale="92500" lnSpcReduction="20000"/>
          </a:bodyPr>
          <a:lstStyle/>
          <a:p>
            <a:r>
              <a:rPr lang="en-GB" dirty="0"/>
              <a:t>Suetonius is one of the only surviving historiographical Roman sources from the early Imperial period. Two others of note are Tacitus and Livy. I could have used any three of them but I chose Suetonius because I enjoy his biographical style and the clear divide between each biography.</a:t>
            </a:r>
          </a:p>
          <a:p>
            <a:r>
              <a:rPr lang="en-GB" dirty="0"/>
              <a:t>The reason I specifically chose the biography of Tiberius is because of the interactions between Jews and Romans in his reign, which I found to be highly relevant to the module.</a:t>
            </a:r>
          </a:p>
          <a:p>
            <a:r>
              <a:rPr lang="en-GB" dirty="0"/>
              <a:t>Under Tiberius, in 19 A.D., the Jews were banished from the city of Rome, with four thousand being conscripted in the war in Sardinia. While Suetonius doesn’t tell us the date of the expulsion in his work, writers like Josephus and Tacitus do and there are so many similarities between the descriptions of the events by the writers that it’s obvious that Suetonius is talking about the same one. (Smallwood 1956.)</a:t>
            </a:r>
          </a:p>
          <a:p>
            <a:r>
              <a:rPr lang="en-GB" dirty="0"/>
              <a:t>The biography of Tiberius also gives us a fascinating insight into the perceived sexuality of the Emperor, giving us a perspective on how Roman elite masculinity and sexuality can be discussed in a historical setting.</a:t>
            </a:r>
          </a:p>
        </p:txBody>
      </p:sp>
    </p:spTree>
    <p:extLst>
      <p:ext uri="{BB962C8B-B14F-4D97-AF65-F5344CB8AC3E}">
        <p14:creationId xmlns:p14="http://schemas.microsoft.com/office/powerpoint/2010/main" val="855596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0759-BB01-473B-B001-D3CECAE85579}"/>
              </a:ext>
            </a:extLst>
          </p:cNvPr>
          <p:cNvSpPr>
            <a:spLocks noGrp="1"/>
          </p:cNvSpPr>
          <p:nvPr>
            <p:ph type="title"/>
          </p:nvPr>
        </p:nvSpPr>
        <p:spPr>
          <a:xfrm>
            <a:off x="677334" y="128588"/>
            <a:ext cx="8596668" cy="1320800"/>
          </a:xfrm>
        </p:spPr>
        <p:txBody>
          <a:bodyPr>
            <a:noAutofit/>
          </a:bodyPr>
          <a:lstStyle/>
          <a:p>
            <a:pPr algn="ctr"/>
            <a:r>
              <a:rPr lang="en-GB" sz="4800" dirty="0"/>
              <a:t>Source Content </a:t>
            </a:r>
            <a:br>
              <a:rPr lang="en-GB" sz="4800" dirty="0"/>
            </a:br>
            <a:r>
              <a:rPr lang="en-GB" sz="4800" dirty="0"/>
              <a:t>Part One</a:t>
            </a:r>
          </a:p>
        </p:txBody>
      </p:sp>
      <p:sp>
        <p:nvSpPr>
          <p:cNvPr id="3" name="Content Placeholder 2">
            <a:extLst>
              <a:ext uri="{FF2B5EF4-FFF2-40B4-BE49-F238E27FC236}">
                <a16:creationId xmlns:a16="http://schemas.microsoft.com/office/drawing/2014/main" id="{23D1292E-787F-4CAC-B23F-3AF8D96BB8D0}"/>
              </a:ext>
            </a:extLst>
          </p:cNvPr>
          <p:cNvSpPr>
            <a:spLocks noGrp="1"/>
          </p:cNvSpPr>
          <p:nvPr>
            <p:ph idx="1"/>
          </p:nvPr>
        </p:nvSpPr>
        <p:spPr>
          <a:xfrm>
            <a:off x="677334" y="1974852"/>
            <a:ext cx="9552516" cy="4883148"/>
          </a:xfrm>
        </p:spPr>
        <p:txBody>
          <a:bodyPr>
            <a:normAutofit fontScale="70000" lnSpcReduction="20000"/>
          </a:bodyPr>
          <a:lstStyle/>
          <a:p>
            <a:r>
              <a:rPr lang="en-GB" sz="2600" dirty="0"/>
              <a:t>Suetonius begins the biography of Tiberius with a summary of his family history -Tiberius was descended from the Claudian line, a family of Patricians who had a long and honourable political history. Although, Suetonius points out that there were </a:t>
            </a:r>
            <a:r>
              <a:rPr lang="en-GB" sz="2600" dirty="0" err="1"/>
              <a:t>Claudians</a:t>
            </a:r>
            <a:r>
              <a:rPr lang="en-GB" sz="2600" dirty="0"/>
              <a:t> who shamed themselves by their poor acts. </a:t>
            </a:r>
          </a:p>
          <a:p>
            <a:r>
              <a:rPr lang="en-GB" sz="2600" dirty="0"/>
              <a:t>Suetonius goes on to briefly recount the career of Tiberius’ father – Nero – who commanded the fleet of Julius Caesar during the Alexandrian war, amongst other achievements.</a:t>
            </a:r>
          </a:p>
          <a:p>
            <a:r>
              <a:rPr lang="en-GB" sz="2600" dirty="0"/>
              <a:t>Tiberius’ mother, Livia, was the subject of affection of Augustus and when asked, Nero divorced Livia and died soon afterwards.</a:t>
            </a:r>
          </a:p>
          <a:p>
            <a:r>
              <a:rPr lang="en-GB" sz="2600" dirty="0"/>
              <a:t>Suetonius then describes Tiberius’ childhood and his marriage to </a:t>
            </a:r>
            <a:r>
              <a:rPr lang="en-GB" sz="2600" dirty="0" err="1"/>
              <a:t>Vipsania</a:t>
            </a:r>
            <a:r>
              <a:rPr lang="en-GB" sz="2600" dirty="0"/>
              <a:t> Agrippina, before being forced to divorce her and marry Augustus’ daughter Julia.</a:t>
            </a:r>
          </a:p>
          <a:p>
            <a:r>
              <a:rPr lang="en-GB" sz="2600" dirty="0"/>
              <a:t>There is then a very brief account of Tiberius’ civil career in the legal arena and his success as a general under Augustus, before his hasty retirement to the island of Rhodes, which Suetonius blames on the actions of his wife.</a:t>
            </a:r>
          </a:p>
          <a:p>
            <a:r>
              <a:rPr lang="en-GB" sz="2600" dirty="0"/>
              <a:t>For context, Julia was well known as a promiscuous woman of no morals. She was eventually exiled from Rome, along with her daughter, for her immorality and the subsequent breaking of Augustus’ law on adultery and morality.</a:t>
            </a:r>
          </a:p>
          <a:p>
            <a:endParaRPr lang="en-GB" dirty="0"/>
          </a:p>
        </p:txBody>
      </p:sp>
    </p:spTree>
    <p:extLst>
      <p:ext uri="{BB962C8B-B14F-4D97-AF65-F5344CB8AC3E}">
        <p14:creationId xmlns:p14="http://schemas.microsoft.com/office/powerpoint/2010/main" val="41523521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60A3-D1DE-41A6-8E24-8214DDA6AAB7}"/>
              </a:ext>
            </a:extLst>
          </p:cNvPr>
          <p:cNvSpPr>
            <a:spLocks noGrp="1"/>
          </p:cNvSpPr>
          <p:nvPr>
            <p:ph type="title"/>
          </p:nvPr>
        </p:nvSpPr>
        <p:spPr>
          <a:xfrm>
            <a:off x="677334" y="323850"/>
            <a:ext cx="8596668" cy="1320800"/>
          </a:xfrm>
        </p:spPr>
        <p:txBody>
          <a:bodyPr>
            <a:noAutofit/>
          </a:bodyPr>
          <a:lstStyle/>
          <a:p>
            <a:pPr algn="ctr"/>
            <a:r>
              <a:rPr lang="en-GB" sz="4800" dirty="0"/>
              <a:t>Source Content</a:t>
            </a:r>
            <a:br>
              <a:rPr lang="en-GB" sz="4800" dirty="0"/>
            </a:br>
            <a:r>
              <a:rPr lang="en-GB" sz="4800" dirty="0"/>
              <a:t>Part Two</a:t>
            </a:r>
          </a:p>
        </p:txBody>
      </p:sp>
      <p:sp>
        <p:nvSpPr>
          <p:cNvPr id="3" name="Content Placeholder 2">
            <a:extLst>
              <a:ext uri="{FF2B5EF4-FFF2-40B4-BE49-F238E27FC236}">
                <a16:creationId xmlns:a16="http://schemas.microsoft.com/office/drawing/2014/main" id="{69C288AA-68DB-4613-9C1F-9311E557EE40}"/>
              </a:ext>
            </a:extLst>
          </p:cNvPr>
          <p:cNvSpPr>
            <a:spLocks noGrp="1"/>
          </p:cNvSpPr>
          <p:nvPr>
            <p:ph idx="1"/>
          </p:nvPr>
        </p:nvSpPr>
        <p:spPr>
          <a:xfrm>
            <a:off x="677334" y="2160589"/>
            <a:ext cx="8596668" cy="4697411"/>
          </a:xfrm>
        </p:spPr>
        <p:txBody>
          <a:bodyPr>
            <a:normAutofit fontScale="92500" lnSpcReduction="10000"/>
          </a:bodyPr>
          <a:lstStyle/>
          <a:p>
            <a:r>
              <a:rPr lang="en-GB" dirty="0"/>
              <a:t>After a number of years, Tiberius was allowed to return to Rome by Augustus and restarted his military career, including the achievement of forcing the entire province of </a:t>
            </a:r>
            <a:r>
              <a:rPr lang="en-GB" dirty="0" err="1"/>
              <a:t>Illyriacum</a:t>
            </a:r>
            <a:r>
              <a:rPr lang="en-GB" dirty="0"/>
              <a:t> into total submission.</a:t>
            </a:r>
          </a:p>
          <a:p>
            <a:r>
              <a:rPr lang="en-GB" dirty="0"/>
              <a:t>Suetonius is of the opinion that Augustus only made Tiberius his successor due to a lack of other options with the death of Drusus and Augustus’ two grandsons. </a:t>
            </a:r>
          </a:p>
          <a:p>
            <a:r>
              <a:rPr lang="en-GB" dirty="0"/>
              <a:t>After Augustus’ death, Tiberius did not immediately assume the title of Emperor. He instead flattered the Senate by convening them for all advice, even somewhat little matters. </a:t>
            </a:r>
          </a:p>
          <a:p>
            <a:r>
              <a:rPr lang="en-GB" dirty="0"/>
              <a:t>After two years in power, Tiberius put the captain of the Praetorian Guard, Sejanus, in charge (although he later had him executed for treason) and left the City of Rome for the first time and moved to the island of Capri, where he remained for the rest of his reign.</a:t>
            </a:r>
          </a:p>
          <a:p>
            <a:r>
              <a:rPr lang="en-GB" dirty="0"/>
              <a:t>It is here, according to Suetonius, that Tiberius rapidly descended into evil, away from the public scrutiny.</a:t>
            </a:r>
          </a:p>
          <a:p>
            <a:r>
              <a:rPr lang="en-GB" dirty="0"/>
              <a:t>Suetonius gives a list of the many ‘criminal obscenities’ that Tiberius engaged in – including the rape of children. </a:t>
            </a:r>
          </a:p>
        </p:txBody>
      </p:sp>
    </p:spTree>
    <p:extLst>
      <p:ext uri="{BB962C8B-B14F-4D97-AF65-F5344CB8AC3E}">
        <p14:creationId xmlns:p14="http://schemas.microsoft.com/office/powerpoint/2010/main" val="40095598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D625B-33B0-480C-ADB6-CDE582279489}"/>
              </a:ext>
            </a:extLst>
          </p:cNvPr>
          <p:cNvSpPr>
            <a:spLocks noGrp="1"/>
          </p:cNvSpPr>
          <p:nvPr>
            <p:ph type="title"/>
          </p:nvPr>
        </p:nvSpPr>
        <p:spPr/>
        <p:txBody>
          <a:bodyPr>
            <a:noAutofit/>
          </a:bodyPr>
          <a:lstStyle/>
          <a:p>
            <a:pPr algn="ctr"/>
            <a:r>
              <a:rPr lang="en-GB" sz="4800" dirty="0"/>
              <a:t>Source Content</a:t>
            </a:r>
            <a:br>
              <a:rPr lang="en-GB" sz="4800" dirty="0"/>
            </a:br>
            <a:r>
              <a:rPr lang="en-GB" sz="4800" dirty="0"/>
              <a:t>Part Three</a:t>
            </a:r>
          </a:p>
        </p:txBody>
      </p:sp>
      <p:sp>
        <p:nvSpPr>
          <p:cNvPr id="3" name="Content Placeholder 2">
            <a:extLst>
              <a:ext uri="{FF2B5EF4-FFF2-40B4-BE49-F238E27FC236}">
                <a16:creationId xmlns:a16="http://schemas.microsoft.com/office/drawing/2014/main" id="{A1C48979-A232-44BF-A385-0217A97D6E63}"/>
              </a:ext>
            </a:extLst>
          </p:cNvPr>
          <p:cNvSpPr>
            <a:spLocks noGrp="1"/>
          </p:cNvSpPr>
          <p:nvPr>
            <p:ph idx="1"/>
          </p:nvPr>
        </p:nvSpPr>
        <p:spPr>
          <a:xfrm>
            <a:off x="677334" y="2367627"/>
            <a:ext cx="8596668" cy="4290348"/>
          </a:xfrm>
        </p:spPr>
        <p:txBody>
          <a:bodyPr>
            <a:normAutofit fontScale="92500" lnSpcReduction="20000"/>
          </a:bodyPr>
          <a:lstStyle/>
          <a:p>
            <a:r>
              <a:rPr lang="en-GB" dirty="0"/>
              <a:t>He also accuses Tiberius of being so stingy with money that he even forced a rich Roman to name him as sole heir in his will and then commit suicide.</a:t>
            </a:r>
          </a:p>
          <a:p>
            <a:r>
              <a:rPr lang="en-GB" dirty="0"/>
              <a:t>Suetonius goes on to describe the tyrannical mass murder on Tiberius’ orders of anyone who slighted him.</a:t>
            </a:r>
          </a:p>
          <a:p>
            <a:r>
              <a:rPr lang="en-GB" dirty="0"/>
              <a:t>This includes Senators, poets, provincial rulers and even his own family. Suetonius remarks that ‘every crime became a capital one’ and describes one method of torture which Tiberius’ favoured which was tricking men into drinking vast amounts of wine and then tying a knot around their genitals so they couldn’t urinate.</a:t>
            </a:r>
          </a:p>
          <a:p>
            <a:r>
              <a:rPr lang="en-GB" dirty="0"/>
              <a:t>Suetonius says that there is much evidence of the amount of hatred that Tiberius earned, but also that he himself lived in a constant state of terror.</a:t>
            </a:r>
          </a:p>
          <a:p>
            <a:r>
              <a:rPr lang="en-GB" dirty="0"/>
              <a:t>Before recounting Tiberius’ death, Suetonius gives a brief physical description of him as handsome, broad shouldered and with a strange walk.</a:t>
            </a:r>
          </a:p>
          <a:p>
            <a:r>
              <a:rPr lang="en-GB" dirty="0"/>
              <a:t>Upon Tiberius’ death at the age of 77, there was such celebration in Rome that the mob wanted to throw his corpse into the Tiber or drag his body with hooks and throw him on the Stairs of Mourning, as he had so often had done to his victims.</a:t>
            </a:r>
          </a:p>
        </p:txBody>
      </p:sp>
    </p:spTree>
    <p:extLst>
      <p:ext uri="{BB962C8B-B14F-4D97-AF65-F5344CB8AC3E}">
        <p14:creationId xmlns:p14="http://schemas.microsoft.com/office/powerpoint/2010/main" val="30234205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C0D47-D71B-4DBF-A872-06F59B95D17D}"/>
              </a:ext>
            </a:extLst>
          </p:cNvPr>
          <p:cNvSpPr>
            <a:spLocks noGrp="1"/>
          </p:cNvSpPr>
          <p:nvPr>
            <p:ph type="title"/>
          </p:nvPr>
        </p:nvSpPr>
        <p:spPr/>
        <p:txBody>
          <a:bodyPr>
            <a:normAutofit/>
          </a:bodyPr>
          <a:lstStyle/>
          <a:p>
            <a:pPr algn="ctr"/>
            <a:r>
              <a:rPr lang="en-GB" sz="4800" dirty="0"/>
              <a:t>How reliable is Suetonius?</a:t>
            </a:r>
          </a:p>
        </p:txBody>
      </p:sp>
      <p:sp>
        <p:nvSpPr>
          <p:cNvPr id="3" name="Content Placeholder 2">
            <a:extLst>
              <a:ext uri="{FF2B5EF4-FFF2-40B4-BE49-F238E27FC236}">
                <a16:creationId xmlns:a16="http://schemas.microsoft.com/office/drawing/2014/main" id="{7374B08A-35D5-410E-AADF-385CB87B01E8}"/>
              </a:ext>
            </a:extLst>
          </p:cNvPr>
          <p:cNvSpPr>
            <a:spLocks noGrp="1"/>
          </p:cNvSpPr>
          <p:nvPr>
            <p:ph idx="1"/>
          </p:nvPr>
        </p:nvSpPr>
        <p:spPr/>
        <p:txBody>
          <a:bodyPr/>
          <a:lstStyle/>
          <a:p>
            <a:r>
              <a:rPr lang="en-GB" dirty="0"/>
              <a:t>Remembering the biases discussed in the fifth slide of this presentation, it is important for any historian to question the sources they decide to use.</a:t>
            </a:r>
          </a:p>
          <a:p>
            <a:r>
              <a:rPr lang="en-GB" dirty="0"/>
              <a:t>There are some parts of Suetonius that are undoubtably accurate, which we can verify with the use of other sources such as Tacitus – such as his brief descriptions of military and political events.</a:t>
            </a:r>
          </a:p>
          <a:p>
            <a:r>
              <a:rPr lang="en-GB" dirty="0"/>
              <a:t>However, the obsession that Suetonius has with the personal and sexual lives of the Emperors, particularly with Tiberius and Nero, is probably not a reflection of reality but more what accusations had been put towards the Emperors.</a:t>
            </a:r>
          </a:p>
          <a:p>
            <a:r>
              <a:rPr lang="en-GB" dirty="0"/>
              <a:t>While it cannot be denied that Tiberius was hated by the elite, and possibly the mob as well, the exact causes of this hatred shouldn’t be assumed to be what Suetonius describes to be true.</a:t>
            </a:r>
          </a:p>
        </p:txBody>
      </p:sp>
    </p:spTree>
    <p:extLst>
      <p:ext uri="{BB962C8B-B14F-4D97-AF65-F5344CB8AC3E}">
        <p14:creationId xmlns:p14="http://schemas.microsoft.com/office/powerpoint/2010/main" val="17446568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28325-D0CD-445D-BD58-DCF7047054FA}"/>
              </a:ext>
            </a:extLst>
          </p:cNvPr>
          <p:cNvSpPr>
            <a:spLocks noGrp="1"/>
          </p:cNvSpPr>
          <p:nvPr>
            <p:ph type="title"/>
          </p:nvPr>
        </p:nvSpPr>
        <p:spPr/>
        <p:txBody>
          <a:bodyPr>
            <a:normAutofit/>
          </a:bodyPr>
          <a:lstStyle/>
          <a:p>
            <a:pPr algn="ctr"/>
            <a:r>
              <a:rPr lang="en-GB" sz="4800" dirty="0"/>
              <a:t>Bibliography</a:t>
            </a:r>
          </a:p>
        </p:txBody>
      </p:sp>
      <p:sp>
        <p:nvSpPr>
          <p:cNvPr id="3" name="Content Placeholder 2">
            <a:extLst>
              <a:ext uri="{FF2B5EF4-FFF2-40B4-BE49-F238E27FC236}">
                <a16:creationId xmlns:a16="http://schemas.microsoft.com/office/drawing/2014/main" id="{422AB227-08DA-4316-8B03-DEC92BCE1AF7}"/>
              </a:ext>
            </a:extLst>
          </p:cNvPr>
          <p:cNvSpPr>
            <a:spLocks noGrp="1"/>
          </p:cNvSpPr>
          <p:nvPr>
            <p:ph idx="1"/>
          </p:nvPr>
        </p:nvSpPr>
        <p:spPr>
          <a:xfrm>
            <a:off x="677334" y="1930400"/>
            <a:ext cx="8596668" cy="3880773"/>
          </a:xfrm>
        </p:spPr>
        <p:txBody>
          <a:bodyPr>
            <a:normAutofit fontScale="85000" lnSpcReduction="20000"/>
          </a:bodyPr>
          <a:lstStyle/>
          <a:p>
            <a:r>
              <a:rPr lang="en-GB" dirty="0"/>
              <a:t>Suetonius. </a:t>
            </a:r>
            <a:r>
              <a:rPr lang="en-GB" i="1" dirty="0"/>
              <a:t>The Twelve Caesars. </a:t>
            </a:r>
            <a:r>
              <a:rPr lang="en-GB" dirty="0"/>
              <a:t>1957. Translated by Robert Graves. London, UK: The Folio Society.</a:t>
            </a:r>
          </a:p>
          <a:p>
            <a:r>
              <a:rPr lang="en-GB" dirty="0"/>
              <a:t>Tacitus. </a:t>
            </a:r>
            <a:r>
              <a:rPr lang="en-GB" i="1" dirty="0"/>
              <a:t>The Annals of Imperial Rome. </a:t>
            </a:r>
            <a:r>
              <a:rPr lang="en-GB" dirty="0"/>
              <a:t>1990</a:t>
            </a:r>
            <a:r>
              <a:rPr lang="en-GB" i="1" dirty="0"/>
              <a:t>. </a:t>
            </a:r>
            <a:r>
              <a:rPr lang="en-GB" dirty="0"/>
              <a:t>Translated by Michael Grant. UK: Penguin Books LTD.</a:t>
            </a:r>
          </a:p>
          <a:p>
            <a:r>
              <a:rPr lang="en-GB" dirty="0"/>
              <a:t>Cartwright, M. (2016). ‘Suetonius’. </a:t>
            </a:r>
            <a:r>
              <a:rPr lang="en-GB" i="1" dirty="0"/>
              <a:t>Ancient History Encyclopaedia. </a:t>
            </a:r>
            <a:r>
              <a:rPr lang="en-GB" dirty="0">
                <a:hlinkClick r:id="rId2"/>
              </a:rPr>
              <a:t>https://www.ancient.eu/Suetonius/</a:t>
            </a:r>
            <a:endParaRPr lang="en-GB" dirty="0"/>
          </a:p>
          <a:p>
            <a:r>
              <a:rPr lang="en-GB" dirty="0"/>
              <a:t>Power, T. (2014a). ‘Suetonius' Tacitus’. </a:t>
            </a:r>
            <a:r>
              <a:rPr lang="en-GB" i="1" dirty="0"/>
              <a:t>The Journal of Roman Studies,</a:t>
            </a:r>
            <a:r>
              <a:rPr lang="en-GB" dirty="0"/>
              <a:t> Vol.104, pp. 205-225.</a:t>
            </a:r>
          </a:p>
          <a:p>
            <a:r>
              <a:rPr lang="en-GB" dirty="0"/>
              <a:t>Power, T. (2014b). ‘Introduction: The Originality of Suetonius’. In </a:t>
            </a:r>
            <a:r>
              <a:rPr lang="en-GB" i="1" dirty="0"/>
              <a:t>Suetonius The Biographer</a:t>
            </a:r>
            <a:r>
              <a:rPr lang="en-GB" dirty="0"/>
              <a:t>. UK: Oxford University Press.</a:t>
            </a:r>
          </a:p>
          <a:p>
            <a:r>
              <a:rPr lang="en-GB" dirty="0"/>
              <a:t>Smallwood, E. (1956).  “Some Notes on the Jews under Tiberius.” </a:t>
            </a:r>
            <a:r>
              <a:rPr lang="en-GB" i="1" dirty="0" err="1"/>
              <a:t>Latomus</a:t>
            </a:r>
            <a:r>
              <a:rPr lang="en-GB" dirty="0"/>
              <a:t>, vol. 15, no. 3, pp. 314–329. </a:t>
            </a:r>
          </a:p>
          <a:p>
            <a:pPr marL="0" indent="0">
              <a:buNone/>
            </a:pPr>
            <a:r>
              <a:rPr lang="en-GB" b="1" dirty="0"/>
              <a:t>IMAGES:</a:t>
            </a:r>
          </a:p>
          <a:p>
            <a:r>
              <a:rPr lang="en-GB" dirty="0"/>
              <a:t>Figure 1: https://allthatsinteresting.com/height-roman-empire-map</a:t>
            </a:r>
          </a:p>
          <a:p>
            <a:r>
              <a:rPr lang="en-GB" dirty="0"/>
              <a:t>Figure 2: https://www.ancient.eu/image/4334/roman-empire-under-augustus/</a:t>
            </a:r>
            <a:endParaRPr lang="en-GB" b="1" dirty="0"/>
          </a:p>
        </p:txBody>
      </p:sp>
    </p:spTree>
    <p:extLst>
      <p:ext uri="{BB962C8B-B14F-4D97-AF65-F5344CB8AC3E}">
        <p14:creationId xmlns:p14="http://schemas.microsoft.com/office/powerpoint/2010/main" val="17524589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7" ma:contentTypeDescription="Create a new document." ma:contentTypeScope="" ma:versionID="f255f3e99b9762fe9ba4e2d129375ad8">
  <xsd:schema xmlns:xsd="http://www.w3.org/2001/XMLSchema" xmlns:xs="http://www.w3.org/2001/XMLSchema" xmlns:p="http://schemas.microsoft.com/office/2006/metadata/properties" xmlns:ns3="b374be35-f12f-4173-83eb-fa42d7030e72" xmlns:ns4="2ad0fea9-15d1-42bd-a1c4-0986eb0db8b2" targetNamespace="http://schemas.microsoft.com/office/2006/metadata/properties" ma:root="true" ma:fieldsID="86b04ca339d8fdc2bfa9af595da90ad2" ns3:_="" ns4:_="">
    <xsd:import namespace="b374be35-f12f-4173-83eb-fa42d7030e72"/>
    <xsd:import namespace="2ad0fea9-15d1-42bd-a1c4-0986eb0db8b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ad0fea9-15d1-42bd-a1c4-0986eb0db8b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AEF6F4-802A-4338-81C5-6C3F3ECC93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74be35-f12f-4173-83eb-fa42d7030e72"/>
    <ds:schemaRef ds:uri="2ad0fea9-15d1-42bd-a1c4-0986eb0db8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7335153-2836-4AAE-BA33-4268F59828F6}">
  <ds:schemaRefs>
    <ds:schemaRef ds:uri="http://schemas.microsoft.com/sharepoint/v3/contenttype/forms"/>
  </ds:schemaRefs>
</ds:datastoreItem>
</file>

<file path=customXml/itemProps3.xml><?xml version="1.0" encoding="utf-8"?>
<ds:datastoreItem xmlns:ds="http://schemas.openxmlformats.org/officeDocument/2006/customXml" ds:itemID="{16C6CA68-1F1C-4D9A-856A-4B34BA08B40D}">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ad0fea9-15d1-42bd-a1c4-0986eb0db8b2"/>
    <ds:schemaRef ds:uri="b374be35-f12f-4173-83eb-fa42d7030e7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7126</TotalTime>
  <Words>1755</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An Analysis of Suetonius’ ‘Biography of Tiberius’</vt:lpstr>
      <vt:lpstr>Who was Suetonius?</vt:lpstr>
      <vt:lpstr>Historical Context</vt:lpstr>
      <vt:lpstr>Evolution of The Empire – Historical Context</vt:lpstr>
      <vt:lpstr>Source Biases</vt:lpstr>
      <vt:lpstr>Why is this source relevant?</vt:lpstr>
      <vt:lpstr>Source Content  Part One</vt:lpstr>
      <vt:lpstr>Source Content Part Two</vt:lpstr>
      <vt:lpstr>Source Content Part Three</vt:lpstr>
      <vt:lpstr>How reliable is Suetonius?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Suetonius’ ‘Biography of Tiberius’</dc:title>
  <dc:creator>Alexander Naylor (1700041)</dc:creator>
  <cp:lastModifiedBy>Alexander Naylor (1700041)</cp:lastModifiedBy>
  <cp:revision>1</cp:revision>
  <dcterms:created xsi:type="dcterms:W3CDTF">2020-05-31T13:15:36Z</dcterms:created>
  <dcterms:modified xsi:type="dcterms:W3CDTF">2020-06-05T12:01:54Z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