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8" r:id="rId6"/>
    <p:sldId id="267" r:id="rId7"/>
    <p:sldId id="260" r:id="rId8"/>
    <p:sldId id="262" r:id="rId9"/>
    <p:sldId id="263" r:id="rId10"/>
    <p:sldId id="264"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16BE6-B963-40EE-B641-530711984D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73F9773-5156-4FF8-ACC2-8846180F65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1C9E4F0-2C49-4F46-9507-FC50450E72C7}"/>
              </a:ext>
            </a:extLst>
          </p:cNvPr>
          <p:cNvSpPr>
            <a:spLocks noGrp="1"/>
          </p:cNvSpPr>
          <p:nvPr>
            <p:ph type="dt" sz="half" idx="10"/>
          </p:nvPr>
        </p:nvSpPr>
        <p:spPr/>
        <p:txBody>
          <a:bodyPr/>
          <a:lstStyle/>
          <a:p>
            <a:fld id="{C3F2B524-ABCE-4C0B-845F-E3AEC9D4289D}" type="datetimeFigureOut">
              <a:rPr lang="en-GB" smtClean="0"/>
              <a:t>13/01/2021</a:t>
            </a:fld>
            <a:endParaRPr lang="en-GB"/>
          </a:p>
        </p:txBody>
      </p:sp>
      <p:sp>
        <p:nvSpPr>
          <p:cNvPr id="5" name="Footer Placeholder 4">
            <a:extLst>
              <a:ext uri="{FF2B5EF4-FFF2-40B4-BE49-F238E27FC236}">
                <a16:creationId xmlns:a16="http://schemas.microsoft.com/office/drawing/2014/main" id="{ACD3767A-4053-49F3-B76C-5984A7A4F6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68E1D4-A70E-4C39-BA42-90302518B7F5}"/>
              </a:ext>
            </a:extLst>
          </p:cNvPr>
          <p:cNvSpPr>
            <a:spLocks noGrp="1"/>
          </p:cNvSpPr>
          <p:nvPr>
            <p:ph type="sldNum" sz="quarter" idx="12"/>
          </p:nvPr>
        </p:nvSpPr>
        <p:spPr/>
        <p:txBody>
          <a:bodyPr/>
          <a:lstStyle/>
          <a:p>
            <a:fld id="{07A4FDD6-BACB-4E65-84BC-250D009C6CE6}" type="slidenum">
              <a:rPr lang="en-GB" smtClean="0"/>
              <a:t>‹#›</a:t>
            </a:fld>
            <a:endParaRPr lang="en-GB"/>
          </a:p>
        </p:txBody>
      </p:sp>
    </p:spTree>
    <p:extLst>
      <p:ext uri="{BB962C8B-B14F-4D97-AF65-F5344CB8AC3E}">
        <p14:creationId xmlns:p14="http://schemas.microsoft.com/office/powerpoint/2010/main" val="18711525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1E634-C569-450D-B4B2-A92CEFFF79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8F416B-44E8-4AF0-BA89-E643E8BFC8E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4B54D8-5138-48BA-988D-E642BB24D14C}"/>
              </a:ext>
            </a:extLst>
          </p:cNvPr>
          <p:cNvSpPr>
            <a:spLocks noGrp="1"/>
          </p:cNvSpPr>
          <p:nvPr>
            <p:ph type="dt" sz="half" idx="10"/>
          </p:nvPr>
        </p:nvSpPr>
        <p:spPr/>
        <p:txBody>
          <a:bodyPr/>
          <a:lstStyle/>
          <a:p>
            <a:fld id="{C3F2B524-ABCE-4C0B-845F-E3AEC9D4289D}" type="datetimeFigureOut">
              <a:rPr lang="en-GB" smtClean="0"/>
              <a:t>13/01/2021</a:t>
            </a:fld>
            <a:endParaRPr lang="en-GB"/>
          </a:p>
        </p:txBody>
      </p:sp>
      <p:sp>
        <p:nvSpPr>
          <p:cNvPr id="5" name="Footer Placeholder 4">
            <a:extLst>
              <a:ext uri="{FF2B5EF4-FFF2-40B4-BE49-F238E27FC236}">
                <a16:creationId xmlns:a16="http://schemas.microsoft.com/office/drawing/2014/main" id="{D7C455DB-3AD7-4FC8-82CD-7BD43A5702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371858-7516-4B2C-8892-E15FA88F440F}"/>
              </a:ext>
            </a:extLst>
          </p:cNvPr>
          <p:cNvSpPr>
            <a:spLocks noGrp="1"/>
          </p:cNvSpPr>
          <p:nvPr>
            <p:ph type="sldNum" sz="quarter" idx="12"/>
          </p:nvPr>
        </p:nvSpPr>
        <p:spPr/>
        <p:txBody>
          <a:bodyPr/>
          <a:lstStyle/>
          <a:p>
            <a:fld id="{07A4FDD6-BACB-4E65-84BC-250D009C6CE6}" type="slidenum">
              <a:rPr lang="en-GB" smtClean="0"/>
              <a:t>‹#›</a:t>
            </a:fld>
            <a:endParaRPr lang="en-GB"/>
          </a:p>
        </p:txBody>
      </p:sp>
    </p:spTree>
    <p:extLst>
      <p:ext uri="{BB962C8B-B14F-4D97-AF65-F5344CB8AC3E}">
        <p14:creationId xmlns:p14="http://schemas.microsoft.com/office/powerpoint/2010/main" val="2833577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0D85-40D2-44DD-8627-13F8B1D3C64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6C6156-3FEF-4B38-80D5-39FB59B5701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6764133-0947-4C7E-896D-66FE3911222F}"/>
              </a:ext>
            </a:extLst>
          </p:cNvPr>
          <p:cNvSpPr>
            <a:spLocks noGrp="1"/>
          </p:cNvSpPr>
          <p:nvPr>
            <p:ph type="dt" sz="half" idx="10"/>
          </p:nvPr>
        </p:nvSpPr>
        <p:spPr/>
        <p:txBody>
          <a:bodyPr/>
          <a:lstStyle/>
          <a:p>
            <a:fld id="{C3F2B524-ABCE-4C0B-845F-E3AEC9D4289D}" type="datetimeFigureOut">
              <a:rPr lang="en-GB" smtClean="0"/>
              <a:t>13/01/2021</a:t>
            </a:fld>
            <a:endParaRPr lang="en-GB"/>
          </a:p>
        </p:txBody>
      </p:sp>
      <p:sp>
        <p:nvSpPr>
          <p:cNvPr id="5" name="Footer Placeholder 4">
            <a:extLst>
              <a:ext uri="{FF2B5EF4-FFF2-40B4-BE49-F238E27FC236}">
                <a16:creationId xmlns:a16="http://schemas.microsoft.com/office/drawing/2014/main" id="{1E9BACFC-0A5D-40CD-9373-4DE0A673E8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619224-820C-4F14-A83E-3E4A194B2033}"/>
              </a:ext>
            </a:extLst>
          </p:cNvPr>
          <p:cNvSpPr>
            <a:spLocks noGrp="1"/>
          </p:cNvSpPr>
          <p:nvPr>
            <p:ph type="sldNum" sz="quarter" idx="12"/>
          </p:nvPr>
        </p:nvSpPr>
        <p:spPr/>
        <p:txBody>
          <a:bodyPr/>
          <a:lstStyle/>
          <a:p>
            <a:fld id="{07A4FDD6-BACB-4E65-84BC-250D009C6CE6}" type="slidenum">
              <a:rPr lang="en-GB" smtClean="0"/>
              <a:t>‹#›</a:t>
            </a:fld>
            <a:endParaRPr lang="en-GB"/>
          </a:p>
        </p:txBody>
      </p:sp>
    </p:spTree>
    <p:extLst>
      <p:ext uri="{BB962C8B-B14F-4D97-AF65-F5344CB8AC3E}">
        <p14:creationId xmlns:p14="http://schemas.microsoft.com/office/powerpoint/2010/main" val="27386093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A3EB7-94DD-4C1F-AC2C-4443A7B011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46888F-506A-46C7-BE3F-935F4C55CBA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EA1062-E773-4ECD-930C-7A42E1EFC9A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912CC70-80A2-487A-8F3B-5377ABA93D6C}"/>
              </a:ext>
            </a:extLst>
          </p:cNvPr>
          <p:cNvSpPr>
            <a:spLocks noGrp="1"/>
          </p:cNvSpPr>
          <p:nvPr>
            <p:ph type="dt" sz="half" idx="10"/>
          </p:nvPr>
        </p:nvSpPr>
        <p:spPr/>
        <p:txBody>
          <a:bodyPr/>
          <a:lstStyle/>
          <a:p>
            <a:fld id="{C3F2B524-ABCE-4C0B-845F-E3AEC9D4289D}" type="datetimeFigureOut">
              <a:rPr lang="en-GB" smtClean="0"/>
              <a:t>13/01/2021</a:t>
            </a:fld>
            <a:endParaRPr lang="en-GB"/>
          </a:p>
        </p:txBody>
      </p:sp>
      <p:sp>
        <p:nvSpPr>
          <p:cNvPr id="6" name="Footer Placeholder 5">
            <a:extLst>
              <a:ext uri="{FF2B5EF4-FFF2-40B4-BE49-F238E27FC236}">
                <a16:creationId xmlns:a16="http://schemas.microsoft.com/office/drawing/2014/main" id="{894E4F79-1E84-4278-B480-83055D9DC5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BC83D1-C790-41C6-A77E-EE35276EBE73}"/>
              </a:ext>
            </a:extLst>
          </p:cNvPr>
          <p:cNvSpPr>
            <a:spLocks noGrp="1"/>
          </p:cNvSpPr>
          <p:nvPr>
            <p:ph type="sldNum" sz="quarter" idx="12"/>
          </p:nvPr>
        </p:nvSpPr>
        <p:spPr/>
        <p:txBody>
          <a:bodyPr/>
          <a:lstStyle/>
          <a:p>
            <a:fld id="{07A4FDD6-BACB-4E65-84BC-250D009C6CE6}" type="slidenum">
              <a:rPr lang="en-GB" smtClean="0"/>
              <a:t>‹#›</a:t>
            </a:fld>
            <a:endParaRPr lang="en-GB"/>
          </a:p>
        </p:txBody>
      </p:sp>
    </p:spTree>
    <p:extLst>
      <p:ext uri="{BB962C8B-B14F-4D97-AF65-F5344CB8AC3E}">
        <p14:creationId xmlns:p14="http://schemas.microsoft.com/office/powerpoint/2010/main" val="16862982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229A5-0663-4B8C-81A2-51F7D164CB0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EB908D-F978-4101-BC4B-6625EBBF1DD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EFDE0F7-5278-49E0-B0B4-9A837D991BE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2527F2-DE75-4EC5-883C-EFE3305EB8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2427BCC-FC53-48C4-9D32-F246190EEDF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7C22BE0-866F-4A8B-8534-D112002A3CF4}"/>
              </a:ext>
            </a:extLst>
          </p:cNvPr>
          <p:cNvSpPr>
            <a:spLocks noGrp="1"/>
          </p:cNvSpPr>
          <p:nvPr>
            <p:ph type="dt" sz="half" idx="10"/>
          </p:nvPr>
        </p:nvSpPr>
        <p:spPr/>
        <p:txBody>
          <a:bodyPr/>
          <a:lstStyle/>
          <a:p>
            <a:fld id="{C3F2B524-ABCE-4C0B-845F-E3AEC9D4289D}" type="datetimeFigureOut">
              <a:rPr lang="en-GB" smtClean="0"/>
              <a:t>13/01/2021</a:t>
            </a:fld>
            <a:endParaRPr lang="en-GB"/>
          </a:p>
        </p:txBody>
      </p:sp>
      <p:sp>
        <p:nvSpPr>
          <p:cNvPr id="8" name="Footer Placeholder 7">
            <a:extLst>
              <a:ext uri="{FF2B5EF4-FFF2-40B4-BE49-F238E27FC236}">
                <a16:creationId xmlns:a16="http://schemas.microsoft.com/office/drawing/2014/main" id="{7C750CEB-1E4A-4885-AABB-D72F7E0CDC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6114098-816F-4AF1-B937-5486B1F9DAA1}"/>
              </a:ext>
            </a:extLst>
          </p:cNvPr>
          <p:cNvSpPr>
            <a:spLocks noGrp="1"/>
          </p:cNvSpPr>
          <p:nvPr>
            <p:ph type="sldNum" sz="quarter" idx="12"/>
          </p:nvPr>
        </p:nvSpPr>
        <p:spPr/>
        <p:txBody>
          <a:bodyPr/>
          <a:lstStyle/>
          <a:p>
            <a:fld id="{07A4FDD6-BACB-4E65-84BC-250D009C6CE6}" type="slidenum">
              <a:rPr lang="en-GB" smtClean="0"/>
              <a:t>‹#›</a:t>
            </a:fld>
            <a:endParaRPr lang="en-GB"/>
          </a:p>
        </p:txBody>
      </p:sp>
    </p:spTree>
    <p:extLst>
      <p:ext uri="{BB962C8B-B14F-4D97-AF65-F5344CB8AC3E}">
        <p14:creationId xmlns:p14="http://schemas.microsoft.com/office/powerpoint/2010/main" val="4153745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CF1A3-21B6-49EF-A685-A18F47E8D06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507042F-9BDF-436C-ABD8-6778EDB1DA95}"/>
              </a:ext>
            </a:extLst>
          </p:cNvPr>
          <p:cNvSpPr>
            <a:spLocks noGrp="1"/>
          </p:cNvSpPr>
          <p:nvPr>
            <p:ph type="dt" sz="half" idx="10"/>
          </p:nvPr>
        </p:nvSpPr>
        <p:spPr/>
        <p:txBody>
          <a:bodyPr/>
          <a:lstStyle/>
          <a:p>
            <a:fld id="{C3F2B524-ABCE-4C0B-845F-E3AEC9D4289D}" type="datetimeFigureOut">
              <a:rPr lang="en-GB" smtClean="0"/>
              <a:t>13/01/2021</a:t>
            </a:fld>
            <a:endParaRPr lang="en-GB"/>
          </a:p>
        </p:txBody>
      </p:sp>
      <p:sp>
        <p:nvSpPr>
          <p:cNvPr id="4" name="Footer Placeholder 3">
            <a:extLst>
              <a:ext uri="{FF2B5EF4-FFF2-40B4-BE49-F238E27FC236}">
                <a16:creationId xmlns:a16="http://schemas.microsoft.com/office/drawing/2014/main" id="{5128D290-88F4-4BCF-A166-943F01A2500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3D443F2-7D59-4224-B2B5-528351C5234A}"/>
              </a:ext>
            </a:extLst>
          </p:cNvPr>
          <p:cNvSpPr>
            <a:spLocks noGrp="1"/>
          </p:cNvSpPr>
          <p:nvPr>
            <p:ph type="sldNum" sz="quarter" idx="12"/>
          </p:nvPr>
        </p:nvSpPr>
        <p:spPr/>
        <p:txBody>
          <a:bodyPr/>
          <a:lstStyle/>
          <a:p>
            <a:fld id="{07A4FDD6-BACB-4E65-84BC-250D009C6CE6}" type="slidenum">
              <a:rPr lang="en-GB" smtClean="0"/>
              <a:t>‹#›</a:t>
            </a:fld>
            <a:endParaRPr lang="en-GB"/>
          </a:p>
        </p:txBody>
      </p:sp>
    </p:spTree>
    <p:extLst>
      <p:ext uri="{BB962C8B-B14F-4D97-AF65-F5344CB8AC3E}">
        <p14:creationId xmlns:p14="http://schemas.microsoft.com/office/powerpoint/2010/main" val="14011695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6E0AAA-6141-43F0-8A3E-965BCCC8CDEA}"/>
              </a:ext>
            </a:extLst>
          </p:cNvPr>
          <p:cNvSpPr>
            <a:spLocks noGrp="1"/>
          </p:cNvSpPr>
          <p:nvPr>
            <p:ph type="dt" sz="half" idx="10"/>
          </p:nvPr>
        </p:nvSpPr>
        <p:spPr/>
        <p:txBody>
          <a:bodyPr/>
          <a:lstStyle/>
          <a:p>
            <a:fld id="{C3F2B524-ABCE-4C0B-845F-E3AEC9D4289D}" type="datetimeFigureOut">
              <a:rPr lang="en-GB" smtClean="0"/>
              <a:t>13/01/2021</a:t>
            </a:fld>
            <a:endParaRPr lang="en-GB"/>
          </a:p>
        </p:txBody>
      </p:sp>
      <p:sp>
        <p:nvSpPr>
          <p:cNvPr id="3" name="Footer Placeholder 2">
            <a:extLst>
              <a:ext uri="{FF2B5EF4-FFF2-40B4-BE49-F238E27FC236}">
                <a16:creationId xmlns:a16="http://schemas.microsoft.com/office/drawing/2014/main" id="{3276BB5A-F3E9-44E8-B79D-392C7146BBA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B3226F7-3591-4832-9534-43CEBDBE5415}"/>
              </a:ext>
            </a:extLst>
          </p:cNvPr>
          <p:cNvSpPr>
            <a:spLocks noGrp="1"/>
          </p:cNvSpPr>
          <p:nvPr>
            <p:ph type="sldNum" sz="quarter" idx="12"/>
          </p:nvPr>
        </p:nvSpPr>
        <p:spPr/>
        <p:txBody>
          <a:bodyPr/>
          <a:lstStyle/>
          <a:p>
            <a:fld id="{07A4FDD6-BACB-4E65-84BC-250D009C6CE6}" type="slidenum">
              <a:rPr lang="en-GB" smtClean="0"/>
              <a:t>‹#›</a:t>
            </a:fld>
            <a:endParaRPr lang="en-GB"/>
          </a:p>
        </p:txBody>
      </p:sp>
    </p:spTree>
    <p:extLst>
      <p:ext uri="{BB962C8B-B14F-4D97-AF65-F5344CB8AC3E}">
        <p14:creationId xmlns:p14="http://schemas.microsoft.com/office/powerpoint/2010/main" val="8635682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672C4-0C48-49A4-B424-926F5F5A14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798C401-2E8F-45BE-8BEB-1434F264856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37EC20E-5459-4F40-BDA9-046DEDAA43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8FC8E3-E99B-4C76-9539-B4E93D7A772D}"/>
              </a:ext>
            </a:extLst>
          </p:cNvPr>
          <p:cNvSpPr>
            <a:spLocks noGrp="1"/>
          </p:cNvSpPr>
          <p:nvPr>
            <p:ph type="dt" sz="half" idx="10"/>
          </p:nvPr>
        </p:nvSpPr>
        <p:spPr/>
        <p:txBody>
          <a:bodyPr/>
          <a:lstStyle/>
          <a:p>
            <a:fld id="{C3F2B524-ABCE-4C0B-845F-E3AEC9D4289D}" type="datetimeFigureOut">
              <a:rPr lang="en-GB" smtClean="0"/>
              <a:t>13/01/2021</a:t>
            </a:fld>
            <a:endParaRPr lang="en-GB"/>
          </a:p>
        </p:txBody>
      </p:sp>
      <p:sp>
        <p:nvSpPr>
          <p:cNvPr id="6" name="Footer Placeholder 5">
            <a:extLst>
              <a:ext uri="{FF2B5EF4-FFF2-40B4-BE49-F238E27FC236}">
                <a16:creationId xmlns:a16="http://schemas.microsoft.com/office/drawing/2014/main" id="{62CF9AB2-78F9-4387-BE7A-6EAC29E3E8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3AF077-F543-419B-AA91-9FE0F2B77315}"/>
              </a:ext>
            </a:extLst>
          </p:cNvPr>
          <p:cNvSpPr>
            <a:spLocks noGrp="1"/>
          </p:cNvSpPr>
          <p:nvPr>
            <p:ph type="sldNum" sz="quarter" idx="12"/>
          </p:nvPr>
        </p:nvSpPr>
        <p:spPr/>
        <p:txBody>
          <a:bodyPr/>
          <a:lstStyle/>
          <a:p>
            <a:fld id="{07A4FDD6-BACB-4E65-84BC-250D009C6CE6}" type="slidenum">
              <a:rPr lang="en-GB" smtClean="0"/>
              <a:t>‹#›</a:t>
            </a:fld>
            <a:endParaRPr lang="en-GB"/>
          </a:p>
        </p:txBody>
      </p:sp>
    </p:spTree>
    <p:extLst>
      <p:ext uri="{BB962C8B-B14F-4D97-AF65-F5344CB8AC3E}">
        <p14:creationId xmlns:p14="http://schemas.microsoft.com/office/powerpoint/2010/main" val="35433413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AA5B5-6745-44C1-AF55-8E0AEF6E24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7AE9E9E-777B-4A4F-9B29-FA18911BEC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8849055-EDA0-4081-8768-858392AB57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9646E9-4620-4DEC-A3EB-C47794E302AB}"/>
              </a:ext>
            </a:extLst>
          </p:cNvPr>
          <p:cNvSpPr>
            <a:spLocks noGrp="1"/>
          </p:cNvSpPr>
          <p:nvPr>
            <p:ph type="dt" sz="half" idx="10"/>
          </p:nvPr>
        </p:nvSpPr>
        <p:spPr/>
        <p:txBody>
          <a:bodyPr/>
          <a:lstStyle/>
          <a:p>
            <a:fld id="{C3F2B524-ABCE-4C0B-845F-E3AEC9D4289D}" type="datetimeFigureOut">
              <a:rPr lang="en-GB" smtClean="0"/>
              <a:t>13/01/2021</a:t>
            </a:fld>
            <a:endParaRPr lang="en-GB"/>
          </a:p>
        </p:txBody>
      </p:sp>
      <p:sp>
        <p:nvSpPr>
          <p:cNvPr id="6" name="Footer Placeholder 5">
            <a:extLst>
              <a:ext uri="{FF2B5EF4-FFF2-40B4-BE49-F238E27FC236}">
                <a16:creationId xmlns:a16="http://schemas.microsoft.com/office/drawing/2014/main" id="{7971EA71-D769-4386-A784-6C5A41C261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7BCBE2-A1E3-4832-BEDC-AB6E67CA7118}"/>
              </a:ext>
            </a:extLst>
          </p:cNvPr>
          <p:cNvSpPr>
            <a:spLocks noGrp="1"/>
          </p:cNvSpPr>
          <p:nvPr>
            <p:ph type="sldNum" sz="quarter" idx="12"/>
          </p:nvPr>
        </p:nvSpPr>
        <p:spPr/>
        <p:txBody>
          <a:bodyPr/>
          <a:lstStyle/>
          <a:p>
            <a:fld id="{07A4FDD6-BACB-4E65-84BC-250D009C6CE6}" type="slidenum">
              <a:rPr lang="en-GB" smtClean="0"/>
              <a:t>‹#›</a:t>
            </a:fld>
            <a:endParaRPr lang="en-GB"/>
          </a:p>
        </p:txBody>
      </p:sp>
    </p:spTree>
    <p:extLst>
      <p:ext uri="{BB962C8B-B14F-4D97-AF65-F5344CB8AC3E}">
        <p14:creationId xmlns:p14="http://schemas.microsoft.com/office/powerpoint/2010/main" val="18876835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4EAB0-3D7C-4A1D-991E-CE9FF557000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73312F-A177-4FFE-89A1-E7ABB75961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896259-4ED4-4693-AD96-9DA13F63B353}"/>
              </a:ext>
            </a:extLst>
          </p:cNvPr>
          <p:cNvSpPr>
            <a:spLocks noGrp="1"/>
          </p:cNvSpPr>
          <p:nvPr>
            <p:ph type="dt" sz="half" idx="10"/>
          </p:nvPr>
        </p:nvSpPr>
        <p:spPr/>
        <p:txBody>
          <a:bodyPr/>
          <a:lstStyle/>
          <a:p>
            <a:fld id="{C3F2B524-ABCE-4C0B-845F-E3AEC9D4289D}" type="datetimeFigureOut">
              <a:rPr lang="en-GB" smtClean="0"/>
              <a:t>13/01/2021</a:t>
            </a:fld>
            <a:endParaRPr lang="en-GB"/>
          </a:p>
        </p:txBody>
      </p:sp>
      <p:sp>
        <p:nvSpPr>
          <p:cNvPr id="5" name="Footer Placeholder 4">
            <a:extLst>
              <a:ext uri="{FF2B5EF4-FFF2-40B4-BE49-F238E27FC236}">
                <a16:creationId xmlns:a16="http://schemas.microsoft.com/office/drawing/2014/main" id="{13D4D7CC-EA37-4201-A2DB-375A50CF9F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595BCE-8EB4-40DE-AA19-DB32EBC2D756}"/>
              </a:ext>
            </a:extLst>
          </p:cNvPr>
          <p:cNvSpPr>
            <a:spLocks noGrp="1"/>
          </p:cNvSpPr>
          <p:nvPr>
            <p:ph type="sldNum" sz="quarter" idx="12"/>
          </p:nvPr>
        </p:nvSpPr>
        <p:spPr/>
        <p:txBody>
          <a:bodyPr/>
          <a:lstStyle/>
          <a:p>
            <a:fld id="{07A4FDD6-BACB-4E65-84BC-250D009C6CE6}" type="slidenum">
              <a:rPr lang="en-GB" smtClean="0"/>
              <a:t>‹#›</a:t>
            </a:fld>
            <a:endParaRPr lang="en-GB"/>
          </a:p>
        </p:txBody>
      </p:sp>
    </p:spTree>
    <p:extLst>
      <p:ext uri="{BB962C8B-B14F-4D97-AF65-F5344CB8AC3E}">
        <p14:creationId xmlns:p14="http://schemas.microsoft.com/office/powerpoint/2010/main" val="945405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08E1B8-DB6F-4CCC-8183-AE985026928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572B78-8D5F-468D-B9FA-48E05137EF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62B42E-466E-4E52-86A8-BD07E80189DC}"/>
              </a:ext>
            </a:extLst>
          </p:cNvPr>
          <p:cNvSpPr>
            <a:spLocks noGrp="1"/>
          </p:cNvSpPr>
          <p:nvPr>
            <p:ph type="dt" sz="half" idx="10"/>
          </p:nvPr>
        </p:nvSpPr>
        <p:spPr/>
        <p:txBody>
          <a:bodyPr/>
          <a:lstStyle/>
          <a:p>
            <a:fld id="{C3F2B524-ABCE-4C0B-845F-E3AEC9D4289D}" type="datetimeFigureOut">
              <a:rPr lang="en-GB" smtClean="0"/>
              <a:t>13/01/2021</a:t>
            </a:fld>
            <a:endParaRPr lang="en-GB"/>
          </a:p>
        </p:txBody>
      </p:sp>
      <p:sp>
        <p:nvSpPr>
          <p:cNvPr id="5" name="Footer Placeholder 4">
            <a:extLst>
              <a:ext uri="{FF2B5EF4-FFF2-40B4-BE49-F238E27FC236}">
                <a16:creationId xmlns:a16="http://schemas.microsoft.com/office/drawing/2014/main" id="{196075E0-6785-4C14-B0D0-409EE431FE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9D5E0D-8F98-4A69-880F-811F3468CC76}"/>
              </a:ext>
            </a:extLst>
          </p:cNvPr>
          <p:cNvSpPr>
            <a:spLocks noGrp="1"/>
          </p:cNvSpPr>
          <p:nvPr>
            <p:ph type="sldNum" sz="quarter" idx="12"/>
          </p:nvPr>
        </p:nvSpPr>
        <p:spPr/>
        <p:txBody>
          <a:bodyPr/>
          <a:lstStyle/>
          <a:p>
            <a:fld id="{07A4FDD6-BACB-4E65-84BC-250D009C6CE6}" type="slidenum">
              <a:rPr lang="en-GB" smtClean="0"/>
              <a:t>‹#›</a:t>
            </a:fld>
            <a:endParaRPr lang="en-GB"/>
          </a:p>
        </p:txBody>
      </p:sp>
    </p:spTree>
    <p:extLst>
      <p:ext uri="{BB962C8B-B14F-4D97-AF65-F5344CB8AC3E}">
        <p14:creationId xmlns:p14="http://schemas.microsoft.com/office/powerpoint/2010/main" val="30344145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F47554-F1AF-4D9E-9776-B76C50A6BE9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9C901B-6910-44EF-B2B2-0E41CCD082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57C422-8804-43BB-913B-611DFC0ACC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F2B524-ABCE-4C0B-845F-E3AEC9D4289D}" type="datetimeFigureOut">
              <a:rPr lang="en-GB" smtClean="0"/>
              <a:t>13/01/2021</a:t>
            </a:fld>
            <a:endParaRPr lang="en-GB"/>
          </a:p>
        </p:txBody>
      </p:sp>
      <p:sp>
        <p:nvSpPr>
          <p:cNvPr id="5" name="Footer Placeholder 4">
            <a:extLst>
              <a:ext uri="{FF2B5EF4-FFF2-40B4-BE49-F238E27FC236}">
                <a16:creationId xmlns:a16="http://schemas.microsoft.com/office/drawing/2014/main" id="{DEE8B5FB-7CFB-49DC-802B-CFC82F5F91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36E5187-1435-483F-8BC2-B3A900C6DC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A4FDD6-BACB-4E65-84BC-250D009C6CE6}" type="slidenum">
              <a:rPr lang="en-GB" smtClean="0"/>
              <a:t>‹#›</a:t>
            </a:fld>
            <a:endParaRPr lang="en-GB"/>
          </a:p>
        </p:txBody>
      </p:sp>
    </p:spTree>
    <p:extLst>
      <p:ext uri="{BB962C8B-B14F-4D97-AF65-F5344CB8AC3E}">
        <p14:creationId xmlns:p14="http://schemas.microsoft.com/office/powerpoint/2010/main" val="26026655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Tiy2LONr050"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savethepostoffice.com/opportunity-knocks-postal-service-invites-postmasters-replace-themselves/"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openclipart.org/detail/28725/icon-with-question-mark-by-purzen"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hyperlink" Target="http://www.braintrainingtools.org/skills/positive-quotes-about-hard-work-on-you-have-growled-all-day-long/"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Tiy2LONr05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EFA5D-AFCF-4C00-A08C-2761F253CB07}"/>
              </a:ext>
            </a:extLst>
          </p:cNvPr>
          <p:cNvSpPr>
            <a:spLocks noGrp="1"/>
          </p:cNvSpPr>
          <p:nvPr>
            <p:ph type="ctrTitle"/>
          </p:nvPr>
        </p:nvSpPr>
        <p:spPr>
          <a:xfrm>
            <a:off x="2370667" y="2187743"/>
            <a:ext cx="5293449" cy="2482515"/>
          </a:xfrm>
        </p:spPr>
        <p:txBody>
          <a:bodyPr anchor="ctr">
            <a:normAutofit/>
          </a:bodyPr>
          <a:lstStyle/>
          <a:p>
            <a:pPr algn="l"/>
            <a:r>
              <a:rPr lang="en-GB" sz="5600" b="1">
                <a:latin typeface="Times New Roman" panose="02020603050405020304" pitchFamily="18" charset="0"/>
                <a:cs typeface="Times New Roman" panose="02020603050405020304" pitchFamily="18" charset="0"/>
              </a:rPr>
              <a:t>People Skills Within The Workplace</a:t>
            </a:r>
          </a:p>
        </p:txBody>
      </p:sp>
      <p:pic>
        <p:nvPicPr>
          <p:cNvPr id="7" name="Graphic 6" descr="Users">
            <a:extLst>
              <a:ext uri="{FF2B5EF4-FFF2-40B4-BE49-F238E27FC236}">
                <a16:creationId xmlns:a16="http://schemas.microsoft.com/office/drawing/2014/main" id="{F22FA187-5558-445F-ABC5-2632CE1A79D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8201" y="2743201"/>
            <a:ext cx="1371600" cy="1371600"/>
          </a:xfrm>
          <a:prstGeom prst="rect">
            <a:avLst/>
          </a:prstGeom>
        </p:spPr>
      </p:pic>
      <p:pic>
        <p:nvPicPr>
          <p:cNvPr id="9" name="Graphic 8">
            <a:extLst>
              <a:ext uri="{FF2B5EF4-FFF2-40B4-BE49-F238E27FC236}">
                <a16:creationId xmlns:a16="http://schemas.microsoft.com/office/drawing/2014/main" id="{E64CC269-D411-4B8B-93F2-7335D10E4D3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2158664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D80DD-03C4-4A4E-8D5C-1AEF16664FFA}"/>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Aim</a:t>
            </a:r>
          </a:p>
        </p:txBody>
      </p:sp>
      <p:sp>
        <p:nvSpPr>
          <p:cNvPr id="3" name="Content Placeholder 2">
            <a:extLst>
              <a:ext uri="{FF2B5EF4-FFF2-40B4-BE49-F238E27FC236}">
                <a16:creationId xmlns:a16="http://schemas.microsoft.com/office/drawing/2014/main" id="{DDCBB555-0C9D-424A-82A7-D81D631BAB50}"/>
              </a:ext>
            </a:extLst>
          </p:cNvPr>
          <p:cNvSpPr>
            <a:spLocks noGrp="1"/>
          </p:cNvSpPr>
          <p:nvPr>
            <p:ph idx="1"/>
          </p:nvPr>
        </p:nvSpPr>
        <p:spPr/>
        <p:txBody>
          <a:bodyPr>
            <a:normAutofit/>
          </a:bodyPr>
          <a:lstStyle/>
          <a:p>
            <a:r>
              <a:rPr lang="en-GB" sz="2400" dirty="0">
                <a:latin typeface="Times New Roman" panose="02020603050405020304" pitchFamily="18" charset="0"/>
                <a:cs typeface="Times New Roman" panose="02020603050405020304" pitchFamily="18" charset="0"/>
              </a:rPr>
              <a:t>To define what people skills are.</a:t>
            </a:r>
          </a:p>
          <a:p>
            <a:r>
              <a:rPr lang="en-GB" sz="2400" dirty="0">
                <a:latin typeface="Times New Roman" panose="02020603050405020304" pitchFamily="18" charset="0"/>
                <a:cs typeface="Times New Roman" panose="02020603050405020304" pitchFamily="18" charset="0"/>
              </a:rPr>
              <a:t>In what context do we use people skills?</a:t>
            </a:r>
          </a:p>
          <a:p>
            <a:r>
              <a:rPr lang="en-GB" sz="2400" dirty="0">
                <a:latin typeface="Times New Roman" panose="02020603050405020304" pitchFamily="18" charset="0"/>
                <a:cs typeface="Times New Roman" panose="02020603050405020304" pitchFamily="18" charset="0"/>
              </a:rPr>
              <a:t>Identify the different types of people skills.</a:t>
            </a:r>
          </a:p>
          <a:p>
            <a:r>
              <a:rPr lang="en-GB" sz="2400" dirty="0">
                <a:latin typeface="Times New Roman" panose="02020603050405020304" pitchFamily="18" charset="0"/>
                <a:cs typeface="Times New Roman" panose="02020603050405020304" pitchFamily="18" charset="0"/>
              </a:rPr>
              <a:t>Establish what quality people skills you possess.</a:t>
            </a:r>
          </a:p>
        </p:txBody>
      </p:sp>
    </p:spTree>
    <p:extLst>
      <p:ext uri="{BB962C8B-B14F-4D97-AF65-F5344CB8AC3E}">
        <p14:creationId xmlns:p14="http://schemas.microsoft.com/office/powerpoint/2010/main" val="579739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545AB-F795-458B-B4C6-E4D8B0304838}"/>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Learning Outcomes</a:t>
            </a:r>
          </a:p>
        </p:txBody>
      </p:sp>
      <p:sp>
        <p:nvSpPr>
          <p:cNvPr id="3" name="Content Placeholder 2">
            <a:extLst>
              <a:ext uri="{FF2B5EF4-FFF2-40B4-BE49-F238E27FC236}">
                <a16:creationId xmlns:a16="http://schemas.microsoft.com/office/drawing/2014/main" id="{2D4B7885-2BE1-44F7-8168-94BC41D52A4F}"/>
              </a:ext>
            </a:extLst>
          </p:cNvPr>
          <p:cNvSpPr>
            <a:spLocks noGrp="1"/>
          </p:cNvSpPr>
          <p:nvPr>
            <p:ph idx="1"/>
          </p:nvPr>
        </p:nvSpPr>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By the end of this lesson, you should be able to;</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Define what people skills are.</a:t>
            </a:r>
          </a:p>
          <a:p>
            <a:r>
              <a:rPr lang="en-GB" sz="2400" dirty="0">
                <a:latin typeface="Times New Roman" panose="02020603050405020304" pitchFamily="18" charset="0"/>
                <a:cs typeface="Times New Roman" panose="02020603050405020304" pitchFamily="18" charset="0"/>
              </a:rPr>
              <a:t>Identify why we need people skills.</a:t>
            </a:r>
          </a:p>
          <a:p>
            <a:r>
              <a:rPr lang="en-GB" sz="2400" dirty="0">
                <a:latin typeface="Times New Roman" panose="02020603050405020304" pitchFamily="18" charset="0"/>
                <a:cs typeface="Times New Roman" panose="02020603050405020304" pitchFamily="18" charset="0"/>
              </a:rPr>
              <a:t>Highlight the benefits of people skills within the workplace.</a:t>
            </a:r>
          </a:p>
          <a:p>
            <a:r>
              <a:rPr lang="en-GB" sz="2400" dirty="0">
                <a:latin typeface="Times New Roman" panose="02020603050405020304" pitchFamily="18" charset="0"/>
                <a:cs typeface="Times New Roman" panose="02020603050405020304" pitchFamily="18" charset="0"/>
              </a:rPr>
              <a:t>Pinpoint what people skills are most important to your workplace practice.</a:t>
            </a:r>
          </a:p>
          <a:p>
            <a:r>
              <a:rPr lang="en-GB" sz="2400" dirty="0">
                <a:latin typeface="Times New Roman" panose="02020603050405020304" pitchFamily="18" charset="0"/>
                <a:cs typeface="Times New Roman" panose="02020603050405020304" pitchFamily="18" charset="0"/>
              </a:rPr>
              <a:t>Identify your own people skills.</a:t>
            </a:r>
          </a:p>
          <a:p>
            <a:endParaRPr lang="en-GB" sz="2400" dirty="0">
              <a:latin typeface="Times New Roman" panose="02020603050405020304" pitchFamily="18" charset="0"/>
              <a:cs typeface="Times New Roman" panose="02020603050405020304" pitchFamily="18" charset="0"/>
            </a:endParaRPr>
          </a:p>
          <a:p>
            <a:endParaRPr lang="en-GB" dirty="0"/>
          </a:p>
          <a:p>
            <a:endParaRPr lang="en-GB" dirty="0"/>
          </a:p>
          <a:p>
            <a:endParaRPr lang="en-GB" dirty="0"/>
          </a:p>
          <a:p>
            <a:endParaRPr lang="en-GB" dirty="0">
              <a:latin typeface="Times New Roman" panose="02020603050405020304" pitchFamily="18" charset="0"/>
              <a:cs typeface="Times New Roman" panose="02020603050405020304" pitchFamily="18" charset="0"/>
            </a:endParaRPr>
          </a:p>
          <a:p>
            <a:endParaRPr lang="en-GB" dirty="0"/>
          </a:p>
          <a:p>
            <a:endParaRPr lang="en-GB" dirty="0"/>
          </a:p>
        </p:txBody>
      </p:sp>
    </p:spTree>
    <p:extLst>
      <p:ext uri="{BB962C8B-B14F-4D97-AF65-F5344CB8AC3E}">
        <p14:creationId xmlns:p14="http://schemas.microsoft.com/office/powerpoint/2010/main" val="19750105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A091F-5BB7-453C-AFC3-8B4685887B10}"/>
              </a:ext>
            </a:extLst>
          </p:cNvPr>
          <p:cNvSpPr>
            <a:spLocks noGrp="1"/>
          </p:cNvSpPr>
          <p:nvPr>
            <p:ph type="title"/>
          </p:nvPr>
        </p:nvSpPr>
        <p:spPr>
          <a:xfrm>
            <a:off x="838200" y="365125"/>
            <a:ext cx="10515600" cy="955675"/>
          </a:xfrm>
        </p:spPr>
        <p:txBody>
          <a:bodyPr/>
          <a:lstStyle/>
          <a:p>
            <a:r>
              <a:rPr lang="en-GB" b="1" dirty="0">
                <a:latin typeface="Times New Roman" panose="02020603050405020304" pitchFamily="18" charset="0"/>
                <a:cs typeface="Times New Roman" panose="02020603050405020304" pitchFamily="18" charset="0"/>
              </a:rPr>
              <a:t>Introduction</a:t>
            </a:r>
          </a:p>
        </p:txBody>
      </p:sp>
      <p:sp>
        <p:nvSpPr>
          <p:cNvPr id="4" name="Content Placeholder 3">
            <a:extLst>
              <a:ext uri="{FF2B5EF4-FFF2-40B4-BE49-F238E27FC236}">
                <a16:creationId xmlns:a16="http://schemas.microsoft.com/office/drawing/2014/main" id="{D92023FB-F3CF-4E93-AAD7-7A7BB5D8A6B7}"/>
              </a:ext>
            </a:extLst>
          </p:cNvPr>
          <p:cNvSpPr>
            <a:spLocks noGrp="1"/>
          </p:cNvSpPr>
          <p:nvPr>
            <p:ph idx="1"/>
          </p:nvPr>
        </p:nvSpPr>
        <p:spPr>
          <a:xfrm>
            <a:off x="838200" y="1483360"/>
            <a:ext cx="10515600" cy="5009515"/>
          </a:xfrm>
        </p:spPr>
        <p:txBody>
          <a:bodyPr>
            <a:normAutofit/>
          </a:bodyPr>
          <a:lstStyle/>
          <a:p>
            <a:r>
              <a:rPr lang="en-GB" sz="2400" dirty="0">
                <a:latin typeface="Times New Roman" panose="02020603050405020304" pitchFamily="18" charset="0"/>
                <a:cs typeface="Times New Roman" panose="02020603050405020304" pitchFamily="18" charset="0"/>
              </a:rPr>
              <a:t>Our life is influenced by the people who surround us, alongside the people who we interact with, socialise with, work with and build relationships with. Pretty much everything we do in the world revolves around people. The focus of organisations are people, and they are their main concern.</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Thompson, (2009) proposes that for any organisation to flourish, the needs of its workforce should be handled appropriately and effectively.</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This can be achieved by ensuring that the workforce have the appropriate ‘people skills’ to deal with professional and personal issues which can arise. Therefore, influencing their attitudes to dealing with people’s needs and interests for the common good. “People skills” are also referred to as “soft skills”.</a:t>
            </a:r>
          </a:p>
        </p:txBody>
      </p:sp>
    </p:spTree>
    <p:extLst>
      <p:ext uri="{BB962C8B-B14F-4D97-AF65-F5344CB8AC3E}">
        <p14:creationId xmlns:p14="http://schemas.microsoft.com/office/powerpoint/2010/main" val="29659718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6CDD1-FC12-46C0-A8DC-14DDC3523EC4}"/>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Soft Skills? (You tube clip)</a:t>
            </a:r>
          </a:p>
        </p:txBody>
      </p:sp>
      <p:sp>
        <p:nvSpPr>
          <p:cNvPr id="3" name="Content Placeholder 2">
            <a:extLst>
              <a:ext uri="{FF2B5EF4-FFF2-40B4-BE49-F238E27FC236}">
                <a16:creationId xmlns:a16="http://schemas.microsoft.com/office/drawing/2014/main" id="{C9D13B90-9382-410F-8C69-4DB9F9D78CA3}"/>
              </a:ext>
            </a:extLst>
          </p:cNvPr>
          <p:cNvSpPr>
            <a:spLocks noGrp="1"/>
          </p:cNvSpPr>
          <p:nvPr>
            <p:ph idx="1"/>
          </p:nvPr>
        </p:nvSpPr>
        <p:spPr/>
        <p:txBody>
          <a:bodyPr/>
          <a:lstStyle/>
          <a:p>
            <a:pPr marL="0" indent="0">
              <a:buNone/>
            </a:pPr>
            <a:r>
              <a:rPr lang="en-GB" dirty="0">
                <a:hlinkClick r:id="rId2"/>
              </a:rPr>
              <a:t>https://www.youtube.com/watch?v=Tiy2LONr050</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7475119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BE013-31CE-4F84-B321-602D45581829}"/>
              </a:ext>
            </a:extLst>
          </p:cNvPr>
          <p:cNvSpPr>
            <a:spLocks noGrp="1"/>
          </p:cNvSpPr>
          <p:nvPr>
            <p:ph type="title"/>
          </p:nvPr>
        </p:nvSpPr>
        <p:spPr>
          <a:xfrm>
            <a:off x="960100" y="609604"/>
            <a:ext cx="10588434" cy="883916"/>
          </a:xfrm>
        </p:spPr>
        <p:txBody>
          <a:bodyPr anchor="b">
            <a:normAutofit/>
          </a:bodyPr>
          <a:lstStyle/>
          <a:p>
            <a:r>
              <a:rPr lang="en-GB" b="1" dirty="0">
                <a:latin typeface="Times New Roman" panose="02020603050405020304" pitchFamily="18" charset="0"/>
                <a:cs typeface="Times New Roman" panose="02020603050405020304" pitchFamily="18" charset="0"/>
              </a:rPr>
              <a:t>People Skills</a:t>
            </a:r>
          </a:p>
        </p:txBody>
      </p:sp>
      <p:cxnSp>
        <p:nvCxnSpPr>
          <p:cNvPr id="10" name="Straight Connector 9">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close up of a sign&#10;&#10;Description automatically generated">
            <a:extLst>
              <a:ext uri="{FF2B5EF4-FFF2-40B4-BE49-F238E27FC236}">
                <a16:creationId xmlns:a16="http://schemas.microsoft.com/office/drawing/2014/main" id="{4347B168-D5D0-458B-850C-56F8B91FF23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14023" y="2682240"/>
            <a:ext cx="3366480" cy="2814316"/>
          </a:xfrm>
          <a:prstGeom prst="rect">
            <a:avLst/>
          </a:prstGeom>
        </p:spPr>
      </p:pic>
      <p:sp>
        <p:nvSpPr>
          <p:cNvPr id="3" name="Content Placeholder 2">
            <a:extLst>
              <a:ext uri="{FF2B5EF4-FFF2-40B4-BE49-F238E27FC236}">
                <a16:creationId xmlns:a16="http://schemas.microsoft.com/office/drawing/2014/main" id="{D8F7E2A4-530D-477A-83F2-901D3D3BB8E8}"/>
              </a:ext>
            </a:extLst>
          </p:cNvPr>
          <p:cNvSpPr>
            <a:spLocks noGrp="1"/>
          </p:cNvSpPr>
          <p:nvPr>
            <p:ph idx="1"/>
          </p:nvPr>
        </p:nvSpPr>
        <p:spPr>
          <a:xfrm>
            <a:off x="4955354" y="2600961"/>
            <a:ext cx="6282169" cy="3647436"/>
          </a:xfrm>
        </p:spPr>
        <p:txBody>
          <a:bodyPr>
            <a:normAutofit/>
          </a:bodyPr>
          <a:lstStyle/>
          <a:p>
            <a:r>
              <a:rPr lang="en-GB" sz="2000" dirty="0">
                <a:latin typeface="Times New Roman" panose="02020603050405020304" pitchFamily="18" charset="0"/>
                <a:cs typeface="Times New Roman" panose="02020603050405020304" pitchFamily="18" charset="0"/>
              </a:rPr>
              <a:t>People skills can be defined as the ability to interact with others on a personal and professional level, particularly those within the helping professions. This would mean that those involved with health, care, well-being, protection and development of specific groups of people or of the population. Pinpointing ways to interact with individuals on all levels who might need care and consideration along with empathy and understanding. </a:t>
            </a:r>
          </a:p>
          <a:p>
            <a:r>
              <a:rPr lang="en-GB" sz="2000" dirty="0">
                <a:latin typeface="Times New Roman" panose="02020603050405020304" pitchFamily="18" charset="0"/>
                <a:cs typeface="Times New Roman" panose="02020603050405020304" pitchFamily="18" charset="0"/>
              </a:rPr>
              <a:t>Additionally, being able to recognise issues and concerns which they would address accordingly and sensitively.</a:t>
            </a:r>
          </a:p>
          <a:p>
            <a:pPr marL="0" indent="0">
              <a:buNone/>
            </a:pPr>
            <a:endParaRPr lang="en-GB" sz="2000" dirty="0"/>
          </a:p>
        </p:txBody>
      </p:sp>
    </p:spTree>
    <p:extLst>
      <p:ext uri="{BB962C8B-B14F-4D97-AF65-F5344CB8AC3E}">
        <p14:creationId xmlns:p14="http://schemas.microsoft.com/office/powerpoint/2010/main" val="4691922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A55DA-7FB5-4978-B25C-69A9ED829B79}"/>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Types of People Skills Within The Workplace</a:t>
            </a:r>
          </a:p>
        </p:txBody>
      </p:sp>
      <p:sp>
        <p:nvSpPr>
          <p:cNvPr id="3" name="Content Placeholder 2">
            <a:extLst>
              <a:ext uri="{FF2B5EF4-FFF2-40B4-BE49-F238E27FC236}">
                <a16:creationId xmlns:a16="http://schemas.microsoft.com/office/drawing/2014/main" id="{03774FF0-0148-4BA6-8C55-AE1826FE13C9}"/>
              </a:ext>
            </a:extLst>
          </p:cNvPr>
          <p:cNvSpPr>
            <a:spLocks noGrp="1"/>
          </p:cNvSpPr>
          <p:nvPr>
            <p:ph idx="1"/>
          </p:nvPr>
        </p:nvSpPr>
        <p:spPr>
          <a:xfrm>
            <a:off x="838200" y="1825625"/>
            <a:ext cx="10515600" cy="4813714"/>
          </a:xfrm>
        </p:spPr>
        <p:txBody>
          <a:bodyPr>
            <a:normAutofit fontScale="92500"/>
          </a:bodyPr>
          <a:lstStyle/>
          <a:p>
            <a:r>
              <a:rPr lang="en-GB" sz="2400" b="1" dirty="0">
                <a:latin typeface="Times New Roman" panose="02020603050405020304" pitchFamily="18" charset="0"/>
                <a:cs typeface="Times New Roman" panose="02020603050405020304" pitchFamily="18" charset="0"/>
              </a:rPr>
              <a:t>Personal effectiveness </a:t>
            </a:r>
            <a:r>
              <a:rPr lang="en-GB" sz="2400" dirty="0">
                <a:latin typeface="Times New Roman" panose="02020603050405020304" pitchFamily="18" charset="0"/>
                <a:cs typeface="Times New Roman" panose="02020603050405020304" pitchFamily="18" charset="0"/>
              </a:rPr>
              <a:t>– this is a fundamental aspect to people skills. Without personal effectiveness, which means maximising your own potential, managing oneself effectively would prove to be fruitless if you're not able to do this for yourself. </a:t>
            </a:r>
          </a:p>
          <a:p>
            <a:r>
              <a:rPr lang="en-GB" sz="2400" b="1" dirty="0">
                <a:latin typeface="Times New Roman" panose="02020603050405020304" pitchFamily="18" charset="0"/>
                <a:cs typeface="Times New Roman" panose="02020603050405020304" pitchFamily="18" charset="0"/>
              </a:rPr>
              <a:t>Personal effectiveness </a:t>
            </a:r>
            <a:r>
              <a:rPr lang="en-GB" sz="2400" dirty="0">
                <a:latin typeface="Times New Roman" panose="02020603050405020304" pitchFamily="18" charset="0"/>
                <a:cs typeface="Times New Roman" panose="02020603050405020304" pitchFamily="18" charset="0"/>
              </a:rPr>
              <a:t>underpins all the other skills involved in working with people. Suggesting that if you are unable to manage your own self, how can you manage anyone else?</a:t>
            </a:r>
          </a:p>
          <a:p>
            <a:r>
              <a:rPr lang="en-GB" sz="2400" b="1" dirty="0">
                <a:latin typeface="Times New Roman" panose="02020603050405020304" pitchFamily="18" charset="0"/>
                <a:cs typeface="Times New Roman" panose="02020603050405020304" pitchFamily="18" charset="0"/>
              </a:rPr>
              <a:t>Self Awareness – </a:t>
            </a:r>
            <a:r>
              <a:rPr lang="en-GB" sz="2400" dirty="0">
                <a:latin typeface="Times New Roman" panose="02020603050405020304" pitchFamily="18" charset="0"/>
                <a:cs typeface="Times New Roman" panose="02020603050405020304" pitchFamily="18" charset="0"/>
              </a:rPr>
              <a:t>to be able to socially interact effectively we need to be aware of the effect we have on others and vice versa. Being tuned in when socially interacting with others is vital and a key component to influencing others. </a:t>
            </a:r>
          </a:p>
          <a:p>
            <a:r>
              <a:rPr lang="en-GB" sz="2400" b="1" dirty="0">
                <a:latin typeface="Times New Roman" panose="02020603050405020304" pitchFamily="18" charset="0"/>
                <a:cs typeface="Times New Roman" panose="02020603050405020304" pitchFamily="18" charset="0"/>
              </a:rPr>
              <a:t>Listening – </a:t>
            </a:r>
            <a:r>
              <a:rPr lang="en-GB" sz="2400" dirty="0">
                <a:latin typeface="Times New Roman" panose="02020603050405020304" pitchFamily="18" charset="0"/>
                <a:cs typeface="Times New Roman" panose="02020603050405020304" pitchFamily="18" charset="0"/>
              </a:rPr>
              <a:t>is also an important part of interaction. It signifies that you are recognising the person with affirmation to their conversation along with providing a sense of security and importance for the person. Active listening relies on a degree of self awareness, without this there could be a failure to connect(Thompson, 2009).</a:t>
            </a:r>
          </a:p>
        </p:txBody>
      </p:sp>
    </p:spTree>
    <p:extLst>
      <p:ext uri="{BB962C8B-B14F-4D97-AF65-F5344CB8AC3E}">
        <p14:creationId xmlns:p14="http://schemas.microsoft.com/office/powerpoint/2010/main" val="23528045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74C99-B320-4349-83D3-C3D562F7E129}"/>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Activity:</a:t>
            </a:r>
          </a:p>
        </p:txBody>
      </p:sp>
      <p:sp>
        <p:nvSpPr>
          <p:cNvPr id="3" name="Content Placeholder 2">
            <a:extLst>
              <a:ext uri="{FF2B5EF4-FFF2-40B4-BE49-F238E27FC236}">
                <a16:creationId xmlns:a16="http://schemas.microsoft.com/office/drawing/2014/main" id="{2525E409-FB1B-4208-BCD2-27563FABBE1C}"/>
              </a:ext>
            </a:extLst>
          </p:cNvPr>
          <p:cNvSpPr>
            <a:spLocks noGrp="1"/>
          </p:cNvSpPr>
          <p:nvPr>
            <p:ph idx="1"/>
          </p:nvPr>
        </p:nvSpPr>
        <p:spPr/>
        <p:txBody>
          <a:bodyPr>
            <a:normAutofit/>
          </a:bodyPr>
          <a:lstStyle/>
          <a:p>
            <a:r>
              <a:rPr lang="en-GB" sz="2400" dirty="0">
                <a:latin typeface="Times New Roman" panose="02020603050405020304" pitchFamily="18" charset="0"/>
                <a:cs typeface="Times New Roman" panose="02020603050405020304" pitchFamily="18" charset="0"/>
              </a:rPr>
              <a:t>List in order of importance 10 different types of people skills.</a:t>
            </a:r>
          </a:p>
          <a:p>
            <a:r>
              <a:rPr lang="en-GB" sz="2400" dirty="0">
                <a:latin typeface="Times New Roman" panose="02020603050405020304" pitchFamily="18" charset="0"/>
                <a:cs typeface="Times New Roman" panose="02020603050405020304" pitchFamily="18" charset="0"/>
              </a:rPr>
              <a:t>Write a short paragraph on why you have chosen a skill to be the most important.</a:t>
            </a:r>
          </a:p>
          <a:p>
            <a:r>
              <a:rPr lang="en-GB" sz="2400" dirty="0">
                <a:latin typeface="Times New Roman" panose="02020603050405020304" pitchFamily="18" charset="0"/>
                <a:cs typeface="Times New Roman" panose="02020603050405020304" pitchFamily="18" charset="0"/>
              </a:rPr>
              <a:t>Share with the class the personal skill that you feel you excel at the most.</a:t>
            </a:r>
          </a:p>
        </p:txBody>
      </p:sp>
    </p:spTree>
    <p:extLst>
      <p:ext uri="{BB962C8B-B14F-4D97-AF65-F5344CB8AC3E}">
        <p14:creationId xmlns:p14="http://schemas.microsoft.com/office/powerpoint/2010/main" val="30758716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EABFD-5F65-495A-AB5C-B0945FD32FEC}"/>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Summarise</a:t>
            </a:r>
          </a:p>
        </p:txBody>
      </p:sp>
      <p:sp>
        <p:nvSpPr>
          <p:cNvPr id="3" name="Content Placeholder 2">
            <a:extLst>
              <a:ext uri="{FF2B5EF4-FFF2-40B4-BE49-F238E27FC236}">
                <a16:creationId xmlns:a16="http://schemas.microsoft.com/office/drawing/2014/main" id="{C97BD398-DCFC-4C3A-8301-6B720D7E6864}"/>
              </a:ext>
            </a:extLst>
          </p:cNvPr>
          <p:cNvSpPr>
            <a:spLocks noGrp="1"/>
          </p:cNvSpPr>
          <p:nvPr>
            <p:ph idx="1"/>
          </p:nvPr>
        </p:nvSpPr>
        <p:spPr/>
        <p:txBody>
          <a:bodyPr/>
          <a:lstStyle/>
          <a:p>
            <a:r>
              <a:rPr lang="en-GB" dirty="0"/>
              <a:t>Defined what people skills are.</a:t>
            </a:r>
          </a:p>
          <a:p>
            <a:r>
              <a:rPr lang="en-GB" dirty="0"/>
              <a:t>Identified why we need people skills.</a:t>
            </a:r>
          </a:p>
          <a:p>
            <a:r>
              <a:rPr lang="en-GB" dirty="0"/>
              <a:t>Highlighted the benefits of people skills within the workplace.</a:t>
            </a:r>
          </a:p>
          <a:p>
            <a:r>
              <a:rPr lang="en-GB" dirty="0"/>
              <a:t>Pinpointed what people skills are most important to your workplace practice.</a:t>
            </a:r>
          </a:p>
          <a:p>
            <a:r>
              <a:rPr lang="en-GB" dirty="0"/>
              <a:t>Identified your own people skills.</a:t>
            </a:r>
          </a:p>
          <a:p>
            <a:endParaRPr lang="en-GB" dirty="0"/>
          </a:p>
        </p:txBody>
      </p:sp>
    </p:spTree>
    <p:extLst>
      <p:ext uri="{BB962C8B-B14F-4D97-AF65-F5344CB8AC3E}">
        <p14:creationId xmlns:p14="http://schemas.microsoft.com/office/powerpoint/2010/main" val="6842347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5EAC8-0B39-4665-8B3E-AEBE5D793C8D}"/>
              </a:ext>
            </a:extLst>
          </p:cNvPr>
          <p:cNvSpPr>
            <a:spLocks noGrp="1"/>
          </p:cNvSpPr>
          <p:nvPr>
            <p:ph type="title"/>
          </p:nvPr>
        </p:nvSpPr>
        <p:spPr>
          <a:xfrm>
            <a:off x="1382597" y="3424348"/>
            <a:ext cx="9426806" cy="1424410"/>
          </a:xfrm>
        </p:spPr>
        <p:txBody>
          <a:bodyPr vert="horz" lIns="91440" tIns="45720" rIns="91440" bIns="45720" rtlCol="0" anchor="b">
            <a:normAutofit/>
          </a:bodyPr>
          <a:lstStyle/>
          <a:p>
            <a:pPr algn="ctr"/>
            <a:r>
              <a:rPr lang="en-US" sz="4800" b="1" dirty="0">
                <a:solidFill>
                  <a:srgbClr val="1B1B1B"/>
                </a:solidFill>
                <a:latin typeface="Times New Roman" panose="02020603050405020304" pitchFamily="18" charset="0"/>
                <a:cs typeface="Times New Roman" panose="02020603050405020304" pitchFamily="18" charset="0"/>
              </a:rPr>
              <a:t>Any Questions?</a:t>
            </a:r>
          </a:p>
        </p:txBody>
      </p:sp>
      <p:sp>
        <p:nvSpPr>
          <p:cNvPr id="17" name="Oval 16">
            <a:extLst>
              <a:ext uri="{FF2B5EF4-FFF2-40B4-BE49-F238E27FC236}">
                <a16:creationId xmlns:a16="http://schemas.microsoft.com/office/drawing/2014/main" id="{FBC3EAFD-A275-4F9B-8F62-72B6678F35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8526" y="933319"/>
            <a:ext cx="2463430" cy="24860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06E64A6D-2B9F-4AAD-AB42-A61BAF01AC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92" y="1268361"/>
            <a:ext cx="1956816" cy="1953058"/>
          </a:xfrm>
          <a:prstGeom prst="ellipse">
            <a:avLst/>
          </a:prstGeom>
          <a:solidFill>
            <a:srgbClr val="FFFFFF"/>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 up of a sign&#10;&#10;Description automatically generated">
            <a:extLst>
              <a:ext uri="{FF2B5EF4-FFF2-40B4-BE49-F238E27FC236}">
                <a16:creationId xmlns:a16="http://schemas.microsoft.com/office/drawing/2014/main" id="{32761D2C-185A-4664-B4BE-0CE0B169E376}"/>
              </a:ext>
            </a:extLst>
          </p:cNvPr>
          <p:cNvPicPr>
            <a:picLocks noChangeAspect="1"/>
          </p:cNvPicPr>
          <p:nvPr/>
        </p:nvPicPr>
        <p:blipFill rotWithShape="1">
          <a:blip r:embed="rId2">
            <a:alphaModFix/>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5181600" y="1330490"/>
            <a:ext cx="1828800" cy="1828800"/>
          </a:xfrm>
          <a:custGeom>
            <a:avLst/>
            <a:gdLst>
              <a:gd name="connsiteX0" fmla="*/ 3028805 w 6057610"/>
              <a:gd name="connsiteY0" fmla="*/ 0 h 6057610"/>
              <a:gd name="connsiteX1" fmla="*/ 6057610 w 6057610"/>
              <a:gd name="connsiteY1" fmla="*/ 3028805 h 6057610"/>
              <a:gd name="connsiteX2" fmla="*/ 3028805 w 6057610"/>
              <a:gd name="connsiteY2" fmla="*/ 6057610 h 6057610"/>
              <a:gd name="connsiteX3" fmla="*/ 0 w 6057610"/>
              <a:gd name="connsiteY3" fmla="*/ 3028805 h 6057610"/>
              <a:gd name="connsiteX4" fmla="*/ 3028805 w 6057610"/>
              <a:gd name="connsiteY4" fmla="*/ 0 h 6057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pic>
        <p:nvPicPr>
          <p:cNvPr id="21" name="Picture 20">
            <a:extLst>
              <a:ext uri="{FF2B5EF4-FFF2-40B4-BE49-F238E27FC236}">
                <a16:creationId xmlns:a16="http://schemas.microsoft.com/office/drawing/2014/main" id="{C51881DD-AD85-41BE-8A49-C2FB45800E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rcRect l="33525" t="5243" r="33525" b="36180"/>
          <a:stretch>
            <a:fillRect/>
          </a:stretch>
        </p:blipFill>
        <p:spPr>
          <a:xfrm>
            <a:off x="4860081" y="896194"/>
            <a:ext cx="2560320" cy="2560320"/>
          </a:xfrm>
          <a:custGeom>
            <a:avLst/>
            <a:gdLst>
              <a:gd name="connsiteX0" fmla="*/ 2008598 w 4017196"/>
              <a:gd name="connsiteY0" fmla="*/ 0 h 4017196"/>
              <a:gd name="connsiteX1" fmla="*/ 4017196 w 4017196"/>
              <a:gd name="connsiteY1" fmla="*/ 2008598 h 4017196"/>
              <a:gd name="connsiteX2" fmla="*/ 2008598 w 4017196"/>
              <a:gd name="connsiteY2" fmla="*/ 4017196 h 4017196"/>
              <a:gd name="connsiteX3" fmla="*/ 0 w 4017196"/>
              <a:gd name="connsiteY3" fmla="*/ 2008598 h 4017196"/>
              <a:gd name="connsiteX4" fmla="*/ 2008598 w 4017196"/>
              <a:gd name="connsiteY4" fmla="*/ 0 h 40171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17196" h="4017196">
                <a:moveTo>
                  <a:pt x="2008598" y="0"/>
                </a:moveTo>
                <a:cubicBezTo>
                  <a:pt x="3117916" y="0"/>
                  <a:pt x="4017196" y="899280"/>
                  <a:pt x="4017196" y="2008598"/>
                </a:cubicBezTo>
                <a:cubicBezTo>
                  <a:pt x="4017196" y="3117916"/>
                  <a:pt x="3117916" y="4017196"/>
                  <a:pt x="2008598" y="4017196"/>
                </a:cubicBezTo>
                <a:cubicBezTo>
                  <a:pt x="899280" y="4017196"/>
                  <a:pt x="0" y="3117916"/>
                  <a:pt x="0" y="2008598"/>
                </a:cubicBezTo>
                <a:cubicBezTo>
                  <a:pt x="0" y="899280"/>
                  <a:pt x="899280" y="0"/>
                  <a:pt x="2008598" y="0"/>
                </a:cubicBezTo>
                <a:close/>
              </a:path>
            </a:pathLst>
          </a:custGeom>
        </p:spPr>
      </p:pic>
      <p:cxnSp>
        <p:nvCxnSpPr>
          <p:cNvPr id="23" name="Straight Connector 22">
            <a:extLst>
              <a:ext uri="{FF2B5EF4-FFF2-40B4-BE49-F238E27FC236}">
                <a16:creationId xmlns:a16="http://schemas.microsoft.com/office/drawing/2014/main" id="{9AD20FE8-ED02-4CDE-83B1-A1436305C3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75960" y="4971278"/>
            <a:ext cx="640080" cy="0"/>
          </a:xfrm>
          <a:prstGeom prst="line">
            <a:avLst/>
          </a:prstGeom>
          <a:ln w="28575">
            <a:solidFill>
              <a:srgbClr val="006BC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64797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lose up of a logo&#10;&#10;Description automatically generated">
            <a:extLst>
              <a:ext uri="{FF2B5EF4-FFF2-40B4-BE49-F238E27FC236}">
                <a16:creationId xmlns:a16="http://schemas.microsoft.com/office/drawing/2014/main" id="{68577132-E05A-4309-A2FB-8CC803A8AB8C}"/>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3467" y="702733"/>
            <a:ext cx="10905066" cy="5452533"/>
          </a:xfrm>
          <a:prstGeom prst="rect">
            <a:avLst/>
          </a:prstGeom>
        </p:spPr>
      </p:pic>
    </p:spTree>
    <p:extLst>
      <p:ext uri="{BB962C8B-B14F-4D97-AF65-F5344CB8AC3E}">
        <p14:creationId xmlns:p14="http://schemas.microsoft.com/office/powerpoint/2010/main" val="1251338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E9077-9F7B-4A20-91B3-6AA8D915E9CD}"/>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9DED45B4-3EAD-4C8A-99A7-14309058C02C}"/>
              </a:ext>
            </a:extLst>
          </p:cNvPr>
          <p:cNvSpPr>
            <a:spLocks noGrp="1"/>
          </p:cNvSpPr>
          <p:nvPr>
            <p:ph idx="1"/>
          </p:nvPr>
        </p:nvSpPr>
        <p:spPr/>
        <p:txBody>
          <a:bodyPr/>
          <a:lstStyle/>
          <a:p>
            <a:pPr marL="0" indent="0">
              <a:buNone/>
            </a:pPr>
            <a:r>
              <a:rPr lang="en-GB" sz="2400" dirty="0">
                <a:latin typeface="Times New Roman" panose="02020603050405020304" pitchFamily="18" charset="0"/>
                <a:cs typeface="Times New Roman" panose="02020603050405020304" pitchFamily="18" charset="0"/>
              </a:rPr>
              <a:t>Thompson, N, (2009) </a:t>
            </a:r>
            <a:r>
              <a:rPr lang="en-GB" sz="2400" i="1" dirty="0">
                <a:latin typeface="Times New Roman" panose="02020603050405020304" pitchFamily="18" charset="0"/>
                <a:cs typeface="Times New Roman" panose="02020603050405020304" pitchFamily="18" charset="0"/>
              </a:rPr>
              <a:t>People Skills</a:t>
            </a:r>
            <a:r>
              <a:rPr lang="en-GB" sz="2400" dirty="0">
                <a:latin typeface="Times New Roman" panose="02020603050405020304" pitchFamily="18" charset="0"/>
                <a:cs typeface="Times New Roman" panose="02020603050405020304" pitchFamily="18" charset="0"/>
              </a:rPr>
              <a:t>. Third edition, Hampshire: Palgrave Macmillan.</a:t>
            </a:r>
          </a:p>
          <a:p>
            <a:pPr marL="0" indent="0">
              <a:buNone/>
            </a:pPr>
            <a:r>
              <a:rPr lang="en-GB" sz="2400" dirty="0">
                <a:latin typeface="Times New Roman" panose="02020603050405020304" pitchFamily="18" charset="0"/>
                <a:cs typeface="Times New Roman" panose="02020603050405020304" pitchFamily="18" charset="0"/>
              </a:rPr>
              <a:t>Whitehead, J (2016) Soft Skills. Online, Available at: </a:t>
            </a:r>
            <a:r>
              <a:rPr lang="en-GB" sz="2400" dirty="0">
                <a:latin typeface="Times New Roman" panose="02020603050405020304" pitchFamily="18" charset="0"/>
                <a:cs typeface="Times New Roman" panose="02020603050405020304" pitchFamily="18" charset="0"/>
                <a:hlinkClick r:id="rId2"/>
              </a:rPr>
              <a:t>https://www.youtube.com/watch?v=Tiy2LONr050</a:t>
            </a:r>
            <a:r>
              <a:rPr lang="en-GB" sz="2400" dirty="0">
                <a:latin typeface="Times New Roman" panose="02020603050405020304" pitchFamily="18" charset="0"/>
                <a:cs typeface="Times New Roman" panose="02020603050405020304" pitchFamily="18" charset="0"/>
              </a:rPr>
              <a:t> (Accessed 22</a:t>
            </a:r>
            <a:r>
              <a:rPr lang="en-GB" sz="2400" baseline="30000" dirty="0">
                <a:latin typeface="Times New Roman" panose="02020603050405020304" pitchFamily="18" charset="0"/>
                <a:cs typeface="Times New Roman" panose="02020603050405020304" pitchFamily="18" charset="0"/>
              </a:rPr>
              <a:t>nd</a:t>
            </a:r>
            <a:r>
              <a:rPr lang="en-GB" sz="2400" dirty="0">
                <a:latin typeface="Times New Roman" panose="02020603050405020304" pitchFamily="18" charset="0"/>
                <a:cs typeface="Times New Roman" panose="02020603050405020304" pitchFamily="18" charset="0"/>
              </a:rPr>
              <a:t> August 2019</a:t>
            </a:r>
          </a:p>
          <a:p>
            <a:pPr marL="0" indent="0">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804073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672</Words>
  <Application>Microsoft Office PowerPoint</Application>
  <PresentationFormat>Widescreen</PresentationFormat>
  <Paragraphs>49</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People Skills Within The Workplace</vt:lpstr>
      <vt:lpstr>Aim</vt:lpstr>
      <vt:lpstr>Learning Outcomes</vt:lpstr>
      <vt:lpstr>Introduction</vt:lpstr>
      <vt:lpstr>Soft Skills? (You tube clip)</vt:lpstr>
      <vt:lpstr>People Skills</vt:lpstr>
      <vt:lpstr>Types of People Skills Within The Workplace</vt:lpstr>
      <vt:lpstr>Activity:</vt:lpstr>
      <vt:lpstr>Summarise</vt:lpstr>
      <vt:lpstr>Any Questions?</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People Skills Within The Workplace</dc:title>
  <dc:creator>Joanna</dc:creator>
  <cp:lastModifiedBy>Joanna Fender</cp:lastModifiedBy>
  <cp:revision>5</cp:revision>
  <dcterms:created xsi:type="dcterms:W3CDTF">2019-08-22T23:41:49Z</dcterms:created>
  <dcterms:modified xsi:type="dcterms:W3CDTF">2021-01-13T18:55:29Z</dcterms:modified>
</cp:coreProperties>
</file>