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8"/>
  </p:notesMasterIdLst>
  <p:sldIdLst>
    <p:sldId id="256" r:id="rId2"/>
    <p:sldId id="267" r:id="rId3"/>
    <p:sldId id="258" r:id="rId4"/>
    <p:sldId id="280" r:id="rId5"/>
    <p:sldId id="264" r:id="rId6"/>
    <p:sldId id="266" r:id="rId7"/>
    <p:sldId id="273" r:id="rId8"/>
    <p:sldId id="289" r:id="rId9"/>
    <p:sldId id="301" r:id="rId10"/>
    <p:sldId id="272" r:id="rId11"/>
    <p:sldId id="259" r:id="rId12"/>
    <p:sldId id="265" r:id="rId13"/>
    <p:sldId id="275" r:id="rId14"/>
    <p:sldId id="260" r:id="rId15"/>
    <p:sldId id="276" r:id="rId16"/>
    <p:sldId id="278" r:id="rId17"/>
    <p:sldId id="261" r:id="rId18"/>
    <p:sldId id="282" r:id="rId19"/>
    <p:sldId id="285" r:id="rId20"/>
    <p:sldId id="286" r:id="rId21"/>
    <p:sldId id="288" r:id="rId22"/>
    <p:sldId id="293" r:id="rId23"/>
    <p:sldId id="292" r:id="rId24"/>
    <p:sldId id="297" r:id="rId25"/>
    <p:sldId id="298" r:id="rId26"/>
    <p:sldId id="262" r:id="rId27"/>
    <p:sldId id="295" r:id="rId28"/>
    <p:sldId id="302" r:id="rId29"/>
    <p:sldId id="299" r:id="rId30"/>
    <p:sldId id="263" r:id="rId31"/>
    <p:sldId id="284" r:id="rId32"/>
    <p:sldId id="291" r:id="rId33"/>
    <p:sldId id="290" r:id="rId34"/>
    <p:sldId id="268" r:id="rId35"/>
    <p:sldId id="300" r:id="rId36"/>
    <p:sldId id="270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1A0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5AEC17-EB19-49F5-B495-92B98975E468}" v="1673" dt="2023-09-15T12:10:03.8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83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4" Type="http://schemas.openxmlformats.org/officeDocument/2006/relationships/image" Target="../media/image5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4" Type="http://schemas.openxmlformats.org/officeDocument/2006/relationships/image" Target="../media/image5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4" Type="http://schemas.openxmlformats.org/officeDocument/2006/relationships/image" Target="../media/image5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4" Type="http://schemas.openxmlformats.org/officeDocument/2006/relationships/image" Target="../media/image5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B7BA5C-C31F-4A12-9749-D8E3D5577C5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4C8BC09-FBB3-4360-BF40-6B28D40D5D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Provides digital services for and with NHS Wales partners</a:t>
          </a:r>
          <a:endParaRPr lang="en-US" dirty="0"/>
        </a:p>
      </dgm:t>
    </dgm:pt>
    <dgm:pt modelId="{EBD94467-79FC-454F-B256-73AD79B41421}" type="parTrans" cxnId="{4814F44E-FB7F-4F27-B5AC-F8A4522D42A7}">
      <dgm:prSet/>
      <dgm:spPr/>
      <dgm:t>
        <a:bodyPr/>
        <a:lstStyle/>
        <a:p>
          <a:endParaRPr lang="en-US"/>
        </a:p>
      </dgm:t>
    </dgm:pt>
    <dgm:pt modelId="{7FE2816F-D4E0-4864-BFBA-86A471DCE98D}" type="sibTrans" cxnId="{4814F44E-FB7F-4F27-B5AC-F8A4522D42A7}">
      <dgm:prSet/>
      <dgm:spPr/>
      <dgm:t>
        <a:bodyPr/>
        <a:lstStyle/>
        <a:p>
          <a:endParaRPr lang="en-US"/>
        </a:p>
      </dgm:t>
    </dgm:pt>
    <dgm:pt modelId="{2CCF8034-4166-4D32-8ABF-81CDF7A3E9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Health boards, Primary Care, Public Health Wales, Welsh Government, Social Care </a:t>
          </a:r>
          <a:endParaRPr lang="en-US"/>
        </a:p>
      </dgm:t>
    </dgm:pt>
    <dgm:pt modelId="{72B67A5C-A30B-4B13-AE38-AA2786DD508C}" type="parTrans" cxnId="{7789880C-0F39-4942-9A26-6872D4A74BD7}">
      <dgm:prSet/>
      <dgm:spPr/>
      <dgm:t>
        <a:bodyPr/>
        <a:lstStyle/>
        <a:p>
          <a:endParaRPr lang="en-US"/>
        </a:p>
      </dgm:t>
    </dgm:pt>
    <dgm:pt modelId="{03F369FD-14ED-4AC8-B7EA-E9C4A90D4094}" type="sibTrans" cxnId="{7789880C-0F39-4942-9A26-6872D4A74BD7}">
      <dgm:prSet/>
      <dgm:spPr/>
      <dgm:t>
        <a:bodyPr/>
        <a:lstStyle/>
        <a:p>
          <a:endParaRPr lang="en-US"/>
        </a:p>
      </dgm:t>
    </dgm:pt>
    <dgm:pt modelId="{3E8A797C-95F4-4E21-A0D7-40F0D2FB67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Services provided range from</a:t>
          </a:r>
          <a:endParaRPr lang="en-US"/>
        </a:p>
      </dgm:t>
    </dgm:pt>
    <dgm:pt modelId="{BAF9AF5D-DE22-4172-BA91-2739F9B65F97}" type="parTrans" cxnId="{15449FC9-38F5-4C25-A99B-5E787EBB012F}">
      <dgm:prSet/>
      <dgm:spPr/>
      <dgm:t>
        <a:bodyPr/>
        <a:lstStyle/>
        <a:p>
          <a:endParaRPr lang="en-US"/>
        </a:p>
      </dgm:t>
    </dgm:pt>
    <dgm:pt modelId="{B70ECDCE-913C-46E0-AFAA-E8F763C66E8F}" type="sibTrans" cxnId="{15449FC9-38F5-4C25-A99B-5E787EBB012F}">
      <dgm:prSet/>
      <dgm:spPr/>
      <dgm:t>
        <a:bodyPr/>
        <a:lstStyle/>
        <a:p>
          <a:endParaRPr lang="en-US"/>
        </a:p>
      </dgm:t>
    </dgm:pt>
    <dgm:pt modelId="{DF9A7976-079F-44ED-B468-EBA0C4B23A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Application: Hosting, Infrastructure, Networking</a:t>
          </a:r>
          <a:endParaRPr lang="en-US" dirty="0"/>
        </a:p>
      </dgm:t>
    </dgm:pt>
    <dgm:pt modelId="{57CFFA18-8E56-4E77-9C19-7D10B7F8E1A6}" type="parTrans" cxnId="{D2062D7D-D117-477F-9655-59DE8F9DB231}">
      <dgm:prSet/>
      <dgm:spPr/>
      <dgm:t>
        <a:bodyPr/>
        <a:lstStyle/>
        <a:p>
          <a:endParaRPr lang="en-US"/>
        </a:p>
      </dgm:t>
    </dgm:pt>
    <dgm:pt modelId="{5BB51BBC-6479-4554-AFF1-0042A7488D78}" type="sibTrans" cxnId="{D2062D7D-D117-477F-9655-59DE8F9DB231}">
      <dgm:prSet/>
      <dgm:spPr/>
      <dgm:t>
        <a:bodyPr/>
        <a:lstStyle/>
        <a:p>
          <a:endParaRPr lang="en-US"/>
        </a:p>
      </dgm:t>
    </dgm:pt>
    <dgm:pt modelId="{3FB8A7B7-2627-48BF-B967-11EC775B1E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Corporate: Active Directory, Office 365, Teams, Intranet</a:t>
          </a:r>
          <a:endParaRPr lang="en-US" dirty="0"/>
        </a:p>
      </dgm:t>
    </dgm:pt>
    <dgm:pt modelId="{3426AA1D-C339-4164-917F-B8CC612795D4}" type="parTrans" cxnId="{364A7249-19CD-472B-B02F-ABAE2E21B945}">
      <dgm:prSet/>
      <dgm:spPr/>
      <dgm:t>
        <a:bodyPr/>
        <a:lstStyle/>
        <a:p>
          <a:endParaRPr lang="en-US"/>
        </a:p>
      </dgm:t>
    </dgm:pt>
    <dgm:pt modelId="{94E2FA2F-A319-401C-B64F-6E33F018873D}" type="sibTrans" cxnId="{364A7249-19CD-472B-B02F-ABAE2E21B945}">
      <dgm:prSet/>
      <dgm:spPr/>
      <dgm:t>
        <a:bodyPr/>
        <a:lstStyle/>
        <a:p>
          <a:endParaRPr lang="en-US"/>
        </a:p>
      </dgm:t>
    </dgm:pt>
    <dgm:pt modelId="{17E16C2B-A950-45C2-B025-C366126B5D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Informatics: Warehousing, Analytics, Visualisation</a:t>
          </a:r>
        </a:p>
        <a:p>
          <a:pPr>
            <a:lnSpc>
              <a:spcPct val="100000"/>
            </a:lnSpc>
          </a:pPr>
          <a:r>
            <a:rPr lang="en-GB" dirty="0"/>
            <a:t>Desktop: Managed Desktops across NHS Wales</a:t>
          </a:r>
          <a:endParaRPr lang="en-US" dirty="0"/>
        </a:p>
      </dgm:t>
    </dgm:pt>
    <dgm:pt modelId="{7972696A-F5F1-4CF6-9934-EABA1602D471}" type="parTrans" cxnId="{F26A2E99-E312-4ACE-87E4-E4CA4B6B6D8E}">
      <dgm:prSet/>
      <dgm:spPr/>
      <dgm:t>
        <a:bodyPr/>
        <a:lstStyle/>
        <a:p>
          <a:endParaRPr lang="en-US"/>
        </a:p>
      </dgm:t>
    </dgm:pt>
    <dgm:pt modelId="{1D82FDBD-3605-4166-A072-BBA6E3CFB904}" type="sibTrans" cxnId="{F26A2E99-E312-4ACE-87E4-E4CA4B6B6D8E}">
      <dgm:prSet/>
      <dgm:spPr/>
      <dgm:t>
        <a:bodyPr/>
        <a:lstStyle/>
        <a:p>
          <a:endParaRPr lang="en-US"/>
        </a:p>
      </dgm:t>
    </dgm:pt>
    <dgm:pt modelId="{FD3F3755-AB1E-4F9F-A8E7-0FA30D8EE895}" type="pres">
      <dgm:prSet presAssocID="{09B7BA5C-C31F-4A12-9749-D8E3D5577C54}" presName="root" presStyleCnt="0">
        <dgm:presLayoutVars>
          <dgm:dir/>
          <dgm:resizeHandles val="exact"/>
        </dgm:presLayoutVars>
      </dgm:prSet>
      <dgm:spPr/>
    </dgm:pt>
    <dgm:pt modelId="{BF30CFCF-99E1-4D25-A243-51B70812C751}" type="pres">
      <dgm:prSet presAssocID="{94C8BC09-FBB3-4360-BF40-6B28D40D5D9D}" presName="compNode" presStyleCnt="0"/>
      <dgm:spPr/>
    </dgm:pt>
    <dgm:pt modelId="{6536BF7B-FCCB-4D0D-8ADD-7B63A7505AC5}" type="pres">
      <dgm:prSet presAssocID="{94C8BC09-FBB3-4360-BF40-6B28D40D5D9D}" presName="bgRect" presStyleLbl="bgShp" presStyleIdx="0" presStyleCnt="2"/>
      <dgm:spPr/>
    </dgm:pt>
    <dgm:pt modelId="{2E107043-8A6A-432B-9C7A-255EFAEB5DE0}" type="pres">
      <dgm:prSet presAssocID="{94C8BC09-FBB3-4360-BF40-6B28D40D5D9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97E5FA7B-592F-48E3-B97E-319DE489068D}" type="pres">
      <dgm:prSet presAssocID="{94C8BC09-FBB3-4360-BF40-6B28D40D5D9D}" presName="spaceRect" presStyleCnt="0"/>
      <dgm:spPr/>
    </dgm:pt>
    <dgm:pt modelId="{80DBBE25-3C8E-480E-85AE-E5387640BBB6}" type="pres">
      <dgm:prSet presAssocID="{94C8BC09-FBB3-4360-BF40-6B28D40D5D9D}" presName="parTx" presStyleLbl="revTx" presStyleIdx="0" presStyleCnt="4">
        <dgm:presLayoutVars>
          <dgm:chMax val="0"/>
          <dgm:chPref val="0"/>
        </dgm:presLayoutVars>
      </dgm:prSet>
      <dgm:spPr/>
    </dgm:pt>
    <dgm:pt modelId="{A73BAD6B-7A55-453C-93E2-7A752FF5F9BF}" type="pres">
      <dgm:prSet presAssocID="{94C8BC09-FBB3-4360-BF40-6B28D40D5D9D}" presName="desTx" presStyleLbl="revTx" presStyleIdx="1" presStyleCnt="4">
        <dgm:presLayoutVars/>
      </dgm:prSet>
      <dgm:spPr/>
    </dgm:pt>
    <dgm:pt modelId="{FCC868AE-B6AC-4EF9-93ED-ACBF9EDC0D81}" type="pres">
      <dgm:prSet presAssocID="{7FE2816F-D4E0-4864-BFBA-86A471DCE98D}" presName="sibTrans" presStyleCnt="0"/>
      <dgm:spPr/>
    </dgm:pt>
    <dgm:pt modelId="{2DD0B77C-0834-4FC5-B64D-DCAC2AFD3D24}" type="pres">
      <dgm:prSet presAssocID="{3E8A797C-95F4-4E21-A0D7-40F0D2FB6788}" presName="compNode" presStyleCnt="0"/>
      <dgm:spPr/>
    </dgm:pt>
    <dgm:pt modelId="{64DF2F20-A398-4058-B5E2-E8B4B57C99F0}" type="pres">
      <dgm:prSet presAssocID="{3E8A797C-95F4-4E21-A0D7-40F0D2FB6788}" presName="bgRect" presStyleLbl="bgShp" presStyleIdx="1" presStyleCnt="2"/>
      <dgm:spPr/>
    </dgm:pt>
    <dgm:pt modelId="{C9B53F1A-D339-49D5-B967-63F3962E9987}" type="pres">
      <dgm:prSet presAssocID="{3E8A797C-95F4-4E21-A0D7-40F0D2FB678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2D9CE865-D5F9-4590-AA85-C07584DF1A4D}" type="pres">
      <dgm:prSet presAssocID="{3E8A797C-95F4-4E21-A0D7-40F0D2FB6788}" presName="spaceRect" presStyleCnt="0"/>
      <dgm:spPr/>
    </dgm:pt>
    <dgm:pt modelId="{D0CE0B34-769B-45A6-BFD4-232E8E02DF31}" type="pres">
      <dgm:prSet presAssocID="{3E8A797C-95F4-4E21-A0D7-40F0D2FB6788}" presName="parTx" presStyleLbl="revTx" presStyleIdx="2" presStyleCnt="4">
        <dgm:presLayoutVars>
          <dgm:chMax val="0"/>
          <dgm:chPref val="0"/>
        </dgm:presLayoutVars>
      </dgm:prSet>
      <dgm:spPr/>
    </dgm:pt>
    <dgm:pt modelId="{6A1127F5-F6DC-49AE-80A2-7DF70D542048}" type="pres">
      <dgm:prSet presAssocID="{3E8A797C-95F4-4E21-A0D7-40F0D2FB6788}" presName="desTx" presStyleLbl="revTx" presStyleIdx="3" presStyleCnt="4">
        <dgm:presLayoutVars/>
      </dgm:prSet>
      <dgm:spPr/>
    </dgm:pt>
  </dgm:ptLst>
  <dgm:cxnLst>
    <dgm:cxn modelId="{7789880C-0F39-4942-9A26-6872D4A74BD7}" srcId="{94C8BC09-FBB3-4360-BF40-6B28D40D5D9D}" destId="{2CCF8034-4166-4D32-8ABF-81CDF7A3E942}" srcOrd="0" destOrd="0" parTransId="{72B67A5C-A30B-4B13-AE38-AA2786DD508C}" sibTransId="{03F369FD-14ED-4AC8-B7EA-E9C4A90D4094}"/>
    <dgm:cxn modelId="{795B3924-4195-429F-9493-9EC4994330D9}" type="presOf" srcId="{17E16C2B-A950-45C2-B025-C366126B5DCE}" destId="{6A1127F5-F6DC-49AE-80A2-7DF70D542048}" srcOrd="0" destOrd="2" presId="urn:microsoft.com/office/officeart/2018/2/layout/IconVerticalSolidList"/>
    <dgm:cxn modelId="{9FB76E32-A8C7-4492-B831-C4C28BBC0B25}" type="presOf" srcId="{94C8BC09-FBB3-4360-BF40-6B28D40D5D9D}" destId="{80DBBE25-3C8E-480E-85AE-E5387640BBB6}" srcOrd="0" destOrd="0" presId="urn:microsoft.com/office/officeart/2018/2/layout/IconVerticalSolidList"/>
    <dgm:cxn modelId="{BEA5335E-88FE-4F38-A2DD-A913E7C8287C}" type="presOf" srcId="{3E8A797C-95F4-4E21-A0D7-40F0D2FB6788}" destId="{D0CE0B34-769B-45A6-BFD4-232E8E02DF31}" srcOrd="0" destOrd="0" presId="urn:microsoft.com/office/officeart/2018/2/layout/IconVerticalSolidList"/>
    <dgm:cxn modelId="{12E59F41-92D3-4162-9D5A-B79E9D1BA0AC}" type="presOf" srcId="{2CCF8034-4166-4D32-8ABF-81CDF7A3E942}" destId="{A73BAD6B-7A55-453C-93E2-7A752FF5F9BF}" srcOrd="0" destOrd="0" presId="urn:microsoft.com/office/officeart/2018/2/layout/IconVerticalSolidList"/>
    <dgm:cxn modelId="{364A7249-19CD-472B-B02F-ABAE2E21B945}" srcId="{3E8A797C-95F4-4E21-A0D7-40F0D2FB6788}" destId="{3FB8A7B7-2627-48BF-B967-11EC775B1E1A}" srcOrd="1" destOrd="0" parTransId="{3426AA1D-C339-4164-917F-B8CC612795D4}" sibTransId="{94E2FA2F-A319-401C-B64F-6E33F018873D}"/>
    <dgm:cxn modelId="{4814F44E-FB7F-4F27-B5AC-F8A4522D42A7}" srcId="{09B7BA5C-C31F-4A12-9749-D8E3D5577C54}" destId="{94C8BC09-FBB3-4360-BF40-6B28D40D5D9D}" srcOrd="0" destOrd="0" parTransId="{EBD94467-79FC-454F-B256-73AD79B41421}" sibTransId="{7FE2816F-D4E0-4864-BFBA-86A471DCE98D}"/>
    <dgm:cxn modelId="{4D749C77-67F3-419F-A05C-B27A904F2D0B}" type="presOf" srcId="{3FB8A7B7-2627-48BF-B967-11EC775B1E1A}" destId="{6A1127F5-F6DC-49AE-80A2-7DF70D542048}" srcOrd="0" destOrd="1" presId="urn:microsoft.com/office/officeart/2018/2/layout/IconVerticalSolidList"/>
    <dgm:cxn modelId="{98E5847C-44AF-4D2D-B86D-B4029F7B1976}" type="presOf" srcId="{09B7BA5C-C31F-4A12-9749-D8E3D5577C54}" destId="{FD3F3755-AB1E-4F9F-A8E7-0FA30D8EE895}" srcOrd="0" destOrd="0" presId="urn:microsoft.com/office/officeart/2018/2/layout/IconVerticalSolidList"/>
    <dgm:cxn modelId="{D2062D7D-D117-477F-9655-59DE8F9DB231}" srcId="{3E8A797C-95F4-4E21-A0D7-40F0D2FB6788}" destId="{DF9A7976-079F-44ED-B468-EBA0C4B23A95}" srcOrd="0" destOrd="0" parTransId="{57CFFA18-8E56-4E77-9C19-7D10B7F8E1A6}" sibTransId="{5BB51BBC-6479-4554-AFF1-0042A7488D78}"/>
    <dgm:cxn modelId="{F26A2E99-E312-4ACE-87E4-E4CA4B6B6D8E}" srcId="{3E8A797C-95F4-4E21-A0D7-40F0D2FB6788}" destId="{17E16C2B-A950-45C2-B025-C366126B5DCE}" srcOrd="2" destOrd="0" parTransId="{7972696A-F5F1-4CF6-9934-EABA1602D471}" sibTransId="{1D82FDBD-3605-4166-A072-BBA6E3CFB904}"/>
    <dgm:cxn modelId="{8581C8B6-23E6-487D-A59F-20E86E053E06}" type="presOf" srcId="{DF9A7976-079F-44ED-B468-EBA0C4B23A95}" destId="{6A1127F5-F6DC-49AE-80A2-7DF70D542048}" srcOrd="0" destOrd="0" presId="urn:microsoft.com/office/officeart/2018/2/layout/IconVerticalSolidList"/>
    <dgm:cxn modelId="{15449FC9-38F5-4C25-A99B-5E787EBB012F}" srcId="{09B7BA5C-C31F-4A12-9749-D8E3D5577C54}" destId="{3E8A797C-95F4-4E21-A0D7-40F0D2FB6788}" srcOrd="1" destOrd="0" parTransId="{BAF9AF5D-DE22-4172-BA91-2739F9B65F97}" sibTransId="{B70ECDCE-913C-46E0-AFAA-E8F763C66E8F}"/>
    <dgm:cxn modelId="{4E4D453F-E93D-499C-9A88-E12D6FAC3721}" type="presParOf" srcId="{FD3F3755-AB1E-4F9F-A8E7-0FA30D8EE895}" destId="{BF30CFCF-99E1-4D25-A243-51B70812C751}" srcOrd="0" destOrd="0" presId="urn:microsoft.com/office/officeart/2018/2/layout/IconVerticalSolidList"/>
    <dgm:cxn modelId="{E1115791-1DFE-4C4C-8E6E-4437B546165B}" type="presParOf" srcId="{BF30CFCF-99E1-4D25-A243-51B70812C751}" destId="{6536BF7B-FCCB-4D0D-8ADD-7B63A7505AC5}" srcOrd="0" destOrd="0" presId="urn:microsoft.com/office/officeart/2018/2/layout/IconVerticalSolidList"/>
    <dgm:cxn modelId="{75D2D7AD-F2AE-441F-ACDB-AA65A268BF04}" type="presParOf" srcId="{BF30CFCF-99E1-4D25-A243-51B70812C751}" destId="{2E107043-8A6A-432B-9C7A-255EFAEB5DE0}" srcOrd="1" destOrd="0" presId="urn:microsoft.com/office/officeart/2018/2/layout/IconVerticalSolidList"/>
    <dgm:cxn modelId="{13515908-B8EF-4C26-A061-DCBCDA906A6D}" type="presParOf" srcId="{BF30CFCF-99E1-4D25-A243-51B70812C751}" destId="{97E5FA7B-592F-48E3-B97E-319DE489068D}" srcOrd="2" destOrd="0" presId="urn:microsoft.com/office/officeart/2018/2/layout/IconVerticalSolidList"/>
    <dgm:cxn modelId="{50157EC0-C856-43EC-82E5-B4E55E5B65B0}" type="presParOf" srcId="{BF30CFCF-99E1-4D25-A243-51B70812C751}" destId="{80DBBE25-3C8E-480E-85AE-E5387640BBB6}" srcOrd="3" destOrd="0" presId="urn:microsoft.com/office/officeart/2018/2/layout/IconVerticalSolidList"/>
    <dgm:cxn modelId="{B9048FB4-A80D-4397-9726-145B1D0E0036}" type="presParOf" srcId="{BF30CFCF-99E1-4D25-A243-51B70812C751}" destId="{A73BAD6B-7A55-453C-93E2-7A752FF5F9BF}" srcOrd="4" destOrd="0" presId="urn:microsoft.com/office/officeart/2018/2/layout/IconVerticalSolidList"/>
    <dgm:cxn modelId="{0D89E9BC-217B-4380-BAEA-F5A34287C23B}" type="presParOf" srcId="{FD3F3755-AB1E-4F9F-A8E7-0FA30D8EE895}" destId="{FCC868AE-B6AC-4EF9-93ED-ACBF9EDC0D81}" srcOrd="1" destOrd="0" presId="urn:microsoft.com/office/officeart/2018/2/layout/IconVerticalSolidList"/>
    <dgm:cxn modelId="{80A81A36-B4F3-4F9B-8689-72AF17FCB947}" type="presParOf" srcId="{FD3F3755-AB1E-4F9F-A8E7-0FA30D8EE895}" destId="{2DD0B77C-0834-4FC5-B64D-DCAC2AFD3D24}" srcOrd="2" destOrd="0" presId="urn:microsoft.com/office/officeart/2018/2/layout/IconVerticalSolidList"/>
    <dgm:cxn modelId="{CD9615F7-03E6-41A8-B66D-F5BCEFD7B4D1}" type="presParOf" srcId="{2DD0B77C-0834-4FC5-B64D-DCAC2AFD3D24}" destId="{64DF2F20-A398-4058-B5E2-E8B4B57C99F0}" srcOrd="0" destOrd="0" presId="urn:microsoft.com/office/officeart/2018/2/layout/IconVerticalSolidList"/>
    <dgm:cxn modelId="{2F136597-A97D-4508-B560-122964C7EC2B}" type="presParOf" srcId="{2DD0B77C-0834-4FC5-B64D-DCAC2AFD3D24}" destId="{C9B53F1A-D339-49D5-B967-63F3962E9987}" srcOrd="1" destOrd="0" presId="urn:microsoft.com/office/officeart/2018/2/layout/IconVerticalSolidList"/>
    <dgm:cxn modelId="{26BF8034-962C-464A-B3D2-B50105F84C44}" type="presParOf" srcId="{2DD0B77C-0834-4FC5-B64D-DCAC2AFD3D24}" destId="{2D9CE865-D5F9-4590-AA85-C07584DF1A4D}" srcOrd="2" destOrd="0" presId="urn:microsoft.com/office/officeart/2018/2/layout/IconVerticalSolidList"/>
    <dgm:cxn modelId="{2EE35E74-4CF1-401A-9AD2-A4656DAD646F}" type="presParOf" srcId="{2DD0B77C-0834-4FC5-B64D-DCAC2AFD3D24}" destId="{D0CE0B34-769B-45A6-BFD4-232E8E02DF31}" srcOrd="3" destOrd="0" presId="urn:microsoft.com/office/officeart/2018/2/layout/IconVerticalSolidList"/>
    <dgm:cxn modelId="{4116BEAE-C676-440A-AA91-6547E2D15FC7}" type="presParOf" srcId="{2DD0B77C-0834-4FC5-B64D-DCAC2AFD3D24}" destId="{6A1127F5-F6DC-49AE-80A2-7DF70D542048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61882F-5881-4B95-AB8B-1DB0E1421D7F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44039AA8-29B5-4D57-886A-1A3E1EA3824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Researcher </a:t>
          </a:r>
          <a:endParaRPr lang="en-US" dirty="0"/>
        </a:p>
      </dgm:t>
    </dgm:pt>
    <dgm:pt modelId="{98EC8670-D1E8-4A7B-9B89-9E2AC9BB1883}" type="parTrans" cxnId="{DF1D8382-C2A0-457B-B186-6514AD7D0ED9}">
      <dgm:prSet/>
      <dgm:spPr/>
      <dgm:t>
        <a:bodyPr/>
        <a:lstStyle/>
        <a:p>
          <a:endParaRPr lang="en-US"/>
        </a:p>
      </dgm:t>
    </dgm:pt>
    <dgm:pt modelId="{73A54CB4-3920-444B-8968-4CF9855751A0}" type="sibTrans" cxnId="{DF1D8382-C2A0-457B-B186-6514AD7D0ED9}">
      <dgm:prSet/>
      <dgm:spPr/>
      <dgm:t>
        <a:bodyPr/>
        <a:lstStyle/>
        <a:p>
          <a:endParaRPr lang="en-US"/>
        </a:p>
      </dgm:t>
    </dgm:pt>
    <dgm:pt modelId="{33878ED0-61FE-4422-9B7D-DC93DE7FD37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Project plan assumes dedicated time</a:t>
          </a:r>
          <a:endParaRPr lang="en-US" sz="2000" dirty="0"/>
        </a:p>
      </dgm:t>
    </dgm:pt>
    <dgm:pt modelId="{B6CC9BD3-474E-42BB-A9D8-9E8E9649C5E3}" type="parTrans" cxnId="{05497B28-569E-44E5-AFE7-45FA239E1E84}">
      <dgm:prSet/>
      <dgm:spPr/>
      <dgm:t>
        <a:bodyPr/>
        <a:lstStyle/>
        <a:p>
          <a:endParaRPr lang="en-US"/>
        </a:p>
      </dgm:t>
    </dgm:pt>
    <dgm:pt modelId="{F92534B5-DFA1-4F5F-B3F9-BB3C169DC712}" type="sibTrans" cxnId="{05497B28-569E-44E5-AFE7-45FA239E1E84}">
      <dgm:prSet/>
      <dgm:spPr/>
      <dgm:t>
        <a:bodyPr/>
        <a:lstStyle/>
        <a:p>
          <a:endParaRPr lang="en-US"/>
        </a:p>
      </dgm:t>
    </dgm:pt>
    <dgm:pt modelId="{20A94FAF-0941-4D3C-8C8B-5C2AEB6EBD0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Change of circumstances: Role, Employment</a:t>
          </a:r>
          <a:endParaRPr lang="en-US" sz="2000" dirty="0"/>
        </a:p>
      </dgm:t>
    </dgm:pt>
    <dgm:pt modelId="{D2D9828A-8AD7-4F66-A74A-464CCFC3DEE5}" type="parTrans" cxnId="{B53B7167-E6A3-492A-AFFF-B43F3598E36B}">
      <dgm:prSet/>
      <dgm:spPr/>
      <dgm:t>
        <a:bodyPr/>
        <a:lstStyle/>
        <a:p>
          <a:endParaRPr lang="en-US"/>
        </a:p>
      </dgm:t>
    </dgm:pt>
    <dgm:pt modelId="{A344E39C-E56C-44A6-BE88-B63AAFCBB20B}" type="sibTrans" cxnId="{B53B7167-E6A3-492A-AFFF-B43F3598E36B}">
      <dgm:prSet/>
      <dgm:spPr/>
      <dgm:t>
        <a:bodyPr/>
        <a:lstStyle/>
        <a:p>
          <a:endParaRPr lang="en-US"/>
        </a:p>
      </dgm:t>
    </dgm:pt>
    <dgm:pt modelId="{0894B57B-9ABE-4920-B77E-D0D32FC7D69B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Partners</a:t>
          </a:r>
          <a:endParaRPr lang="en-US" dirty="0"/>
        </a:p>
      </dgm:t>
    </dgm:pt>
    <dgm:pt modelId="{ED72AC28-426E-4D84-8F7C-2EB638EE7A7D}" type="parTrans" cxnId="{BE88D993-5E30-4B61-AD64-3916B3045F23}">
      <dgm:prSet/>
      <dgm:spPr/>
      <dgm:t>
        <a:bodyPr/>
        <a:lstStyle/>
        <a:p>
          <a:endParaRPr lang="en-US"/>
        </a:p>
      </dgm:t>
    </dgm:pt>
    <dgm:pt modelId="{E78FCBB3-1773-4C4D-834C-4D0E10AFC835}" type="sibTrans" cxnId="{BE88D993-5E30-4B61-AD64-3916B3045F23}">
      <dgm:prSet/>
      <dgm:spPr/>
      <dgm:t>
        <a:bodyPr/>
        <a:lstStyle/>
        <a:p>
          <a:endParaRPr lang="en-US"/>
        </a:p>
      </dgm:t>
    </dgm:pt>
    <dgm:pt modelId="{A9EFB4FC-3C49-445A-A487-110688AF891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Priorities</a:t>
          </a:r>
          <a:endParaRPr lang="en-US" sz="2000" dirty="0"/>
        </a:p>
      </dgm:t>
    </dgm:pt>
    <dgm:pt modelId="{508AF36D-70CE-4546-A2CA-A2FDA910703F}" type="parTrans" cxnId="{ACE0A92E-E5DC-4A40-8CE3-C5EC718B40FE}">
      <dgm:prSet/>
      <dgm:spPr/>
      <dgm:t>
        <a:bodyPr/>
        <a:lstStyle/>
        <a:p>
          <a:endParaRPr lang="en-US"/>
        </a:p>
      </dgm:t>
    </dgm:pt>
    <dgm:pt modelId="{D5B78D60-2006-4C58-814A-1B7A1853C800}" type="sibTrans" cxnId="{ACE0A92E-E5DC-4A40-8CE3-C5EC718B40FE}">
      <dgm:prSet/>
      <dgm:spPr/>
      <dgm:t>
        <a:bodyPr/>
        <a:lstStyle/>
        <a:p>
          <a:endParaRPr lang="en-US"/>
        </a:p>
      </dgm:t>
    </dgm:pt>
    <dgm:pt modelId="{DDE5A835-2790-4005-BA93-6109CDA74A1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Access to resource</a:t>
          </a:r>
          <a:endParaRPr lang="en-US" sz="2000" dirty="0"/>
        </a:p>
      </dgm:t>
    </dgm:pt>
    <dgm:pt modelId="{EFC60B5B-F6CA-4782-9714-E444B3C13B9C}" type="parTrans" cxnId="{35DF4535-0840-40ED-9FA3-B1A763E72711}">
      <dgm:prSet/>
      <dgm:spPr/>
      <dgm:t>
        <a:bodyPr/>
        <a:lstStyle/>
        <a:p>
          <a:endParaRPr lang="en-US"/>
        </a:p>
      </dgm:t>
    </dgm:pt>
    <dgm:pt modelId="{EFBE1C6C-4598-436D-B22E-2D068262FD39}" type="sibTrans" cxnId="{35DF4535-0840-40ED-9FA3-B1A763E72711}">
      <dgm:prSet/>
      <dgm:spPr/>
      <dgm:t>
        <a:bodyPr/>
        <a:lstStyle/>
        <a:p>
          <a:endParaRPr lang="en-US"/>
        </a:p>
      </dgm:t>
    </dgm:pt>
    <dgm:pt modelId="{32E05D3A-6B59-4315-BA8A-0462B85E1618}" type="pres">
      <dgm:prSet presAssocID="{7561882F-5881-4B95-AB8B-1DB0E1421D7F}" presName="root" presStyleCnt="0">
        <dgm:presLayoutVars>
          <dgm:dir/>
          <dgm:resizeHandles val="exact"/>
        </dgm:presLayoutVars>
      </dgm:prSet>
      <dgm:spPr/>
    </dgm:pt>
    <dgm:pt modelId="{E9FEF98E-6E64-4E50-91AC-4577971D4B81}" type="pres">
      <dgm:prSet presAssocID="{44039AA8-29B5-4D57-886A-1A3E1EA38242}" presName="compNode" presStyleCnt="0"/>
      <dgm:spPr/>
    </dgm:pt>
    <dgm:pt modelId="{791E1CF3-1959-4D7E-9301-5A2DE5F2F648}" type="pres">
      <dgm:prSet presAssocID="{44039AA8-29B5-4D57-886A-1A3E1EA38242}" presName="iconRect" presStyleLbl="node1" presStyleIdx="0" presStyleCnt="2" custLinFactNeighborX="-17456" custLinFactNeighborY="-1865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F61FB236-2F3B-47BF-A28A-393F96E65F1D}" type="pres">
      <dgm:prSet presAssocID="{44039AA8-29B5-4D57-886A-1A3E1EA38242}" presName="iconSpace" presStyleCnt="0"/>
      <dgm:spPr/>
    </dgm:pt>
    <dgm:pt modelId="{49608870-2A1C-4F04-8BEC-E4221AB2DD6B}" type="pres">
      <dgm:prSet presAssocID="{44039AA8-29B5-4D57-886A-1A3E1EA38242}" presName="parTx" presStyleLbl="revTx" presStyleIdx="0" presStyleCnt="4" custLinFactNeighborX="-1309" custLinFactNeighborY="-68373">
        <dgm:presLayoutVars>
          <dgm:chMax val="0"/>
          <dgm:chPref val="0"/>
        </dgm:presLayoutVars>
      </dgm:prSet>
      <dgm:spPr/>
    </dgm:pt>
    <dgm:pt modelId="{58E99B9F-A6E7-47D9-8228-1A259FE37C2E}" type="pres">
      <dgm:prSet presAssocID="{44039AA8-29B5-4D57-886A-1A3E1EA38242}" presName="txSpace" presStyleCnt="0"/>
      <dgm:spPr/>
    </dgm:pt>
    <dgm:pt modelId="{399BD61F-1C4C-4C39-A6B7-31AC4A8D7EC7}" type="pres">
      <dgm:prSet presAssocID="{44039AA8-29B5-4D57-886A-1A3E1EA38242}" presName="desTx" presStyleLbl="revTx" presStyleIdx="1" presStyleCnt="4" custLinFactNeighborX="-1747" custLinFactNeighborY="-37929">
        <dgm:presLayoutVars/>
      </dgm:prSet>
      <dgm:spPr/>
    </dgm:pt>
    <dgm:pt modelId="{4CFF4650-70CF-4475-9673-B640BD22C380}" type="pres">
      <dgm:prSet presAssocID="{73A54CB4-3920-444B-8968-4CF9855751A0}" presName="sibTrans" presStyleCnt="0"/>
      <dgm:spPr/>
    </dgm:pt>
    <dgm:pt modelId="{9F44C3E4-5583-4D42-BFC3-19A3A6484D0C}" type="pres">
      <dgm:prSet presAssocID="{0894B57B-9ABE-4920-B77E-D0D32FC7D69B}" presName="compNode" presStyleCnt="0"/>
      <dgm:spPr/>
    </dgm:pt>
    <dgm:pt modelId="{2109F9F7-965D-4B19-A7A1-41BC44052739}" type="pres">
      <dgm:prSet presAssocID="{0894B57B-9ABE-4920-B77E-D0D32FC7D69B}" presName="iconRect" presStyleLbl="node1" presStyleIdx="1" presStyleCnt="2" custLinFactNeighborX="-2494" custLinFactNeighborY="-1865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3ECAD6E-2759-4F76-B413-2650DC353D7A}" type="pres">
      <dgm:prSet presAssocID="{0894B57B-9ABE-4920-B77E-D0D32FC7D69B}" presName="iconSpace" presStyleCnt="0"/>
      <dgm:spPr/>
    </dgm:pt>
    <dgm:pt modelId="{DC430CEB-1400-441F-A603-AEAFE177C7A1}" type="pres">
      <dgm:prSet presAssocID="{0894B57B-9ABE-4920-B77E-D0D32FC7D69B}" presName="parTx" presStyleLbl="revTx" presStyleIdx="2" presStyleCnt="4" custLinFactNeighborX="1528" custLinFactNeighborY="-68374">
        <dgm:presLayoutVars>
          <dgm:chMax val="0"/>
          <dgm:chPref val="0"/>
        </dgm:presLayoutVars>
      </dgm:prSet>
      <dgm:spPr/>
    </dgm:pt>
    <dgm:pt modelId="{25A7A054-6E26-440A-BF6A-CCE5335F46C4}" type="pres">
      <dgm:prSet presAssocID="{0894B57B-9ABE-4920-B77E-D0D32FC7D69B}" presName="txSpace" presStyleCnt="0"/>
      <dgm:spPr/>
    </dgm:pt>
    <dgm:pt modelId="{AA4D5F4B-3989-48C1-90C3-D3A89BFB8DB1}" type="pres">
      <dgm:prSet presAssocID="{0894B57B-9ABE-4920-B77E-D0D32FC7D69B}" presName="desTx" presStyleLbl="revTx" presStyleIdx="3" presStyleCnt="4" custLinFactNeighborX="1965" custLinFactNeighborY="-45982">
        <dgm:presLayoutVars/>
      </dgm:prSet>
      <dgm:spPr/>
    </dgm:pt>
  </dgm:ptLst>
  <dgm:cxnLst>
    <dgm:cxn modelId="{05497B28-569E-44E5-AFE7-45FA239E1E84}" srcId="{44039AA8-29B5-4D57-886A-1A3E1EA38242}" destId="{33878ED0-61FE-4422-9B7D-DC93DE7FD377}" srcOrd="0" destOrd="0" parTransId="{B6CC9BD3-474E-42BB-A9D8-9E8E9649C5E3}" sibTransId="{F92534B5-DFA1-4F5F-B3F9-BB3C169DC712}"/>
    <dgm:cxn modelId="{ACE0A92E-E5DC-4A40-8CE3-C5EC718B40FE}" srcId="{0894B57B-9ABE-4920-B77E-D0D32FC7D69B}" destId="{A9EFB4FC-3C49-445A-A487-110688AF8910}" srcOrd="0" destOrd="0" parTransId="{508AF36D-70CE-4546-A2CA-A2FDA910703F}" sibTransId="{D5B78D60-2006-4C58-814A-1B7A1853C800}"/>
    <dgm:cxn modelId="{35DF4535-0840-40ED-9FA3-B1A763E72711}" srcId="{0894B57B-9ABE-4920-B77E-D0D32FC7D69B}" destId="{DDE5A835-2790-4005-BA93-6109CDA74A15}" srcOrd="1" destOrd="0" parTransId="{EFC60B5B-F6CA-4782-9714-E444B3C13B9C}" sibTransId="{EFBE1C6C-4598-436D-B22E-2D068262FD39}"/>
    <dgm:cxn modelId="{B53B7167-E6A3-492A-AFFF-B43F3598E36B}" srcId="{44039AA8-29B5-4D57-886A-1A3E1EA38242}" destId="{20A94FAF-0941-4D3C-8C8B-5C2AEB6EBD0A}" srcOrd="1" destOrd="0" parTransId="{D2D9828A-8AD7-4F66-A74A-464CCFC3DEE5}" sibTransId="{A344E39C-E56C-44A6-BE88-B63AAFCBB20B}"/>
    <dgm:cxn modelId="{78A0236C-0696-47FD-8F9F-F8B8BB1D0D57}" type="presOf" srcId="{DDE5A835-2790-4005-BA93-6109CDA74A15}" destId="{AA4D5F4B-3989-48C1-90C3-D3A89BFB8DB1}" srcOrd="0" destOrd="1" presId="urn:microsoft.com/office/officeart/2018/2/layout/IconLabelDescriptionList"/>
    <dgm:cxn modelId="{DF1D8382-C2A0-457B-B186-6514AD7D0ED9}" srcId="{7561882F-5881-4B95-AB8B-1DB0E1421D7F}" destId="{44039AA8-29B5-4D57-886A-1A3E1EA38242}" srcOrd="0" destOrd="0" parTransId="{98EC8670-D1E8-4A7B-9B89-9E2AC9BB1883}" sibTransId="{73A54CB4-3920-444B-8968-4CF9855751A0}"/>
    <dgm:cxn modelId="{88A36489-C905-43F3-87BE-79AADE96A91E}" type="presOf" srcId="{33878ED0-61FE-4422-9B7D-DC93DE7FD377}" destId="{399BD61F-1C4C-4C39-A6B7-31AC4A8D7EC7}" srcOrd="0" destOrd="0" presId="urn:microsoft.com/office/officeart/2018/2/layout/IconLabelDescriptionList"/>
    <dgm:cxn modelId="{E636E48B-1B45-4EC4-9839-FA9233E71250}" type="presOf" srcId="{A9EFB4FC-3C49-445A-A487-110688AF8910}" destId="{AA4D5F4B-3989-48C1-90C3-D3A89BFB8DB1}" srcOrd="0" destOrd="0" presId="urn:microsoft.com/office/officeart/2018/2/layout/IconLabelDescriptionList"/>
    <dgm:cxn modelId="{BE88D993-5E30-4B61-AD64-3916B3045F23}" srcId="{7561882F-5881-4B95-AB8B-1DB0E1421D7F}" destId="{0894B57B-9ABE-4920-B77E-D0D32FC7D69B}" srcOrd="1" destOrd="0" parTransId="{ED72AC28-426E-4D84-8F7C-2EB638EE7A7D}" sibTransId="{E78FCBB3-1773-4C4D-834C-4D0E10AFC835}"/>
    <dgm:cxn modelId="{790A1E96-25F2-4A52-8FAD-4F0A949639CA}" type="presOf" srcId="{0894B57B-9ABE-4920-B77E-D0D32FC7D69B}" destId="{DC430CEB-1400-441F-A603-AEAFE177C7A1}" srcOrd="0" destOrd="0" presId="urn:microsoft.com/office/officeart/2018/2/layout/IconLabelDescriptionList"/>
    <dgm:cxn modelId="{04563999-8AF6-407E-BEFE-A0BA895E7406}" type="presOf" srcId="{20A94FAF-0941-4D3C-8C8B-5C2AEB6EBD0A}" destId="{399BD61F-1C4C-4C39-A6B7-31AC4A8D7EC7}" srcOrd="0" destOrd="1" presId="urn:microsoft.com/office/officeart/2018/2/layout/IconLabelDescriptionList"/>
    <dgm:cxn modelId="{E2885FC8-D40D-4598-931F-FF4F2D453104}" type="presOf" srcId="{44039AA8-29B5-4D57-886A-1A3E1EA38242}" destId="{49608870-2A1C-4F04-8BEC-E4221AB2DD6B}" srcOrd="0" destOrd="0" presId="urn:microsoft.com/office/officeart/2018/2/layout/IconLabelDescriptionList"/>
    <dgm:cxn modelId="{126D7AE8-F7F4-475B-B98E-A2229855C33E}" type="presOf" srcId="{7561882F-5881-4B95-AB8B-1DB0E1421D7F}" destId="{32E05D3A-6B59-4315-BA8A-0462B85E1618}" srcOrd="0" destOrd="0" presId="urn:microsoft.com/office/officeart/2018/2/layout/IconLabelDescriptionList"/>
    <dgm:cxn modelId="{92F6422D-5A6E-4ADA-91F1-25D9F65D9BDC}" type="presParOf" srcId="{32E05D3A-6B59-4315-BA8A-0462B85E1618}" destId="{E9FEF98E-6E64-4E50-91AC-4577971D4B81}" srcOrd="0" destOrd="0" presId="urn:microsoft.com/office/officeart/2018/2/layout/IconLabelDescriptionList"/>
    <dgm:cxn modelId="{02DFEC93-ECD3-4ED2-A1D1-2328401C49F5}" type="presParOf" srcId="{E9FEF98E-6E64-4E50-91AC-4577971D4B81}" destId="{791E1CF3-1959-4D7E-9301-5A2DE5F2F648}" srcOrd="0" destOrd="0" presId="urn:microsoft.com/office/officeart/2018/2/layout/IconLabelDescriptionList"/>
    <dgm:cxn modelId="{15065538-8084-436D-8446-2C25C4CA42E3}" type="presParOf" srcId="{E9FEF98E-6E64-4E50-91AC-4577971D4B81}" destId="{F61FB236-2F3B-47BF-A28A-393F96E65F1D}" srcOrd="1" destOrd="0" presId="urn:microsoft.com/office/officeart/2018/2/layout/IconLabelDescriptionList"/>
    <dgm:cxn modelId="{ABB89492-E677-4E8B-8761-47B622AED0BE}" type="presParOf" srcId="{E9FEF98E-6E64-4E50-91AC-4577971D4B81}" destId="{49608870-2A1C-4F04-8BEC-E4221AB2DD6B}" srcOrd="2" destOrd="0" presId="urn:microsoft.com/office/officeart/2018/2/layout/IconLabelDescriptionList"/>
    <dgm:cxn modelId="{B2032C96-5641-4710-A34F-D90506007035}" type="presParOf" srcId="{E9FEF98E-6E64-4E50-91AC-4577971D4B81}" destId="{58E99B9F-A6E7-47D9-8228-1A259FE37C2E}" srcOrd="3" destOrd="0" presId="urn:microsoft.com/office/officeart/2018/2/layout/IconLabelDescriptionList"/>
    <dgm:cxn modelId="{35C96CE2-0245-44B3-91B8-FAEB601CE158}" type="presParOf" srcId="{E9FEF98E-6E64-4E50-91AC-4577971D4B81}" destId="{399BD61F-1C4C-4C39-A6B7-31AC4A8D7EC7}" srcOrd="4" destOrd="0" presId="urn:microsoft.com/office/officeart/2018/2/layout/IconLabelDescriptionList"/>
    <dgm:cxn modelId="{1D110756-9B72-40EA-A653-D77B61D868B8}" type="presParOf" srcId="{32E05D3A-6B59-4315-BA8A-0462B85E1618}" destId="{4CFF4650-70CF-4475-9673-B640BD22C380}" srcOrd="1" destOrd="0" presId="urn:microsoft.com/office/officeart/2018/2/layout/IconLabelDescriptionList"/>
    <dgm:cxn modelId="{343DF120-6109-4011-9119-63C86E896BBA}" type="presParOf" srcId="{32E05D3A-6B59-4315-BA8A-0462B85E1618}" destId="{9F44C3E4-5583-4D42-BFC3-19A3A6484D0C}" srcOrd="2" destOrd="0" presId="urn:microsoft.com/office/officeart/2018/2/layout/IconLabelDescriptionList"/>
    <dgm:cxn modelId="{66C405D2-90EE-4060-833B-72F212E9BDBE}" type="presParOf" srcId="{9F44C3E4-5583-4D42-BFC3-19A3A6484D0C}" destId="{2109F9F7-965D-4B19-A7A1-41BC44052739}" srcOrd="0" destOrd="0" presId="urn:microsoft.com/office/officeart/2018/2/layout/IconLabelDescriptionList"/>
    <dgm:cxn modelId="{75A70391-C950-40BB-8E1D-6EFA2505DCE4}" type="presParOf" srcId="{9F44C3E4-5583-4D42-BFC3-19A3A6484D0C}" destId="{F3ECAD6E-2759-4F76-B413-2650DC353D7A}" srcOrd="1" destOrd="0" presId="urn:microsoft.com/office/officeart/2018/2/layout/IconLabelDescriptionList"/>
    <dgm:cxn modelId="{0FDD9825-3FF6-4D8A-A657-66D6554026D7}" type="presParOf" srcId="{9F44C3E4-5583-4D42-BFC3-19A3A6484D0C}" destId="{DC430CEB-1400-441F-A603-AEAFE177C7A1}" srcOrd="2" destOrd="0" presId="urn:microsoft.com/office/officeart/2018/2/layout/IconLabelDescriptionList"/>
    <dgm:cxn modelId="{2992D959-A381-4343-8868-432E331CC506}" type="presParOf" srcId="{9F44C3E4-5583-4D42-BFC3-19A3A6484D0C}" destId="{25A7A054-6E26-440A-BF6A-CCE5335F46C4}" srcOrd="3" destOrd="0" presId="urn:microsoft.com/office/officeart/2018/2/layout/IconLabelDescriptionList"/>
    <dgm:cxn modelId="{4299E96B-3E38-405F-8429-3F3F179096C7}" type="presParOf" srcId="{9F44C3E4-5583-4D42-BFC3-19A3A6484D0C}" destId="{AA4D5F4B-3989-48C1-90C3-D3A89BFB8DB1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561882F-5881-4B95-AB8B-1DB0E1421D7F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44039AA8-29B5-4D57-886A-1A3E1EA3824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Synthetic Data </a:t>
          </a:r>
          <a:endParaRPr lang="en-US" dirty="0"/>
        </a:p>
      </dgm:t>
    </dgm:pt>
    <dgm:pt modelId="{98EC8670-D1E8-4A7B-9B89-9E2AC9BB1883}" type="parTrans" cxnId="{DF1D8382-C2A0-457B-B186-6514AD7D0ED9}">
      <dgm:prSet/>
      <dgm:spPr/>
      <dgm:t>
        <a:bodyPr/>
        <a:lstStyle/>
        <a:p>
          <a:endParaRPr lang="en-US"/>
        </a:p>
      </dgm:t>
    </dgm:pt>
    <dgm:pt modelId="{73A54CB4-3920-444B-8968-4CF9855751A0}" type="sibTrans" cxnId="{DF1D8382-C2A0-457B-B186-6514AD7D0ED9}">
      <dgm:prSet/>
      <dgm:spPr/>
      <dgm:t>
        <a:bodyPr/>
        <a:lstStyle/>
        <a:p>
          <a:endParaRPr lang="en-US"/>
        </a:p>
      </dgm:t>
    </dgm:pt>
    <dgm:pt modelId="{33878ED0-61FE-4422-9B7D-DC93DE7FD3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projects focus is on the technology, such as data pipelines and not PII data.</a:t>
          </a:r>
        </a:p>
        <a:p>
          <a:pPr>
            <a:lnSpc>
              <a:spcPct val="100000"/>
            </a:lnSpc>
          </a:pPr>
          <a:r>
            <a:rPr lang="en-US" dirty="0"/>
            <a:t>The move to production depends on </a:t>
          </a:r>
          <a:r>
            <a:rPr lang="en-GB" noProof="0" dirty="0"/>
            <a:t>organisational</a:t>
          </a:r>
          <a:r>
            <a:rPr lang="en-US" dirty="0"/>
            <a:t> assurance processes such as Cyber and Information governance</a:t>
          </a:r>
        </a:p>
      </dgm:t>
    </dgm:pt>
    <dgm:pt modelId="{B6CC9BD3-474E-42BB-A9D8-9E8E9649C5E3}" type="parTrans" cxnId="{05497B28-569E-44E5-AFE7-45FA239E1E84}">
      <dgm:prSet/>
      <dgm:spPr/>
      <dgm:t>
        <a:bodyPr/>
        <a:lstStyle/>
        <a:p>
          <a:endParaRPr lang="en-US"/>
        </a:p>
      </dgm:t>
    </dgm:pt>
    <dgm:pt modelId="{F92534B5-DFA1-4F5F-B3F9-BB3C169DC712}" type="sibTrans" cxnId="{05497B28-569E-44E5-AFE7-45FA239E1E84}">
      <dgm:prSet/>
      <dgm:spPr/>
      <dgm:t>
        <a:bodyPr/>
        <a:lstStyle/>
        <a:p>
          <a:endParaRPr lang="en-US"/>
        </a:p>
      </dgm:t>
    </dgm:pt>
    <dgm:pt modelId="{0894B57B-9ABE-4920-B77E-D0D32FC7D69B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Organisational Assurance</a:t>
          </a:r>
          <a:endParaRPr lang="en-US" dirty="0"/>
        </a:p>
      </dgm:t>
    </dgm:pt>
    <dgm:pt modelId="{ED72AC28-426E-4D84-8F7C-2EB638EE7A7D}" type="parTrans" cxnId="{BE88D993-5E30-4B61-AD64-3916B3045F23}">
      <dgm:prSet/>
      <dgm:spPr/>
      <dgm:t>
        <a:bodyPr/>
        <a:lstStyle/>
        <a:p>
          <a:endParaRPr lang="en-US"/>
        </a:p>
      </dgm:t>
    </dgm:pt>
    <dgm:pt modelId="{E78FCBB3-1773-4C4D-834C-4D0E10AFC835}" type="sibTrans" cxnId="{BE88D993-5E30-4B61-AD64-3916B3045F23}">
      <dgm:prSet/>
      <dgm:spPr/>
      <dgm:t>
        <a:bodyPr/>
        <a:lstStyle/>
        <a:p>
          <a:endParaRPr lang="en-US"/>
        </a:p>
      </dgm:t>
    </dgm:pt>
    <dgm:pt modelId="{A9EFB4FC-3C49-445A-A487-110688AF89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Cyber Security</a:t>
          </a:r>
          <a:endParaRPr lang="en-US" dirty="0"/>
        </a:p>
      </dgm:t>
    </dgm:pt>
    <dgm:pt modelId="{508AF36D-70CE-4546-A2CA-A2FDA910703F}" type="parTrans" cxnId="{ACE0A92E-E5DC-4A40-8CE3-C5EC718B40FE}">
      <dgm:prSet/>
      <dgm:spPr/>
      <dgm:t>
        <a:bodyPr/>
        <a:lstStyle/>
        <a:p>
          <a:endParaRPr lang="en-US"/>
        </a:p>
      </dgm:t>
    </dgm:pt>
    <dgm:pt modelId="{D5B78D60-2006-4C58-814A-1B7A1853C800}" type="sibTrans" cxnId="{ACE0A92E-E5DC-4A40-8CE3-C5EC718B40FE}">
      <dgm:prSet/>
      <dgm:spPr/>
      <dgm:t>
        <a:bodyPr/>
        <a:lstStyle/>
        <a:p>
          <a:endParaRPr lang="en-US"/>
        </a:p>
      </dgm:t>
    </dgm:pt>
    <dgm:pt modelId="{DDE5A835-2790-4005-BA93-6109CDA74A1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Information Governance</a:t>
          </a:r>
        </a:p>
        <a:p>
          <a:pPr>
            <a:lnSpc>
              <a:spcPct val="100000"/>
            </a:lnSpc>
          </a:pPr>
          <a:r>
            <a:rPr lang="en-GB" dirty="0"/>
            <a:t>Service Management: Change control</a:t>
          </a:r>
        </a:p>
        <a:p>
          <a:pPr>
            <a:lnSpc>
              <a:spcPct val="100000"/>
            </a:lnSpc>
          </a:pPr>
          <a:endParaRPr lang="en-US" dirty="0"/>
        </a:p>
      </dgm:t>
    </dgm:pt>
    <dgm:pt modelId="{EFC60B5B-F6CA-4782-9714-E444B3C13B9C}" type="parTrans" cxnId="{35DF4535-0840-40ED-9FA3-B1A763E72711}">
      <dgm:prSet/>
      <dgm:spPr/>
      <dgm:t>
        <a:bodyPr/>
        <a:lstStyle/>
        <a:p>
          <a:endParaRPr lang="en-US"/>
        </a:p>
      </dgm:t>
    </dgm:pt>
    <dgm:pt modelId="{EFBE1C6C-4598-436D-B22E-2D068262FD39}" type="sibTrans" cxnId="{35DF4535-0840-40ED-9FA3-B1A763E72711}">
      <dgm:prSet/>
      <dgm:spPr/>
      <dgm:t>
        <a:bodyPr/>
        <a:lstStyle/>
        <a:p>
          <a:endParaRPr lang="en-US"/>
        </a:p>
      </dgm:t>
    </dgm:pt>
    <dgm:pt modelId="{32E05D3A-6B59-4315-BA8A-0462B85E1618}" type="pres">
      <dgm:prSet presAssocID="{7561882F-5881-4B95-AB8B-1DB0E1421D7F}" presName="root" presStyleCnt="0">
        <dgm:presLayoutVars>
          <dgm:dir/>
          <dgm:resizeHandles val="exact"/>
        </dgm:presLayoutVars>
      </dgm:prSet>
      <dgm:spPr/>
    </dgm:pt>
    <dgm:pt modelId="{E9FEF98E-6E64-4E50-91AC-4577971D4B81}" type="pres">
      <dgm:prSet presAssocID="{44039AA8-29B5-4D57-886A-1A3E1EA38242}" presName="compNode" presStyleCnt="0"/>
      <dgm:spPr/>
    </dgm:pt>
    <dgm:pt modelId="{791E1CF3-1959-4D7E-9301-5A2DE5F2F648}" type="pres">
      <dgm:prSet presAssocID="{44039AA8-29B5-4D57-886A-1A3E1EA38242}" presName="iconRect" presStyleLbl="node1" presStyleIdx="0" presStyleCnt="2" custLinFactNeighborX="-12468" custLinFactNeighborY="-581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 with solid fill"/>
        </a:ext>
      </dgm:extLst>
    </dgm:pt>
    <dgm:pt modelId="{F61FB236-2F3B-47BF-A28A-393F96E65F1D}" type="pres">
      <dgm:prSet presAssocID="{44039AA8-29B5-4D57-886A-1A3E1EA38242}" presName="iconSpace" presStyleCnt="0"/>
      <dgm:spPr/>
    </dgm:pt>
    <dgm:pt modelId="{49608870-2A1C-4F04-8BEC-E4221AB2DD6B}" type="pres">
      <dgm:prSet presAssocID="{44039AA8-29B5-4D57-886A-1A3E1EA38242}" presName="parTx" presStyleLbl="revTx" presStyleIdx="0" presStyleCnt="4">
        <dgm:presLayoutVars>
          <dgm:chMax val="0"/>
          <dgm:chPref val="0"/>
        </dgm:presLayoutVars>
      </dgm:prSet>
      <dgm:spPr/>
    </dgm:pt>
    <dgm:pt modelId="{58E99B9F-A6E7-47D9-8228-1A259FE37C2E}" type="pres">
      <dgm:prSet presAssocID="{44039AA8-29B5-4D57-886A-1A3E1EA38242}" presName="txSpace" presStyleCnt="0"/>
      <dgm:spPr/>
    </dgm:pt>
    <dgm:pt modelId="{399BD61F-1C4C-4C39-A6B7-31AC4A8D7EC7}" type="pres">
      <dgm:prSet presAssocID="{44039AA8-29B5-4D57-886A-1A3E1EA38242}" presName="desTx" presStyleLbl="revTx" presStyleIdx="1" presStyleCnt="4">
        <dgm:presLayoutVars/>
      </dgm:prSet>
      <dgm:spPr/>
    </dgm:pt>
    <dgm:pt modelId="{4CFF4650-70CF-4475-9673-B640BD22C380}" type="pres">
      <dgm:prSet presAssocID="{73A54CB4-3920-444B-8968-4CF9855751A0}" presName="sibTrans" presStyleCnt="0"/>
      <dgm:spPr/>
    </dgm:pt>
    <dgm:pt modelId="{9F44C3E4-5583-4D42-BFC3-19A3A6484D0C}" type="pres">
      <dgm:prSet presAssocID="{0894B57B-9ABE-4920-B77E-D0D32FC7D69B}" presName="compNode" presStyleCnt="0"/>
      <dgm:spPr/>
    </dgm:pt>
    <dgm:pt modelId="{2109F9F7-965D-4B19-A7A1-41BC44052739}" type="pres">
      <dgm:prSet presAssocID="{0894B57B-9ABE-4920-B77E-D0D32FC7D69B}" presName="iconRect" presStyleLbl="node1" presStyleIdx="1" presStyleCnt="2" custLinFactNeighborX="-13556" custLinFactNeighborY="-5814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 with solid fill"/>
        </a:ext>
      </dgm:extLst>
    </dgm:pt>
    <dgm:pt modelId="{F3ECAD6E-2759-4F76-B413-2650DC353D7A}" type="pres">
      <dgm:prSet presAssocID="{0894B57B-9ABE-4920-B77E-D0D32FC7D69B}" presName="iconSpace" presStyleCnt="0"/>
      <dgm:spPr/>
    </dgm:pt>
    <dgm:pt modelId="{DC430CEB-1400-441F-A603-AEAFE177C7A1}" type="pres">
      <dgm:prSet presAssocID="{0894B57B-9ABE-4920-B77E-D0D32FC7D69B}" presName="parTx" presStyleLbl="revTx" presStyleIdx="2" presStyleCnt="4">
        <dgm:presLayoutVars>
          <dgm:chMax val="0"/>
          <dgm:chPref val="0"/>
        </dgm:presLayoutVars>
      </dgm:prSet>
      <dgm:spPr/>
    </dgm:pt>
    <dgm:pt modelId="{25A7A054-6E26-440A-BF6A-CCE5335F46C4}" type="pres">
      <dgm:prSet presAssocID="{0894B57B-9ABE-4920-B77E-D0D32FC7D69B}" presName="txSpace" presStyleCnt="0"/>
      <dgm:spPr/>
    </dgm:pt>
    <dgm:pt modelId="{AA4D5F4B-3989-48C1-90C3-D3A89BFB8DB1}" type="pres">
      <dgm:prSet presAssocID="{0894B57B-9ABE-4920-B77E-D0D32FC7D69B}" presName="desTx" presStyleLbl="revTx" presStyleIdx="3" presStyleCnt="4">
        <dgm:presLayoutVars/>
      </dgm:prSet>
      <dgm:spPr/>
    </dgm:pt>
  </dgm:ptLst>
  <dgm:cxnLst>
    <dgm:cxn modelId="{05497B28-569E-44E5-AFE7-45FA239E1E84}" srcId="{44039AA8-29B5-4D57-886A-1A3E1EA38242}" destId="{33878ED0-61FE-4422-9B7D-DC93DE7FD377}" srcOrd="0" destOrd="0" parTransId="{B6CC9BD3-474E-42BB-A9D8-9E8E9649C5E3}" sibTransId="{F92534B5-DFA1-4F5F-B3F9-BB3C169DC712}"/>
    <dgm:cxn modelId="{ACE0A92E-E5DC-4A40-8CE3-C5EC718B40FE}" srcId="{0894B57B-9ABE-4920-B77E-D0D32FC7D69B}" destId="{A9EFB4FC-3C49-445A-A487-110688AF8910}" srcOrd="0" destOrd="0" parTransId="{508AF36D-70CE-4546-A2CA-A2FDA910703F}" sibTransId="{D5B78D60-2006-4C58-814A-1B7A1853C800}"/>
    <dgm:cxn modelId="{35DF4535-0840-40ED-9FA3-B1A763E72711}" srcId="{0894B57B-9ABE-4920-B77E-D0D32FC7D69B}" destId="{DDE5A835-2790-4005-BA93-6109CDA74A15}" srcOrd="1" destOrd="0" parTransId="{EFC60B5B-F6CA-4782-9714-E444B3C13B9C}" sibTransId="{EFBE1C6C-4598-436D-B22E-2D068262FD39}"/>
    <dgm:cxn modelId="{78A0236C-0696-47FD-8F9F-F8B8BB1D0D57}" type="presOf" srcId="{DDE5A835-2790-4005-BA93-6109CDA74A15}" destId="{AA4D5F4B-3989-48C1-90C3-D3A89BFB8DB1}" srcOrd="0" destOrd="1" presId="urn:microsoft.com/office/officeart/2018/2/layout/IconLabelDescriptionList"/>
    <dgm:cxn modelId="{DF1D8382-C2A0-457B-B186-6514AD7D0ED9}" srcId="{7561882F-5881-4B95-AB8B-1DB0E1421D7F}" destId="{44039AA8-29B5-4D57-886A-1A3E1EA38242}" srcOrd="0" destOrd="0" parTransId="{98EC8670-D1E8-4A7B-9B89-9E2AC9BB1883}" sibTransId="{73A54CB4-3920-444B-8968-4CF9855751A0}"/>
    <dgm:cxn modelId="{88A36489-C905-43F3-87BE-79AADE96A91E}" type="presOf" srcId="{33878ED0-61FE-4422-9B7D-DC93DE7FD377}" destId="{399BD61F-1C4C-4C39-A6B7-31AC4A8D7EC7}" srcOrd="0" destOrd="0" presId="urn:microsoft.com/office/officeart/2018/2/layout/IconLabelDescriptionList"/>
    <dgm:cxn modelId="{E636E48B-1B45-4EC4-9839-FA9233E71250}" type="presOf" srcId="{A9EFB4FC-3C49-445A-A487-110688AF8910}" destId="{AA4D5F4B-3989-48C1-90C3-D3A89BFB8DB1}" srcOrd="0" destOrd="0" presId="urn:microsoft.com/office/officeart/2018/2/layout/IconLabelDescriptionList"/>
    <dgm:cxn modelId="{BE88D993-5E30-4B61-AD64-3916B3045F23}" srcId="{7561882F-5881-4B95-AB8B-1DB0E1421D7F}" destId="{0894B57B-9ABE-4920-B77E-D0D32FC7D69B}" srcOrd="1" destOrd="0" parTransId="{ED72AC28-426E-4D84-8F7C-2EB638EE7A7D}" sibTransId="{E78FCBB3-1773-4C4D-834C-4D0E10AFC835}"/>
    <dgm:cxn modelId="{790A1E96-25F2-4A52-8FAD-4F0A949639CA}" type="presOf" srcId="{0894B57B-9ABE-4920-B77E-D0D32FC7D69B}" destId="{DC430CEB-1400-441F-A603-AEAFE177C7A1}" srcOrd="0" destOrd="0" presId="urn:microsoft.com/office/officeart/2018/2/layout/IconLabelDescriptionList"/>
    <dgm:cxn modelId="{E2885FC8-D40D-4598-931F-FF4F2D453104}" type="presOf" srcId="{44039AA8-29B5-4D57-886A-1A3E1EA38242}" destId="{49608870-2A1C-4F04-8BEC-E4221AB2DD6B}" srcOrd="0" destOrd="0" presId="urn:microsoft.com/office/officeart/2018/2/layout/IconLabelDescriptionList"/>
    <dgm:cxn modelId="{126D7AE8-F7F4-475B-B98E-A2229855C33E}" type="presOf" srcId="{7561882F-5881-4B95-AB8B-1DB0E1421D7F}" destId="{32E05D3A-6B59-4315-BA8A-0462B85E1618}" srcOrd="0" destOrd="0" presId="urn:microsoft.com/office/officeart/2018/2/layout/IconLabelDescriptionList"/>
    <dgm:cxn modelId="{92F6422D-5A6E-4ADA-91F1-25D9F65D9BDC}" type="presParOf" srcId="{32E05D3A-6B59-4315-BA8A-0462B85E1618}" destId="{E9FEF98E-6E64-4E50-91AC-4577971D4B81}" srcOrd="0" destOrd="0" presId="urn:microsoft.com/office/officeart/2018/2/layout/IconLabelDescriptionList"/>
    <dgm:cxn modelId="{02DFEC93-ECD3-4ED2-A1D1-2328401C49F5}" type="presParOf" srcId="{E9FEF98E-6E64-4E50-91AC-4577971D4B81}" destId="{791E1CF3-1959-4D7E-9301-5A2DE5F2F648}" srcOrd="0" destOrd="0" presId="urn:microsoft.com/office/officeart/2018/2/layout/IconLabelDescriptionList"/>
    <dgm:cxn modelId="{15065538-8084-436D-8446-2C25C4CA42E3}" type="presParOf" srcId="{E9FEF98E-6E64-4E50-91AC-4577971D4B81}" destId="{F61FB236-2F3B-47BF-A28A-393F96E65F1D}" srcOrd="1" destOrd="0" presId="urn:microsoft.com/office/officeart/2018/2/layout/IconLabelDescriptionList"/>
    <dgm:cxn modelId="{ABB89492-E677-4E8B-8761-47B622AED0BE}" type="presParOf" srcId="{E9FEF98E-6E64-4E50-91AC-4577971D4B81}" destId="{49608870-2A1C-4F04-8BEC-E4221AB2DD6B}" srcOrd="2" destOrd="0" presId="urn:microsoft.com/office/officeart/2018/2/layout/IconLabelDescriptionList"/>
    <dgm:cxn modelId="{B2032C96-5641-4710-A34F-D90506007035}" type="presParOf" srcId="{E9FEF98E-6E64-4E50-91AC-4577971D4B81}" destId="{58E99B9F-A6E7-47D9-8228-1A259FE37C2E}" srcOrd="3" destOrd="0" presId="urn:microsoft.com/office/officeart/2018/2/layout/IconLabelDescriptionList"/>
    <dgm:cxn modelId="{35C96CE2-0245-44B3-91B8-FAEB601CE158}" type="presParOf" srcId="{E9FEF98E-6E64-4E50-91AC-4577971D4B81}" destId="{399BD61F-1C4C-4C39-A6B7-31AC4A8D7EC7}" srcOrd="4" destOrd="0" presId="urn:microsoft.com/office/officeart/2018/2/layout/IconLabelDescriptionList"/>
    <dgm:cxn modelId="{1D110756-9B72-40EA-A653-D77B61D868B8}" type="presParOf" srcId="{32E05D3A-6B59-4315-BA8A-0462B85E1618}" destId="{4CFF4650-70CF-4475-9673-B640BD22C380}" srcOrd="1" destOrd="0" presId="urn:microsoft.com/office/officeart/2018/2/layout/IconLabelDescriptionList"/>
    <dgm:cxn modelId="{343DF120-6109-4011-9119-63C86E896BBA}" type="presParOf" srcId="{32E05D3A-6B59-4315-BA8A-0462B85E1618}" destId="{9F44C3E4-5583-4D42-BFC3-19A3A6484D0C}" srcOrd="2" destOrd="0" presId="urn:microsoft.com/office/officeart/2018/2/layout/IconLabelDescriptionList"/>
    <dgm:cxn modelId="{66C405D2-90EE-4060-833B-72F212E9BDBE}" type="presParOf" srcId="{9F44C3E4-5583-4D42-BFC3-19A3A6484D0C}" destId="{2109F9F7-965D-4B19-A7A1-41BC44052739}" srcOrd="0" destOrd="0" presId="urn:microsoft.com/office/officeart/2018/2/layout/IconLabelDescriptionList"/>
    <dgm:cxn modelId="{75A70391-C950-40BB-8E1D-6EFA2505DCE4}" type="presParOf" srcId="{9F44C3E4-5583-4D42-BFC3-19A3A6484D0C}" destId="{F3ECAD6E-2759-4F76-B413-2650DC353D7A}" srcOrd="1" destOrd="0" presId="urn:microsoft.com/office/officeart/2018/2/layout/IconLabelDescriptionList"/>
    <dgm:cxn modelId="{0FDD9825-3FF6-4D8A-A657-66D6554026D7}" type="presParOf" srcId="{9F44C3E4-5583-4D42-BFC3-19A3A6484D0C}" destId="{DC430CEB-1400-441F-A603-AEAFE177C7A1}" srcOrd="2" destOrd="0" presId="urn:microsoft.com/office/officeart/2018/2/layout/IconLabelDescriptionList"/>
    <dgm:cxn modelId="{2992D959-A381-4343-8868-432E331CC506}" type="presParOf" srcId="{9F44C3E4-5583-4D42-BFC3-19A3A6484D0C}" destId="{25A7A054-6E26-440A-BF6A-CCE5335F46C4}" srcOrd="3" destOrd="0" presId="urn:microsoft.com/office/officeart/2018/2/layout/IconLabelDescriptionList"/>
    <dgm:cxn modelId="{4299E96B-3E38-405F-8429-3F3F179096C7}" type="presParOf" srcId="{9F44C3E4-5583-4D42-BFC3-19A3A6484D0C}" destId="{AA4D5F4B-3989-48C1-90C3-D3A89BFB8DB1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36BF7B-FCCB-4D0D-8ADD-7B63A7505AC5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107043-8A6A-432B-9C7A-255EFAEB5DE0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BBE25-3C8E-480E-85AE-E5387640BBB6}">
      <dsp:nvSpPr>
        <dsp:cNvPr id="0" name=""/>
        <dsp:cNvSpPr/>
      </dsp:nvSpPr>
      <dsp:spPr>
        <a:xfrm>
          <a:off x="1507738" y="707092"/>
          <a:ext cx="4732020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Provides digital services for and with NHS Wales partners</a:t>
          </a:r>
          <a:endParaRPr lang="en-US" sz="2500" kern="1200" dirty="0"/>
        </a:p>
      </dsp:txBody>
      <dsp:txXfrm>
        <a:off x="1507738" y="707092"/>
        <a:ext cx="4732020" cy="1305401"/>
      </dsp:txXfrm>
    </dsp:sp>
    <dsp:sp modelId="{A73BAD6B-7A55-453C-93E2-7A752FF5F9BF}">
      <dsp:nvSpPr>
        <dsp:cNvPr id="0" name=""/>
        <dsp:cNvSpPr/>
      </dsp:nvSpPr>
      <dsp:spPr>
        <a:xfrm>
          <a:off x="6239758" y="707092"/>
          <a:ext cx="427584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Health boards, Primary Care, Public Health Wales, Welsh Government, Social Care </a:t>
          </a:r>
          <a:endParaRPr lang="en-US" sz="1300" kern="1200"/>
        </a:p>
      </dsp:txBody>
      <dsp:txXfrm>
        <a:off x="6239758" y="707092"/>
        <a:ext cx="4275841" cy="1305401"/>
      </dsp:txXfrm>
    </dsp:sp>
    <dsp:sp modelId="{64DF2F20-A398-4058-B5E2-E8B4B57C99F0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B53F1A-D339-49D5-B967-63F3962E9987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CE0B34-769B-45A6-BFD4-232E8E02DF31}">
      <dsp:nvSpPr>
        <dsp:cNvPr id="0" name=""/>
        <dsp:cNvSpPr/>
      </dsp:nvSpPr>
      <dsp:spPr>
        <a:xfrm>
          <a:off x="1507738" y="2338844"/>
          <a:ext cx="4732020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Services provided range from</a:t>
          </a:r>
          <a:endParaRPr lang="en-US" sz="2500" kern="1200"/>
        </a:p>
      </dsp:txBody>
      <dsp:txXfrm>
        <a:off x="1507738" y="2338844"/>
        <a:ext cx="4732020" cy="1305401"/>
      </dsp:txXfrm>
    </dsp:sp>
    <dsp:sp modelId="{6A1127F5-F6DC-49AE-80A2-7DF70D542048}">
      <dsp:nvSpPr>
        <dsp:cNvPr id="0" name=""/>
        <dsp:cNvSpPr/>
      </dsp:nvSpPr>
      <dsp:spPr>
        <a:xfrm>
          <a:off x="6239758" y="2338844"/>
          <a:ext cx="427584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Application: Hosting, Infrastructure, Networking</a:t>
          </a:r>
          <a:endParaRPr lang="en-US" sz="1300" kern="1200" dirty="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Corporate: Active Directory, Office 365, Teams, Intranet</a:t>
          </a:r>
          <a:endParaRPr lang="en-US" sz="1300" kern="1200" dirty="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Informatics: Warehousing, Analytics, Visualisation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Desktop: Managed Desktops across NHS Wales</a:t>
          </a:r>
          <a:endParaRPr lang="en-US" sz="1300" kern="1200" dirty="0"/>
        </a:p>
      </dsp:txBody>
      <dsp:txXfrm>
        <a:off x="6239758" y="2338844"/>
        <a:ext cx="4275841" cy="13054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1E1CF3-1959-4D7E-9301-5A2DE5F2F648}">
      <dsp:nvSpPr>
        <dsp:cNvPr id="0" name=""/>
        <dsp:cNvSpPr/>
      </dsp:nvSpPr>
      <dsp:spPr>
        <a:xfrm>
          <a:off x="295865" y="177540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608870-2A1C-4F04-8BEC-E4221AB2DD6B}">
      <dsp:nvSpPr>
        <dsp:cNvPr id="0" name=""/>
        <dsp:cNvSpPr/>
      </dsp:nvSpPr>
      <dsp:spPr>
        <a:xfrm>
          <a:off x="503251" y="1676166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 dirty="0"/>
            <a:t>Researcher </a:t>
          </a:r>
          <a:endParaRPr lang="en-US" sz="3600" kern="1200" dirty="0"/>
        </a:p>
      </dsp:txBody>
      <dsp:txXfrm>
        <a:off x="503251" y="1676166"/>
        <a:ext cx="4320000" cy="648000"/>
      </dsp:txXfrm>
    </dsp:sp>
    <dsp:sp modelId="{399BD61F-1C4C-4C39-A6B7-31AC4A8D7EC7}">
      <dsp:nvSpPr>
        <dsp:cNvPr id="0" name=""/>
        <dsp:cNvSpPr/>
      </dsp:nvSpPr>
      <dsp:spPr>
        <a:xfrm>
          <a:off x="484329" y="2434956"/>
          <a:ext cx="4320000" cy="1057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Project plan assumes dedicated time</a:t>
          </a:r>
          <a:endParaRPr lang="en-US" sz="2000" kern="1200" dirty="0"/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Change of circumstances: Role, Employment</a:t>
          </a:r>
          <a:endParaRPr lang="en-US" sz="2000" kern="1200" dirty="0"/>
        </a:p>
      </dsp:txBody>
      <dsp:txXfrm>
        <a:off x="484329" y="2434956"/>
        <a:ext cx="4320000" cy="1057064"/>
      </dsp:txXfrm>
    </dsp:sp>
    <dsp:sp modelId="{2109F9F7-965D-4B19-A7A1-41BC44052739}">
      <dsp:nvSpPr>
        <dsp:cNvPr id="0" name=""/>
        <dsp:cNvSpPr/>
      </dsp:nvSpPr>
      <dsp:spPr>
        <a:xfrm>
          <a:off x="5598090" y="177540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430CEB-1400-441F-A603-AEAFE177C7A1}">
      <dsp:nvSpPr>
        <dsp:cNvPr id="0" name=""/>
        <dsp:cNvSpPr/>
      </dsp:nvSpPr>
      <dsp:spPr>
        <a:xfrm>
          <a:off x="5701809" y="1676159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 dirty="0"/>
            <a:t>Partners</a:t>
          </a:r>
          <a:endParaRPr lang="en-US" sz="3600" kern="1200" dirty="0"/>
        </a:p>
      </dsp:txBody>
      <dsp:txXfrm>
        <a:off x="5701809" y="1676159"/>
        <a:ext cx="4320000" cy="648000"/>
      </dsp:txXfrm>
    </dsp:sp>
    <dsp:sp modelId="{AA4D5F4B-3989-48C1-90C3-D3A89BFB8DB1}">
      <dsp:nvSpPr>
        <dsp:cNvPr id="0" name=""/>
        <dsp:cNvSpPr/>
      </dsp:nvSpPr>
      <dsp:spPr>
        <a:xfrm>
          <a:off x="5720688" y="2349831"/>
          <a:ext cx="4320000" cy="1057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Priorities</a:t>
          </a:r>
          <a:endParaRPr lang="en-US" sz="2000" kern="1200" dirty="0"/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Access to resource</a:t>
          </a:r>
          <a:endParaRPr lang="en-US" sz="2000" kern="1200" dirty="0"/>
        </a:p>
      </dsp:txBody>
      <dsp:txXfrm>
        <a:off x="5720688" y="2349831"/>
        <a:ext cx="4320000" cy="10570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1E1CF3-1959-4D7E-9301-5A2DE5F2F648}">
      <dsp:nvSpPr>
        <dsp:cNvPr id="0" name=""/>
        <dsp:cNvSpPr/>
      </dsp:nvSpPr>
      <dsp:spPr>
        <a:xfrm>
          <a:off x="371283" y="177537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608870-2A1C-4F04-8BEC-E4221AB2DD6B}">
      <dsp:nvSpPr>
        <dsp:cNvPr id="0" name=""/>
        <dsp:cNvSpPr/>
      </dsp:nvSpPr>
      <dsp:spPr>
        <a:xfrm>
          <a:off x="559800" y="1941776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200" kern="1200" dirty="0"/>
            <a:t>Synthetic Data </a:t>
          </a:r>
          <a:endParaRPr lang="en-US" sz="3200" kern="1200" dirty="0"/>
        </a:p>
      </dsp:txBody>
      <dsp:txXfrm>
        <a:off x="559800" y="1941776"/>
        <a:ext cx="4320000" cy="648000"/>
      </dsp:txXfrm>
    </dsp:sp>
    <dsp:sp modelId="{399BD61F-1C4C-4C39-A6B7-31AC4A8D7EC7}">
      <dsp:nvSpPr>
        <dsp:cNvPr id="0" name=""/>
        <dsp:cNvSpPr/>
      </dsp:nvSpPr>
      <dsp:spPr>
        <a:xfrm>
          <a:off x="559800" y="2666209"/>
          <a:ext cx="4320000" cy="14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projects focus is on the technology, such as data pipelines and not PII data.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move to production depends on </a:t>
          </a:r>
          <a:r>
            <a:rPr lang="en-GB" sz="1700" kern="1200" noProof="0" dirty="0"/>
            <a:t>organisational</a:t>
          </a:r>
          <a:r>
            <a:rPr lang="en-US" sz="1700" kern="1200" dirty="0"/>
            <a:t> assurance processes such as Cyber and Information governance</a:t>
          </a:r>
        </a:p>
      </dsp:txBody>
      <dsp:txXfrm>
        <a:off x="559800" y="2666209"/>
        <a:ext cx="4320000" cy="1420888"/>
      </dsp:txXfrm>
    </dsp:sp>
    <dsp:sp modelId="{2109F9F7-965D-4B19-A7A1-41BC44052739}">
      <dsp:nvSpPr>
        <dsp:cNvPr id="0" name=""/>
        <dsp:cNvSpPr/>
      </dsp:nvSpPr>
      <dsp:spPr>
        <a:xfrm>
          <a:off x="5430833" y="177537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430CEB-1400-441F-A603-AEAFE177C7A1}">
      <dsp:nvSpPr>
        <dsp:cNvPr id="0" name=""/>
        <dsp:cNvSpPr/>
      </dsp:nvSpPr>
      <dsp:spPr>
        <a:xfrm>
          <a:off x="5635800" y="1941776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200" kern="1200" dirty="0"/>
            <a:t>Organisational Assurance</a:t>
          </a:r>
          <a:endParaRPr lang="en-US" sz="3200" kern="1200" dirty="0"/>
        </a:p>
      </dsp:txBody>
      <dsp:txXfrm>
        <a:off x="5635800" y="1941776"/>
        <a:ext cx="4320000" cy="648000"/>
      </dsp:txXfrm>
    </dsp:sp>
    <dsp:sp modelId="{AA4D5F4B-3989-48C1-90C3-D3A89BFB8DB1}">
      <dsp:nvSpPr>
        <dsp:cNvPr id="0" name=""/>
        <dsp:cNvSpPr/>
      </dsp:nvSpPr>
      <dsp:spPr>
        <a:xfrm>
          <a:off x="5635800" y="2666209"/>
          <a:ext cx="4320000" cy="14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Cyber Security</a:t>
          </a:r>
          <a:endParaRPr lang="en-US" sz="1700" kern="1200" dirty="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Information Governance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Service Management: Change control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/>
        </a:p>
      </dsp:txBody>
      <dsp:txXfrm>
        <a:off x="5635800" y="2666209"/>
        <a:ext cx="4320000" cy="14208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5440CA-F34B-4EE7-B065-3EF8FACFE83F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9C5DFE-52DD-46E8-8A85-3C5FC653A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001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C5DFE-52DD-46E8-8A85-3C5FC653AAF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1061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1A8C-1247-C74A-995A-593FB6DF23CC}" type="datetimeFigureOut">
              <a:rPr lang="en-US" smtClean="0"/>
              <a:t>9/15/2023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2879-2A35-C841-917C-F685C5655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291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1A8C-1247-C74A-995A-593FB6DF23CC}" type="datetimeFigureOut">
              <a:rPr lang="en-US" smtClean="0"/>
              <a:t>9/15/2023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2879-2A35-C841-917C-F685C56554F6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2" descr="Home">
            <a:extLst>
              <a:ext uri="{FF2B5EF4-FFF2-40B4-BE49-F238E27FC236}">
                <a16:creationId xmlns:a16="http://schemas.microsoft.com/office/drawing/2014/main" id="{1517AF42-C76D-95BA-8BE2-B34B8456592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6600" y="6114040"/>
            <a:ext cx="1764358" cy="582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134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1A8C-1247-C74A-995A-593FB6DF23CC}" type="datetimeFigureOut">
              <a:rPr lang="en-US" smtClean="0"/>
              <a:t>9/15/2023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2879-2A35-C841-917C-F685C5655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613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1A8C-1247-C74A-995A-593FB6DF23CC}" type="datetimeFigureOut">
              <a:rPr lang="en-US" smtClean="0"/>
              <a:t>9/15/2023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2879-2A35-C841-917C-F685C5655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570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1A8C-1247-C74A-995A-593FB6DF23CC}" type="datetimeFigureOut">
              <a:rPr lang="en-US" smtClean="0"/>
              <a:t>9/15/2023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2879-2A35-C841-917C-F685C5655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414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1A8C-1247-C74A-995A-593FB6DF23CC}" type="datetimeFigureOut">
              <a:rPr lang="en-US" smtClean="0"/>
              <a:t>9/15/2023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2879-2A35-C841-917C-F685C5655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297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1A8C-1247-C74A-995A-593FB6DF23CC}" type="datetimeFigureOut">
              <a:rPr lang="en-US" smtClean="0"/>
              <a:t>9/15/2023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2879-2A35-C841-917C-F685C5655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087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1A8C-1247-C74A-995A-593FB6DF23CC}" type="datetimeFigureOut">
              <a:rPr lang="en-US" smtClean="0"/>
              <a:t>9/15/2023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2879-2A35-C841-917C-F685C5655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026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1A8C-1247-C74A-995A-593FB6DF23CC}" type="datetimeFigureOut">
              <a:rPr lang="en-US" smtClean="0"/>
              <a:t>9/15/2023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2879-2A35-C841-917C-F685C5655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127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1A8C-1247-C74A-995A-593FB6DF23CC}" type="datetimeFigureOut">
              <a:rPr lang="en-US" smtClean="0"/>
              <a:t>9/15/2023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2879-2A35-C841-917C-F685C5655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818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1A8C-1247-C74A-995A-593FB6DF23CC}" type="datetimeFigureOut">
              <a:rPr lang="en-US" smtClean="0"/>
              <a:t>9/15/2023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2879-2A35-C841-917C-F685C5655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136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511A8C-1247-C74A-995A-593FB6DF23CC}" type="datetimeFigureOut">
              <a:rPr lang="en-US" smtClean="0"/>
              <a:t>9/15/2023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A92879-2A35-C841-917C-F685C5655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7323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sv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7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sv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2.svg"/><Relationship Id="rId12" Type="http://schemas.openxmlformats.org/officeDocument/2006/relationships/image" Target="../media/image27.png"/><Relationship Id="rId2" Type="http://schemas.openxmlformats.org/officeDocument/2006/relationships/audio" Target="../media/media9.m4a"/><Relationship Id="rId16" Type="http://schemas.openxmlformats.org/officeDocument/2006/relationships/image" Target="../media/image3.png"/><Relationship Id="rId1" Type="http://schemas.microsoft.com/office/2007/relationships/media" Target="../media/media9.m4a"/><Relationship Id="rId6" Type="http://schemas.openxmlformats.org/officeDocument/2006/relationships/image" Target="../media/image21.png"/><Relationship Id="rId11" Type="http://schemas.openxmlformats.org/officeDocument/2006/relationships/image" Target="../media/image26.svg"/><Relationship Id="rId5" Type="http://schemas.openxmlformats.org/officeDocument/2006/relationships/image" Target="../media/image20.svg"/><Relationship Id="rId15" Type="http://schemas.openxmlformats.org/officeDocument/2006/relationships/image" Target="../media/image30.sv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svg"/><Relationship Id="rId1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image" Target="../media/image3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3.png"/><Relationship Id="rId4" Type="http://schemas.openxmlformats.org/officeDocument/2006/relationships/image" Target="../media/image3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0.svg"/><Relationship Id="rId12" Type="http://schemas.openxmlformats.org/officeDocument/2006/relationships/image" Target="../media/image3.pn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39.png"/><Relationship Id="rId11" Type="http://schemas.openxmlformats.org/officeDocument/2006/relationships/image" Target="../media/image44.svg"/><Relationship Id="rId5" Type="http://schemas.openxmlformats.org/officeDocument/2006/relationships/image" Target="../media/image38.svg"/><Relationship Id="rId10" Type="http://schemas.openxmlformats.org/officeDocument/2006/relationships/image" Target="../media/image43.png"/><Relationship Id="rId4" Type="http://schemas.openxmlformats.org/officeDocument/2006/relationships/image" Target="../media/image37.png"/><Relationship Id="rId9" Type="http://schemas.openxmlformats.org/officeDocument/2006/relationships/image" Target="../media/image42.sv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2.svg"/><Relationship Id="rId12" Type="http://schemas.openxmlformats.org/officeDocument/2006/relationships/image" Target="../media/image3.png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41.png"/><Relationship Id="rId11" Type="http://schemas.openxmlformats.org/officeDocument/2006/relationships/image" Target="../media/image48.svg"/><Relationship Id="rId5" Type="http://schemas.openxmlformats.org/officeDocument/2006/relationships/image" Target="../media/image40.svg"/><Relationship Id="rId10" Type="http://schemas.openxmlformats.org/officeDocument/2006/relationships/image" Target="../media/image47.png"/><Relationship Id="rId4" Type="http://schemas.openxmlformats.org/officeDocument/2006/relationships/image" Target="../media/image39.png"/><Relationship Id="rId9" Type="http://schemas.openxmlformats.org/officeDocument/2006/relationships/image" Target="../media/image46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3.png"/><Relationship Id="rId4" Type="http://schemas.openxmlformats.org/officeDocument/2006/relationships/image" Target="../media/image49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3.png"/><Relationship Id="rId4" Type="http://schemas.openxmlformats.org/officeDocument/2006/relationships/image" Target="../media/image5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5" Type="http://schemas.openxmlformats.org/officeDocument/2006/relationships/image" Target="../media/image3.png"/><Relationship Id="rId4" Type="http://schemas.openxmlformats.org/officeDocument/2006/relationships/image" Target="../media/image51.jpeg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diagramQuickStyle" Target="../diagrams/quickStyle3.xml"/><Relationship Id="rId11" Type="http://schemas.openxmlformats.org/officeDocument/2006/relationships/image" Target="../media/image3.png"/><Relationship Id="rId5" Type="http://schemas.openxmlformats.org/officeDocument/2006/relationships/diagramLayout" Target="../diagrams/layout3.xml"/><Relationship Id="rId10" Type="http://schemas.openxmlformats.org/officeDocument/2006/relationships/image" Target="../media/image61.svg"/><Relationship Id="rId4" Type="http://schemas.openxmlformats.org/officeDocument/2006/relationships/diagramData" Target="../diagrams/data3.xml"/><Relationship Id="rId9" Type="http://schemas.openxmlformats.org/officeDocument/2006/relationships/image" Target="../media/image6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9" name="Group 1048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1050" name="Rectangle 1049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1" name="Rectangle 1050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2" name="Rectangle 1051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3" name="Rectangle 1052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3A6937-6DCF-3A09-B90C-D598F42712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1955" y="1018384"/>
            <a:ext cx="8017652" cy="2690413"/>
          </a:xfrm>
        </p:spPr>
        <p:txBody>
          <a:bodyPr anchor="t">
            <a:normAutofit fontScale="90000"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Project Proposal:</a:t>
            </a:r>
            <a:br>
              <a:rPr lang="en-US" sz="4400" dirty="0">
                <a:solidFill>
                  <a:srgbClr val="FFFFFF"/>
                </a:solidFill>
              </a:rPr>
            </a:br>
            <a:r>
              <a:rPr lang="en-US" sz="5400" dirty="0">
                <a:solidFill>
                  <a:srgbClr val="FFFFFF"/>
                </a:solidFill>
              </a:rPr>
              <a:t>“</a:t>
            </a:r>
            <a:r>
              <a:rPr lang="en-GB" sz="4000" b="1" dirty="0">
                <a:solidFill>
                  <a:srgbClr val="FFFFFF"/>
                </a:solidFill>
              </a:rPr>
              <a:t>Migration of a legacy On-Premises Application to a Secure and Sustainable Cloud Platform Using Cloud Native Components”</a:t>
            </a:r>
            <a:endParaRPr lang="en-US" sz="5400" b="1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B0D0E7-BBA1-7895-64C3-5EEB3C5307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6348" y="5099566"/>
            <a:ext cx="6481746" cy="1199733"/>
          </a:xfrm>
        </p:spPr>
        <p:txBody>
          <a:bodyPr anchor="ctr">
            <a:normAutofit/>
          </a:bodyPr>
          <a:lstStyle/>
          <a:p>
            <a:pPr algn="l"/>
            <a:r>
              <a:rPr lang="en-US" sz="2000"/>
              <a:t>Industrial Based Research (ACCA6029)</a:t>
            </a:r>
          </a:p>
          <a:p>
            <a:pPr algn="l"/>
            <a:r>
              <a:rPr lang="en-US" sz="2000"/>
              <a:t>Gareth Williams (1910285)</a:t>
            </a:r>
          </a:p>
          <a:p>
            <a:pPr algn="l"/>
            <a:r>
              <a:rPr lang="en-US" sz="2000"/>
              <a:t>Sept 15</a:t>
            </a:r>
            <a:r>
              <a:rPr lang="en-US" sz="2000" baseline="30000"/>
              <a:t>th</a:t>
            </a:r>
            <a:r>
              <a:rPr lang="en-US" sz="2000"/>
              <a:t> 2023</a:t>
            </a:r>
          </a:p>
        </p:txBody>
      </p:sp>
      <p:pic>
        <p:nvPicPr>
          <p:cNvPr id="1026" name="Picture 2" descr="Home">
            <a:extLst>
              <a:ext uri="{FF2B5EF4-FFF2-40B4-BE49-F238E27FC236}">
                <a16:creationId xmlns:a16="http://schemas.microsoft.com/office/drawing/2014/main" id="{5DD5E265-C931-316B-C37F-FF4EEB7313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51594" y="5730552"/>
            <a:ext cx="1764358" cy="582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black and white logo&#10;&#10;Description automatically generated">
            <a:extLst>
              <a:ext uri="{FF2B5EF4-FFF2-40B4-BE49-F238E27FC236}">
                <a16:creationId xmlns:a16="http://schemas.microsoft.com/office/drawing/2014/main" id="{11317B80-FE83-742F-84E2-056F3B4FA1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19607" y="5730552"/>
            <a:ext cx="1832722" cy="582238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95CC8A5-6A72-AB82-FA14-446D01579C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4674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62"/>
    </mc:Choice>
    <mc:Fallback xmlns="">
      <p:transition spd="slow" advTm="180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roup 62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D9E24FB-9903-CF8B-52BB-414791031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530" y="848037"/>
            <a:ext cx="8017652" cy="26904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Order</a:t>
            </a:r>
            <a:b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5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49FC274-A1E4-7BCA-82FF-D6C1BFDC2C49}"/>
              </a:ext>
            </a:extLst>
          </p:cNvPr>
          <p:cNvSpPr txBox="1">
            <a:spLocks/>
          </p:cNvSpPr>
          <p:nvPr/>
        </p:nvSpPr>
        <p:spPr>
          <a:xfrm>
            <a:off x="4451850" y="848037"/>
            <a:ext cx="8017652" cy="31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1" defTabSz="914400"/>
            <a:r>
              <a:rPr lang="en-GB" sz="2800" kern="0" dirty="0">
                <a:solidFill>
                  <a:schemeClr val="tx1"/>
                </a:solidFill>
                <a:latin typeface="ArialMT"/>
              </a:rPr>
              <a:t>- Background and Rationale</a:t>
            </a:r>
            <a:br>
              <a:rPr lang="en-GB" sz="2800" kern="0" dirty="0">
                <a:solidFill>
                  <a:schemeClr val="tx1"/>
                </a:solidFill>
                <a:latin typeface="ArialMT"/>
              </a:rPr>
            </a:br>
            <a:r>
              <a:rPr lang="en-GB" sz="2800" kern="0" dirty="0">
                <a:solidFill>
                  <a:schemeClr val="tx1"/>
                </a:solidFill>
                <a:latin typeface="ArialMT"/>
              </a:rPr>
              <a:t>- Aim and Objectives</a:t>
            </a:r>
            <a:br>
              <a:rPr lang="en-GB" sz="2800" kern="0" dirty="0">
                <a:solidFill>
                  <a:schemeClr val="tx1"/>
                </a:solidFill>
                <a:latin typeface="SymbolMT"/>
              </a:rPr>
            </a:br>
            <a:r>
              <a:rPr lang="en-GB" sz="2800" kern="0" dirty="0">
                <a:solidFill>
                  <a:schemeClr val="tx1"/>
                </a:solidFill>
                <a:latin typeface="SymbolMT"/>
              </a:rPr>
              <a:t>- </a:t>
            </a:r>
            <a:r>
              <a:rPr lang="en-GB" sz="2800" kern="0" dirty="0">
                <a:solidFill>
                  <a:schemeClr val="tx1"/>
                </a:solidFill>
                <a:latin typeface="ArialMT"/>
              </a:rPr>
              <a:t>Summary of the Literature Review</a:t>
            </a:r>
            <a:br>
              <a:rPr lang="en-GB" sz="2800" kern="0" dirty="0">
                <a:solidFill>
                  <a:schemeClr val="tx1"/>
                </a:solidFill>
                <a:latin typeface="SymbolMT"/>
              </a:rPr>
            </a:br>
            <a:r>
              <a:rPr lang="en-GB" sz="2800" kern="0" dirty="0">
                <a:solidFill>
                  <a:schemeClr val="tx1"/>
                </a:solidFill>
                <a:latin typeface="SymbolMT"/>
              </a:rPr>
              <a:t>- </a:t>
            </a:r>
            <a:r>
              <a:rPr lang="en-GB" sz="2800" kern="0" dirty="0">
                <a:solidFill>
                  <a:schemeClr val="tx1"/>
                </a:solidFill>
                <a:latin typeface="ArialMT"/>
              </a:rPr>
              <a:t>Research and Analysis Methodologies</a:t>
            </a:r>
            <a:br>
              <a:rPr lang="en-GB" sz="2800" kern="0" dirty="0">
                <a:solidFill>
                  <a:schemeClr val="tx1"/>
                </a:solidFill>
                <a:latin typeface="SymbolMT"/>
              </a:rPr>
            </a:br>
            <a:r>
              <a:rPr lang="en-GB" sz="2800" kern="0" dirty="0">
                <a:solidFill>
                  <a:schemeClr val="tx1"/>
                </a:solidFill>
                <a:latin typeface="SymbolMT"/>
              </a:rPr>
              <a:t>- </a:t>
            </a:r>
            <a:r>
              <a:rPr lang="en-GB" sz="2800" kern="0" dirty="0">
                <a:solidFill>
                  <a:schemeClr val="tx1"/>
                </a:solidFill>
                <a:latin typeface="ArialMT"/>
              </a:rPr>
              <a:t>Project Planning and Resourcing</a:t>
            </a:r>
            <a:br>
              <a:rPr lang="en-GB" sz="2800" kern="0" dirty="0">
                <a:solidFill>
                  <a:schemeClr val="tx1"/>
                </a:solidFill>
                <a:latin typeface="ArialMT"/>
              </a:rPr>
            </a:br>
            <a:r>
              <a:rPr lang="en-GB" sz="2800" kern="0" dirty="0">
                <a:solidFill>
                  <a:schemeClr val="tx1"/>
                </a:solidFill>
                <a:latin typeface="ArialMT"/>
              </a:rPr>
              <a:t>- Project Impact and Limitations</a:t>
            </a:r>
            <a:br>
              <a:rPr lang="en-GB" sz="2800" kern="0" dirty="0">
                <a:solidFill>
                  <a:schemeClr val="tx1"/>
                </a:solidFill>
                <a:latin typeface="ArialMT"/>
              </a:rPr>
            </a:br>
            <a:r>
              <a:rPr lang="en-GB" sz="2800" kern="0" dirty="0">
                <a:solidFill>
                  <a:schemeClr val="tx1"/>
                </a:solidFill>
                <a:latin typeface="ArialMT"/>
              </a:rPr>
              <a:t>- Summary </a:t>
            </a:r>
            <a:endParaRPr lang="en-GB" sz="2800" kern="0" dirty="0">
              <a:solidFill>
                <a:schemeClr val="tx1"/>
              </a:solidFill>
              <a:latin typeface="SymbolMT"/>
            </a:endParaRPr>
          </a:p>
        </p:txBody>
      </p:sp>
      <p:pic>
        <p:nvPicPr>
          <p:cNvPr id="11" name="Picture 15" descr="Abstract network of node and mesh">
            <a:extLst>
              <a:ext uri="{FF2B5EF4-FFF2-40B4-BE49-F238E27FC236}">
                <a16:creationId xmlns:a16="http://schemas.microsoft.com/office/drawing/2014/main" id="{322FEED0-BE67-E40D-D26C-D94D1AA37C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5690" y="5061057"/>
            <a:ext cx="1599644" cy="1199733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537B1296-980D-4513-1943-7DEE5E774A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66118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572"/>
    </mc:Choice>
    <mc:Fallback>
      <p:transition spd="slow" advTm="165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EB54CB3-4B1C-8405-3691-EA31E508E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6348" y="1124262"/>
            <a:ext cx="8017652" cy="31272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/>
            <a:r>
              <a:rPr lang="en-GB" sz="2800" dirty="0">
                <a:solidFill>
                  <a:schemeClr val="tx1"/>
                </a:solidFill>
                <a:effectLst/>
                <a:latin typeface="ArialMT"/>
              </a:rPr>
              <a:t>- Background and Rationale</a:t>
            </a:r>
            <a:br>
              <a:rPr lang="en-GB" sz="2800" dirty="0">
                <a:solidFill>
                  <a:schemeClr val="tx1"/>
                </a:solidFill>
                <a:effectLst/>
                <a:latin typeface="ArialMT"/>
              </a:rPr>
            </a:br>
            <a:r>
              <a:rPr lang="en-GB" sz="2800" dirty="0">
                <a:solidFill>
                  <a:schemeClr val="tx1"/>
                </a:solidFill>
                <a:effectLst/>
                <a:latin typeface="ArialMT"/>
              </a:rPr>
              <a:t>- Aim and Objectives</a:t>
            </a:r>
            <a:br>
              <a:rPr lang="en-GB" sz="2800" dirty="0">
                <a:solidFill>
                  <a:schemeClr val="tx1"/>
                </a:solidFill>
                <a:effectLst/>
                <a:latin typeface="SymbolMT"/>
              </a:rPr>
            </a:br>
            <a:r>
              <a:rPr lang="en-GB" sz="2800" dirty="0">
                <a:solidFill>
                  <a:schemeClr val="tx1"/>
                </a:solidFill>
                <a:effectLst/>
                <a:latin typeface="SymbolMT"/>
              </a:rPr>
              <a:t>- </a:t>
            </a:r>
            <a:r>
              <a:rPr lang="en-GB" sz="2800" dirty="0">
                <a:solidFill>
                  <a:schemeClr val="tx1"/>
                </a:solidFill>
                <a:latin typeface="ArialMT"/>
              </a:rPr>
              <a:t>S</a:t>
            </a:r>
            <a:r>
              <a:rPr lang="en-GB" sz="2800" dirty="0">
                <a:solidFill>
                  <a:schemeClr val="tx1"/>
                </a:solidFill>
                <a:effectLst/>
                <a:latin typeface="ArialMT"/>
              </a:rPr>
              <a:t>ummary of the Literature Review</a:t>
            </a:r>
            <a:br>
              <a:rPr lang="en-GB" sz="2800" dirty="0">
                <a:solidFill>
                  <a:schemeClr val="tx1"/>
                </a:solidFill>
                <a:effectLst/>
                <a:latin typeface="SymbolMT"/>
              </a:rPr>
            </a:br>
            <a:r>
              <a:rPr lang="en-GB" sz="2800" dirty="0">
                <a:solidFill>
                  <a:schemeClr val="tx1"/>
                </a:solidFill>
                <a:effectLst/>
                <a:latin typeface="SymbolMT"/>
              </a:rPr>
              <a:t>- </a:t>
            </a:r>
            <a:r>
              <a:rPr lang="en-GB" sz="2800" dirty="0">
                <a:solidFill>
                  <a:schemeClr val="tx1"/>
                </a:solidFill>
                <a:effectLst/>
                <a:latin typeface="ArialMT"/>
              </a:rPr>
              <a:t>Research and Analysis Methodologies</a:t>
            </a:r>
            <a:br>
              <a:rPr lang="en-GB" sz="2800" dirty="0">
                <a:solidFill>
                  <a:schemeClr val="tx1"/>
                </a:solidFill>
                <a:effectLst/>
                <a:latin typeface="SymbolMT"/>
              </a:rPr>
            </a:br>
            <a:r>
              <a:rPr lang="en-GB" sz="2800" dirty="0">
                <a:solidFill>
                  <a:schemeClr val="tx1"/>
                </a:solidFill>
                <a:effectLst/>
                <a:latin typeface="SymbolMT"/>
              </a:rPr>
              <a:t>- </a:t>
            </a:r>
            <a:r>
              <a:rPr lang="en-GB" sz="2800" dirty="0">
                <a:solidFill>
                  <a:schemeClr val="tx1"/>
                </a:solidFill>
                <a:effectLst/>
                <a:latin typeface="ArialMT"/>
              </a:rPr>
              <a:t>Project Planning and Resourcing</a:t>
            </a:r>
            <a:br>
              <a:rPr lang="en-GB" sz="2800" dirty="0">
                <a:solidFill>
                  <a:schemeClr val="tx1"/>
                </a:solidFill>
                <a:effectLst/>
                <a:latin typeface="ArialMT"/>
              </a:rPr>
            </a:br>
            <a:r>
              <a:rPr lang="en-GB" sz="2800" dirty="0">
                <a:solidFill>
                  <a:schemeClr val="tx1"/>
                </a:solidFill>
                <a:effectLst/>
                <a:latin typeface="ArialMT"/>
              </a:rPr>
              <a:t>- Project Impact and Limitations</a:t>
            </a:r>
            <a:br>
              <a:rPr lang="en-GB" sz="2800" dirty="0">
                <a:solidFill>
                  <a:schemeClr val="tx1"/>
                </a:solidFill>
                <a:effectLst/>
                <a:latin typeface="ArialMT"/>
              </a:rPr>
            </a:br>
            <a:r>
              <a:rPr lang="en-GB" sz="2800" dirty="0">
                <a:solidFill>
                  <a:schemeClr val="tx1"/>
                </a:solidFill>
                <a:effectLst/>
                <a:latin typeface="ArialMT"/>
              </a:rPr>
              <a:t>- Summary </a:t>
            </a:r>
            <a:endParaRPr lang="en-GB" sz="2800" dirty="0">
              <a:solidFill>
                <a:schemeClr val="tx1"/>
              </a:solidFill>
              <a:effectLst/>
              <a:latin typeface="SymbolMT"/>
            </a:endParaRPr>
          </a:p>
        </p:txBody>
      </p:sp>
      <p:pic>
        <p:nvPicPr>
          <p:cNvPr id="39" name="Picture 15" descr="Abstract network of node and mesh">
            <a:extLst>
              <a:ext uri="{FF2B5EF4-FFF2-40B4-BE49-F238E27FC236}">
                <a16:creationId xmlns:a16="http://schemas.microsoft.com/office/drawing/2014/main" id="{9B0F1A3B-6C89-7B92-0B31-BCEA4CF2E4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5690" y="5061057"/>
            <a:ext cx="1599644" cy="1199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6774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EB54CB3-4B1C-8405-3691-EA31E508E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6348" y="1124262"/>
            <a:ext cx="8017652" cy="26904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Background and Rationale</a:t>
            </a:r>
          </a:p>
        </p:txBody>
      </p:sp>
      <p:pic>
        <p:nvPicPr>
          <p:cNvPr id="39" name="Picture 15" descr="Abstract network of node and mesh">
            <a:extLst>
              <a:ext uri="{FF2B5EF4-FFF2-40B4-BE49-F238E27FC236}">
                <a16:creationId xmlns:a16="http://schemas.microsoft.com/office/drawing/2014/main" id="{9B0F1A3B-6C89-7B92-0B31-BCEA4CF2E4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5690" y="5061057"/>
            <a:ext cx="1599644" cy="1199733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742F151-FF26-4C32-CCB6-CC7116FA51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60538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6"/>
    </mc:Choice>
    <mc:Fallback>
      <p:transition spd="slow" advTm="7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30EBA3-4D2E-42E8-B828-834555328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Oil refinery against blue sky">
            <a:extLst>
              <a:ext uri="{FF2B5EF4-FFF2-40B4-BE49-F238E27FC236}">
                <a16:creationId xmlns:a16="http://schemas.microsoft.com/office/drawing/2014/main" id="{B995DDFC-2043-A793-B6EA-4971C08131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783579"/>
            <a:ext cx="5850384" cy="3290841"/>
          </a:xfrm>
          <a:custGeom>
            <a:avLst/>
            <a:gdLst/>
            <a:ahLst/>
            <a:cxnLst/>
            <a:rect l="l" t="t" r="r" b="b"/>
            <a:pathLst>
              <a:path w="6094252" h="6857998">
                <a:moveTo>
                  <a:pt x="0" y="0"/>
                </a:moveTo>
                <a:lnTo>
                  <a:pt x="5898122" y="0"/>
                </a:lnTo>
                <a:cubicBezTo>
                  <a:pt x="6006442" y="0"/>
                  <a:pt x="6094252" y="87810"/>
                  <a:pt x="6094252" y="196130"/>
                </a:cubicBezTo>
                <a:lnTo>
                  <a:pt x="6094252" y="6661869"/>
                </a:lnTo>
                <a:cubicBezTo>
                  <a:pt x="6094252" y="6756649"/>
                  <a:pt x="6027023" y="6835726"/>
                  <a:pt x="5937649" y="6854015"/>
                </a:cubicBezTo>
                <a:lnTo>
                  <a:pt x="5898132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11" name="Arc 10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6B88CF-B20C-3C50-F44F-26F0EC92E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1618" y="1351297"/>
            <a:ext cx="5130798" cy="18370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Industrial partner: DHCW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28AA953-F4F9-4DC5-97C7-491F4AF93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7079" y="5607717"/>
            <a:ext cx="513442" cy="499514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Content Placeholder 4" descr="A black and white logo&#10;&#10;Description automatically generated">
            <a:extLst>
              <a:ext uri="{FF2B5EF4-FFF2-40B4-BE49-F238E27FC236}">
                <a16:creationId xmlns:a16="http://schemas.microsoft.com/office/drawing/2014/main" id="{955C5DCC-578F-298F-8A43-0D31686EC5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7417627" y="3577087"/>
            <a:ext cx="3535518" cy="948772"/>
          </a:xfrm>
          <a:custGeom>
            <a:avLst/>
            <a:gdLst/>
            <a:ahLst/>
            <a:cxnLst/>
            <a:rect l="l" t="t" r="r" b="b"/>
            <a:pathLst>
              <a:path w="9143998" h="2473607">
                <a:moveTo>
                  <a:pt x="64634" y="0"/>
                </a:moveTo>
                <a:lnTo>
                  <a:pt x="9079363" y="0"/>
                </a:lnTo>
                <a:cubicBezTo>
                  <a:pt x="9115060" y="0"/>
                  <a:pt x="9143998" y="28938"/>
                  <a:pt x="9143998" y="64635"/>
                </a:cubicBezTo>
                <a:lnTo>
                  <a:pt x="9143998" y="2408972"/>
                </a:lnTo>
                <a:cubicBezTo>
                  <a:pt x="9143998" y="2444669"/>
                  <a:pt x="9115060" y="2473607"/>
                  <a:pt x="9079363" y="2473607"/>
                </a:cubicBezTo>
                <a:lnTo>
                  <a:pt x="64634" y="2473607"/>
                </a:lnTo>
                <a:cubicBezTo>
                  <a:pt x="46786" y="2473607"/>
                  <a:pt x="30627" y="2466373"/>
                  <a:pt x="18930" y="2454676"/>
                </a:cubicBezTo>
                <a:lnTo>
                  <a:pt x="0" y="2408974"/>
                </a:lnTo>
                <a:lnTo>
                  <a:pt x="0" y="64633"/>
                </a:lnTo>
                <a:lnTo>
                  <a:pt x="18930" y="18931"/>
                </a:lnTo>
                <a:cubicBezTo>
                  <a:pt x="30627" y="7235"/>
                  <a:pt x="46786" y="0"/>
                  <a:pt x="64634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D9D78B-35E9-F1BE-AA03-59D40B5B7ED6}"/>
              </a:ext>
            </a:extLst>
          </p:cNvPr>
          <p:cNvSpPr txBox="1"/>
          <p:nvPr/>
        </p:nvSpPr>
        <p:spPr>
          <a:xfrm>
            <a:off x="7747372" y="4889754"/>
            <a:ext cx="25476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</a:t>
            </a:r>
            <a:r>
              <a:rPr lang="en-GB" err="1"/>
              <a:t>dhcw.nhs.wales</a:t>
            </a:r>
            <a:endParaRPr lang="en-GB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C96F1B05-DE7C-442F-ED60-5CF37048EF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47974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61"/>
    </mc:Choice>
    <mc:Fallback>
      <p:transition spd="slow" advTm="69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86633-13B2-DCE5-8DC8-58153EA1B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DHCW - Digital Services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B842ADD0-CB70-710D-8E47-C62AF48F54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249766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AE0EF5E6-D6AF-BD1C-48D6-CC381843E1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78472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904"/>
    </mc:Choice>
    <mc:Fallback>
      <p:transition spd="slow" advTm="209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F2830-4272-5D89-0EEA-A7FB4ACCF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 Scope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E499E0D-5513-0C8A-1943-337F0A73EF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73" y="1860731"/>
            <a:ext cx="6438499" cy="3298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EECF29D-A6AB-2200-56E9-1B3192696B83}"/>
              </a:ext>
            </a:extLst>
          </p:cNvPr>
          <p:cNvSpPr txBox="1"/>
          <p:nvPr/>
        </p:nvSpPr>
        <p:spPr>
          <a:xfrm>
            <a:off x="7757962" y="2002055"/>
            <a:ext cx="407643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7 HBs</a:t>
            </a:r>
          </a:p>
          <a:p>
            <a:r>
              <a:rPr lang="en-GB" dirty="0"/>
              <a:t>	Primary, Secondary and Tertiary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22 Local Authorities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Partners</a:t>
            </a:r>
          </a:p>
          <a:p>
            <a:pPr lvl="1"/>
            <a:r>
              <a:rPr lang="en-GB" dirty="0"/>
              <a:t>Welsh Government</a:t>
            </a:r>
          </a:p>
          <a:p>
            <a:pPr lvl="1"/>
            <a:r>
              <a:rPr lang="en-GB" dirty="0"/>
              <a:t>Public Health Wales</a:t>
            </a:r>
          </a:p>
          <a:p>
            <a:pPr lvl="1"/>
            <a:r>
              <a:rPr lang="en-GB" dirty="0"/>
              <a:t>Welsh Ambulance Trust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F74F9350-0CF0-CA49-50CD-A57E023B8A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68247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85"/>
    </mc:Choice>
    <mc:Fallback>
      <p:transition spd="slow" advTm="20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52D1-AA62-E604-1581-D2782C3A8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Rationale: Skills and Capability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CEE8B70-4AFB-D407-53D0-22404EC7CB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2415" b="5405"/>
          <a:stretch/>
        </p:blipFill>
        <p:spPr>
          <a:xfrm>
            <a:off x="997749" y="3332748"/>
            <a:ext cx="4376718" cy="2281188"/>
          </a:xfrm>
          <a:effectLst>
            <a:softEdge rad="63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373E32-9FAC-05A3-0075-442C8912A09B}"/>
              </a:ext>
            </a:extLst>
          </p:cNvPr>
          <p:cNvSpPr txBox="1"/>
          <p:nvPr/>
        </p:nvSpPr>
        <p:spPr>
          <a:xfrm>
            <a:off x="2571709" y="2454442"/>
            <a:ext cx="12287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Researcher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5B0A96-97A9-B741-F6FC-5F144615A985}"/>
              </a:ext>
            </a:extLst>
          </p:cNvPr>
          <p:cNvSpPr txBox="1"/>
          <p:nvPr/>
        </p:nvSpPr>
        <p:spPr>
          <a:xfrm>
            <a:off x="7737107" y="2454442"/>
            <a:ext cx="2642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Industrial Partner Strategy</a:t>
            </a:r>
          </a:p>
        </p:txBody>
      </p:sp>
      <p:pic>
        <p:nvPicPr>
          <p:cNvPr id="9" name="Graphic 8" descr="Cloud with solid fill">
            <a:extLst>
              <a:ext uri="{FF2B5EF4-FFF2-40B4-BE49-F238E27FC236}">
                <a16:creationId xmlns:a16="http://schemas.microsoft.com/office/drawing/2014/main" id="{71AB19BC-CE0E-6A9A-E34E-B361412F05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05930" y="3429000"/>
            <a:ext cx="914400" cy="914400"/>
          </a:xfrm>
          <a:prstGeom prst="rect">
            <a:avLst/>
          </a:prstGeom>
        </p:spPr>
      </p:pic>
      <p:pic>
        <p:nvPicPr>
          <p:cNvPr id="13" name="Graphic 12" descr="Warehouse with solid fill">
            <a:extLst>
              <a:ext uri="{FF2B5EF4-FFF2-40B4-BE49-F238E27FC236}">
                <a16:creationId xmlns:a16="http://schemas.microsoft.com/office/drawing/2014/main" id="{22C25FF5-08A8-4E8D-F3D7-CD0CE6A4178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577178" y="3429000"/>
            <a:ext cx="914400" cy="914400"/>
          </a:xfrm>
          <a:prstGeom prst="rect">
            <a:avLst/>
          </a:prstGeom>
        </p:spPr>
      </p:pic>
      <p:sp>
        <p:nvSpPr>
          <p:cNvPr id="14" name="Arrow: Right 13">
            <a:extLst>
              <a:ext uri="{FF2B5EF4-FFF2-40B4-BE49-F238E27FC236}">
                <a16:creationId xmlns:a16="http://schemas.microsoft.com/office/drawing/2014/main" id="{58BF8874-90C2-E8B1-69C3-3FC91FED3D4A}"/>
              </a:ext>
            </a:extLst>
          </p:cNvPr>
          <p:cNvSpPr/>
          <p:nvPr/>
        </p:nvSpPr>
        <p:spPr>
          <a:xfrm>
            <a:off x="8639827" y="3701534"/>
            <a:ext cx="837398" cy="369332"/>
          </a:xfrm>
          <a:prstGeom prst="rightArrow">
            <a:avLst/>
          </a:prstGeom>
          <a:solidFill>
            <a:schemeClr val="tx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1DF0A5-9816-48A9-EC27-A34F61AC8A22}"/>
              </a:ext>
            </a:extLst>
          </p:cNvPr>
          <p:cNvSpPr txBox="1"/>
          <p:nvPr/>
        </p:nvSpPr>
        <p:spPr>
          <a:xfrm>
            <a:off x="5656082" y="1772240"/>
            <a:ext cx="718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Why?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2D986763-7EE4-81EE-ADAD-67A87170B2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39645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526"/>
    </mc:Choice>
    <mc:Fallback>
      <p:transition spd="slow" advTm="245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A322E-CFF3-B651-6BC7-2460B356F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Rationale: Corporate Risk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55DBEED-559D-F577-F5A0-8C7FE74A05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339795" y="2051850"/>
            <a:ext cx="3856775" cy="80916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C71733D-DB44-A385-86D9-3828810200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9796" y="3222179"/>
            <a:ext cx="3856775" cy="2792360"/>
          </a:xfrm>
          <a:prstGeom prst="rect">
            <a:avLst/>
          </a:prstGeom>
        </p:spPr>
      </p:pic>
      <p:sp>
        <p:nvSpPr>
          <p:cNvPr id="13" name="Rectangle 12" descr="Bank">
            <a:extLst>
              <a:ext uri="{FF2B5EF4-FFF2-40B4-BE49-F238E27FC236}">
                <a16:creationId xmlns:a16="http://schemas.microsoft.com/office/drawing/2014/main" id="{084A0912-1FCD-3E29-AC5A-5AC60A052E3A}"/>
              </a:ext>
            </a:extLst>
          </p:cNvPr>
          <p:cNvSpPr/>
          <p:nvPr/>
        </p:nvSpPr>
        <p:spPr>
          <a:xfrm>
            <a:off x="838200" y="2131271"/>
            <a:ext cx="717970" cy="717970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2EA665-9DE3-5819-54C3-95BCF77876E4}"/>
              </a:ext>
            </a:extLst>
          </p:cNvPr>
          <p:cNvSpPr txBox="1"/>
          <p:nvPr/>
        </p:nvSpPr>
        <p:spPr>
          <a:xfrm>
            <a:off x="990500" y="3155126"/>
            <a:ext cx="51055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Significant Risk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Information Storing and Maintaining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Drive better value and outcomes through innovation</a:t>
            </a:r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1390CA9C-C442-065F-3B39-21960F2989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15769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415"/>
    </mc:Choice>
    <mc:Fallback>
      <p:transition spd="slow" advTm="254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6EF8B96A-AE67-A98A-4A45-45CDCAA451B7}"/>
              </a:ext>
            </a:extLst>
          </p:cNvPr>
          <p:cNvSpPr/>
          <p:nvPr/>
        </p:nvSpPr>
        <p:spPr>
          <a:xfrm>
            <a:off x="802882" y="2138985"/>
            <a:ext cx="3840169" cy="3572759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7C44DD-7D0B-812E-4E52-48E8A00F3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Rationale: The Problem</a:t>
            </a:r>
          </a:p>
        </p:txBody>
      </p:sp>
      <p:pic>
        <p:nvPicPr>
          <p:cNvPr id="15" name="Graphic 14" descr="Bar chart outline">
            <a:extLst>
              <a:ext uri="{FF2B5EF4-FFF2-40B4-BE49-F238E27FC236}">
                <a16:creationId xmlns:a16="http://schemas.microsoft.com/office/drawing/2014/main" id="{7B39FCC3-0E3B-A721-7C64-210CEE3D0D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28928" y="4914368"/>
            <a:ext cx="914400" cy="914400"/>
          </a:xfrm>
          <a:prstGeom prst="rect">
            <a:avLst/>
          </a:prstGeom>
        </p:spPr>
      </p:pic>
      <p:pic>
        <p:nvPicPr>
          <p:cNvPr id="17" name="Graphic 16" descr="Database outline">
            <a:extLst>
              <a:ext uri="{FF2B5EF4-FFF2-40B4-BE49-F238E27FC236}">
                <a16:creationId xmlns:a16="http://schemas.microsoft.com/office/drawing/2014/main" id="{A257AC75-7EAD-E1A7-A035-DD7D6BABE1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300060" y="4278870"/>
            <a:ext cx="914400" cy="914400"/>
          </a:xfrm>
          <a:prstGeom prst="rect">
            <a:avLst/>
          </a:prstGeom>
        </p:spPr>
      </p:pic>
      <p:pic>
        <p:nvPicPr>
          <p:cNvPr id="19" name="Graphic 18" descr="Vlog outline">
            <a:extLst>
              <a:ext uri="{FF2B5EF4-FFF2-40B4-BE49-F238E27FC236}">
                <a16:creationId xmlns:a16="http://schemas.microsoft.com/office/drawing/2014/main" id="{128D7D98-491C-36D3-8374-C8C57961933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314287" y="2846930"/>
            <a:ext cx="914400" cy="914400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5A78EB6C-1968-6DE8-9226-47B2B0223A85}"/>
              </a:ext>
            </a:extLst>
          </p:cNvPr>
          <p:cNvCxnSpPr>
            <a:stCxn id="19" idx="2"/>
            <a:endCxn id="17" idx="0"/>
          </p:cNvCxnSpPr>
          <p:nvPr/>
        </p:nvCxnSpPr>
        <p:spPr>
          <a:xfrm flipH="1">
            <a:off x="1757260" y="3761330"/>
            <a:ext cx="14227" cy="517540"/>
          </a:xfrm>
          <a:prstGeom prst="straightConnector1">
            <a:avLst/>
          </a:prstGeom>
          <a:ln w="190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D9B823EA-4472-019A-EE6B-55DB7992010E}"/>
              </a:ext>
            </a:extLst>
          </p:cNvPr>
          <p:cNvSpPr txBox="1"/>
          <p:nvPr/>
        </p:nvSpPr>
        <p:spPr>
          <a:xfrm>
            <a:off x="1306071" y="2329390"/>
            <a:ext cx="930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Capture</a:t>
            </a:r>
          </a:p>
          <a:p>
            <a:pPr algn="ctr"/>
            <a:r>
              <a:rPr lang="en-GB" dirty="0"/>
              <a:t>Activity</a:t>
            </a:r>
          </a:p>
        </p:txBody>
      </p:sp>
      <p:pic>
        <p:nvPicPr>
          <p:cNvPr id="23" name="Graphic 22" descr="Vlog outline">
            <a:extLst>
              <a:ext uri="{FF2B5EF4-FFF2-40B4-BE49-F238E27FC236}">
                <a16:creationId xmlns:a16="http://schemas.microsoft.com/office/drawing/2014/main" id="{D98EAD86-67F6-B489-71A8-CD3B4F765BF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096001" y="3278332"/>
            <a:ext cx="914400" cy="914400"/>
          </a:xfrm>
          <a:prstGeom prst="rect">
            <a:avLst/>
          </a:prstGeom>
        </p:spPr>
      </p:pic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6336B1A-0CF2-049C-3EAD-4948C4E68A01}"/>
              </a:ext>
            </a:extLst>
          </p:cNvPr>
          <p:cNvCxnSpPr>
            <a:cxnSpLocks/>
            <a:stCxn id="17" idx="3"/>
            <a:endCxn id="30" idx="1"/>
          </p:cNvCxnSpPr>
          <p:nvPr/>
        </p:nvCxnSpPr>
        <p:spPr>
          <a:xfrm>
            <a:off x="2214460" y="4736070"/>
            <a:ext cx="735070" cy="0"/>
          </a:xfrm>
          <a:prstGeom prst="straightConnector1">
            <a:avLst/>
          </a:prstGeom>
          <a:ln w="19050">
            <a:solidFill>
              <a:schemeClr val="tx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Graphic 29" descr="Document outline">
            <a:extLst>
              <a:ext uri="{FF2B5EF4-FFF2-40B4-BE49-F238E27FC236}">
                <a16:creationId xmlns:a16="http://schemas.microsoft.com/office/drawing/2014/main" id="{191857B4-D41A-5918-17C3-5BFA1A0C6E4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949530" y="4357110"/>
            <a:ext cx="757920" cy="757920"/>
          </a:xfrm>
          <a:prstGeom prst="rect">
            <a:avLst/>
          </a:prstGeom>
        </p:spPr>
      </p:pic>
      <p:pic>
        <p:nvPicPr>
          <p:cNvPr id="37" name="Graphic 36" descr="Database outline">
            <a:extLst>
              <a:ext uri="{FF2B5EF4-FFF2-40B4-BE49-F238E27FC236}">
                <a16:creationId xmlns:a16="http://schemas.microsoft.com/office/drawing/2014/main" id="{0396F1B0-ACEE-0C48-72BA-2E17D0EDC20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105935" y="4914368"/>
            <a:ext cx="914400" cy="914400"/>
          </a:xfrm>
          <a:prstGeom prst="rect">
            <a:avLst/>
          </a:prstGeom>
        </p:spPr>
      </p:pic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AA78CFB0-914A-8EF9-9AF8-570CA9C9BFD5}"/>
              </a:ext>
            </a:extLst>
          </p:cNvPr>
          <p:cNvCxnSpPr>
            <a:cxnSpLocks/>
            <a:stCxn id="30" idx="3"/>
            <a:endCxn id="23" idx="1"/>
          </p:cNvCxnSpPr>
          <p:nvPr/>
        </p:nvCxnSpPr>
        <p:spPr>
          <a:xfrm flipV="1">
            <a:off x="3707450" y="3735532"/>
            <a:ext cx="2388551" cy="1000538"/>
          </a:xfrm>
          <a:prstGeom prst="straightConnector1">
            <a:avLst/>
          </a:prstGeom>
          <a:ln w="19050">
            <a:solidFill>
              <a:srgbClr val="FFFF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5" name="Graphic 44" descr="Database outline">
            <a:extLst>
              <a:ext uri="{FF2B5EF4-FFF2-40B4-BE49-F238E27FC236}">
                <a16:creationId xmlns:a16="http://schemas.microsoft.com/office/drawing/2014/main" id="{B177F909-BB6B-4D2B-1EA5-4160B70E96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27367" y="4914368"/>
            <a:ext cx="914400" cy="914400"/>
          </a:xfrm>
          <a:prstGeom prst="rect">
            <a:avLst/>
          </a:prstGeom>
        </p:spPr>
      </p:pic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FD1F570-5F56-4F89-A1FB-36AE17B18B96}"/>
              </a:ext>
            </a:extLst>
          </p:cNvPr>
          <p:cNvCxnSpPr>
            <a:cxnSpLocks/>
            <a:stCxn id="23" idx="2"/>
            <a:endCxn id="37" idx="0"/>
          </p:cNvCxnSpPr>
          <p:nvPr/>
        </p:nvCxnSpPr>
        <p:spPr>
          <a:xfrm>
            <a:off x="6553201" y="4192732"/>
            <a:ext cx="9934" cy="721636"/>
          </a:xfrm>
          <a:prstGeom prst="straightConnector1">
            <a:avLst/>
          </a:prstGeom>
          <a:ln w="19050">
            <a:solidFill>
              <a:srgbClr val="FFFF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17E5E45B-668E-0204-31AB-06D22AD9BC93}"/>
              </a:ext>
            </a:extLst>
          </p:cNvPr>
          <p:cNvSpPr txBox="1"/>
          <p:nvPr/>
        </p:nvSpPr>
        <p:spPr>
          <a:xfrm>
            <a:off x="6001378" y="5870814"/>
            <a:ext cx="1123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Validation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77989BAB-C0AF-23F4-CC61-A94245957706}"/>
              </a:ext>
            </a:extLst>
          </p:cNvPr>
          <p:cNvSpPr txBox="1"/>
          <p:nvPr/>
        </p:nvSpPr>
        <p:spPr>
          <a:xfrm>
            <a:off x="7756735" y="5876107"/>
            <a:ext cx="1255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Warehouse</a:t>
            </a: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D6392827-463E-E564-EDA3-7A716D5F4084}"/>
              </a:ext>
            </a:extLst>
          </p:cNvPr>
          <p:cNvCxnSpPr>
            <a:cxnSpLocks/>
            <a:stCxn id="37" idx="3"/>
            <a:endCxn id="45" idx="1"/>
          </p:cNvCxnSpPr>
          <p:nvPr/>
        </p:nvCxnSpPr>
        <p:spPr>
          <a:xfrm>
            <a:off x="7020335" y="5371568"/>
            <a:ext cx="907032" cy="0"/>
          </a:xfrm>
          <a:prstGeom prst="straightConnector1">
            <a:avLst/>
          </a:prstGeom>
          <a:ln w="19050">
            <a:solidFill>
              <a:srgbClr val="FFFF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6EBFF013-8638-E2A1-BEF0-C762B4D6398B}"/>
              </a:ext>
            </a:extLst>
          </p:cNvPr>
          <p:cNvCxnSpPr>
            <a:cxnSpLocks/>
          </p:cNvCxnSpPr>
          <p:nvPr/>
        </p:nvCxnSpPr>
        <p:spPr>
          <a:xfrm flipV="1">
            <a:off x="6727845" y="4192732"/>
            <a:ext cx="0" cy="721636"/>
          </a:xfrm>
          <a:prstGeom prst="straightConnector1">
            <a:avLst/>
          </a:prstGeom>
          <a:ln w="19050">
            <a:solidFill>
              <a:srgbClr val="FFFF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9C77DDC8-E7BA-5143-CEF6-2F45E576FDBC}"/>
              </a:ext>
            </a:extLst>
          </p:cNvPr>
          <p:cNvCxnSpPr>
            <a:cxnSpLocks/>
            <a:stCxn id="45" idx="3"/>
            <a:endCxn id="15" idx="1"/>
          </p:cNvCxnSpPr>
          <p:nvPr/>
        </p:nvCxnSpPr>
        <p:spPr>
          <a:xfrm>
            <a:off x="8841767" y="5371568"/>
            <a:ext cx="987161" cy="0"/>
          </a:xfrm>
          <a:prstGeom prst="straightConnector1">
            <a:avLst/>
          </a:prstGeom>
          <a:ln w="19050">
            <a:solidFill>
              <a:schemeClr val="tx1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68">
            <a:extLst>
              <a:ext uri="{FF2B5EF4-FFF2-40B4-BE49-F238E27FC236}">
                <a16:creationId xmlns:a16="http://schemas.microsoft.com/office/drawing/2014/main" id="{D55F08E9-7D79-843C-D101-136F985D4353}"/>
              </a:ext>
            </a:extLst>
          </p:cNvPr>
          <p:cNvSpPr txBox="1"/>
          <p:nvPr/>
        </p:nvSpPr>
        <p:spPr>
          <a:xfrm>
            <a:off x="9644244" y="5870814"/>
            <a:ext cx="1255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Analytics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F01A655B-64AC-A6FF-379A-343F2C04D27A}"/>
              </a:ext>
            </a:extLst>
          </p:cNvPr>
          <p:cNvSpPr txBox="1"/>
          <p:nvPr/>
        </p:nvSpPr>
        <p:spPr>
          <a:xfrm>
            <a:off x="7985126" y="1166577"/>
            <a:ext cx="3318235" cy="129266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Existing Solution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Deprecated hosting (OS)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Deprecated Libraries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59009848-EF21-3035-25A3-C07193653B91}"/>
              </a:ext>
            </a:extLst>
          </p:cNvPr>
          <p:cNvSpPr txBox="1"/>
          <p:nvPr/>
        </p:nvSpPr>
        <p:spPr>
          <a:xfrm>
            <a:off x="8031964" y="2723106"/>
            <a:ext cx="3318235" cy="129266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Limitations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Data Format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Data Sources and Consumers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C3B9A941-BA2F-C8D5-0CD0-7A3955A61742}"/>
              </a:ext>
            </a:extLst>
          </p:cNvPr>
          <p:cNvSpPr txBox="1"/>
          <p:nvPr/>
        </p:nvSpPr>
        <p:spPr>
          <a:xfrm>
            <a:off x="3095674" y="5115030"/>
            <a:ext cx="438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txt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EF110D67-C751-4071-7FCF-D87E142638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54056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210"/>
    </mc:Choice>
    <mc:Fallback>
      <p:transition spd="slow" advTm="892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930EBA3-4D2E-42E8-B828-834555328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6" name="Picture 15" descr="Three arrows on bullseye">
            <a:extLst>
              <a:ext uri="{FF2B5EF4-FFF2-40B4-BE49-F238E27FC236}">
                <a16:creationId xmlns:a16="http://schemas.microsoft.com/office/drawing/2014/main" id="{97733A08-1519-BD57-7497-413B1613D4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12999"/>
            <a:ext cx="5850384" cy="3832001"/>
          </a:xfrm>
          <a:custGeom>
            <a:avLst/>
            <a:gdLst/>
            <a:ahLst/>
            <a:cxnLst/>
            <a:rect l="l" t="t" r="r" b="b"/>
            <a:pathLst>
              <a:path w="6094252" h="6857998">
                <a:moveTo>
                  <a:pt x="0" y="0"/>
                </a:moveTo>
                <a:lnTo>
                  <a:pt x="5898122" y="0"/>
                </a:lnTo>
                <a:cubicBezTo>
                  <a:pt x="6006442" y="0"/>
                  <a:pt x="6094252" y="87810"/>
                  <a:pt x="6094252" y="196130"/>
                </a:cubicBezTo>
                <a:lnTo>
                  <a:pt x="6094252" y="6661869"/>
                </a:lnTo>
                <a:cubicBezTo>
                  <a:pt x="6094252" y="6756649"/>
                  <a:pt x="6027023" y="6835726"/>
                  <a:pt x="5937649" y="6854015"/>
                </a:cubicBezTo>
                <a:lnTo>
                  <a:pt x="5898132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22" name="Arc 21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170055-4350-0CDF-D806-6FF23A10D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2" y="957715"/>
            <a:ext cx="5130798" cy="27504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Proposal: </a:t>
            </a:r>
            <a:b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Aims and Objectives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528AA953-F4F9-4DC5-97C7-491F4AF93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7079" y="5607717"/>
            <a:ext cx="513442" cy="499514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85FF82C-9B1F-94EA-2CF0-D373777133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94400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42"/>
    </mc:Choice>
    <mc:Fallback>
      <p:transition spd="slow" advTm="8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8DD77349-6ADE-99FE-8E04-12919EE56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D5B2B92C-44DF-B41D-C67A-EBF175DF52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41EB2F1-D26A-D7C9-E9AC-B63BE629A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6D16430-53D3-47E5-F4B8-B441E710D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1508CC-63D9-88D6-566F-9448FBF51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1" y="301843"/>
            <a:ext cx="10477109" cy="1003532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Project Aim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4CA8AA88-6717-C0CC-03B7-0C505F32F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1754" y="2308124"/>
            <a:ext cx="7720781" cy="3673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 demonstrate the use of cloud computing and methodologies as a replacement way of working to traditional on premises architecture.</a:t>
            </a:r>
          </a:p>
          <a:p>
            <a:endParaRPr lang="en-GB" sz="3600" dirty="0"/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A04FD3C5-B70A-6C87-0CA2-8AF0D138E2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11789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61"/>
    </mc:Choice>
    <mc:Fallback>
      <p:transition spd="slow" advTm="111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8DD77349-6ADE-99FE-8E04-12919EE56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D5B2B92C-44DF-B41D-C67A-EBF175DF52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41EB2F1-D26A-D7C9-E9AC-B63BE629A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6D16430-53D3-47E5-F4B8-B441E710D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1508CC-63D9-88D6-566F-9448FBF51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1" y="301843"/>
            <a:ext cx="10477109" cy="1003532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Project Objectives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4CA8AA88-6717-C0CC-03B7-0C505F32F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3158" y="1992429"/>
            <a:ext cx="9981398" cy="4563728"/>
          </a:xfrm>
        </p:spPr>
        <p:txBody>
          <a:bodyPr>
            <a:normAutofit fontScale="92500" lnSpcReduction="20000"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</a:rPr>
              <a:t>To carry out a critical review of the relevant literature relating to cloud development identifying 5 best practices for cloud DevOps teams</a:t>
            </a:r>
          </a:p>
          <a:p>
            <a:pPr marL="0" indent="0" algn="l" rtl="0" fontAlgn="base">
              <a:buNone/>
            </a:pPr>
            <a:endParaRPr lang="en-GB" sz="2400" b="0" i="0" dirty="0">
              <a:effectLst/>
              <a:latin typeface="Calibri" panose="020F050202020403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</a:rPr>
              <a:t>Perform a usability audit of the existing service including identifying outages over a 12month period. </a:t>
            </a:r>
          </a:p>
          <a:p>
            <a:pPr marL="0" indent="0" algn="l" rtl="0" fontAlgn="base">
              <a:buNone/>
            </a:pPr>
            <a:endParaRPr lang="en-GB" sz="2400" b="0" i="0" dirty="0">
              <a:effectLst/>
              <a:latin typeface="Calibri" panose="020F050202020403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</a:rPr>
              <a:t>Design a secure and sustainable process for submitting data using cloud tooling. </a:t>
            </a:r>
          </a:p>
          <a:p>
            <a:pPr marL="0" indent="0" algn="l" rtl="0" fontAlgn="base">
              <a:buNone/>
            </a:pPr>
            <a:endParaRPr lang="en-GB" sz="2400" b="0" i="0" dirty="0">
              <a:effectLst/>
              <a:latin typeface="Calibri" panose="020F050202020403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</a:rPr>
              <a:t>Build the data-pipelines and associated data validation tools for the data submission process. </a:t>
            </a:r>
          </a:p>
          <a:p>
            <a:pPr marL="0" indent="0" algn="l" rtl="0" fontAlgn="base">
              <a:buNone/>
            </a:pPr>
            <a:endParaRPr lang="en-GB" sz="2400" b="0" i="0" dirty="0">
              <a:effectLst/>
              <a:latin typeface="Calibri" panose="020F050202020403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</a:rPr>
              <a:t>Evaluate and appraise the new solution and ways of working and compare with the existing legacy service. 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878C2C6C-78EC-2229-D509-DE6D1E3F46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69379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930"/>
    </mc:Choice>
    <mc:Fallback>
      <p:transition spd="slow" advTm="299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AE61EC6-A2DF-BE7D-683C-3DCF1A796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6348" y="1124262"/>
            <a:ext cx="8017652" cy="26904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Summary of literature Review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EA2565-2CA7-5084-E0B5-FDC86B6011C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281" r="27835" b="-1"/>
          <a:stretch/>
        </p:blipFill>
        <p:spPr>
          <a:xfrm>
            <a:off x="9294204" y="5061057"/>
            <a:ext cx="1042616" cy="1199733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1F3EC80-B055-4077-B2C5-6B7486DAE0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09421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72"/>
    </mc:Choice>
    <mc:Fallback>
      <p:transition spd="slow" advTm="115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75C25-4F80-1566-1D55-16CE7ADF4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to start …</a:t>
            </a:r>
          </a:p>
        </p:txBody>
      </p:sp>
      <p:pic>
        <p:nvPicPr>
          <p:cNvPr id="2050" name="Picture 2" descr="A diagram of a company&#10;&#10;Description automatically generated">
            <a:extLst>
              <a:ext uri="{FF2B5EF4-FFF2-40B4-BE49-F238E27FC236}">
                <a16:creationId xmlns:a16="http://schemas.microsoft.com/office/drawing/2014/main" id="{5373E9D7-470B-0AA1-8817-484857715D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704" y="2781299"/>
            <a:ext cx="4509682" cy="319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F7F2350E-59F3-12E6-D58F-3F88B6A336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714" y="2187297"/>
            <a:ext cx="2995612" cy="263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3A5B0F0-4B18-26F1-004B-34657625E45C}"/>
              </a:ext>
            </a:extLst>
          </p:cNvPr>
          <p:cNvSpPr txBox="1"/>
          <p:nvPr/>
        </p:nvSpPr>
        <p:spPr>
          <a:xfrm>
            <a:off x="838200" y="1569660"/>
            <a:ext cx="4627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Mind map to create core themes for the review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053A4A-8783-9414-2B51-644FA958EE98}"/>
              </a:ext>
            </a:extLst>
          </p:cNvPr>
          <p:cNvSpPr txBox="1"/>
          <p:nvPr/>
        </p:nvSpPr>
        <p:spPr>
          <a:xfrm>
            <a:off x="6649714" y="1569660"/>
            <a:ext cx="3260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AI Help &amp; keyword search strings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B9DCB9-F700-E2A3-DEF9-7B1F9C12E5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68967" y="3329933"/>
            <a:ext cx="3284833" cy="3071268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152236D8-E539-6900-BEE3-D6E4CDFE98A0}"/>
              </a:ext>
            </a:extLst>
          </p:cNvPr>
          <p:cNvSpPr/>
          <p:nvPr/>
        </p:nvSpPr>
        <p:spPr>
          <a:xfrm>
            <a:off x="5465429" y="3790950"/>
            <a:ext cx="992521" cy="77152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DC5B85C1-40F9-B8BD-8CFB-6B73A269A4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21767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606"/>
    </mc:Choice>
    <mc:Fallback>
      <p:transition spd="slow" advTm="256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26C56-05D4-B037-C3EA-B49EF46CF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Research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3C098-5AAA-683C-E304-339950C51E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Cloud Computing</a:t>
            </a:r>
          </a:p>
          <a:p>
            <a:pPr lvl="1"/>
            <a:r>
              <a:rPr lang="en-GB" dirty="0"/>
              <a:t>Cloud migration, resource consumption, cyber security</a:t>
            </a:r>
          </a:p>
          <a:p>
            <a:pPr lvl="1"/>
            <a:endParaRPr lang="en-GB" dirty="0"/>
          </a:p>
          <a:p>
            <a:r>
              <a:rPr lang="en-GB" dirty="0"/>
              <a:t>Application Design</a:t>
            </a:r>
          </a:p>
          <a:p>
            <a:pPr lvl="1"/>
            <a:r>
              <a:rPr lang="en-GB" dirty="0"/>
              <a:t>Application development in the cloud, native development patterns</a:t>
            </a:r>
          </a:p>
          <a:p>
            <a:pPr lvl="1"/>
            <a:endParaRPr lang="en-GB" dirty="0"/>
          </a:p>
          <a:p>
            <a:r>
              <a:rPr lang="en-GB" dirty="0"/>
              <a:t>Data Pipelines</a:t>
            </a:r>
          </a:p>
          <a:p>
            <a:pPr lvl="1"/>
            <a:r>
              <a:rPr lang="en-GB" dirty="0"/>
              <a:t>Data flows</a:t>
            </a:r>
          </a:p>
          <a:p>
            <a:pPr lvl="1"/>
            <a:endParaRPr lang="en-GB" dirty="0"/>
          </a:p>
          <a:p>
            <a:r>
              <a:rPr lang="en-GB" dirty="0"/>
              <a:t>IT in Healthcare</a:t>
            </a:r>
          </a:p>
          <a:p>
            <a:pPr lvl="1"/>
            <a:r>
              <a:rPr lang="en-GB" dirty="0"/>
              <a:t>Standards &amp; Policies, Information standards, commercial, skills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A3BFA89A-4429-0324-AA19-655B43422D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5386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846"/>
    </mc:Choice>
    <mc:Fallback>
      <p:transition spd="slow" advTm="418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" name="Group 65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Rectangle 68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Rectangle 69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61DAA5-EF16-EDBE-A1D3-777316A90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6348" y="1124262"/>
            <a:ext cx="8017652" cy="26904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and Analysis Methodologies</a:t>
            </a:r>
          </a:p>
        </p:txBody>
      </p:sp>
      <p:pic>
        <p:nvPicPr>
          <p:cNvPr id="59" name="Picture 29" descr="Pipette filling tray with sample">
            <a:extLst>
              <a:ext uri="{FF2B5EF4-FFF2-40B4-BE49-F238E27FC236}">
                <a16:creationId xmlns:a16="http://schemas.microsoft.com/office/drawing/2014/main" id="{E71DA80D-C7CF-C0D6-B7A0-17802B35AB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6836" y="5061057"/>
            <a:ext cx="1797352" cy="11997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9429B71-831E-7969-44CB-DD1E183F05AF}"/>
              </a:ext>
            </a:extLst>
          </p:cNvPr>
          <p:cNvSpPr txBox="1"/>
          <p:nvPr/>
        </p:nvSpPr>
        <p:spPr>
          <a:xfrm>
            <a:off x="1197204" y="5448693"/>
            <a:ext cx="3397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Philosophies, Approach, Strategies</a:t>
            </a:r>
          </a:p>
        </p:txBody>
      </p:sp>
      <p:pic>
        <p:nvPicPr>
          <p:cNvPr id="46" name="Audio 45">
            <a:hlinkClick r:id="" action="ppaction://media"/>
            <a:extLst>
              <a:ext uri="{FF2B5EF4-FFF2-40B4-BE49-F238E27FC236}">
                <a16:creationId xmlns:a16="http://schemas.microsoft.com/office/drawing/2014/main" id="{F370930B-D5F6-5E3D-4E3F-DE1DE0BB2A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92169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38"/>
    </mc:Choice>
    <mc:Fallback>
      <p:transition spd="slow" advTm="130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2E99525-5EDB-00EF-40C0-73798E539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518" y="186705"/>
            <a:ext cx="10515600" cy="1325563"/>
          </a:xfrm>
        </p:spPr>
        <p:txBody>
          <a:bodyPr/>
          <a:lstStyle/>
          <a:p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and Analysis Methodologies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B39284-8A78-4DC3-FF4F-444C0366C60B}"/>
              </a:ext>
            </a:extLst>
          </p:cNvPr>
          <p:cNvSpPr txBox="1"/>
          <p:nvPr/>
        </p:nvSpPr>
        <p:spPr>
          <a:xfrm>
            <a:off x="938298" y="1905505"/>
            <a:ext cx="398249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Philosophy</a:t>
            </a:r>
            <a:endParaRPr lang="en-GB" sz="2200" b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Mixed: Phenomenological &amp; Positivist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Approach</a:t>
            </a:r>
            <a:endParaRPr lang="en-GB" sz="2200" b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Mixed: Deductive &amp; Inductive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Strategies</a:t>
            </a:r>
            <a:endParaRPr lang="en-GB" sz="2200" b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Literature Review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Case Study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Software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1049CC-99AC-59CC-84C1-549103636A80}"/>
              </a:ext>
            </a:extLst>
          </p:cNvPr>
          <p:cNvSpPr txBox="1"/>
          <p:nvPr/>
        </p:nvSpPr>
        <p:spPr>
          <a:xfrm>
            <a:off x="5159274" y="1905505"/>
            <a:ext cx="60944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research Philosophy will be mixed.</a:t>
            </a:r>
          </a:p>
          <a:p>
            <a:pPr lvl="1"/>
            <a:r>
              <a:rPr lang="en-GB" dirty="0"/>
              <a:t>The aim &amp; objects of the proposal covers technical and user aspects</a:t>
            </a:r>
          </a:p>
        </p:txBody>
      </p:sp>
      <p:pic>
        <p:nvPicPr>
          <p:cNvPr id="61" name="Audio 60">
            <a:hlinkClick r:id="" action="ppaction://media"/>
            <a:extLst>
              <a:ext uri="{FF2B5EF4-FFF2-40B4-BE49-F238E27FC236}">
                <a16:creationId xmlns:a16="http://schemas.microsoft.com/office/drawing/2014/main" id="{502BC42D-4C2A-3473-848C-DDFA7B3D26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92549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273"/>
    </mc:Choice>
    <mc:Fallback>
      <p:transition spd="slow" advTm="16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1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2E99525-5EDB-00EF-40C0-73798E539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418" y="236323"/>
            <a:ext cx="10515600" cy="1325563"/>
          </a:xfrm>
        </p:spPr>
        <p:txBody>
          <a:bodyPr/>
          <a:lstStyle/>
          <a:p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and Analysis Methodologies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B39284-8A78-4DC3-FF4F-444C0366C60B}"/>
              </a:ext>
            </a:extLst>
          </p:cNvPr>
          <p:cNvSpPr txBox="1"/>
          <p:nvPr/>
        </p:nvSpPr>
        <p:spPr>
          <a:xfrm>
            <a:off x="938298" y="1905505"/>
            <a:ext cx="398249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Philosophy</a:t>
            </a:r>
            <a:endParaRPr lang="en-GB" sz="2200" b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Mixed: Phenomenological &amp; Positivist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>
                    <a:lumMod val="75000"/>
                  </a:schemeClr>
                </a:solidFill>
              </a:rPr>
              <a:t>Approach</a:t>
            </a:r>
            <a:endParaRPr lang="en-GB" sz="2200" b="1" dirty="0">
              <a:solidFill>
                <a:schemeClr val="tx1">
                  <a:lumMod val="75000"/>
                </a:schemeClr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Mixed: Deductive &amp; Inductive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>
                    <a:lumMod val="75000"/>
                  </a:schemeClr>
                </a:solidFill>
              </a:rPr>
              <a:t>Strategies</a:t>
            </a:r>
            <a:endParaRPr lang="en-GB" sz="2200" b="1" dirty="0">
              <a:solidFill>
                <a:schemeClr val="tx1">
                  <a:lumMod val="75000"/>
                </a:schemeClr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Literature Review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Case Study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Software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5C57E3-4E96-5919-10CA-D36AB8C3526F}"/>
              </a:ext>
            </a:extLst>
          </p:cNvPr>
          <p:cNvSpPr txBox="1"/>
          <p:nvPr/>
        </p:nvSpPr>
        <p:spPr>
          <a:xfrm>
            <a:off x="7935467" y="3392867"/>
            <a:ext cx="3318235" cy="2400657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Positivist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System &amp; Technical data</a:t>
            </a:r>
          </a:p>
          <a:p>
            <a:pPr algn="ctr"/>
            <a:r>
              <a:rPr lang="en-GB" dirty="0"/>
              <a:t>Counts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System Logs</a:t>
            </a:r>
          </a:p>
          <a:p>
            <a:pPr algn="ctr"/>
            <a:r>
              <a:rPr lang="en-GB" dirty="0"/>
              <a:t>Audit Logs</a:t>
            </a:r>
          </a:p>
          <a:p>
            <a:pPr algn="ctr"/>
            <a:r>
              <a:rPr lang="en-GB" dirty="0"/>
              <a:t>Automation</a:t>
            </a:r>
            <a:endParaRPr lang="en-GB" b="1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FC4BCAA0-4DD6-D792-C165-EE43DA857EDD}"/>
              </a:ext>
            </a:extLst>
          </p:cNvPr>
          <p:cNvSpPr/>
          <p:nvPr/>
        </p:nvSpPr>
        <p:spPr>
          <a:xfrm>
            <a:off x="9354200" y="3840760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13342F72-2BE8-FB3E-5B97-AAF39B8BBDEE}"/>
              </a:ext>
            </a:extLst>
          </p:cNvPr>
          <p:cNvSpPr/>
          <p:nvPr/>
        </p:nvSpPr>
        <p:spPr>
          <a:xfrm>
            <a:off x="9354199" y="4698508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2AB39A-899B-C4BE-E5EB-16E4E5E10A64}"/>
              </a:ext>
            </a:extLst>
          </p:cNvPr>
          <p:cNvSpPr txBox="1"/>
          <p:nvPr/>
        </p:nvSpPr>
        <p:spPr>
          <a:xfrm>
            <a:off x="5269802" y="1528231"/>
            <a:ext cx="3318235" cy="2400657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Phenomenological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User requirements and experiences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Surveys</a:t>
            </a:r>
          </a:p>
          <a:p>
            <a:pPr algn="ctr"/>
            <a:r>
              <a:rPr lang="en-GB" dirty="0"/>
              <a:t>User groups</a:t>
            </a:r>
          </a:p>
          <a:p>
            <a:pPr algn="ctr"/>
            <a:r>
              <a:rPr lang="en-GB" dirty="0"/>
              <a:t>Interviews with domain experts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1CAAD93A-BD09-97B5-9838-04F52971CE14}"/>
              </a:ext>
            </a:extLst>
          </p:cNvPr>
          <p:cNvSpPr/>
          <p:nvPr/>
        </p:nvSpPr>
        <p:spPr>
          <a:xfrm>
            <a:off x="6657642" y="1926002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FD9F55C4-CDD7-7AD7-A617-0B074EF4C27D}"/>
              </a:ext>
            </a:extLst>
          </p:cNvPr>
          <p:cNvSpPr/>
          <p:nvPr/>
        </p:nvSpPr>
        <p:spPr>
          <a:xfrm>
            <a:off x="6676494" y="2772573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3C98F277-780F-6472-1F8E-25247FF6C2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6741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620"/>
    </mc:Choice>
    <mc:Fallback>
      <p:transition spd="slow" advTm="356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2E99525-5EDB-00EF-40C0-73798E539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418" y="236323"/>
            <a:ext cx="10515600" cy="1325563"/>
          </a:xfrm>
        </p:spPr>
        <p:txBody>
          <a:bodyPr/>
          <a:lstStyle/>
          <a:p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and Analysis Methodologies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B39284-8A78-4DC3-FF4F-444C0366C60B}"/>
              </a:ext>
            </a:extLst>
          </p:cNvPr>
          <p:cNvSpPr txBox="1"/>
          <p:nvPr/>
        </p:nvSpPr>
        <p:spPr>
          <a:xfrm>
            <a:off x="938298" y="1926002"/>
            <a:ext cx="398249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>
                    <a:lumMod val="75000"/>
                  </a:schemeClr>
                </a:solidFill>
              </a:rPr>
              <a:t>Philosophy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Mixed: Phenomenological &amp; Positivist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Approach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Mixed: Deductive &amp; Inductive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>
                    <a:lumMod val="75000"/>
                  </a:schemeClr>
                </a:solidFill>
              </a:rPr>
              <a:t>Strategies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Literature Review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Case Study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Software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5C57E3-4E96-5919-10CA-D36AB8C3526F}"/>
              </a:ext>
            </a:extLst>
          </p:cNvPr>
          <p:cNvSpPr txBox="1"/>
          <p:nvPr/>
        </p:nvSpPr>
        <p:spPr>
          <a:xfrm>
            <a:off x="7935467" y="3381496"/>
            <a:ext cx="3318235" cy="156966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Inductive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Observations, patterns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Conclusions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FC4BCAA0-4DD6-D792-C165-EE43DA857EDD}"/>
              </a:ext>
            </a:extLst>
          </p:cNvPr>
          <p:cNvSpPr/>
          <p:nvPr/>
        </p:nvSpPr>
        <p:spPr>
          <a:xfrm>
            <a:off x="9354200" y="3840760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2AB39A-899B-C4BE-E5EB-16E4E5E10A64}"/>
              </a:ext>
            </a:extLst>
          </p:cNvPr>
          <p:cNvSpPr txBox="1"/>
          <p:nvPr/>
        </p:nvSpPr>
        <p:spPr>
          <a:xfrm>
            <a:off x="5312012" y="1699724"/>
            <a:ext cx="3318235" cy="184665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Deductive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Analysis of requirements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Conclusions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1CAAD93A-BD09-97B5-9838-04F52971CE14}"/>
              </a:ext>
            </a:extLst>
          </p:cNvPr>
          <p:cNvSpPr/>
          <p:nvPr/>
        </p:nvSpPr>
        <p:spPr>
          <a:xfrm>
            <a:off x="6730745" y="2212069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8E753E41-1C29-F18F-EB10-98E6FB633CBA}"/>
              </a:ext>
            </a:extLst>
          </p:cNvPr>
          <p:cNvSpPr/>
          <p:nvPr/>
        </p:nvSpPr>
        <p:spPr>
          <a:xfrm>
            <a:off x="6726045" y="2958073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828F1F5D-14AC-7FED-13EA-23142A62FEDD}"/>
              </a:ext>
            </a:extLst>
          </p:cNvPr>
          <p:cNvSpPr/>
          <p:nvPr/>
        </p:nvSpPr>
        <p:spPr>
          <a:xfrm>
            <a:off x="9354199" y="4374251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62A385EC-F79B-BC57-99C4-A9A6454F6A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74866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662"/>
    </mc:Choice>
    <mc:Fallback>
      <p:transition spd="slow" advTm="276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2E99525-5EDB-00EF-40C0-73798E539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418" y="236323"/>
            <a:ext cx="10515600" cy="1325563"/>
          </a:xfrm>
        </p:spPr>
        <p:txBody>
          <a:bodyPr/>
          <a:lstStyle/>
          <a:p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and Analysis Methodologies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B39284-8A78-4DC3-FF4F-444C0366C60B}"/>
              </a:ext>
            </a:extLst>
          </p:cNvPr>
          <p:cNvSpPr txBox="1"/>
          <p:nvPr/>
        </p:nvSpPr>
        <p:spPr>
          <a:xfrm>
            <a:off x="938298" y="1926002"/>
            <a:ext cx="398249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>
                    <a:lumMod val="75000"/>
                  </a:schemeClr>
                </a:solidFill>
              </a:rPr>
              <a:t>Philosophy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Mixed: Phenomenological &amp; Positivist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>
                    <a:lumMod val="75000"/>
                  </a:schemeClr>
                </a:solidFill>
              </a:rPr>
              <a:t>Approach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Mixed: Deductive &amp; Inductive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Strategies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Literature Review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Case Study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Software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5C57E3-4E96-5919-10CA-D36AB8C3526F}"/>
              </a:ext>
            </a:extLst>
          </p:cNvPr>
          <p:cNvSpPr txBox="1"/>
          <p:nvPr/>
        </p:nvSpPr>
        <p:spPr>
          <a:xfrm>
            <a:off x="7935467" y="3392867"/>
            <a:ext cx="3318235" cy="184665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Case Study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Context, problem, issue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Outcomes and results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FC4BCAA0-4DD6-D792-C165-EE43DA857EDD}"/>
              </a:ext>
            </a:extLst>
          </p:cNvPr>
          <p:cNvSpPr/>
          <p:nvPr/>
        </p:nvSpPr>
        <p:spPr>
          <a:xfrm>
            <a:off x="9354200" y="3840760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13342F72-2BE8-FB3E-5B97-AAF39B8BBDEE}"/>
              </a:ext>
            </a:extLst>
          </p:cNvPr>
          <p:cNvSpPr/>
          <p:nvPr/>
        </p:nvSpPr>
        <p:spPr>
          <a:xfrm>
            <a:off x="9354199" y="4438882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2AB39A-899B-C4BE-E5EB-16E4E5E10A64}"/>
              </a:ext>
            </a:extLst>
          </p:cNvPr>
          <p:cNvSpPr txBox="1"/>
          <p:nvPr/>
        </p:nvSpPr>
        <p:spPr>
          <a:xfrm>
            <a:off x="5269802" y="1528231"/>
            <a:ext cx="3318235" cy="212365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Literature Review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Build Knowledge</a:t>
            </a:r>
          </a:p>
          <a:p>
            <a:pPr algn="ctr"/>
            <a:r>
              <a:rPr lang="en-GB" dirty="0"/>
              <a:t>Evidence based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Best Practice</a:t>
            </a:r>
          </a:p>
          <a:p>
            <a:pPr algn="ctr"/>
            <a:r>
              <a:rPr lang="en-GB" dirty="0"/>
              <a:t>Identify pitfalls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1CAAD93A-BD09-97B5-9838-04F52971CE14}"/>
              </a:ext>
            </a:extLst>
          </p:cNvPr>
          <p:cNvSpPr/>
          <p:nvPr/>
        </p:nvSpPr>
        <p:spPr>
          <a:xfrm>
            <a:off x="6657642" y="1926002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FD9F55C4-CDD7-7AD7-A617-0B074EF4C27D}"/>
              </a:ext>
            </a:extLst>
          </p:cNvPr>
          <p:cNvSpPr/>
          <p:nvPr/>
        </p:nvSpPr>
        <p:spPr>
          <a:xfrm>
            <a:off x="6676494" y="2772573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ACE206-0595-8620-3FB5-7CF8E7430736}"/>
              </a:ext>
            </a:extLst>
          </p:cNvPr>
          <p:cNvSpPr txBox="1"/>
          <p:nvPr/>
        </p:nvSpPr>
        <p:spPr>
          <a:xfrm>
            <a:off x="5044960" y="4285331"/>
            <a:ext cx="3318235" cy="193899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Software</a:t>
            </a:r>
            <a:r>
              <a:rPr lang="en-GB" b="1" dirty="0"/>
              <a:t> </a:t>
            </a:r>
            <a:r>
              <a:rPr lang="en-GB" sz="2400" b="1" dirty="0"/>
              <a:t>Development</a:t>
            </a:r>
          </a:p>
          <a:p>
            <a:pPr algn="ctr"/>
            <a:endParaRPr lang="en-GB" sz="2400" b="1" dirty="0"/>
          </a:p>
          <a:p>
            <a:pPr algn="ctr"/>
            <a:r>
              <a:rPr lang="en-GB" dirty="0"/>
              <a:t>Prototyping, Usability Testing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Agile  MVP</a:t>
            </a:r>
          </a:p>
          <a:p>
            <a:pPr algn="ctr"/>
            <a:r>
              <a:rPr lang="en-GB" dirty="0"/>
              <a:t>Iterative Design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5C7BE568-6540-D679-9B07-65A7A3CDAF98}"/>
              </a:ext>
            </a:extLst>
          </p:cNvPr>
          <p:cNvSpPr/>
          <p:nvPr/>
        </p:nvSpPr>
        <p:spPr>
          <a:xfrm>
            <a:off x="6487823" y="5354452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D518298F-19F9-F0A4-AF7F-E219A6152344}"/>
              </a:ext>
            </a:extLst>
          </p:cNvPr>
          <p:cNvSpPr/>
          <p:nvPr/>
        </p:nvSpPr>
        <p:spPr>
          <a:xfrm>
            <a:off x="6498060" y="4698508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4" name="Audio 63">
            <a:hlinkClick r:id="" action="ppaction://media"/>
            <a:extLst>
              <a:ext uri="{FF2B5EF4-FFF2-40B4-BE49-F238E27FC236}">
                <a16:creationId xmlns:a16="http://schemas.microsoft.com/office/drawing/2014/main" id="{8662EED9-76AF-6B51-5B4D-782F94A1D7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9612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304"/>
    </mc:Choice>
    <mc:Fallback>
      <p:transition spd="slow" advTm="513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2E99525-5EDB-00EF-40C0-73798E539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418" y="236323"/>
            <a:ext cx="10515600" cy="1325563"/>
          </a:xfrm>
        </p:spPr>
        <p:txBody>
          <a:bodyPr/>
          <a:lstStyle/>
          <a:p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and Analysis Methodologies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B39284-8A78-4DC3-FF4F-444C0366C60B}"/>
              </a:ext>
            </a:extLst>
          </p:cNvPr>
          <p:cNvSpPr txBox="1"/>
          <p:nvPr/>
        </p:nvSpPr>
        <p:spPr>
          <a:xfrm>
            <a:off x="938298" y="1926002"/>
            <a:ext cx="398249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Philosophy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Mixed: Phenomenological &amp; Positivist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Approach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Mixed: Deductive &amp; Inductive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Strategies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Literature Review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Case Study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Software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5C57E3-4E96-5919-10CA-D36AB8C3526F}"/>
              </a:ext>
            </a:extLst>
          </p:cNvPr>
          <p:cNvSpPr txBox="1"/>
          <p:nvPr/>
        </p:nvSpPr>
        <p:spPr>
          <a:xfrm>
            <a:off x="7935467" y="3392867"/>
            <a:ext cx="3318235" cy="2400657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Case Study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System &amp; Technical data</a:t>
            </a:r>
          </a:p>
          <a:p>
            <a:pPr algn="ctr"/>
            <a:r>
              <a:rPr lang="en-GB" dirty="0"/>
              <a:t>Counts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User Questionnaires</a:t>
            </a:r>
          </a:p>
          <a:p>
            <a:pPr algn="ctr"/>
            <a:r>
              <a:rPr lang="en-GB" dirty="0"/>
              <a:t>Usability Audit</a:t>
            </a:r>
          </a:p>
          <a:p>
            <a:pPr algn="ctr"/>
            <a:r>
              <a:rPr lang="en-GB" dirty="0"/>
              <a:t>Surveys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FC4BCAA0-4DD6-D792-C165-EE43DA857EDD}"/>
              </a:ext>
            </a:extLst>
          </p:cNvPr>
          <p:cNvSpPr/>
          <p:nvPr/>
        </p:nvSpPr>
        <p:spPr>
          <a:xfrm>
            <a:off x="9354200" y="3840760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13342F72-2BE8-FB3E-5B97-AAF39B8BBDEE}"/>
              </a:ext>
            </a:extLst>
          </p:cNvPr>
          <p:cNvSpPr/>
          <p:nvPr/>
        </p:nvSpPr>
        <p:spPr>
          <a:xfrm>
            <a:off x="9354199" y="4698508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2AB39A-899B-C4BE-E5EB-16E4E5E10A64}"/>
              </a:ext>
            </a:extLst>
          </p:cNvPr>
          <p:cNvSpPr txBox="1"/>
          <p:nvPr/>
        </p:nvSpPr>
        <p:spPr>
          <a:xfrm>
            <a:off x="5269802" y="1528231"/>
            <a:ext cx="3318235" cy="212365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Literature Review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Build Knowledge</a:t>
            </a:r>
          </a:p>
          <a:p>
            <a:pPr algn="ctr"/>
            <a:r>
              <a:rPr lang="en-GB" dirty="0"/>
              <a:t>Evidence based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Best Practice</a:t>
            </a:r>
          </a:p>
          <a:p>
            <a:pPr algn="ctr"/>
            <a:r>
              <a:rPr lang="en-GB" dirty="0"/>
              <a:t>Identify pitfalls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1CAAD93A-BD09-97B5-9838-04F52971CE14}"/>
              </a:ext>
            </a:extLst>
          </p:cNvPr>
          <p:cNvSpPr/>
          <p:nvPr/>
        </p:nvSpPr>
        <p:spPr>
          <a:xfrm>
            <a:off x="6657642" y="1926002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FD9F55C4-CDD7-7AD7-A617-0B074EF4C27D}"/>
              </a:ext>
            </a:extLst>
          </p:cNvPr>
          <p:cNvSpPr/>
          <p:nvPr/>
        </p:nvSpPr>
        <p:spPr>
          <a:xfrm>
            <a:off x="6676494" y="2772573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ACE206-0595-8620-3FB5-7CF8E7430736}"/>
              </a:ext>
            </a:extLst>
          </p:cNvPr>
          <p:cNvSpPr txBox="1"/>
          <p:nvPr/>
        </p:nvSpPr>
        <p:spPr>
          <a:xfrm>
            <a:off x="5044960" y="4285331"/>
            <a:ext cx="3318235" cy="193899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Software</a:t>
            </a:r>
            <a:r>
              <a:rPr lang="en-GB" b="1" dirty="0"/>
              <a:t> </a:t>
            </a:r>
            <a:r>
              <a:rPr lang="en-GB" sz="2400" b="1" dirty="0"/>
              <a:t>Development</a:t>
            </a:r>
          </a:p>
          <a:p>
            <a:pPr algn="ctr"/>
            <a:endParaRPr lang="en-GB" sz="2400" b="1" dirty="0"/>
          </a:p>
          <a:p>
            <a:pPr algn="ctr"/>
            <a:r>
              <a:rPr lang="en-GB" dirty="0"/>
              <a:t>Prototyping, Usability Testing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Agile  MVP</a:t>
            </a:r>
          </a:p>
          <a:p>
            <a:pPr algn="ctr"/>
            <a:r>
              <a:rPr lang="en-GB" dirty="0"/>
              <a:t>Iterative Design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5C7BE568-6540-D679-9B07-65A7A3CDAF98}"/>
              </a:ext>
            </a:extLst>
          </p:cNvPr>
          <p:cNvSpPr/>
          <p:nvPr/>
        </p:nvSpPr>
        <p:spPr>
          <a:xfrm>
            <a:off x="6487823" y="5354452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D518298F-19F9-F0A4-AF7F-E219A6152344}"/>
              </a:ext>
            </a:extLst>
          </p:cNvPr>
          <p:cNvSpPr/>
          <p:nvPr/>
        </p:nvSpPr>
        <p:spPr>
          <a:xfrm>
            <a:off x="6498060" y="4698508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9" name="Connector: Curved 18">
            <a:extLst>
              <a:ext uri="{FF2B5EF4-FFF2-40B4-BE49-F238E27FC236}">
                <a16:creationId xmlns:a16="http://schemas.microsoft.com/office/drawing/2014/main" id="{60E71CCC-7B45-94DA-33B1-920A67160B64}"/>
              </a:ext>
            </a:extLst>
          </p:cNvPr>
          <p:cNvCxnSpPr>
            <a:cxnSpLocks/>
            <a:stCxn id="2" idx="3"/>
            <a:endCxn id="7" idx="0"/>
          </p:cNvCxnSpPr>
          <p:nvPr/>
        </p:nvCxnSpPr>
        <p:spPr>
          <a:xfrm>
            <a:off x="8588037" y="2590060"/>
            <a:ext cx="1006548" cy="802807"/>
          </a:xfrm>
          <a:prstGeom prst="curvedConnector2">
            <a:avLst/>
          </a:prstGeom>
          <a:ln w="793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Curved 20">
            <a:extLst>
              <a:ext uri="{FF2B5EF4-FFF2-40B4-BE49-F238E27FC236}">
                <a16:creationId xmlns:a16="http://schemas.microsoft.com/office/drawing/2014/main" id="{CC5E869A-70FB-A24E-1453-43B8870E7080}"/>
              </a:ext>
            </a:extLst>
          </p:cNvPr>
          <p:cNvCxnSpPr>
            <a:cxnSpLocks/>
            <a:stCxn id="7" idx="2"/>
            <a:endCxn id="13" idx="2"/>
          </p:cNvCxnSpPr>
          <p:nvPr/>
        </p:nvCxnSpPr>
        <p:spPr>
          <a:xfrm rot="5400000">
            <a:off x="7933933" y="4563670"/>
            <a:ext cx="430799" cy="2890507"/>
          </a:xfrm>
          <a:prstGeom prst="curvedConnector3">
            <a:avLst>
              <a:gd name="adj1" fmla="val 204452"/>
            </a:avLst>
          </a:prstGeom>
          <a:ln w="793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nector: Curved 24">
            <a:extLst>
              <a:ext uri="{FF2B5EF4-FFF2-40B4-BE49-F238E27FC236}">
                <a16:creationId xmlns:a16="http://schemas.microsoft.com/office/drawing/2014/main" id="{2BDD5236-C879-4FFF-7D23-1AC0D75E59AA}"/>
              </a:ext>
            </a:extLst>
          </p:cNvPr>
          <p:cNvCxnSpPr>
            <a:cxnSpLocks/>
            <a:stCxn id="13" idx="0"/>
            <a:endCxn id="2" idx="2"/>
          </p:cNvCxnSpPr>
          <p:nvPr/>
        </p:nvCxnSpPr>
        <p:spPr>
          <a:xfrm rot="5400000" flipH="1" flipV="1">
            <a:off x="6499778" y="3856189"/>
            <a:ext cx="633442" cy="224842"/>
          </a:xfrm>
          <a:prstGeom prst="curvedConnector3">
            <a:avLst>
              <a:gd name="adj1" fmla="val 30246"/>
            </a:avLst>
          </a:prstGeom>
          <a:ln w="793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08E6644A-EF9B-518C-0513-0127B19BC9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95094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205"/>
    </mc:Choice>
    <mc:Fallback>
      <p:transition spd="slow" advTm="152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2E99525-5EDB-00EF-40C0-73798E539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418" y="236323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B39284-8A78-4DC3-FF4F-444C0366C60B}"/>
              </a:ext>
            </a:extLst>
          </p:cNvPr>
          <p:cNvSpPr txBox="1"/>
          <p:nvPr/>
        </p:nvSpPr>
        <p:spPr>
          <a:xfrm>
            <a:off x="1296133" y="2493492"/>
            <a:ext cx="39824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Validity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Reliability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Generalisability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5C57E3-4E96-5919-10CA-D36AB8C3526F}"/>
              </a:ext>
            </a:extLst>
          </p:cNvPr>
          <p:cNvSpPr txBox="1"/>
          <p:nvPr/>
        </p:nvSpPr>
        <p:spPr>
          <a:xfrm>
            <a:off x="7935467" y="3392867"/>
            <a:ext cx="3318235" cy="2400657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Reliability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Repeatable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Applying approach</a:t>
            </a:r>
          </a:p>
          <a:p>
            <a:pPr algn="ctr"/>
            <a:r>
              <a:rPr lang="en-GB" dirty="0"/>
              <a:t> and findings </a:t>
            </a:r>
          </a:p>
          <a:p>
            <a:pPr algn="ctr"/>
            <a:r>
              <a:rPr lang="en-GB" dirty="0"/>
              <a:t>to other use cases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FC4BCAA0-4DD6-D792-C165-EE43DA857EDD}"/>
              </a:ext>
            </a:extLst>
          </p:cNvPr>
          <p:cNvSpPr/>
          <p:nvPr/>
        </p:nvSpPr>
        <p:spPr>
          <a:xfrm>
            <a:off x="9354200" y="3840760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13342F72-2BE8-FB3E-5B97-AAF39B8BBDEE}"/>
              </a:ext>
            </a:extLst>
          </p:cNvPr>
          <p:cNvSpPr/>
          <p:nvPr/>
        </p:nvSpPr>
        <p:spPr>
          <a:xfrm>
            <a:off x="9354200" y="4507009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2AB39A-899B-C4BE-E5EB-16E4E5E10A64}"/>
              </a:ext>
            </a:extLst>
          </p:cNvPr>
          <p:cNvSpPr txBox="1"/>
          <p:nvPr/>
        </p:nvSpPr>
        <p:spPr>
          <a:xfrm>
            <a:off x="5269802" y="1528231"/>
            <a:ext cx="3318235" cy="212365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Validity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Content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Subjective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1CAAD93A-BD09-97B5-9838-04F52971CE14}"/>
              </a:ext>
            </a:extLst>
          </p:cNvPr>
          <p:cNvSpPr/>
          <p:nvPr/>
        </p:nvSpPr>
        <p:spPr>
          <a:xfrm>
            <a:off x="6657642" y="1926002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FD9F55C4-CDD7-7AD7-A617-0B074EF4C27D}"/>
              </a:ext>
            </a:extLst>
          </p:cNvPr>
          <p:cNvSpPr/>
          <p:nvPr/>
        </p:nvSpPr>
        <p:spPr>
          <a:xfrm>
            <a:off x="6676494" y="2772573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ACE206-0595-8620-3FB5-7CF8E7430736}"/>
              </a:ext>
            </a:extLst>
          </p:cNvPr>
          <p:cNvSpPr txBox="1"/>
          <p:nvPr/>
        </p:nvSpPr>
        <p:spPr>
          <a:xfrm>
            <a:off x="5044960" y="4285331"/>
            <a:ext cx="3318235" cy="193899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Generalisability</a:t>
            </a:r>
          </a:p>
          <a:p>
            <a:pPr algn="ctr"/>
            <a:endParaRPr lang="en-GB" sz="2400" b="1" dirty="0"/>
          </a:p>
          <a:p>
            <a:pPr algn="ctr"/>
            <a:r>
              <a:rPr lang="en-GB" dirty="0"/>
              <a:t>Approach to project and analysis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Limitations</a:t>
            </a:r>
          </a:p>
          <a:p>
            <a:pPr algn="ctr"/>
            <a:endParaRPr lang="en-GB" dirty="0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5C7BE568-6540-D679-9B07-65A7A3CDAF98}"/>
              </a:ext>
            </a:extLst>
          </p:cNvPr>
          <p:cNvSpPr/>
          <p:nvPr/>
        </p:nvSpPr>
        <p:spPr>
          <a:xfrm>
            <a:off x="6487823" y="5354452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D518298F-19F9-F0A4-AF7F-E219A6152344}"/>
              </a:ext>
            </a:extLst>
          </p:cNvPr>
          <p:cNvSpPr/>
          <p:nvPr/>
        </p:nvSpPr>
        <p:spPr>
          <a:xfrm>
            <a:off x="6498060" y="4698508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2" name="Audio 51">
            <a:hlinkClick r:id="" action="ppaction://media"/>
            <a:extLst>
              <a:ext uri="{FF2B5EF4-FFF2-40B4-BE49-F238E27FC236}">
                <a16:creationId xmlns:a16="http://schemas.microsoft.com/office/drawing/2014/main" id="{64BF8BB2-68E9-F60E-5BAD-D0736DE75A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1736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078"/>
    </mc:Choice>
    <mc:Fallback>
      <p:transition spd="slow" advTm="21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2E99525-5EDB-00EF-40C0-73798E539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418" y="236323"/>
            <a:ext cx="10515600" cy="1325563"/>
          </a:xfrm>
        </p:spPr>
        <p:txBody>
          <a:bodyPr/>
          <a:lstStyle/>
          <a:p>
            <a:r>
              <a:rPr lang="en-GB" dirty="0"/>
              <a:t>Data Evaluation Methods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B39284-8A78-4DC3-FF4F-444C0366C60B}"/>
              </a:ext>
            </a:extLst>
          </p:cNvPr>
          <p:cNvSpPr txBox="1"/>
          <p:nvPr/>
        </p:nvSpPr>
        <p:spPr>
          <a:xfrm>
            <a:off x="1296133" y="2493492"/>
            <a:ext cx="39824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Data Collection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Data Evaluation</a:t>
            </a:r>
            <a:endParaRPr lang="en-GB" sz="2400" dirty="0"/>
          </a:p>
          <a:p>
            <a:endParaRPr lang="en-GB" sz="3200" b="1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FC4BCAA0-4DD6-D792-C165-EE43DA857EDD}"/>
              </a:ext>
            </a:extLst>
          </p:cNvPr>
          <p:cNvSpPr/>
          <p:nvPr/>
        </p:nvSpPr>
        <p:spPr>
          <a:xfrm>
            <a:off x="9354200" y="3840760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13342F72-2BE8-FB3E-5B97-AAF39B8BBDEE}"/>
              </a:ext>
            </a:extLst>
          </p:cNvPr>
          <p:cNvSpPr/>
          <p:nvPr/>
        </p:nvSpPr>
        <p:spPr>
          <a:xfrm>
            <a:off x="9354200" y="4507009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2AB39A-899B-C4BE-E5EB-16E4E5E10A64}"/>
              </a:ext>
            </a:extLst>
          </p:cNvPr>
          <p:cNvSpPr txBox="1"/>
          <p:nvPr/>
        </p:nvSpPr>
        <p:spPr>
          <a:xfrm>
            <a:off x="5269802" y="1528231"/>
            <a:ext cx="3508438" cy="2400657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Data</a:t>
            </a:r>
            <a:r>
              <a:rPr lang="en-GB" dirty="0"/>
              <a:t> </a:t>
            </a:r>
            <a:r>
              <a:rPr lang="en-GB" sz="2400" b="1" dirty="0"/>
              <a:t>Collection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Surveys, Interviews, </a:t>
            </a:r>
          </a:p>
          <a:p>
            <a:pPr algn="ctr"/>
            <a:r>
              <a:rPr lang="en-GB" dirty="0"/>
              <a:t>Observations, Existing Documentation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 </a:t>
            </a:r>
          </a:p>
        </p:txBody>
      </p:sp>
      <p:pic>
        <p:nvPicPr>
          <p:cNvPr id="19" name="Graphic 18" descr="Checklist with solid fill">
            <a:extLst>
              <a:ext uri="{FF2B5EF4-FFF2-40B4-BE49-F238E27FC236}">
                <a16:creationId xmlns:a16="http://schemas.microsoft.com/office/drawing/2014/main" id="{2FE74417-0182-237D-2309-AFA42394BB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51038" y="1561886"/>
            <a:ext cx="639695" cy="6396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95C57E3-4E96-5919-10CA-D36AB8C3526F}"/>
              </a:ext>
            </a:extLst>
          </p:cNvPr>
          <p:cNvSpPr txBox="1"/>
          <p:nvPr/>
        </p:nvSpPr>
        <p:spPr>
          <a:xfrm>
            <a:off x="7935467" y="3392867"/>
            <a:ext cx="3318235" cy="2400657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Data Evaluation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Familiarisation</a:t>
            </a:r>
          </a:p>
          <a:p>
            <a:pPr algn="ctr"/>
            <a:r>
              <a:rPr lang="en-GB" dirty="0"/>
              <a:t>Thematic Analysis</a:t>
            </a:r>
          </a:p>
          <a:p>
            <a:pPr algn="ctr"/>
            <a:r>
              <a:rPr lang="en-GB" dirty="0"/>
              <a:t>Contextual Analysis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Time Series Analysis</a:t>
            </a:r>
          </a:p>
          <a:p>
            <a:pPr algn="ctr"/>
            <a:endParaRPr lang="en-GB" dirty="0"/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4EB268DD-C1FB-32F7-3B28-E1369E9FD84A}"/>
              </a:ext>
            </a:extLst>
          </p:cNvPr>
          <p:cNvSpPr/>
          <p:nvPr/>
        </p:nvSpPr>
        <p:spPr>
          <a:xfrm rot="3187963">
            <a:off x="6713332" y="4059859"/>
            <a:ext cx="585788" cy="1122119"/>
          </a:xfrm>
          <a:prstGeom prst="downArrow">
            <a:avLst>
              <a:gd name="adj1" fmla="val 34132"/>
              <a:gd name="adj2" fmla="val 50000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Graphic 22" descr="Bar graph with downward trend with solid fill">
            <a:extLst>
              <a:ext uri="{FF2B5EF4-FFF2-40B4-BE49-F238E27FC236}">
                <a16:creationId xmlns:a16="http://schemas.microsoft.com/office/drawing/2014/main" id="{0F58E2B9-A530-355B-B1D1-448F042B781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564016" y="4824569"/>
            <a:ext cx="914400" cy="91440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121B923-EA00-785E-94B7-37E391EDD551}"/>
              </a:ext>
            </a:extLst>
          </p:cNvPr>
          <p:cNvSpPr txBox="1"/>
          <p:nvPr/>
        </p:nvSpPr>
        <p:spPr>
          <a:xfrm>
            <a:off x="5564016" y="5670637"/>
            <a:ext cx="9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Backlog</a:t>
            </a:r>
          </a:p>
        </p:txBody>
      </p:sp>
      <p:pic>
        <p:nvPicPr>
          <p:cNvPr id="26" name="Graphic 25" descr="Research with solid fill">
            <a:extLst>
              <a:ext uri="{FF2B5EF4-FFF2-40B4-BE49-F238E27FC236}">
                <a16:creationId xmlns:a16="http://schemas.microsoft.com/office/drawing/2014/main" id="{7E75058C-B99E-4B85-CE63-84EBA56592C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610507" y="3429000"/>
            <a:ext cx="570720" cy="570720"/>
          </a:xfrm>
          <a:prstGeom prst="rect">
            <a:avLst/>
          </a:prstGeom>
        </p:spPr>
      </p:pic>
      <p:pic>
        <p:nvPicPr>
          <p:cNvPr id="28" name="Graphic 27" descr="Radio microphone with solid fill">
            <a:extLst>
              <a:ext uri="{FF2B5EF4-FFF2-40B4-BE49-F238E27FC236}">
                <a16:creationId xmlns:a16="http://schemas.microsoft.com/office/drawing/2014/main" id="{A0E3C41D-8CB5-C5A6-098F-387D65457AC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312012" y="1600187"/>
            <a:ext cx="601394" cy="601394"/>
          </a:xfrm>
          <a:prstGeom prst="rect">
            <a:avLst/>
          </a:prstGeom>
        </p:spPr>
      </p:pic>
      <p:pic>
        <p:nvPicPr>
          <p:cNvPr id="42" name="Audio 41">
            <a:hlinkClick r:id="" action="ppaction://media"/>
            <a:extLst>
              <a:ext uri="{FF2B5EF4-FFF2-40B4-BE49-F238E27FC236}">
                <a16:creationId xmlns:a16="http://schemas.microsoft.com/office/drawing/2014/main" id="{A339EF6D-4866-E1E2-333B-5278854154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82360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909"/>
    </mc:Choice>
    <mc:Fallback>
      <p:transition spd="slow" advTm="319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2E99525-5EDB-00EF-40C0-73798E539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418" y="236323"/>
            <a:ext cx="10515600" cy="1325563"/>
          </a:xfrm>
        </p:spPr>
        <p:txBody>
          <a:bodyPr/>
          <a:lstStyle/>
          <a:p>
            <a:r>
              <a:rPr lang="en-GB" dirty="0"/>
              <a:t>Development Methodology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B39284-8A78-4DC3-FF4F-444C0366C60B}"/>
              </a:ext>
            </a:extLst>
          </p:cNvPr>
          <p:cNvSpPr txBox="1"/>
          <p:nvPr/>
        </p:nvSpPr>
        <p:spPr>
          <a:xfrm>
            <a:off x="1296133" y="2493492"/>
            <a:ext cx="398249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Feature Driven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Agile Approach</a:t>
            </a:r>
            <a:endParaRPr lang="en-GB" sz="2400" dirty="0"/>
          </a:p>
          <a:p>
            <a:endParaRPr lang="en-GB" sz="3200" b="1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FC4BCAA0-4DD6-D792-C165-EE43DA857EDD}"/>
              </a:ext>
            </a:extLst>
          </p:cNvPr>
          <p:cNvSpPr/>
          <p:nvPr/>
        </p:nvSpPr>
        <p:spPr>
          <a:xfrm>
            <a:off x="9354200" y="3840760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13342F72-2BE8-FB3E-5B97-AAF39B8BBDEE}"/>
              </a:ext>
            </a:extLst>
          </p:cNvPr>
          <p:cNvSpPr/>
          <p:nvPr/>
        </p:nvSpPr>
        <p:spPr>
          <a:xfrm>
            <a:off x="9354200" y="4507009"/>
            <a:ext cx="480767" cy="2596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2AB39A-899B-C4BE-E5EB-16E4E5E10A64}"/>
              </a:ext>
            </a:extLst>
          </p:cNvPr>
          <p:cNvSpPr txBox="1"/>
          <p:nvPr/>
        </p:nvSpPr>
        <p:spPr>
          <a:xfrm>
            <a:off x="5269802" y="1528231"/>
            <a:ext cx="3508438" cy="193899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Feature Driven Development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Tasks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5C57E3-4E96-5919-10CA-D36AB8C3526F}"/>
              </a:ext>
            </a:extLst>
          </p:cNvPr>
          <p:cNvSpPr txBox="1"/>
          <p:nvPr/>
        </p:nvSpPr>
        <p:spPr>
          <a:xfrm>
            <a:off x="7935467" y="3392867"/>
            <a:ext cx="3318235" cy="184665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Agile Approach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Scrum</a:t>
            </a:r>
          </a:p>
          <a:p>
            <a:pPr algn="ctr"/>
            <a:r>
              <a:rPr lang="en-GB" dirty="0"/>
              <a:t>Kanban</a:t>
            </a:r>
          </a:p>
          <a:p>
            <a:pPr algn="ctr"/>
            <a:r>
              <a:rPr lang="en-GB" dirty="0"/>
              <a:t>Extreme Programming (XP)</a:t>
            </a:r>
          </a:p>
          <a:p>
            <a:pPr algn="ctr"/>
            <a:endParaRPr lang="en-GB" dirty="0"/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4EB268DD-C1FB-32F7-3B28-E1369E9FD84A}"/>
              </a:ext>
            </a:extLst>
          </p:cNvPr>
          <p:cNvSpPr/>
          <p:nvPr/>
        </p:nvSpPr>
        <p:spPr>
          <a:xfrm rot="13770600">
            <a:off x="6598523" y="4049928"/>
            <a:ext cx="585788" cy="848974"/>
          </a:xfrm>
          <a:prstGeom prst="downArrow">
            <a:avLst>
              <a:gd name="adj1" fmla="val 34132"/>
              <a:gd name="adj2" fmla="val 50000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Graphic 22" descr="Bar graph with downward trend with solid fill">
            <a:extLst>
              <a:ext uri="{FF2B5EF4-FFF2-40B4-BE49-F238E27FC236}">
                <a16:creationId xmlns:a16="http://schemas.microsoft.com/office/drawing/2014/main" id="{0F58E2B9-A530-355B-B1D1-448F042B78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64016" y="4824569"/>
            <a:ext cx="914400" cy="91440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121B923-EA00-785E-94B7-37E391EDD551}"/>
              </a:ext>
            </a:extLst>
          </p:cNvPr>
          <p:cNvSpPr txBox="1"/>
          <p:nvPr/>
        </p:nvSpPr>
        <p:spPr>
          <a:xfrm>
            <a:off x="5564016" y="5670637"/>
            <a:ext cx="9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Backlog</a:t>
            </a:r>
          </a:p>
        </p:txBody>
      </p:sp>
      <p:pic>
        <p:nvPicPr>
          <p:cNvPr id="26" name="Graphic 25" descr="Research with solid fill">
            <a:extLst>
              <a:ext uri="{FF2B5EF4-FFF2-40B4-BE49-F238E27FC236}">
                <a16:creationId xmlns:a16="http://schemas.microsoft.com/office/drawing/2014/main" id="{7E75058C-B99E-4B85-CE63-84EBA56592C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610507" y="3429000"/>
            <a:ext cx="570720" cy="570720"/>
          </a:xfrm>
          <a:prstGeom prst="rect">
            <a:avLst/>
          </a:prstGeom>
        </p:spPr>
      </p:pic>
      <p:pic>
        <p:nvPicPr>
          <p:cNvPr id="4" name="Graphic 3" descr="Internet Of Things with solid fill">
            <a:extLst>
              <a:ext uri="{FF2B5EF4-FFF2-40B4-BE49-F238E27FC236}">
                <a16:creationId xmlns:a16="http://schemas.microsoft.com/office/drawing/2014/main" id="{0CA7F299-669D-71AB-EC32-B9F51F8277D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012173" y="1563356"/>
            <a:ext cx="914400" cy="914400"/>
          </a:xfrm>
          <a:prstGeom prst="rect">
            <a:avLst/>
          </a:prstGeom>
        </p:spPr>
      </p:pic>
      <p:pic>
        <p:nvPicPr>
          <p:cNvPr id="15" name="Graphic 14" descr="Ui Ux with solid fill">
            <a:extLst>
              <a:ext uri="{FF2B5EF4-FFF2-40B4-BE49-F238E27FC236}">
                <a16:creationId xmlns:a16="http://schemas.microsoft.com/office/drawing/2014/main" id="{2143E0BF-0FC9-3D3B-D40D-598E74C7A8B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027920" y="1977897"/>
            <a:ext cx="914400" cy="914400"/>
          </a:xfrm>
          <a:prstGeom prst="rect">
            <a:avLst/>
          </a:prstGeom>
        </p:spPr>
      </p:pic>
      <p:pic>
        <p:nvPicPr>
          <p:cNvPr id="59" name="Audio 58">
            <a:hlinkClick r:id="" action="ppaction://media"/>
            <a:extLst>
              <a:ext uri="{FF2B5EF4-FFF2-40B4-BE49-F238E27FC236}">
                <a16:creationId xmlns:a16="http://schemas.microsoft.com/office/drawing/2014/main" id="{90F81A36-5C6B-524F-60FD-D085E24B08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39134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534"/>
    </mc:Choice>
    <mc:Fallback>
      <p:transition spd="slow" advTm="295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9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868AD1-963D-0068-BDAC-7C8B7AA74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6348" y="1124262"/>
            <a:ext cx="8017652" cy="26904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Project Planning and Resourcing</a:t>
            </a:r>
            <a:br>
              <a:rPr lang="en-US" sz="5400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5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6" name="Picture 4" descr="Magnifying glass showing decling performance">
            <a:extLst>
              <a:ext uri="{FF2B5EF4-FFF2-40B4-BE49-F238E27FC236}">
                <a16:creationId xmlns:a16="http://schemas.microsoft.com/office/drawing/2014/main" id="{CE4A555B-3496-0D54-94CB-F08A6FE6DB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6836" y="5061057"/>
            <a:ext cx="1797352" cy="1199733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9C366F7-ABEF-708E-B864-0B17CB96BF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1439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28"/>
    </mc:Choice>
    <mc:Fallback>
      <p:transition spd="slow" advTm="97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2E99525-5EDB-00EF-40C0-73798E539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418" y="236323"/>
            <a:ext cx="10515600" cy="1325563"/>
          </a:xfrm>
        </p:spPr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ACE206-0595-8620-3FB5-7CF8E7430736}"/>
              </a:ext>
            </a:extLst>
          </p:cNvPr>
          <p:cNvSpPr txBox="1"/>
          <p:nvPr/>
        </p:nvSpPr>
        <p:spPr>
          <a:xfrm>
            <a:off x="5648399" y="1842249"/>
            <a:ext cx="3318235" cy="101566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Hardware</a:t>
            </a:r>
          </a:p>
          <a:p>
            <a:pPr algn="ctr"/>
            <a:r>
              <a:rPr lang="en-GB" dirty="0"/>
              <a:t>No</a:t>
            </a:r>
            <a:r>
              <a:rPr lang="en-GB" b="1" dirty="0"/>
              <a:t> </a:t>
            </a:r>
            <a:r>
              <a:rPr lang="en-GB" dirty="0"/>
              <a:t>specialist</a:t>
            </a:r>
            <a:r>
              <a:rPr lang="en-GB" b="1" dirty="0"/>
              <a:t> </a:t>
            </a:r>
            <a:r>
              <a:rPr lang="en-GB" dirty="0"/>
              <a:t>hardware</a:t>
            </a:r>
          </a:p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9853210-7F0D-3287-1BAD-D5D61658784C}"/>
              </a:ext>
            </a:extLst>
          </p:cNvPr>
          <p:cNvSpPr txBox="1"/>
          <p:nvPr/>
        </p:nvSpPr>
        <p:spPr>
          <a:xfrm>
            <a:off x="1509373" y="2140387"/>
            <a:ext cx="257957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Hardware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Software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Information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Human</a:t>
            </a:r>
            <a:endParaRPr lang="en-GB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EE92F27-A690-73CE-9A30-4AF09B159A8E}"/>
              </a:ext>
            </a:extLst>
          </p:cNvPr>
          <p:cNvSpPr txBox="1"/>
          <p:nvPr/>
        </p:nvSpPr>
        <p:spPr>
          <a:xfrm>
            <a:off x="8180358" y="2715942"/>
            <a:ext cx="3318235" cy="129266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Software</a:t>
            </a:r>
          </a:p>
          <a:p>
            <a:pPr algn="ctr"/>
            <a:r>
              <a:rPr lang="en-GB" dirty="0"/>
              <a:t>Visual Studio Code</a:t>
            </a:r>
          </a:p>
          <a:p>
            <a:pPr algn="ctr"/>
            <a:r>
              <a:rPr lang="en-GB" dirty="0"/>
              <a:t>Client libraries</a:t>
            </a:r>
          </a:p>
          <a:p>
            <a:pPr algn="ctr"/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F299AAD-D224-261E-EE9C-BBB7ED3DFF66}"/>
              </a:ext>
            </a:extLst>
          </p:cNvPr>
          <p:cNvSpPr txBox="1"/>
          <p:nvPr/>
        </p:nvSpPr>
        <p:spPr>
          <a:xfrm>
            <a:off x="5443847" y="3590495"/>
            <a:ext cx="3318235" cy="184665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Information</a:t>
            </a:r>
          </a:p>
          <a:p>
            <a:pPr algn="ctr"/>
            <a:r>
              <a:rPr lang="en-GB" dirty="0"/>
              <a:t>NHS Wales Data Standards</a:t>
            </a:r>
          </a:p>
          <a:p>
            <a:pPr algn="ctr"/>
            <a:r>
              <a:rPr lang="en-GB" dirty="0"/>
              <a:t>Minimum Datasets</a:t>
            </a:r>
          </a:p>
          <a:p>
            <a:pPr algn="ctr"/>
            <a:r>
              <a:rPr lang="en-GB" dirty="0"/>
              <a:t>Resource and Data Tagging policies</a:t>
            </a:r>
          </a:p>
          <a:p>
            <a:pPr algn="ctr"/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D465990-FD5E-4E78-2E8F-45E53C157F5C}"/>
              </a:ext>
            </a:extLst>
          </p:cNvPr>
          <p:cNvSpPr txBox="1"/>
          <p:nvPr/>
        </p:nvSpPr>
        <p:spPr>
          <a:xfrm>
            <a:off x="7712149" y="4957480"/>
            <a:ext cx="3318235" cy="156966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Human</a:t>
            </a:r>
          </a:p>
          <a:p>
            <a:pPr algn="ctr"/>
            <a:r>
              <a:rPr lang="en-GB" dirty="0"/>
              <a:t>Developer = Researcher</a:t>
            </a:r>
          </a:p>
          <a:p>
            <a:pPr algn="ctr"/>
            <a:r>
              <a:rPr lang="en-GB" dirty="0"/>
              <a:t>DHCW ISD Team</a:t>
            </a:r>
          </a:p>
          <a:p>
            <a:pPr algn="ctr"/>
            <a:r>
              <a:rPr lang="en-GB" dirty="0"/>
              <a:t> end users</a:t>
            </a:r>
          </a:p>
          <a:p>
            <a:pPr algn="ctr"/>
            <a:endParaRPr lang="en-GB" dirty="0"/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0DACCD3B-883D-3B12-9F77-9C44E12591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59013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572"/>
    </mc:Choice>
    <mc:Fallback>
      <p:transition spd="slow" advTm="755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2E99525-5EDB-00EF-40C0-73798E539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418" y="236323"/>
            <a:ext cx="10515600" cy="1325563"/>
          </a:xfrm>
        </p:spPr>
        <p:txBody>
          <a:bodyPr/>
          <a:lstStyle/>
          <a:p>
            <a:r>
              <a:rPr lang="en-GB" dirty="0"/>
              <a:t>Financial Resource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9853210-7F0D-3287-1BAD-D5D61658784C}"/>
              </a:ext>
            </a:extLst>
          </p:cNvPr>
          <p:cNvSpPr txBox="1"/>
          <p:nvPr/>
        </p:nvSpPr>
        <p:spPr>
          <a:xfrm>
            <a:off x="1509373" y="2140387"/>
            <a:ext cx="25795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Infrastructure  &amp; Software Costs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3F53B5-1A4E-CFAB-06C4-853A7D5391EF}"/>
              </a:ext>
            </a:extLst>
          </p:cNvPr>
          <p:cNvSpPr txBox="1"/>
          <p:nvPr/>
        </p:nvSpPr>
        <p:spPr>
          <a:xfrm>
            <a:off x="6750218" y="2555885"/>
            <a:ext cx="3318235" cy="258532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Cloud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Development Tools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Existing DHCW Hardware</a:t>
            </a:r>
          </a:p>
          <a:p>
            <a:pPr algn="ctr"/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0D6879D-C3B2-E986-AFFA-27092D3F3C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69684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942"/>
    </mc:Choice>
    <mc:Fallback>
      <p:transition spd="slow" advTm="20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2E99525-5EDB-00EF-40C0-73798E539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418" y="236323"/>
            <a:ext cx="10515600" cy="1325563"/>
          </a:xfrm>
        </p:spPr>
        <p:txBody>
          <a:bodyPr/>
          <a:lstStyle/>
          <a:p>
            <a:r>
              <a:rPr lang="en-GB" dirty="0"/>
              <a:t>Project Plan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9853210-7F0D-3287-1BAD-D5D61658784C}"/>
              </a:ext>
            </a:extLst>
          </p:cNvPr>
          <p:cNvSpPr txBox="1"/>
          <p:nvPr/>
        </p:nvSpPr>
        <p:spPr>
          <a:xfrm>
            <a:off x="1509373" y="2140387"/>
            <a:ext cx="25795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Research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5 Objectives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Final Report</a:t>
            </a:r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2167616B-9D03-3403-5BA3-BFD1C180D4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8726" y="1561886"/>
            <a:ext cx="5899528" cy="264060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3F53B5-1A4E-CFAB-06C4-853A7D5391EF}"/>
              </a:ext>
            </a:extLst>
          </p:cNvPr>
          <p:cNvSpPr txBox="1"/>
          <p:nvPr/>
        </p:nvSpPr>
        <p:spPr>
          <a:xfrm>
            <a:off x="6778498" y="4583766"/>
            <a:ext cx="3318235" cy="98488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Coordination</a:t>
            </a:r>
          </a:p>
          <a:p>
            <a:pPr algn="ctr"/>
            <a:r>
              <a:rPr lang="en-GB" sz="2000" dirty="0"/>
              <a:t>Communications</a:t>
            </a:r>
          </a:p>
          <a:p>
            <a:pPr algn="ctr"/>
            <a:endParaRPr lang="en-GB" dirty="0"/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D5E9AE12-4228-70B8-B68E-F27574EE65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1459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203"/>
    </mc:Choice>
    <mc:Fallback>
      <p:transition spd="slow" advTm="252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2934FC6-F6A7-CD48-8F25-690F971AC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6348" y="1124262"/>
            <a:ext cx="8017652" cy="26904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Project Impact and Limitations</a:t>
            </a:r>
          </a:p>
        </p:txBody>
      </p:sp>
      <p:pic>
        <p:nvPicPr>
          <p:cNvPr id="5" name="Picture 4" descr="Yellow paper ship leading among white ships">
            <a:extLst>
              <a:ext uri="{FF2B5EF4-FFF2-40B4-BE49-F238E27FC236}">
                <a16:creationId xmlns:a16="http://schemas.microsoft.com/office/drawing/2014/main" id="{CBDBF078-C064-4615-27E9-EC198BFB43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6836" y="5061057"/>
            <a:ext cx="1797352" cy="1199733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463ED70-6C2D-4174-2D96-E222019B30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86041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02"/>
    </mc:Choice>
    <mc:Fallback>
      <p:transition spd="slow" advTm="73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0B45E1-56DD-18BE-AA6E-692271892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 dirty="0"/>
              <a:t>Risks and Limitations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79285E-A3EE-FBF0-D1B9-28CFAF6B4D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422638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8CEB720B-C8D4-DE26-4A8E-EE5DFB2D5A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56532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345"/>
    </mc:Choice>
    <mc:Fallback>
      <p:transition spd="slow" advTm="403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0B45E1-56DD-18BE-AA6E-692271892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 dirty="0"/>
              <a:t>Risks and Limitations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79285E-A3EE-FBF0-D1B9-28CFAF6B4D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5386030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Graphic 3" descr="Briefcase with solid fill">
            <a:extLst>
              <a:ext uri="{FF2B5EF4-FFF2-40B4-BE49-F238E27FC236}">
                <a16:creationId xmlns:a16="http://schemas.microsoft.com/office/drawing/2014/main" id="{5C328E20-6A38-060F-F61A-3507FB2A963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638800" y="2971800"/>
            <a:ext cx="914400" cy="914400"/>
          </a:xfrm>
          <a:prstGeom prst="rect">
            <a:avLst/>
          </a:pr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5F17E3A9-1763-17A0-A1B4-96AE15FBF2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414175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131"/>
    </mc:Choice>
    <mc:Fallback>
      <p:transition spd="slow" advTm="241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413F2F-A355-FA99-B75F-EF37B0757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Project Impact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3A402-4D97-DBB7-82AB-4E36592108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Meeting the project objectives will deliver:</a:t>
            </a:r>
          </a:p>
          <a:p>
            <a:pPr lvl="1"/>
            <a:r>
              <a:rPr lang="en-GB" dirty="0"/>
              <a:t>A roadmap to close a specific corporate risk</a:t>
            </a:r>
          </a:p>
          <a:p>
            <a:pPr lvl="1"/>
            <a:r>
              <a:rPr lang="en-GB" dirty="0"/>
              <a:t>A real-world change in the efficiency of data submissions</a:t>
            </a:r>
          </a:p>
          <a:p>
            <a:pPr lvl="1"/>
            <a:r>
              <a:rPr lang="en-GB" dirty="0"/>
              <a:t>Best practice and ways-of-working for data pipeline development for DHCW and Partners</a:t>
            </a:r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1FCC383F-AAA8-9E28-DA81-D06B7C1AFC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1982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865"/>
    </mc:Choice>
    <mc:Fallback>
      <p:transition spd="slow" advTm="308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CA2038-8D4F-D8F0-5A42-C8273B3CE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9A119D2-D98A-3321-6217-66E45B4EA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6588" y="592138"/>
            <a:ext cx="6907212" cy="55848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Proposal:</a:t>
            </a:r>
          </a:p>
          <a:p>
            <a:pPr marL="0" indent="0"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	“To demonstrate the use of cloud computing and 	methodologies as a replacement way of working to 	traditional on premises architecture.”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Objectives:</a:t>
            </a:r>
          </a:p>
          <a:p>
            <a:pPr lvl="1" fontAlgn="base"/>
            <a:r>
              <a:rPr lang="en-GB" sz="1600" dirty="0">
                <a:latin typeface="Calibri" panose="020F0502020204030204" pitchFamily="34" charset="0"/>
              </a:rPr>
              <a:t>To carry out a critical review of the relevant literature relating to cloud development identifying 5 best practices for cloud DevOps teams</a:t>
            </a:r>
          </a:p>
          <a:p>
            <a:pPr marL="457200" lvl="1" indent="0" fontAlgn="base">
              <a:buNone/>
            </a:pPr>
            <a:endParaRPr lang="en-GB" sz="1600" dirty="0">
              <a:latin typeface="Calibri" panose="020F0502020204030204" pitchFamily="34" charset="0"/>
            </a:endParaRPr>
          </a:p>
          <a:p>
            <a:pPr lvl="1" fontAlgn="base"/>
            <a:r>
              <a:rPr lang="en-GB" sz="1600" dirty="0">
                <a:latin typeface="Calibri" panose="020F0502020204030204" pitchFamily="34" charset="0"/>
              </a:rPr>
              <a:t>Perform a usability audit of the existing service including identifying outages over a 12month period. </a:t>
            </a:r>
          </a:p>
          <a:p>
            <a:pPr marL="457200" lvl="1" indent="0" fontAlgn="base">
              <a:buNone/>
            </a:pPr>
            <a:endParaRPr lang="en-GB" sz="1600" dirty="0">
              <a:latin typeface="Calibri" panose="020F0502020204030204" pitchFamily="34" charset="0"/>
            </a:endParaRPr>
          </a:p>
          <a:p>
            <a:pPr lvl="1" fontAlgn="base"/>
            <a:r>
              <a:rPr lang="en-GB" sz="1600" dirty="0">
                <a:latin typeface="Calibri" panose="020F0502020204030204" pitchFamily="34" charset="0"/>
              </a:rPr>
              <a:t>Design a secure and sustainable process for submitting data using cloud tooling. </a:t>
            </a:r>
          </a:p>
          <a:p>
            <a:pPr marL="457200" lvl="1" indent="0" fontAlgn="base">
              <a:buNone/>
            </a:pPr>
            <a:endParaRPr lang="en-GB" sz="1600" dirty="0">
              <a:latin typeface="Calibri" panose="020F0502020204030204" pitchFamily="34" charset="0"/>
            </a:endParaRPr>
          </a:p>
          <a:p>
            <a:pPr lvl="1" fontAlgn="base"/>
            <a:r>
              <a:rPr lang="en-GB" sz="1600" dirty="0">
                <a:latin typeface="Calibri" panose="020F0502020204030204" pitchFamily="34" charset="0"/>
              </a:rPr>
              <a:t>Build the data-pipelines and associated data validation tools for the data submission process. </a:t>
            </a:r>
          </a:p>
          <a:p>
            <a:pPr marL="457200" lvl="1" indent="0" fontAlgn="base">
              <a:buNone/>
            </a:pPr>
            <a:endParaRPr lang="en-GB" sz="1600" dirty="0">
              <a:latin typeface="Calibri" panose="020F0502020204030204" pitchFamily="34" charset="0"/>
            </a:endParaRPr>
          </a:p>
          <a:p>
            <a:pPr lvl="1" fontAlgn="base"/>
            <a:r>
              <a:rPr lang="en-GB" sz="1600" dirty="0">
                <a:latin typeface="Calibri" panose="020F0502020204030204" pitchFamily="34" charset="0"/>
              </a:rPr>
              <a:t>Evaluate and appraise the new solution and ways of working and compare with the existing legacy service. 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9C0D3AD-7B84-BB95-C0AD-A3B15FD4958E}"/>
              </a:ext>
            </a:extLst>
          </p:cNvPr>
          <p:cNvSpPr txBox="1">
            <a:spLocks/>
          </p:cNvSpPr>
          <p:nvPr/>
        </p:nvSpPr>
        <p:spPr>
          <a:xfrm>
            <a:off x="5130264" y="3339965"/>
            <a:ext cx="6054291" cy="3216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endParaRPr lang="en-GB" sz="2400" dirty="0">
              <a:latin typeface="Calibri" panose="020F0502020204030204" pitchFamily="34" charset="0"/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214FCBAA-47D0-A02E-87E0-253549097A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09830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638"/>
    </mc:Choice>
    <mc:Fallback>
      <p:transition spd="slow" advTm="276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CA2038-8D4F-D8F0-5A42-C8273B3CE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9A119D2-D98A-3321-6217-66E45B4EA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6588" y="592138"/>
            <a:ext cx="6907212" cy="55848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Immediate Next Steps:</a:t>
            </a:r>
          </a:p>
          <a:p>
            <a:r>
              <a:rPr lang="en-GB" sz="2400" dirty="0"/>
              <a:t>Refine Project Plan with industrial partner</a:t>
            </a:r>
          </a:p>
          <a:p>
            <a:r>
              <a:rPr lang="en-GB" sz="2400" dirty="0"/>
              <a:t>Agree milestone dates</a:t>
            </a:r>
          </a:p>
          <a:p>
            <a:r>
              <a:rPr lang="en-GB" sz="2400" dirty="0"/>
              <a:t>Agree resources – availability </a:t>
            </a:r>
          </a:p>
          <a:p>
            <a:r>
              <a:rPr lang="en-GB" sz="2400" dirty="0"/>
              <a:t>Draft Case Study</a:t>
            </a:r>
          </a:p>
          <a:p>
            <a:pPr lvl="1"/>
            <a:r>
              <a:rPr lang="en-GB" dirty="0"/>
              <a:t>Existing solution documentation</a:t>
            </a:r>
          </a:p>
          <a:p>
            <a:pPr lvl="1"/>
            <a:r>
              <a:rPr lang="en-GB" dirty="0"/>
              <a:t>Interviews with support team and end users</a:t>
            </a:r>
          </a:p>
          <a:p>
            <a:pPr lvl="1"/>
            <a:r>
              <a:rPr lang="en-GB" dirty="0"/>
              <a:t>Formulate surveys and data capture</a:t>
            </a:r>
          </a:p>
          <a:p>
            <a:r>
              <a:rPr lang="en-GB" sz="2400" dirty="0"/>
              <a:t>Draft Report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9C0D3AD-7B84-BB95-C0AD-A3B15FD4958E}"/>
              </a:ext>
            </a:extLst>
          </p:cNvPr>
          <p:cNvSpPr txBox="1">
            <a:spLocks/>
          </p:cNvSpPr>
          <p:nvPr/>
        </p:nvSpPr>
        <p:spPr>
          <a:xfrm>
            <a:off x="5130264" y="3339965"/>
            <a:ext cx="6054291" cy="3216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endParaRPr lang="en-GB" sz="2400" dirty="0">
              <a:latin typeface="Calibri" panose="020F0502020204030204" pitchFamily="34" charset="0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8454B2C6-B1A7-D1DE-C8E3-E26DDB3595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6429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931"/>
    </mc:Choice>
    <mc:Fallback>
      <p:transition spd="slow" advTm="34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62235E-03F9-948C-BD82-6EC15D244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6348" y="1124262"/>
            <a:ext cx="8017652" cy="26904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pic>
        <p:nvPicPr>
          <p:cNvPr id="6" name="Picture 15" descr="Abstract network of node and mesh">
            <a:extLst>
              <a:ext uri="{FF2B5EF4-FFF2-40B4-BE49-F238E27FC236}">
                <a16:creationId xmlns:a16="http://schemas.microsoft.com/office/drawing/2014/main" id="{A5233381-652F-2C8B-84BD-9B4CD2F65C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5690" y="5061057"/>
            <a:ext cx="1599644" cy="1199733"/>
          </a:xfrm>
          <a:prstGeom prst="rect">
            <a:avLst/>
          </a:prstGeom>
        </p:spPr>
      </p:pic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A8431B39-C8FA-DA03-181D-C1E2F62645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81627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52"/>
    </mc:Choice>
    <mc:Fallback>
      <p:transition spd="slow" advTm="94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99</TotalTime>
  <Words>1089</Words>
  <Application>Microsoft Office PowerPoint</Application>
  <PresentationFormat>Widescreen</PresentationFormat>
  <Paragraphs>329</Paragraphs>
  <Slides>36</Slides>
  <Notes>1</Notes>
  <HiddenSlides>0</HiddenSlides>
  <MMClips>35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ArialMT</vt:lpstr>
      <vt:lpstr>Calibri</vt:lpstr>
      <vt:lpstr>Calibri Light</vt:lpstr>
      <vt:lpstr>SymbolMT</vt:lpstr>
      <vt:lpstr>Office Theme</vt:lpstr>
      <vt:lpstr>Project Proposal: “Migration of a legacy On-Premises Application to a Secure and Sustainable Cloud Platform Using Cloud Native Components”</vt:lpstr>
      <vt:lpstr>Order </vt:lpstr>
      <vt:lpstr>- Background and Rationale - Aim and Objectives - Summary of the Literature Review - Research and Analysis Methodologies - Project Planning and Resourcing - Project Impact and Limitations - Summary </vt:lpstr>
      <vt:lpstr>Background and Rationale</vt:lpstr>
      <vt:lpstr>Industrial partner: DHCW</vt:lpstr>
      <vt:lpstr>DHCW - Digital Services</vt:lpstr>
      <vt:lpstr>Application Scope</vt:lpstr>
      <vt:lpstr>Rationale: Skills and Capability</vt:lpstr>
      <vt:lpstr>Rationale: Corporate Risk</vt:lpstr>
      <vt:lpstr>Rationale: The Problem</vt:lpstr>
      <vt:lpstr>Proposal:  Aims and Objectives</vt:lpstr>
      <vt:lpstr>Project Aim</vt:lpstr>
      <vt:lpstr>Project Objectives</vt:lpstr>
      <vt:lpstr>Summary of literature Review</vt:lpstr>
      <vt:lpstr>Where to start …</vt:lpstr>
      <vt:lpstr>Core Research Themes</vt:lpstr>
      <vt:lpstr>Research and Analysis Methodologies</vt:lpstr>
      <vt:lpstr>Research and Analysis Methodologies</vt:lpstr>
      <vt:lpstr>Research and Analysis Methodologies</vt:lpstr>
      <vt:lpstr>Research and Analysis Methodologies</vt:lpstr>
      <vt:lpstr>Research and Analysis Methodologies</vt:lpstr>
      <vt:lpstr>Research and Analysis Methodologies</vt:lpstr>
      <vt:lpstr>PowerPoint Presentation</vt:lpstr>
      <vt:lpstr>Data Evaluation Methods</vt:lpstr>
      <vt:lpstr>Development Methodology</vt:lpstr>
      <vt:lpstr>Project Planning and Resourcing </vt:lpstr>
      <vt:lpstr>Resources</vt:lpstr>
      <vt:lpstr>Financial Resource</vt:lpstr>
      <vt:lpstr>Project Plan</vt:lpstr>
      <vt:lpstr>Project Impact and Limitations</vt:lpstr>
      <vt:lpstr>Risks and Limitations</vt:lpstr>
      <vt:lpstr>Risks and Limitations</vt:lpstr>
      <vt:lpstr>Project Impact</vt:lpstr>
      <vt:lpstr>Summary</vt:lpstr>
      <vt:lpstr>Summary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Williams (1910285)</dc:creator>
  <cp:lastModifiedBy>Gareth</cp:lastModifiedBy>
  <cp:revision>2</cp:revision>
  <dcterms:created xsi:type="dcterms:W3CDTF">2023-06-13T11:17:29Z</dcterms:created>
  <dcterms:modified xsi:type="dcterms:W3CDTF">2023-09-15T12:16:26Z</dcterms:modified>
</cp:coreProperties>
</file>