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notesMasterIdLst>
    <p:notesMasterId r:id="rId54"/>
  </p:notesMasterIdLst>
  <p:sldIdLst>
    <p:sldId id="256"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 id="294" r:id="rId16"/>
    <p:sldId id="295" r:id="rId17"/>
    <p:sldId id="296" r:id="rId18"/>
    <p:sldId id="297" r:id="rId19"/>
    <p:sldId id="272" r:id="rId20"/>
    <p:sldId id="274" r:id="rId21"/>
    <p:sldId id="257" r:id="rId22"/>
    <p:sldId id="317" r:id="rId23"/>
    <p:sldId id="318" r:id="rId24"/>
    <p:sldId id="281" r:id="rId25"/>
    <p:sldId id="286" r:id="rId26"/>
    <p:sldId id="275" r:id="rId27"/>
    <p:sldId id="287" r:id="rId28"/>
    <p:sldId id="283" r:id="rId29"/>
    <p:sldId id="284" r:id="rId30"/>
    <p:sldId id="319" r:id="rId31"/>
    <p:sldId id="285" r:id="rId32"/>
    <p:sldId id="288" r:id="rId33"/>
    <p:sldId id="303" r:id="rId34"/>
    <p:sldId id="304" r:id="rId35"/>
    <p:sldId id="315" r:id="rId36"/>
    <p:sldId id="308" r:id="rId37"/>
    <p:sldId id="309" r:id="rId38"/>
    <p:sldId id="314" r:id="rId39"/>
    <p:sldId id="306" r:id="rId40"/>
    <p:sldId id="307" r:id="rId41"/>
    <p:sldId id="310" r:id="rId42"/>
    <p:sldId id="311" r:id="rId43"/>
    <p:sldId id="312" r:id="rId44"/>
    <p:sldId id="313" r:id="rId45"/>
    <p:sldId id="300" r:id="rId46"/>
    <p:sldId id="301" r:id="rId47"/>
    <p:sldId id="302" r:id="rId48"/>
    <p:sldId id="316" r:id="rId49"/>
    <p:sldId id="292" r:id="rId50"/>
    <p:sldId id="291" r:id="rId51"/>
    <p:sldId id="298" r:id="rId52"/>
    <p:sldId id="293"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FA0AF1C-2D84-46EF-86DC-D078CC41F5E8}" type="datetimeFigureOut">
              <a:rPr lang="en-US" smtClean="0"/>
              <a:pPr/>
              <a:t>12/8/2013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2BA2A9-21E4-4385-9C63-3E000DF39610}" type="slidenum">
              <a:rPr lang="en-US" smtClean="0"/>
              <a:pPr/>
              <a:t>‹#›</a:t>
            </a:fld>
            <a:endParaRPr lang="en-US"/>
          </a:p>
        </p:txBody>
      </p:sp>
    </p:spTree>
    <p:extLst>
      <p:ext uri="{BB962C8B-B14F-4D97-AF65-F5344CB8AC3E}">
        <p14:creationId xmlns:p14="http://schemas.microsoft.com/office/powerpoint/2010/main" val="2083459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D85E87F-3ADB-4E2A-BAFB-E53AE268F973}" type="slidenum">
              <a:rPr lang="en-GB"/>
              <a:pPr/>
              <a:t>2</a:t>
            </a:fld>
            <a:endParaRPr lang="en-GB"/>
          </a:p>
        </p:txBody>
      </p:sp>
      <p:sp>
        <p:nvSpPr>
          <p:cNvPr id="6146" name="Rectangle 2"/>
          <p:cNvSpPr>
            <a:spLocks noGrp="1" noRot="1" noChangeAspect="1" noChangeArrowheads="1" noTextEdit="1"/>
          </p:cNvSpPr>
          <p:nvPr>
            <p:ph type="sldImg"/>
          </p:nvPr>
        </p:nvSpPr>
        <p:spPr>
          <a:ln/>
        </p:spPr>
      </p:sp>
      <p:sp>
        <p:nvSpPr>
          <p:cNvPr id="6147" name="Rectangle 3"/>
          <p:cNvSpPr>
            <a:spLocks noGrp="1" noChangeArrowheads="1"/>
          </p:cNvSpPr>
          <p:nvPr>
            <p:ph type="body" idx="1"/>
          </p:nvPr>
        </p:nvSpPr>
        <p:spPr/>
        <p:txBody>
          <a:bodyPr/>
          <a:lstStyle/>
          <a:p>
            <a:r>
              <a:rPr lang="en-GB"/>
              <a:t>What makes lumps of silver or gold money in one place and salt or shells or giant stone wheels in another? No universal or absolute form of money</a:t>
            </a:r>
          </a:p>
          <a:p>
            <a:r>
              <a:rPr lang="en-GB"/>
              <a:t>Non-perishable have an advantage over perishable, transportable over not</a:t>
            </a:r>
          </a:p>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0BF93F6-9842-4916-9041-F0BC85765FFC}" type="slidenum">
              <a:rPr lang="en-GB"/>
              <a:pPr/>
              <a:t>4</a:t>
            </a:fld>
            <a:endParaRPr lang="en-GB"/>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p:txBody>
          <a:bodyPr/>
          <a:lstStyle/>
          <a:p>
            <a:r>
              <a:rPr lang="en-GB"/>
              <a:t>Oldest known coin hoard, comes from the BM excavations in the temple of Artemis at Ephesus. Dated c. 600 BC; more recently dated c. 560 BC</a:t>
            </a:r>
          </a:p>
          <a:p>
            <a:r>
              <a:rPr lang="en-GB"/>
              <a:t>Pot hoard: group of coins sealed and buried together in a pot. </a:t>
            </a:r>
          </a:p>
          <a:p>
            <a:r>
              <a:rPr lang="en-GB"/>
              <a:t>The coins were found sealed in a pot. The evidence of hoards allows us to work out the relative chronologies (timescales) of different types of coins, produced by the different authorities in a region </a:t>
            </a:r>
          </a:p>
          <a:p>
            <a:endParaRPr lang="en-GB"/>
          </a:p>
          <a:p>
            <a:r>
              <a:rPr lang="en-GB"/>
              <a:t>Traditionally assigned to Lydia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202B5CD-04C9-4A93-B663-2BB2BF5F423B}" type="slidenum">
              <a:rPr lang="en-GB"/>
              <a:pPr/>
              <a:t>6</a:t>
            </a:fld>
            <a:endParaRPr lang="en-GB"/>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r>
              <a:rPr lang="en-GB" dirty="0"/>
              <a:t>Why abandon electrum coinage?</a:t>
            </a:r>
          </a:p>
          <a:p>
            <a:r>
              <a:rPr lang="en-GB" dirty="0"/>
              <a:t>Old reason: as a naturally occurring alloy of silver and gold it was difficult to control the value of any given coin</a:t>
            </a:r>
          </a:p>
          <a:p>
            <a:r>
              <a:rPr lang="en-GB" dirty="0"/>
              <a:t>Some coinage continued to be made in electrum until the 4</a:t>
            </a:r>
            <a:r>
              <a:rPr lang="en-GB" baseline="30000" dirty="0"/>
              <a:t>th</a:t>
            </a:r>
            <a:r>
              <a:rPr lang="en-GB" dirty="0"/>
              <a:t> C and the composition seems to be carefully controlled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F3E50FD-8620-4778-BEDA-63A78AE178FF}" type="slidenum">
              <a:rPr lang="en-GB"/>
              <a:pPr/>
              <a:t>9</a:t>
            </a:fld>
            <a:endParaRPr lang="en-GB"/>
          </a:p>
        </p:txBody>
      </p:sp>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p:txBody>
          <a:bodyPr/>
          <a:lstStyle/>
          <a:p>
            <a:r>
              <a:rPr lang="en-GB"/>
              <a:t>Bronze coinage: token coinage – assigned value rather than the price of the weight of a metal</a:t>
            </a:r>
          </a:p>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FB054CF-50A7-4807-9FFA-88C836C98490}" type="slidenum">
              <a:rPr lang="en-GB"/>
              <a:pPr/>
              <a:t>10</a:t>
            </a:fld>
            <a:endParaRPr lang="en-GB"/>
          </a:p>
        </p:txBody>
      </p:sp>
      <p:sp>
        <p:nvSpPr>
          <p:cNvPr id="56322" name="Rectangle 2"/>
          <p:cNvSpPr>
            <a:spLocks noGrp="1" noRot="1" noChangeAspect="1" noChangeArrowheads="1" noTextEdit="1"/>
          </p:cNvSpPr>
          <p:nvPr>
            <p:ph type="sldImg"/>
          </p:nvPr>
        </p:nvSpPr>
        <p:spPr>
          <a:ln/>
        </p:spPr>
      </p:sp>
      <p:sp>
        <p:nvSpPr>
          <p:cNvPr id="56323" name="Rectangle 3"/>
          <p:cNvSpPr>
            <a:spLocks noGrp="1" noChangeArrowheads="1"/>
          </p:cNvSpPr>
          <p:nvPr>
            <p:ph type="body" idx="1"/>
          </p:nvPr>
        </p:nvSpPr>
        <p:spPr/>
        <p:txBody>
          <a:bodyPr/>
          <a:lstStyle/>
          <a:p>
            <a:r>
              <a:rPr lang="en-GB"/>
              <a:t>Daily wage in 5</a:t>
            </a:r>
            <a:r>
              <a:rPr lang="en-GB" baseline="30000"/>
              <a:t>th</a:t>
            </a:r>
            <a:r>
              <a:rPr lang="en-GB"/>
              <a:t> C Athens 6 obols a day 4</a:t>
            </a:r>
            <a:r>
              <a:rPr lang="en-GB" baseline="30000"/>
              <a:t>th</a:t>
            </a:r>
            <a:r>
              <a:rPr lang="en-GB"/>
              <a:t> C 9 obols a day</a:t>
            </a:r>
          </a:p>
          <a:p>
            <a:r>
              <a:rPr lang="en-GB"/>
              <a:t>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217D9C1-C5D4-47C8-B2D0-88B4B5AF5FBE}" type="slidenum">
              <a:rPr lang="en-GB"/>
              <a:pPr/>
              <a:t>12</a:t>
            </a:fld>
            <a:endParaRPr lang="en-GB"/>
          </a:p>
        </p:txBody>
      </p:sp>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p:txBody>
          <a:bodyPr/>
          <a:lstStyle/>
          <a:p>
            <a:r>
              <a:rPr lang="en-GB" dirty="0"/>
              <a:t>Role of gold coinage is unclear, wide circulation and some were used for payments between states</a:t>
            </a:r>
          </a:p>
          <a:p>
            <a:r>
              <a:rPr lang="en-GB" dirty="0"/>
              <a:t>Civic gold and electrum coinage is rare</a:t>
            </a:r>
          </a:p>
          <a:p>
            <a:r>
              <a:rPr lang="en-GB" dirty="0"/>
              <a:t>Athens and Rome store gold in various forms against emergency</a:t>
            </a:r>
          </a:p>
          <a:p>
            <a:r>
              <a:rPr lang="en-GB" dirty="0"/>
              <a:t>Coins possibly of too high a value?</a:t>
            </a:r>
          </a:p>
          <a:p>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B6DDB87-A143-4CB6-B7B3-70E2AF3AF1F3}" type="slidenum">
              <a:rPr lang="en-GB"/>
              <a:pPr/>
              <a:t>20</a:t>
            </a:fld>
            <a:endParaRPr lang="en-GB"/>
          </a:p>
        </p:txBody>
      </p:sp>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p:txBody>
          <a:bodyPr/>
          <a:lstStyle/>
          <a:p>
            <a:r>
              <a:rPr lang="en-GB"/>
              <a:t>Discuss Ptolemaic v Seleucid monetary systems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coin is particularly problematic,</a:t>
            </a:r>
            <a:r>
              <a:rPr lang="en-GB" baseline="0" dirty="0" smtClean="0"/>
              <a:t> there has been significant debate about its meaning. </a:t>
            </a:r>
            <a:endParaRPr lang="en-GB" dirty="0"/>
          </a:p>
        </p:txBody>
      </p:sp>
      <p:sp>
        <p:nvSpPr>
          <p:cNvPr id="4" name="Slide Number Placeholder 3"/>
          <p:cNvSpPr>
            <a:spLocks noGrp="1"/>
          </p:cNvSpPr>
          <p:nvPr>
            <p:ph type="sldNum" sz="quarter" idx="10"/>
          </p:nvPr>
        </p:nvSpPr>
        <p:spPr/>
        <p:txBody>
          <a:bodyPr/>
          <a:lstStyle/>
          <a:p>
            <a:fld id="{CE2BA2A9-21E4-4385-9C63-3E000DF39610}" type="slidenum">
              <a:rPr lang="en-US" smtClean="0"/>
              <a:pPr/>
              <a:t>28</a:t>
            </a:fld>
            <a:endParaRPr lang="en-US"/>
          </a:p>
        </p:txBody>
      </p:sp>
    </p:spTree>
    <p:extLst>
      <p:ext uri="{BB962C8B-B14F-4D97-AF65-F5344CB8AC3E}">
        <p14:creationId xmlns:p14="http://schemas.microsoft.com/office/powerpoint/2010/main" val="38286601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E2BA2A9-21E4-4385-9C63-3E000DF39610}" type="slidenum">
              <a:rPr lang="en-US" smtClean="0"/>
              <a:pPr/>
              <a:t>31</a:t>
            </a:fld>
            <a:endParaRPr lang="en-US"/>
          </a:p>
        </p:txBody>
      </p:sp>
    </p:spTree>
    <p:extLst>
      <p:ext uri="{BB962C8B-B14F-4D97-AF65-F5344CB8AC3E}">
        <p14:creationId xmlns:p14="http://schemas.microsoft.com/office/powerpoint/2010/main" val="2180839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BF822623-3227-4FD2-B747-4811335648B0}" type="datetimeFigureOut">
              <a:rPr lang="en-US" smtClean="0"/>
              <a:pPr/>
              <a:t>12/8/2013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7FF3A9-ECC6-417E-BB21-7B0CA0BAD65B}" type="slidenum">
              <a:rPr lang="en-US" smtClean="0"/>
              <a:pPr/>
              <a:t>‹#›</a:t>
            </a:fld>
            <a:endParaRPr lang="en-US"/>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F822623-3227-4FD2-B747-4811335648B0}" type="datetimeFigureOut">
              <a:rPr lang="en-US" smtClean="0"/>
              <a:pPr/>
              <a:t>12/8/2013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7FF3A9-ECC6-417E-BB21-7B0CA0BAD65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BF822623-3227-4FD2-B747-4811335648B0}" type="datetimeFigureOut">
              <a:rPr lang="en-US" smtClean="0"/>
              <a:pPr/>
              <a:t>12/8/2013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7FF3A9-ECC6-417E-BB21-7B0CA0BAD65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BF822623-3227-4FD2-B747-4811335648B0}" type="datetimeFigureOut">
              <a:rPr lang="en-US" smtClean="0"/>
              <a:pPr/>
              <a:t>12/8/2013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7FF3A9-ECC6-417E-BB21-7B0CA0BAD65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BF822623-3227-4FD2-B747-4811335648B0}" type="datetimeFigureOut">
              <a:rPr lang="en-US" smtClean="0"/>
              <a:pPr/>
              <a:t>12/8/2013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37FF3A9-ECC6-417E-BB21-7B0CA0BAD65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BF822623-3227-4FD2-B747-4811335648B0}" type="datetimeFigureOut">
              <a:rPr lang="en-US" smtClean="0"/>
              <a:pPr/>
              <a:t>12/8/2013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37FF3A9-ECC6-417E-BB21-7B0CA0BAD65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822623-3227-4FD2-B747-4811335648B0}" type="datetimeFigureOut">
              <a:rPr lang="en-US" smtClean="0"/>
              <a:pPr/>
              <a:t>12/8/2013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37FF3A9-ECC6-417E-BB21-7B0CA0BAD65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BF822623-3227-4FD2-B747-4811335648B0}" type="datetimeFigureOut">
              <a:rPr lang="en-US" smtClean="0"/>
              <a:pPr/>
              <a:t>12/8/2013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7FF3A9-ECC6-417E-BB21-7B0CA0BAD65B}" type="slidenum">
              <a:rPr lang="en-US" smtClean="0"/>
              <a:pPr/>
              <a:t>‹#›</a:t>
            </a:fld>
            <a:endParaRPr lang="en-US"/>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BF822623-3227-4FD2-B747-4811335648B0}" type="datetimeFigureOut">
              <a:rPr lang="en-US" smtClean="0"/>
              <a:pPr/>
              <a:t>12/8/2013</a:t>
            </a:fld>
            <a:endParaRPr lang="en-US"/>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US"/>
          </a:p>
        </p:txBody>
      </p:sp>
      <p:sp>
        <p:nvSpPr>
          <p:cNvPr id="7" name="Slide Number Placeholder 6"/>
          <p:cNvSpPr>
            <a:spLocks noGrp="1"/>
          </p:cNvSpPr>
          <p:nvPr>
            <p:ph type="sldNum" sz="quarter" idx="12"/>
          </p:nvPr>
        </p:nvSpPr>
        <p:spPr>
          <a:xfrm>
            <a:off x="8339328" y="1170432"/>
            <a:ext cx="733864" cy="201168"/>
          </a:xfrm>
        </p:spPr>
        <p:txBody>
          <a:bodyPr/>
          <a:lstStyle/>
          <a:p>
            <a:fld id="{E37FF3A9-ECC6-417E-BB21-7B0CA0BAD65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F822623-3227-4FD2-B747-4811335648B0}" type="datetimeFigureOut">
              <a:rPr lang="en-US" smtClean="0"/>
              <a:pPr/>
              <a:t>12/8/2013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7FF3A9-ECC6-417E-BB21-7B0CA0BAD65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F822623-3227-4FD2-B747-4811335648B0}" type="datetimeFigureOut">
              <a:rPr lang="en-US" smtClean="0"/>
              <a:pPr/>
              <a:t>12/8/2013</a:t>
            </a:fld>
            <a:endParaRPr lang="en-US"/>
          </a:p>
        </p:txBody>
      </p:sp>
      <p:sp>
        <p:nvSpPr>
          <p:cNvPr id="5" name="Footer Placeholder 4"/>
          <p:cNvSpPr>
            <a:spLocks noGrp="1"/>
          </p:cNvSpPr>
          <p:nvPr>
            <p:ph type="ftr" sz="quarter" idx="11"/>
          </p:nvPr>
        </p:nvSpPr>
        <p:spPr>
          <a:xfrm>
            <a:off x="2640597" y="6377459"/>
            <a:ext cx="3836404" cy="365125"/>
          </a:xfrm>
        </p:spPr>
        <p:txBody>
          <a:bodyPr/>
          <a:lstStyle/>
          <a:p>
            <a:endParaRPr lang="en-US"/>
          </a:p>
        </p:txBody>
      </p:sp>
      <p:sp>
        <p:nvSpPr>
          <p:cNvPr id="6" name="Slide Number Placeholder 5"/>
          <p:cNvSpPr>
            <a:spLocks noGrp="1"/>
          </p:cNvSpPr>
          <p:nvPr>
            <p:ph type="sldNum" sz="quarter" idx="12"/>
          </p:nvPr>
        </p:nvSpPr>
        <p:spPr/>
        <p:txBody>
          <a:bodyPr/>
          <a:lstStyle/>
          <a:p>
            <a:fld id="{E37FF3A9-ECC6-417E-BB21-7B0CA0BAD65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457200" y="1600200"/>
            <a:ext cx="8229600" cy="4525963"/>
          </a:xfrm>
        </p:spPr>
        <p:txBody>
          <a:bodyPr/>
          <a:lstStyle/>
          <a:p>
            <a:endParaRPr lang="en-US"/>
          </a:p>
        </p:txBody>
      </p:sp>
      <p:sp>
        <p:nvSpPr>
          <p:cNvPr id="4" name="Date Placeholder 3"/>
          <p:cNvSpPr>
            <a:spLocks noGrp="1"/>
          </p:cNvSpPr>
          <p:nvPr>
            <p:ph type="dt" sz="half" idx="10"/>
          </p:nvPr>
        </p:nvSpPr>
        <p:spPr>
          <a:xfrm>
            <a:off x="457200" y="6245225"/>
            <a:ext cx="2133600" cy="476250"/>
          </a:xfrm>
        </p:spPr>
        <p:txBody>
          <a:bodyPr/>
          <a:lstStyle>
            <a:lvl1pPr>
              <a:defRPr/>
            </a:lvl1pPr>
          </a:lstStyle>
          <a:p>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75D38C90-1517-4AA0-A3B4-60817AEBA160}"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4638"/>
            <a:ext cx="8229600" cy="1143000"/>
          </a:xfrm>
        </p:spPr>
        <p:txBody>
          <a:bodyPr/>
          <a:lstStyle/>
          <a:p>
            <a:r>
              <a:rPr lang="en-US" smtClean="0"/>
              <a:t>Click to edit Master title style</a:t>
            </a:r>
            <a:endParaRPr lang="en-US"/>
          </a:p>
        </p:txBody>
      </p:sp>
      <p:sp>
        <p:nvSpPr>
          <p:cNvPr id="3" name="Content Placeholder 2"/>
          <p:cNvSpPr>
            <a:spLocks noGrp="1"/>
          </p:cNvSpPr>
          <p:nvPr>
            <p:ph sz="quarter" idx="1"/>
          </p:nvPr>
        </p:nvSpPr>
        <p:spPr>
          <a:xfrm>
            <a:off x="457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57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2"/>
          <p:cNvSpPr>
            <a:spLocks noGrp="1" noChangeArrowheads="1"/>
          </p:cNvSpPr>
          <p:nvPr>
            <p:ph type="dt" sz="half" idx="10"/>
          </p:nvPr>
        </p:nvSpPr>
        <p:spPr>
          <a:ln/>
        </p:spPr>
        <p:txBody>
          <a:bodyPr/>
          <a:lstStyle>
            <a:lvl1pPr>
              <a:defRPr/>
            </a:lvl1pPr>
          </a:lstStyle>
          <a:p>
            <a:pPr>
              <a:defRPr/>
            </a:pPr>
            <a:endParaRPr lang="en-US"/>
          </a:p>
        </p:txBody>
      </p:sp>
      <p:sp>
        <p:nvSpPr>
          <p:cNvPr id="8" name="Rectangle 3"/>
          <p:cNvSpPr>
            <a:spLocks noGrp="1" noChangeArrowheads="1"/>
          </p:cNvSpPr>
          <p:nvPr>
            <p:ph type="sldNum" sz="quarter" idx="11"/>
          </p:nvPr>
        </p:nvSpPr>
        <p:spPr>
          <a:ln/>
        </p:spPr>
        <p:txBody>
          <a:bodyPr/>
          <a:lstStyle>
            <a:lvl1pPr>
              <a:defRPr/>
            </a:lvl1pPr>
          </a:lstStyle>
          <a:p>
            <a:pPr>
              <a:defRPr/>
            </a:pPr>
            <a:fld id="{632908B4-4864-4A6F-BD3B-90B32226E355}" type="slidenum">
              <a:rPr lang="en-US"/>
              <a:pPr>
                <a:defRPr/>
              </a:pPr>
              <a:t>‹#›</a:t>
            </a:fld>
            <a:endParaRPr lang="en-US"/>
          </a:p>
        </p:txBody>
      </p:sp>
      <p:sp>
        <p:nvSpPr>
          <p:cNvPr id="9" name="Rectangle 14"/>
          <p:cNvSpPr>
            <a:spLocks noGrp="1" noChangeArrowheads="1"/>
          </p:cNvSpPr>
          <p:nvPr>
            <p:ph type="ftr" sz="quarter" idx="12"/>
          </p:nvPr>
        </p:nvSpPr>
        <p:spPr>
          <a:ln/>
        </p:spPr>
        <p:txBody>
          <a:bodyPr/>
          <a:lstStyle>
            <a:lvl1pPr>
              <a:defRPr/>
            </a:lvl1pPr>
          </a:lstStyle>
          <a:p>
            <a:pPr>
              <a:defRPr/>
            </a:pPr>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2"/>
          <p:cNvSpPr>
            <a:spLocks noGrp="1" noChangeArrowheads="1"/>
          </p:cNvSpPr>
          <p:nvPr>
            <p:ph type="dt" sz="half" idx="10"/>
          </p:nvPr>
        </p:nvSpPr>
        <p:spPr>
          <a:ln/>
        </p:spPr>
        <p:txBody>
          <a:bodyPr/>
          <a:lstStyle>
            <a:lvl1pPr>
              <a:defRPr/>
            </a:lvl1pPr>
          </a:lstStyle>
          <a:p>
            <a:pPr>
              <a:defRPr/>
            </a:pPr>
            <a:endParaRPr lang="en-US"/>
          </a:p>
        </p:txBody>
      </p:sp>
      <p:sp>
        <p:nvSpPr>
          <p:cNvPr id="7" name="Rectangle 3"/>
          <p:cNvSpPr>
            <a:spLocks noGrp="1" noChangeArrowheads="1"/>
          </p:cNvSpPr>
          <p:nvPr>
            <p:ph type="sldNum" sz="quarter" idx="11"/>
          </p:nvPr>
        </p:nvSpPr>
        <p:spPr>
          <a:ln/>
        </p:spPr>
        <p:txBody>
          <a:bodyPr/>
          <a:lstStyle>
            <a:lvl1pPr>
              <a:defRPr/>
            </a:lvl1pPr>
          </a:lstStyle>
          <a:p>
            <a:pPr>
              <a:defRPr/>
            </a:pPr>
            <a:fld id="{2C220360-5370-4C43-9A1C-F25A65E75DBD}" type="slidenum">
              <a:rPr lang="en-US"/>
              <a:pPr>
                <a:defRPr/>
              </a:pPr>
              <a:t>‹#›</a:t>
            </a:fld>
            <a:endParaRPr lang="en-US"/>
          </a:p>
        </p:txBody>
      </p:sp>
      <p:sp>
        <p:nvSpPr>
          <p:cNvPr id="8" name="Rectangle 14"/>
          <p:cNvSpPr>
            <a:spLocks noGrp="1" noChangeArrowheads="1"/>
          </p:cNvSpPr>
          <p:nvPr>
            <p:ph type="ftr" sz="quarter" idx="12"/>
          </p:nvPr>
        </p:nvSpPr>
        <p:spPr>
          <a:ln/>
        </p:spPr>
        <p:txBody>
          <a:bodyPr/>
          <a:lstStyle>
            <a:lvl1pPr>
              <a:defRPr/>
            </a:lvl1pPr>
          </a:lstStyle>
          <a:p>
            <a:pPr>
              <a:defRPr/>
            </a:pP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BF822623-3227-4FD2-B747-4811335648B0}" type="datetimeFigureOut">
              <a:rPr lang="en-US" smtClean="0"/>
              <a:pPr/>
              <a:t>12/8/2013</a:t>
            </a:fld>
            <a:endParaRPr lang="en-US"/>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US"/>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E37FF3A9-ECC6-417E-BB21-7B0CA0BAD65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hyperlink" Target="http://upload.wikimedia.org/wikipedia/commons/b/b8/Chinese_shell_money_16th_8th_century_BCE.jpg"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britishmuseum.org/explore/highlights/highlight_objects/cm/e/electrum_1/6_stater.aspx"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www.britishmuseum.org/explore/highlights/highlight_objects/cm/e/electrum_1/6_stater.aspx" TargetMode="Externa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hyperlink" Target="http://www.antiquainc.com/site/php/product_detail.php?product_id=343&amp;PHPSESSID=8be27f4aaa8ba088b67143d57f6e39ce" TargetMode="Externa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1001images.com/filmogrf/MA10_frappermonnaie/frapper/monnaie.html"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13.xml"/><Relationship Id="rId5" Type="http://schemas.openxmlformats.org/officeDocument/2006/relationships/image" Target="../media/image18.png"/><Relationship Id="rId4" Type="http://schemas.openxmlformats.org/officeDocument/2006/relationships/image" Target="../media/image17.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14.xml"/><Relationship Id="rId4" Type="http://schemas.openxmlformats.org/officeDocument/2006/relationships/image" Target="../media/image28.jpeg"/></Relationships>
</file>

<file path=ppt/slides/_rels/slide4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13.xml"/><Relationship Id="rId5" Type="http://schemas.openxmlformats.org/officeDocument/2006/relationships/image" Target="../media/image37.jpeg"/><Relationship Id="rId4" Type="http://schemas.openxmlformats.org/officeDocument/2006/relationships/image" Target="../media/image36.jpeg"/></Relationships>
</file>

<file path=ppt/slides/_rels/slide5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212976"/>
            <a:ext cx="8077200" cy="1673352"/>
          </a:xfrm>
        </p:spPr>
        <p:txBody>
          <a:bodyPr>
            <a:normAutofit fontScale="90000"/>
          </a:bodyPr>
          <a:lstStyle/>
          <a:p>
            <a:r>
              <a:rPr lang="en-US" dirty="0" smtClean="0"/>
              <a:t>Kings and their Coins, an introduction to Hellenistic Greek Numismatics.</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t>Money </a:t>
            </a:r>
            <a:r>
              <a:rPr lang="en-GB">
                <a:cs typeface="Arial" pitchFamily="34" charset="0"/>
              </a:rPr>
              <a:t>≠ Coinage</a:t>
            </a:r>
          </a:p>
        </p:txBody>
      </p:sp>
      <p:sp>
        <p:nvSpPr>
          <p:cNvPr id="3075" name="Rectangle 3"/>
          <p:cNvSpPr>
            <a:spLocks noGrp="1" noChangeArrowheads="1"/>
          </p:cNvSpPr>
          <p:nvPr>
            <p:ph type="body" sz="half" idx="1"/>
          </p:nvPr>
        </p:nvSpPr>
        <p:spPr/>
        <p:txBody>
          <a:bodyPr/>
          <a:lstStyle/>
          <a:p>
            <a:r>
              <a:rPr lang="en-GB">
                <a:cs typeface="Arial" pitchFamily="34" charset="0"/>
              </a:rPr>
              <a:t>Money: </a:t>
            </a:r>
          </a:p>
          <a:p>
            <a:pPr lvl="1"/>
            <a:r>
              <a:rPr lang="en-GB">
                <a:cs typeface="Arial" pitchFamily="34" charset="0"/>
              </a:rPr>
              <a:t>a store of wealth </a:t>
            </a:r>
          </a:p>
          <a:p>
            <a:pPr lvl="1"/>
            <a:r>
              <a:rPr lang="en-GB">
                <a:cs typeface="Arial" pitchFamily="34" charset="0"/>
              </a:rPr>
              <a:t>medium of exchange</a:t>
            </a:r>
          </a:p>
          <a:p>
            <a:pPr lvl="1"/>
            <a:r>
              <a:rPr lang="en-GB">
                <a:cs typeface="Arial" pitchFamily="34" charset="0"/>
              </a:rPr>
              <a:t>a measure of value</a:t>
            </a:r>
          </a:p>
          <a:p>
            <a:pPr lvl="1"/>
            <a:r>
              <a:rPr lang="en-GB">
                <a:cs typeface="Arial" pitchFamily="34" charset="0"/>
              </a:rPr>
              <a:t>a means for making payment</a:t>
            </a:r>
          </a:p>
          <a:p>
            <a:pPr lvl="1"/>
            <a:r>
              <a:rPr lang="en-GB">
                <a:cs typeface="Arial" pitchFamily="34" charset="0"/>
              </a:rPr>
              <a:t>culturally biased</a:t>
            </a:r>
          </a:p>
          <a:p>
            <a:pPr lvl="1">
              <a:buFont typeface="Wingdings" pitchFamily="2" charset="2"/>
              <a:buNone/>
            </a:pPr>
            <a:endParaRPr lang="en-GB">
              <a:cs typeface="Arial" pitchFamily="34" charset="0"/>
            </a:endParaRPr>
          </a:p>
          <a:p>
            <a:endParaRPr lang="en-GB">
              <a:cs typeface="Arial" pitchFamily="34" charset="0"/>
            </a:endParaRPr>
          </a:p>
        </p:txBody>
      </p:sp>
      <p:sp>
        <p:nvSpPr>
          <p:cNvPr id="3076" name="Rectangle 4"/>
          <p:cNvSpPr>
            <a:spLocks noGrp="1" noChangeArrowheads="1"/>
          </p:cNvSpPr>
          <p:nvPr>
            <p:ph type="body" sz="half" idx="2"/>
          </p:nvPr>
        </p:nvSpPr>
        <p:spPr/>
        <p:txBody>
          <a:bodyPr/>
          <a:lstStyle/>
          <a:p>
            <a:r>
              <a:rPr lang="en-GB"/>
              <a:t>Coinage</a:t>
            </a:r>
          </a:p>
          <a:p>
            <a:pPr lvl="1"/>
            <a:r>
              <a:rPr lang="en-GB"/>
              <a:t>Particular kind of money</a:t>
            </a:r>
          </a:p>
          <a:p>
            <a:pPr lvl="1"/>
            <a:r>
              <a:rPr lang="en-GB"/>
              <a:t>a piece of metal</a:t>
            </a:r>
          </a:p>
          <a:p>
            <a:pPr lvl="1"/>
            <a:r>
              <a:rPr lang="en-GB"/>
              <a:t>stamped by issuing authority</a:t>
            </a:r>
          </a:p>
          <a:p>
            <a:pPr lvl="1"/>
            <a:r>
              <a:rPr lang="en-GB"/>
              <a:t>definite weight or value</a:t>
            </a:r>
          </a:p>
        </p:txBody>
      </p:sp>
      <p:pic>
        <p:nvPicPr>
          <p:cNvPr id="3078" name="Picture 6" descr="9779threeeST"/>
          <p:cNvPicPr>
            <a:picLocks noChangeAspect="1" noChangeArrowheads="1"/>
          </p:cNvPicPr>
          <p:nvPr/>
        </p:nvPicPr>
        <p:blipFill>
          <a:blip r:embed="rId3" cstate="print"/>
          <a:srcRect/>
          <a:stretch>
            <a:fillRect/>
          </a:stretch>
        </p:blipFill>
        <p:spPr bwMode="auto">
          <a:xfrm>
            <a:off x="395536" y="4845128"/>
            <a:ext cx="3021107" cy="2012871"/>
          </a:xfrm>
          <a:prstGeom prst="rect">
            <a:avLst/>
          </a:prstGeom>
          <a:noFill/>
        </p:spPr>
      </p:pic>
      <p:pic>
        <p:nvPicPr>
          <p:cNvPr id="3080" name="Picture 8" descr="File:Chinese shell money 16th 8th century BCE.jpg">
            <a:hlinkClick r:id="rId4"/>
          </p:cNvPr>
          <p:cNvPicPr>
            <a:picLocks noChangeAspect="1" noChangeArrowheads="1"/>
          </p:cNvPicPr>
          <p:nvPr/>
        </p:nvPicPr>
        <p:blipFill>
          <a:blip r:embed="rId5" cstate="print"/>
          <a:srcRect/>
          <a:stretch>
            <a:fillRect/>
          </a:stretch>
        </p:blipFill>
        <p:spPr bwMode="auto">
          <a:xfrm>
            <a:off x="3708400" y="5445125"/>
            <a:ext cx="2268538" cy="901700"/>
          </a:xfrm>
          <a:prstGeom prst="rect">
            <a:avLst/>
          </a:prstGeom>
          <a:noFill/>
        </p:spPr>
      </p:pic>
      <p:pic>
        <p:nvPicPr>
          <p:cNvPr id="3082" name="Picture 10" descr="Euro_coins"/>
          <p:cNvPicPr>
            <a:picLocks noChangeAspect="1" noChangeArrowheads="1"/>
          </p:cNvPicPr>
          <p:nvPr/>
        </p:nvPicPr>
        <p:blipFill>
          <a:blip r:embed="rId6" cstate="print"/>
          <a:srcRect/>
          <a:stretch>
            <a:fillRect/>
          </a:stretch>
        </p:blipFill>
        <p:spPr bwMode="auto">
          <a:xfrm>
            <a:off x="6681775" y="0"/>
            <a:ext cx="2462225" cy="2348880"/>
          </a:xfrm>
          <a:prstGeom prst="rect">
            <a:avLst/>
          </a:prstGeom>
          <a:noFill/>
        </p:spPr>
      </p:pic>
      <p:pic>
        <p:nvPicPr>
          <p:cNvPr id="3084" name="Picture 12" descr="athenstets_lot01"/>
          <p:cNvPicPr>
            <a:picLocks noChangeAspect="1" noChangeArrowheads="1"/>
          </p:cNvPicPr>
          <p:nvPr/>
        </p:nvPicPr>
        <p:blipFill>
          <a:blip r:embed="rId7" cstate="print"/>
          <a:srcRect/>
          <a:stretch>
            <a:fillRect/>
          </a:stretch>
        </p:blipFill>
        <p:spPr bwMode="auto">
          <a:xfrm>
            <a:off x="6516688" y="4686300"/>
            <a:ext cx="2201862" cy="217170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t>Coinage Traditions</a:t>
            </a:r>
          </a:p>
        </p:txBody>
      </p:sp>
      <p:sp>
        <p:nvSpPr>
          <p:cNvPr id="24579" name="Rectangle 3"/>
          <p:cNvSpPr>
            <a:spLocks noGrp="1" noChangeArrowheads="1"/>
          </p:cNvSpPr>
          <p:nvPr>
            <p:ph type="body" idx="1"/>
          </p:nvPr>
        </p:nvSpPr>
        <p:spPr/>
        <p:txBody>
          <a:bodyPr/>
          <a:lstStyle/>
          <a:p>
            <a:r>
              <a:rPr lang="en-GB"/>
              <a:t>Greek </a:t>
            </a:r>
            <a:r>
              <a:rPr lang="en-GB">
                <a:sym typeface="Wingdings" pitchFamily="2" charset="2"/>
              </a:rPr>
              <a:t> spreads from India to Britain</a:t>
            </a:r>
          </a:p>
          <a:p>
            <a:r>
              <a:rPr lang="en-GB">
                <a:sym typeface="Wingdings" pitchFamily="2" charset="2"/>
              </a:rPr>
              <a:t>Chinese  East Asia</a:t>
            </a:r>
          </a:p>
          <a:p>
            <a:endParaRPr lang="en-GB">
              <a:sym typeface="Wingdings" pitchFamily="2" charset="2"/>
            </a:endParaRPr>
          </a:p>
          <a:p>
            <a:r>
              <a:rPr lang="en-GB">
                <a:sym typeface="Wingdings" pitchFamily="2" charset="2"/>
              </a:rPr>
              <a:t>Within a century of one another, but entirely separate traditions </a:t>
            </a:r>
          </a:p>
          <a:p>
            <a:pPr>
              <a:buFont typeface="Wingdings" pitchFamily="2" charset="2"/>
              <a:buNone/>
            </a:pPr>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solidFill>
                  <a:schemeClr val="tx1"/>
                </a:solidFill>
              </a:rPr>
              <a:t>The invention of Coinage</a:t>
            </a:r>
          </a:p>
        </p:txBody>
      </p:sp>
      <p:sp>
        <p:nvSpPr>
          <p:cNvPr id="8195" name="Rectangle 3"/>
          <p:cNvSpPr>
            <a:spLocks noGrp="1" noChangeArrowheads="1"/>
          </p:cNvSpPr>
          <p:nvPr>
            <p:ph type="body" idx="1"/>
          </p:nvPr>
        </p:nvSpPr>
        <p:spPr/>
        <p:txBody>
          <a:bodyPr/>
          <a:lstStyle/>
          <a:p>
            <a:r>
              <a:rPr lang="en-GB" dirty="0"/>
              <a:t>Electrum coinage in Ionia mid 7</a:t>
            </a:r>
            <a:r>
              <a:rPr lang="en-GB" baseline="30000" dirty="0"/>
              <a:t>th</a:t>
            </a:r>
            <a:r>
              <a:rPr lang="en-GB" dirty="0"/>
              <a:t> C to the mid 6</a:t>
            </a:r>
            <a:r>
              <a:rPr lang="en-GB" baseline="30000" dirty="0"/>
              <a:t>th</a:t>
            </a:r>
            <a:r>
              <a:rPr lang="en-GB" dirty="0"/>
              <a:t> C</a:t>
            </a:r>
          </a:p>
          <a:p>
            <a:endParaRPr lang="en-GB" dirty="0"/>
          </a:p>
          <a:p>
            <a:endParaRPr lang="en-GB" dirty="0"/>
          </a:p>
          <a:p>
            <a:endParaRPr lang="en-GB" dirty="0" smtClean="0"/>
          </a:p>
          <a:p>
            <a:endParaRPr lang="en-GB" dirty="0"/>
          </a:p>
          <a:p>
            <a:r>
              <a:rPr lang="en-GB" dirty="0"/>
              <a:t>Last half (or last quarter) of 6</a:t>
            </a:r>
            <a:r>
              <a:rPr lang="en-GB" baseline="30000" dirty="0"/>
              <a:t>th</a:t>
            </a:r>
            <a:r>
              <a:rPr lang="en-GB" dirty="0"/>
              <a:t> C introduction of Silver coinage</a:t>
            </a:r>
          </a:p>
          <a:p>
            <a:endParaRPr lang="en-GB" dirty="0"/>
          </a:p>
        </p:txBody>
      </p:sp>
      <p:pic>
        <p:nvPicPr>
          <p:cNvPr id="8197" name="Picture 5" descr="Electrum 1/6 stater, from Lydia">
            <a:hlinkClick r:id="rId3"/>
          </p:cNvPr>
          <p:cNvPicPr>
            <a:picLocks noChangeAspect="1" noChangeArrowheads="1"/>
          </p:cNvPicPr>
          <p:nvPr/>
        </p:nvPicPr>
        <p:blipFill>
          <a:blip r:embed="rId4" cstate="print"/>
          <a:srcRect/>
          <a:stretch>
            <a:fillRect/>
          </a:stretch>
        </p:blipFill>
        <p:spPr bwMode="auto">
          <a:xfrm>
            <a:off x="2051720" y="2708920"/>
            <a:ext cx="1944688" cy="1944687"/>
          </a:xfrm>
          <a:prstGeom prst="rect">
            <a:avLst/>
          </a:prstGeom>
          <a:noFill/>
        </p:spPr>
      </p:pic>
      <p:pic>
        <p:nvPicPr>
          <p:cNvPr id="8199" name="Picture 7" descr="ps308925_l"/>
          <p:cNvPicPr>
            <a:picLocks noChangeAspect="1" noChangeArrowheads="1"/>
          </p:cNvPicPr>
          <p:nvPr/>
        </p:nvPicPr>
        <p:blipFill>
          <a:blip r:embed="rId5" cstate="print"/>
          <a:srcRect/>
          <a:stretch>
            <a:fillRect/>
          </a:stretch>
        </p:blipFill>
        <p:spPr bwMode="auto">
          <a:xfrm>
            <a:off x="4499992" y="2636912"/>
            <a:ext cx="1943100" cy="19431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3"/>
          <p:cNvSpPr>
            <a:spLocks noGrp="1" noChangeArrowheads="1"/>
          </p:cNvSpPr>
          <p:nvPr>
            <p:ph type="body" idx="1"/>
          </p:nvPr>
        </p:nvSpPr>
        <p:spPr/>
        <p:txBody>
          <a:bodyPr/>
          <a:lstStyle/>
          <a:p>
            <a:r>
              <a:rPr lang="en-GB"/>
              <a:t>Mercenary pay?</a:t>
            </a:r>
          </a:p>
          <a:p>
            <a:r>
              <a:rPr lang="en-GB"/>
              <a:t>State payments?</a:t>
            </a:r>
          </a:p>
          <a:p>
            <a:endParaRPr lang="en-GB"/>
          </a:p>
        </p:txBody>
      </p:sp>
      <p:sp>
        <p:nvSpPr>
          <p:cNvPr id="23556" name="Rectangle 4"/>
          <p:cNvSpPr>
            <a:spLocks noGrp="1" noChangeArrowheads="1"/>
          </p:cNvSpPr>
          <p:nvPr>
            <p:ph type="title"/>
          </p:nvPr>
        </p:nvSpPr>
        <p:spPr/>
        <p:txBody>
          <a:bodyPr/>
          <a:lstStyle/>
          <a:p>
            <a:r>
              <a:rPr lang="en-GB"/>
              <a:t>Function of Early Coinage</a:t>
            </a:r>
          </a:p>
        </p:txBody>
      </p:sp>
      <p:pic>
        <p:nvPicPr>
          <p:cNvPr id="23558" name="Picture 6" descr="680439">
            <a:hlinkClick r:id="rId2"/>
          </p:cNvPr>
          <p:cNvPicPr>
            <a:picLocks noChangeAspect="1" noChangeArrowheads="1"/>
          </p:cNvPicPr>
          <p:nvPr/>
        </p:nvPicPr>
        <p:blipFill>
          <a:blip r:embed="rId3" cstate="print"/>
          <a:srcRect/>
          <a:stretch>
            <a:fillRect/>
          </a:stretch>
        </p:blipFill>
        <p:spPr bwMode="auto">
          <a:xfrm>
            <a:off x="4211638" y="1484313"/>
            <a:ext cx="3970337" cy="1420812"/>
          </a:xfrm>
          <a:prstGeom prst="rect">
            <a:avLst/>
          </a:prstGeom>
          <a:noFill/>
        </p:spPr>
      </p:pic>
      <p:pic>
        <p:nvPicPr>
          <p:cNvPr id="23559" name="Picture 7" descr="Electrum 1/6 stater, from Lydia">
            <a:hlinkClick r:id="rId2"/>
          </p:cNvPr>
          <p:cNvPicPr>
            <a:picLocks noChangeAspect="1" noChangeArrowheads="1"/>
          </p:cNvPicPr>
          <p:nvPr/>
        </p:nvPicPr>
        <p:blipFill>
          <a:blip r:embed="rId4" cstate="print"/>
          <a:srcRect/>
          <a:stretch>
            <a:fillRect/>
          </a:stretch>
        </p:blipFill>
        <p:spPr bwMode="auto">
          <a:xfrm>
            <a:off x="971550" y="3573463"/>
            <a:ext cx="1944688" cy="1944687"/>
          </a:xfrm>
          <a:prstGeom prst="rect">
            <a:avLst/>
          </a:prstGeom>
          <a:noFill/>
        </p:spPr>
      </p:pic>
      <p:pic>
        <p:nvPicPr>
          <p:cNvPr id="23561" name="Picture 9" descr="15">
            <a:hlinkClick r:id="rId5"/>
          </p:cNvPr>
          <p:cNvPicPr>
            <a:picLocks noChangeAspect="1" noChangeArrowheads="1"/>
          </p:cNvPicPr>
          <p:nvPr/>
        </p:nvPicPr>
        <p:blipFill>
          <a:blip r:embed="rId6" cstate="print"/>
          <a:srcRect/>
          <a:stretch>
            <a:fillRect/>
          </a:stretch>
        </p:blipFill>
        <p:spPr bwMode="auto">
          <a:xfrm>
            <a:off x="3635375" y="3644900"/>
            <a:ext cx="4537075" cy="1919288"/>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t>Electrum, Gold and Silver</a:t>
            </a:r>
            <a:endParaRPr lang="en-GB" i="1"/>
          </a:p>
        </p:txBody>
      </p:sp>
      <p:sp>
        <p:nvSpPr>
          <p:cNvPr id="25603" name="Rectangle 3"/>
          <p:cNvSpPr>
            <a:spLocks noGrp="1" noChangeArrowheads="1"/>
          </p:cNvSpPr>
          <p:nvPr>
            <p:ph type="body" idx="1"/>
          </p:nvPr>
        </p:nvSpPr>
        <p:spPr/>
        <p:txBody>
          <a:bodyPr/>
          <a:lstStyle/>
          <a:p>
            <a:r>
              <a:rPr lang="en-GB"/>
              <a:t>c. 547 most production of Electrum coins is abandoned in favour or Silver and Gold coinage</a:t>
            </a:r>
          </a:p>
          <a:p>
            <a:r>
              <a:rPr lang="en-GB"/>
              <a:t>Greek cities states prefer coinage in Silver</a:t>
            </a:r>
          </a:p>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t>Spread of Coinage</a:t>
            </a:r>
          </a:p>
        </p:txBody>
      </p:sp>
      <p:sp>
        <p:nvSpPr>
          <p:cNvPr id="27651" name="Rectangle 3"/>
          <p:cNvSpPr>
            <a:spLocks noGrp="1" noChangeArrowheads="1"/>
          </p:cNvSpPr>
          <p:nvPr>
            <p:ph type="body" idx="1"/>
          </p:nvPr>
        </p:nvSpPr>
        <p:spPr/>
        <p:txBody>
          <a:bodyPr/>
          <a:lstStyle/>
          <a:p>
            <a:r>
              <a:rPr lang="en-GB"/>
              <a:t>By 500 BC coinage was produced in Asia Minor, Greece, Italy, Sicily and hellenized areas in the Persian empire</a:t>
            </a:r>
          </a:p>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t>Coin value and Coin size </a:t>
            </a:r>
          </a:p>
        </p:txBody>
      </p:sp>
      <p:sp>
        <p:nvSpPr>
          <p:cNvPr id="28675" name="Rectangle 3"/>
          <p:cNvSpPr>
            <a:spLocks noGrp="1" noChangeArrowheads="1"/>
          </p:cNvSpPr>
          <p:nvPr>
            <p:ph type="body" idx="1"/>
          </p:nvPr>
        </p:nvSpPr>
        <p:spPr>
          <a:xfrm>
            <a:off x="457200" y="1600200"/>
            <a:ext cx="8362950" cy="4637088"/>
          </a:xfrm>
        </p:spPr>
        <p:txBody>
          <a:bodyPr/>
          <a:lstStyle/>
          <a:p>
            <a:r>
              <a:rPr lang="en-GB"/>
              <a:t>Could these coins have been used in every day market transactions?</a:t>
            </a:r>
          </a:p>
          <a:p>
            <a:r>
              <a:rPr lang="en-GB"/>
              <a:t>Smallest electrum coin: 1/96</a:t>
            </a:r>
            <a:r>
              <a:rPr lang="en-GB" baseline="30000"/>
              <a:t>th</a:t>
            </a:r>
            <a:r>
              <a:rPr lang="en-GB"/>
              <a:t> of a stater weighs c. 0.15 g </a:t>
            </a:r>
          </a:p>
          <a:p>
            <a:r>
              <a:rPr lang="en-GB"/>
              <a:t>Smallest Athenian silver fraction: 1/16</a:t>
            </a:r>
            <a:r>
              <a:rPr lang="en-GB" baseline="30000"/>
              <a:t>th</a:t>
            </a:r>
            <a:r>
              <a:rPr lang="en-GB"/>
              <a:t> of an obol weighs .044g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0233" name="Group 537"/>
          <p:cNvGraphicFramePr>
            <a:graphicFrameLocks noGrp="1"/>
          </p:cNvGraphicFramePr>
          <p:nvPr>
            <p:ph type="tbl" idx="1"/>
          </p:nvPr>
        </p:nvGraphicFramePr>
        <p:xfrm>
          <a:off x="971550" y="1844675"/>
          <a:ext cx="6923088" cy="4635183"/>
        </p:xfrm>
        <a:graphic>
          <a:graphicData uri="http://schemas.openxmlformats.org/drawingml/2006/table">
            <a:tbl>
              <a:tblPr/>
              <a:tblGrid>
                <a:gridCol w="1195388"/>
                <a:gridCol w="2728912"/>
                <a:gridCol w="2998788"/>
              </a:tblGrid>
              <a:tr h="0">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Metal</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Denomination</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Relational Value to Base Weight</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0">
                <a:tc rowSpan="3">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pitchFamily="34" charset="0"/>
                          <a:ea typeface="Times-Roman"/>
                          <a:cs typeface="Times-Roman"/>
                        </a:rPr>
                        <a:t>AV</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Distater</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2</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31763">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Stater</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(base weight)</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Hemistater</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1/2</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33350">
                <a:tc rowSpan="11">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pitchFamily="34" charset="0"/>
                        </a:rPr>
                        <a:t>AR</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Oktodrachm</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2</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3335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Tetradrachm</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(base weight)</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Didrachm</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1/2</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Tridrachm</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1/3</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Drachm</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1/4</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Tetrobol</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1/6</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3335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Hemidrachm (Triobol)</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1/8</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Diobol</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1/12</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3335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Obol (Tetratartemorion)</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1/24</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3335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Tritartemorion</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1/32</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Hemiobol</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1/48</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46063">
                <a:tc rowSpan="4">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pitchFamily="34" charset="0"/>
                          <a:ea typeface="Times-Roman"/>
                          <a:cs typeface="Times-Roman"/>
                        </a:rPr>
                        <a:t>Æ</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Tetrachalkon</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4</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Dichalkon</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2</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3335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Chalkous</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(base weight)</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3335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Hemichalkon</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1/2</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30230" name="Rectangle 534"/>
          <p:cNvSpPr>
            <a:spLocks noGrp="1" noChangeArrowheads="1"/>
          </p:cNvSpPr>
          <p:nvPr>
            <p:ph type="title"/>
          </p:nvPr>
        </p:nvSpPr>
        <p:spPr/>
        <p:txBody>
          <a:bodyPr>
            <a:normAutofit fontScale="90000"/>
          </a:bodyPr>
          <a:lstStyle/>
          <a:p>
            <a:r>
              <a:rPr lang="en-GB" sz="4000"/>
              <a:t>Coin Names (based on a tetradrachm)</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GB"/>
              <a:t>Some Greek Coinage Weights</a:t>
            </a:r>
          </a:p>
        </p:txBody>
      </p:sp>
      <p:sp>
        <p:nvSpPr>
          <p:cNvPr id="55301" name="Rectangle 5"/>
          <p:cNvSpPr>
            <a:spLocks noChangeArrowheads="1"/>
          </p:cNvSpPr>
          <p:nvPr/>
        </p:nvSpPr>
        <p:spPr bwMode="auto">
          <a:xfrm>
            <a:off x="0" y="2620963"/>
            <a:ext cx="9144000" cy="0"/>
          </a:xfrm>
          <a:prstGeom prst="rect">
            <a:avLst/>
          </a:prstGeom>
          <a:solidFill>
            <a:srgbClr val="FFFFFF"/>
          </a:solidFill>
          <a:ln w="9525">
            <a:noFill/>
            <a:miter lim="800000"/>
            <a:headEnd/>
            <a:tailEnd/>
          </a:ln>
          <a:effectLst/>
        </p:spPr>
        <p:txBody>
          <a:bodyPr wrap="none" anchor="ctr">
            <a:spAutoFit/>
          </a:bodyPr>
          <a:lstStyle/>
          <a:p>
            <a:endParaRPr lang="en-US"/>
          </a:p>
        </p:txBody>
      </p:sp>
      <p:graphicFrame>
        <p:nvGraphicFramePr>
          <p:cNvPr id="55621" name="Group 325"/>
          <p:cNvGraphicFramePr>
            <a:graphicFrameLocks noGrp="1"/>
          </p:cNvGraphicFramePr>
          <p:nvPr/>
        </p:nvGraphicFramePr>
        <p:xfrm>
          <a:off x="468313" y="1574800"/>
          <a:ext cx="8351837" cy="4262120"/>
        </p:xfrm>
        <a:graphic>
          <a:graphicData uri="http://schemas.openxmlformats.org/drawingml/2006/table">
            <a:tbl>
              <a:tblPr/>
              <a:tblGrid>
                <a:gridCol w="1439862"/>
                <a:gridCol w="1584325"/>
                <a:gridCol w="1727200"/>
                <a:gridCol w="1944688"/>
                <a:gridCol w="1655762"/>
              </a:tblGrid>
              <a:tr h="669925">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chemeClr val="tx1"/>
                          </a:solidFill>
                          <a:effectLst/>
                          <a:latin typeface="Palatino Linotype" pitchFamily="18" charset="0"/>
                          <a:cs typeface="Times New Roman" pitchFamily="18" charset="0"/>
                        </a:rPr>
                        <a:t>Unit</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chemeClr val="tx1"/>
                          </a:solidFill>
                          <a:effectLst/>
                          <a:latin typeface="Palatino Linotype" pitchFamily="18" charset="0"/>
                          <a:cs typeface="Times New Roman" pitchFamily="18" charset="0"/>
                        </a:rPr>
                        <a:t>Greek name</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chemeClr val="tx1"/>
                          </a:solidFill>
                          <a:effectLst/>
                          <a:latin typeface="Palatino Linotype" pitchFamily="18" charset="0"/>
                          <a:cs typeface="Times New Roman" pitchFamily="18" charset="0"/>
                        </a:rPr>
                        <a:t>Equivalent</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chemeClr val="tx1"/>
                          </a:solidFill>
                          <a:effectLst/>
                          <a:latin typeface="Palatino Linotype" pitchFamily="18" charset="0"/>
                          <a:cs typeface="Times New Roman" pitchFamily="18" charset="0"/>
                        </a:rPr>
                        <a:t>Attic/Euboic Standard</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chemeClr val="tx1"/>
                          </a:solidFill>
                          <a:effectLst/>
                          <a:latin typeface="Palatino Linotype" pitchFamily="18" charset="0"/>
                          <a:cs typeface="Times New Roman" pitchFamily="18" charset="0"/>
                        </a:rPr>
                        <a:t>Aeginetic Standard</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2700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obol</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rPr>
                        <a:t>ὀβολός </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0.72g</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1.05g</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731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drachma</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rPr>
                        <a:t>δραχμή </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6 obols</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4.31g</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6.3g</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7468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mina</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rPr>
                        <a:t>μνᾶ </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100 drachmae</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431g</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630g</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731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talent</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rPr>
                        <a:t>τάλαντον </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60 minae</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25.86 kg</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37.8 kg</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a:t>5</a:t>
            </a:r>
            <a:r>
              <a:rPr lang="en-GB" baseline="30000"/>
              <a:t>th</a:t>
            </a:r>
            <a:r>
              <a:rPr lang="en-GB"/>
              <a:t> Century Athenian Prices</a:t>
            </a:r>
          </a:p>
        </p:txBody>
      </p:sp>
      <p:graphicFrame>
        <p:nvGraphicFramePr>
          <p:cNvPr id="57368" name="Group 24"/>
          <p:cNvGraphicFramePr>
            <a:graphicFrameLocks noGrp="1"/>
          </p:cNvGraphicFramePr>
          <p:nvPr>
            <p:ph type="tbl" idx="1"/>
          </p:nvPr>
        </p:nvGraphicFramePr>
        <p:xfrm>
          <a:off x="457200" y="1600200"/>
          <a:ext cx="8229600" cy="4525963"/>
        </p:xfrm>
        <a:graphic>
          <a:graphicData uri="http://schemas.openxmlformats.org/drawingml/2006/table">
            <a:tbl>
              <a:tblPr/>
              <a:tblGrid>
                <a:gridCol w="4114800"/>
                <a:gridCol w="4114800"/>
              </a:tblGrid>
              <a:tr h="904875">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pitchFamily="34" charset="0"/>
                        </a:rPr>
                        <a:t>Ship</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pitchFamily="34" charset="0"/>
                        </a:rPr>
                        <a:t>5 talents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04875">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pitchFamily="34" charset="0"/>
                        </a:rPr>
                        <a:t>Bread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pitchFamily="34" charset="0"/>
                        </a:rPr>
                        <a:t>1 obol</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06463">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pitchFamily="34" charset="0"/>
                        </a:rPr>
                        <a:t>4 litres of Olive Oil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pitchFamily="34" charset="0"/>
                        </a:rPr>
                        <a:t>3 drachmae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04875">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pitchFamily="34" charset="0"/>
                        </a:rPr>
                        <a:t>Woollen cloak</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pitchFamily="34" charset="0"/>
                        </a:rPr>
                        <a:t>5 – 20 drachmae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04875">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pitchFamily="34" charset="0"/>
                        </a:rPr>
                        <a:t>Jury duty pay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pitchFamily="34" charset="0"/>
                        </a:rPr>
                        <a:t>3 obols a day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t>Gold vs. Silver </a:t>
            </a:r>
          </a:p>
        </p:txBody>
      </p:sp>
      <p:sp>
        <p:nvSpPr>
          <p:cNvPr id="32771" name="Rectangle 3"/>
          <p:cNvSpPr>
            <a:spLocks noGrp="1" noChangeArrowheads="1"/>
          </p:cNvSpPr>
          <p:nvPr>
            <p:ph type="body" idx="1"/>
          </p:nvPr>
        </p:nvSpPr>
        <p:spPr/>
        <p:txBody>
          <a:bodyPr/>
          <a:lstStyle/>
          <a:p>
            <a:r>
              <a:rPr lang="en-GB" sz="2800"/>
              <a:t>Gold</a:t>
            </a:r>
          </a:p>
          <a:p>
            <a:pPr lvl="1"/>
            <a:r>
              <a:rPr lang="en-GB" sz="2400"/>
              <a:t>High value</a:t>
            </a:r>
          </a:p>
          <a:p>
            <a:pPr lvl="1"/>
            <a:r>
              <a:rPr lang="en-GB" sz="2400"/>
              <a:t>International Exchange</a:t>
            </a:r>
          </a:p>
          <a:p>
            <a:pPr lvl="1"/>
            <a:r>
              <a:rPr lang="en-GB" sz="2400"/>
              <a:t>Persian gold darics, Lampsacen and Cyzincene gold</a:t>
            </a:r>
          </a:p>
          <a:p>
            <a:pPr lvl="1"/>
            <a:r>
              <a:rPr lang="en-GB" sz="2400"/>
              <a:t>Macedonian under Philip II and Alexander III</a:t>
            </a:r>
          </a:p>
          <a:p>
            <a:r>
              <a:rPr lang="en-GB" sz="2800"/>
              <a:t>Silver</a:t>
            </a:r>
          </a:p>
          <a:p>
            <a:pPr lvl="1"/>
            <a:r>
              <a:rPr lang="en-GB" sz="2400"/>
              <a:t>“local”</a:t>
            </a:r>
          </a:p>
          <a:p>
            <a:pPr lvl="1"/>
            <a:r>
              <a:rPr lang="en-GB" sz="2400"/>
              <a:t>“identity”</a:t>
            </a:r>
          </a:p>
          <a:p>
            <a:pPr lvl="1"/>
            <a:r>
              <a:rPr lang="en-GB" sz="2400"/>
              <a:t>Market economy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t>Why make coins?</a:t>
            </a:r>
          </a:p>
        </p:txBody>
      </p:sp>
      <p:sp>
        <p:nvSpPr>
          <p:cNvPr id="48131" name="Rectangle 3"/>
          <p:cNvSpPr>
            <a:spLocks noGrp="1" noChangeArrowheads="1"/>
          </p:cNvSpPr>
          <p:nvPr>
            <p:ph type="body" idx="1"/>
          </p:nvPr>
        </p:nvSpPr>
        <p:spPr/>
        <p:txBody>
          <a:bodyPr/>
          <a:lstStyle/>
          <a:p>
            <a:r>
              <a:rPr lang="en-GB"/>
              <a:t>State expenditure</a:t>
            </a:r>
          </a:p>
          <a:p>
            <a:r>
              <a:rPr lang="en-GB"/>
              <a:t>Individuals bringing money to a mint to have it turned into coinage</a:t>
            </a:r>
          </a:p>
          <a:p>
            <a:r>
              <a:rPr lang="en-GB"/>
              <a:t>Currency exchange (for places with a closed monetary system) (cf. Austin 1981: 410-11)</a:t>
            </a:r>
          </a:p>
          <a:p>
            <a:r>
              <a:rPr lang="en-GB"/>
              <a:t>Which denominations to mint? </a:t>
            </a:r>
          </a:p>
          <a:p>
            <a:pPr lvl="1"/>
            <a:r>
              <a:rPr lang="en-GB"/>
              <a:t>Small change?</a:t>
            </a:r>
          </a:p>
          <a:p>
            <a:endParaRPr lang="en-GB"/>
          </a:p>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GB"/>
              <a:t>Other factors</a:t>
            </a:r>
          </a:p>
        </p:txBody>
      </p:sp>
      <p:sp>
        <p:nvSpPr>
          <p:cNvPr id="49155" name="Rectangle 3"/>
          <p:cNvSpPr>
            <a:spLocks noGrp="1" noChangeArrowheads="1"/>
          </p:cNvSpPr>
          <p:nvPr>
            <p:ph type="body" idx="1"/>
          </p:nvPr>
        </p:nvSpPr>
        <p:spPr/>
        <p:txBody>
          <a:bodyPr/>
          <a:lstStyle/>
          <a:p>
            <a:r>
              <a:rPr lang="en-GB"/>
              <a:t>Profit</a:t>
            </a:r>
          </a:p>
          <a:p>
            <a:r>
              <a:rPr lang="en-GB"/>
              <a:t>Pride</a:t>
            </a:r>
          </a:p>
          <a:p>
            <a:r>
              <a:rPr lang="en-GB"/>
              <a:t>Politics</a:t>
            </a:r>
          </a:p>
          <a:p>
            <a:r>
              <a:rPr lang="en-GB"/>
              <a:t>Keep supply for exchange, payment of taxes and external trade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Making a coin</a:t>
            </a:r>
            <a:endParaRPr lang="en-US" dirty="0"/>
          </a:p>
        </p:txBody>
      </p:sp>
      <p:sp>
        <p:nvSpPr>
          <p:cNvPr id="3" name="Content Placeholder 2"/>
          <p:cNvSpPr>
            <a:spLocks noGrp="1"/>
          </p:cNvSpPr>
          <p:nvPr>
            <p:ph idx="1"/>
          </p:nvPr>
        </p:nvSpPr>
        <p:spPr/>
        <p:txBody>
          <a:bodyPr/>
          <a:lstStyle/>
          <a:p>
            <a:r>
              <a:rPr lang="en-US" dirty="0" smtClean="0"/>
              <a:t>Production of blanks</a:t>
            </a:r>
          </a:p>
          <a:p>
            <a:r>
              <a:rPr lang="en-US" dirty="0" smtClean="0"/>
              <a:t>Carving of dies</a:t>
            </a:r>
          </a:p>
          <a:p>
            <a:r>
              <a:rPr lang="en-US" dirty="0" smtClean="0"/>
              <a:t>Striking of coinage</a:t>
            </a:r>
            <a:endParaRPr lang="en-US" dirty="0"/>
          </a:p>
        </p:txBody>
      </p:sp>
      <p:pic>
        <p:nvPicPr>
          <p:cNvPr id="5" name="Picture 2" descr="http://1.bp.blogspot.com/_w-IV9B-f2c0/S4OOQuWNXUI/AAAAAAAAAB8/3rioW9sxCUY/s1600/how+ancient+coins+are+made.jpg"/>
          <p:cNvPicPr>
            <a:picLocks noChangeAspect="1" noChangeArrowheads="1"/>
          </p:cNvPicPr>
          <p:nvPr/>
        </p:nvPicPr>
        <p:blipFill>
          <a:blip r:embed="rId2" cstate="print"/>
          <a:srcRect/>
          <a:stretch>
            <a:fillRect/>
          </a:stretch>
        </p:blipFill>
        <p:spPr bwMode="auto">
          <a:xfrm>
            <a:off x="1763688" y="3384229"/>
            <a:ext cx="5184576" cy="3473771"/>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Production of blanks</a:t>
            </a:r>
            <a:endParaRPr lang="en-US" dirty="0"/>
          </a:p>
        </p:txBody>
      </p:sp>
      <p:sp>
        <p:nvSpPr>
          <p:cNvPr id="3" name="Content Placeholder 2"/>
          <p:cNvSpPr>
            <a:spLocks noGrp="1"/>
          </p:cNvSpPr>
          <p:nvPr>
            <p:ph idx="1"/>
          </p:nvPr>
        </p:nvSpPr>
        <p:spPr/>
        <p:txBody>
          <a:bodyPr/>
          <a:lstStyle/>
          <a:p>
            <a:r>
              <a:rPr lang="en-US" dirty="0" smtClean="0"/>
              <a:t>Various possible processes</a:t>
            </a:r>
          </a:p>
          <a:p>
            <a:pPr lvl="1"/>
            <a:r>
              <a:rPr lang="en-US" dirty="0" smtClean="0"/>
              <a:t>Casting</a:t>
            </a:r>
          </a:p>
          <a:p>
            <a:pPr lvl="1"/>
            <a:r>
              <a:rPr lang="en-US" dirty="0" smtClean="0"/>
              <a:t>Cutting</a:t>
            </a:r>
          </a:p>
          <a:p>
            <a:pPr lvl="1"/>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Die carving</a:t>
            </a:r>
            <a:endParaRPr lang="en-US" dirty="0"/>
          </a:p>
        </p:txBody>
      </p:sp>
      <p:pic>
        <p:nvPicPr>
          <p:cNvPr id="57346" name="Picture 2" descr="http://www-scf.usc.edu/~ciccone/images/english%20dies.jpg"/>
          <p:cNvPicPr>
            <a:picLocks noChangeAspect="1" noChangeArrowheads="1"/>
          </p:cNvPicPr>
          <p:nvPr/>
        </p:nvPicPr>
        <p:blipFill>
          <a:blip r:embed="rId2" cstate="print"/>
          <a:srcRect/>
          <a:stretch>
            <a:fillRect/>
          </a:stretch>
        </p:blipFill>
        <p:spPr bwMode="auto">
          <a:xfrm>
            <a:off x="251520" y="1772816"/>
            <a:ext cx="2724150" cy="2657476"/>
          </a:xfrm>
          <a:prstGeom prst="rect">
            <a:avLst/>
          </a:prstGeom>
          <a:noFill/>
        </p:spPr>
      </p:pic>
      <p:pic>
        <p:nvPicPr>
          <p:cNvPr id="57348" name="Picture 4" descr="http://www-scf.usc.edu/~ciccone/images/greek%20coin%20die.jpg"/>
          <p:cNvPicPr>
            <a:picLocks noChangeAspect="1" noChangeArrowheads="1"/>
          </p:cNvPicPr>
          <p:nvPr/>
        </p:nvPicPr>
        <p:blipFill>
          <a:blip r:embed="rId3" cstate="print"/>
          <a:srcRect/>
          <a:stretch>
            <a:fillRect/>
          </a:stretch>
        </p:blipFill>
        <p:spPr bwMode="auto">
          <a:xfrm>
            <a:off x="3779912" y="1700808"/>
            <a:ext cx="3672408" cy="3672410"/>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Striking a coin</a:t>
            </a:r>
            <a:endParaRPr lang="en-US" dirty="0"/>
          </a:p>
        </p:txBody>
      </p:sp>
      <p:pic>
        <p:nvPicPr>
          <p:cNvPr id="59394" name="Picture 2" descr="http://www-scf.usc.edu/~ciccone/images/Striking%20diagram.gif"/>
          <p:cNvPicPr>
            <a:picLocks noChangeAspect="1" noChangeArrowheads="1"/>
          </p:cNvPicPr>
          <p:nvPr/>
        </p:nvPicPr>
        <p:blipFill>
          <a:blip r:embed="rId2" cstate="print"/>
          <a:srcRect/>
          <a:stretch>
            <a:fillRect/>
          </a:stretch>
        </p:blipFill>
        <p:spPr bwMode="auto">
          <a:xfrm>
            <a:off x="0" y="2348880"/>
            <a:ext cx="9144000" cy="4061508"/>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t>Making a mint</a:t>
            </a:r>
          </a:p>
        </p:txBody>
      </p:sp>
      <p:sp>
        <p:nvSpPr>
          <p:cNvPr id="35843" name="Rectangle 3"/>
          <p:cNvSpPr>
            <a:spLocks noGrp="1" noChangeArrowheads="1"/>
          </p:cNvSpPr>
          <p:nvPr>
            <p:ph type="body" idx="1"/>
          </p:nvPr>
        </p:nvSpPr>
        <p:spPr/>
        <p:txBody>
          <a:bodyPr/>
          <a:lstStyle/>
          <a:p>
            <a:r>
              <a:rPr lang="en-US" dirty="0" smtClean="0">
                <a:hlinkClick r:id="rId2"/>
              </a:rPr>
              <a:t>http://www.1001images.com/filmogrf/MA10_frappermonnaie/frapper/monnaie.html</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t>Profit</a:t>
            </a:r>
          </a:p>
        </p:txBody>
      </p:sp>
      <p:sp>
        <p:nvSpPr>
          <p:cNvPr id="52227" name="Rectangle 3"/>
          <p:cNvSpPr>
            <a:spLocks noGrp="1" noChangeArrowheads="1"/>
          </p:cNvSpPr>
          <p:nvPr>
            <p:ph type="body" idx="1"/>
          </p:nvPr>
        </p:nvSpPr>
        <p:spPr/>
        <p:txBody>
          <a:bodyPr/>
          <a:lstStyle/>
          <a:p>
            <a:r>
              <a:rPr lang="en-GB"/>
              <a:t>Closed-monetary system exchange</a:t>
            </a:r>
          </a:p>
          <a:p>
            <a:pPr lvl="1"/>
            <a:r>
              <a:rPr lang="en-GB"/>
              <a:t>e.g. Ptolemaic Egypt</a:t>
            </a:r>
          </a:p>
          <a:p>
            <a:r>
              <a:rPr lang="en-GB"/>
              <a:t>Exchange of coinage</a:t>
            </a:r>
          </a:p>
          <a:p>
            <a:r>
              <a:rPr lang="en-GB"/>
              <a:t>Devaluation</a:t>
            </a:r>
          </a:p>
          <a:p>
            <a:endParaRPr lang="en-GB"/>
          </a:p>
        </p:txBody>
      </p:sp>
      <p:pic>
        <p:nvPicPr>
          <p:cNvPr id="52229" name="Picture 5" descr="image00536"/>
          <p:cNvPicPr>
            <a:picLocks noChangeAspect="1" noChangeArrowheads="1"/>
          </p:cNvPicPr>
          <p:nvPr/>
        </p:nvPicPr>
        <p:blipFill>
          <a:blip r:embed="rId3" cstate="print"/>
          <a:srcRect/>
          <a:stretch>
            <a:fillRect/>
          </a:stretch>
        </p:blipFill>
        <p:spPr bwMode="auto">
          <a:xfrm>
            <a:off x="3276600" y="3703638"/>
            <a:ext cx="5688013" cy="2674937"/>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Religious Iconography on </a:t>
            </a:r>
            <a:r>
              <a:rPr lang="en-US" dirty="0" err="1" smtClean="0"/>
              <a:t>Seleukid</a:t>
            </a:r>
            <a:r>
              <a:rPr lang="en-US" dirty="0" smtClean="0"/>
              <a:t> coinage</a:t>
            </a:r>
            <a:endParaRPr lang="en-US" dirty="0"/>
          </a:p>
        </p:txBody>
      </p:sp>
      <p:sp>
        <p:nvSpPr>
          <p:cNvPr id="4" name="Text Placeholder 3"/>
          <p:cNvSpPr>
            <a:spLocks noGrp="1"/>
          </p:cNvSpPr>
          <p:nvPr>
            <p:ph type="body" idx="1"/>
          </p:nvPr>
        </p:nvSpPr>
        <p:spPr/>
        <p:txBody>
          <a:bodyPr/>
          <a:lstStyle/>
          <a:p>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Major themes</a:t>
            </a:r>
            <a:endParaRPr lang="en-GB" dirty="0"/>
          </a:p>
        </p:txBody>
      </p:sp>
      <p:sp>
        <p:nvSpPr>
          <p:cNvPr id="8" name="Content Placeholder 7"/>
          <p:cNvSpPr>
            <a:spLocks noGrp="1"/>
          </p:cNvSpPr>
          <p:nvPr>
            <p:ph idx="1"/>
          </p:nvPr>
        </p:nvSpPr>
        <p:spPr/>
        <p:txBody>
          <a:bodyPr/>
          <a:lstStyle/>
          <a:p>
            <a:r>
              <a:rPr lang="en-GB" dirty="0" smtClean="0"/>
              <a:t>Connection to Alexander (all successors)</a:t>
            </a:r>
          </a:p>
          <a:p>
            <a:r>
              <a:rPr lang="en-GB" dirty="0" smtClean="0"/>
              <a:t>Legitimacy -&gt; Alexander</a:t>
            </a:r>
          </a:p>
          <a:p>
            <a:r>
              <a:rPr lang="en-GB" dirty="0" smtClean="0"/>
              <a:t>Legitimacy -&gt; Gods</a:t>
            </a:r>
          </a:p>
          <a:p>
            <a:r>
              <a:rPr lang="en-GB" dirty="0" smtClean="0"/>
              <a:t>Personal Symbols</a:t>
            </a:r>
            <a:endParaRPr lang="en-GB" dirty="0"/>
          </a:p>
        </p:txBody>
      </p:sp>
    </p:spTree>
    <p:extLst>
      <p:ext uri="{BB962C8B-B14F-4D97-AF65-F5344CB8AC3E}">
        <p14:creationId xmlns:p14="http://schemas.microsoft.com/office/powerpoint/2010/main" val="22056667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Alexander and </a:t>
            </a:r>
            <a:r>
              <a:rPr lang="en-GB" dirty="0" err="1" smtClean="0"/>
              <a:t>Seleucus</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26249907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Rot="1" noChangeArrowheads="1"/>
          </p:cNvSpPr>
          <p:nvPr>
            <p:ph type="title" sz="quarter"/>
          </p:nvPr>
        </p:nvSpPr>
        <p:spPr/>
        <p:txBody>
          <a:bodyPr>
            <a:normAutofit/>
          </a:bodyPr>
          <a:lstStyle/>
          <a:p>
            <a:pPr eaLnBrk="1" hangingPunct="1">
              <a:defRPr/>
            </a:pPr>
            <a:r>
              <a:rPr lang="en-US" sz="4000" dirty="0" smtClean="0"/>
              <a:t>Connections to Alexander</a:t>
            </a:r>
          </a:p>
        </p:txBody>
      </p:sp>
      <p:pic>
        <p:nvPicPr>
          <p:cNvPr id="13315" name="Picture 8" descr="ptolemaic satrap issue"/>
          <p:cNvPicPr>
            <a:picLocks noGrp="1" noChangeAspect="1" noChangeArrowheads="1"/>
          </p:cNvPicPr>
          <p:nvPr>
            <p:ph sz="quarter" idx="1"/>
          </p:nvPr>
        </p:nvPicPr>
        <p:blipFill>
          <a:blip r:embed="rId2" cstate="print"/>
          <a:srcRect/>
          <a:stretch>
            <a:fillRect/>
          </a:stretch>
        </p:blipFill>
        <p:spPr>
          <a:xfrm>
            <a:off x="755650" y="1557338"/>
            <a:ext cx="3529013" cy="1685925"/>
          </a:xfrm>
          <a:noFill/>
        </p:spPr>
      </p:pic>
      <p:sp>
        <p:nvSpPr>
          <p:cNvPr id="13316" name="Text Box 9"/>
          <p:cNvSpPr txBox="1">
            <a:spLocks noChangeArrowheads="1"/>
          </p:cNvSpPr>
          <p:nvPr/>
        </p:nvSpPr>
        <p:spPr bwMode="auto">
          <a:xfrm>
            <a:off x="755650" y="3213100"/>
            <a:ext cx="3382963" cy="641350"/>
          </a:xfrm>
          <a:prstGeom prst="rect">
            <a:avLst/>
          </a:prstGeom>
          <a:noFill/>
          <a:ln w="9525">
            <a:noFill/>
            <a:miter lim="800000"/>
            <a:headEnd/>
            <a:tailEnd/>
          </a:ln>
        </p:spPr>
        <p:txBody>
          <a:bodyPr>
            <a:spAutoFit/>
          </a:bodyPr>
          <a:lstStyle/>
          <a:p>
            <a:pPr algn="ctr" eaLnBrk="1" hangingPunct="1">
              <a:spcBef>
                <a:spcPct val="50000"/>
              </a:spcBef>
            </a:pPr>
            <a:r>
              <a:rPr lang="en-US">
                <a:latin typeface="Arial" pitchFamily="34" charset="0"/>
              </a:rPr>
              <a:t>Ptolemaic Satrap issue (Ptolemy I)</a:t>
            </a:r>
          </a:p>
        </p:txBody>
      </p:sp>
      <p:pic>
        <p:nvPicPr>
          <p:cNvPr id="13317" name="Picture 10" descr="Svoronos_210"/>
          <p:cNvPicPr>
            <a:picLocks noGrp="1" noChangeAspect="1" noChangeArrowheads="1"/>
          </p:cNvPicPr>
          <p:nvPr>
            <p:ph sz="quarter" idx="2"/>
          </p:nvPr>
        </p:nvPicPr>
        <p:blipFill>
          <a:blip r:embed="rId3" cstate="print"/>
          <a:srcRect/>
          <a:stretch>
            <a:fillRect/>
          </a:stretch>
        </p:blipFill>
        <p:spPr>
          <a:xfrm>
            <a:off x="4932363" y="1484313"/>
            <a:ext cx="3533775" cy="1685925"/>
          </a:xfrm>
          <a:noFill/>
        </p:spPr>
      </p:pic>
      <p:sp>
        <p:nvSpPr>
          <p:cNvPr id="13318" name="Text Box 11"/>
          <p:cNvSpPr txBox="1">
            <a:spLocks noChangeArrowheads="1"/>
          </p:cNvSpPr>
          <p:nvPr/>
        </p:nvSpPr>
        <p:spPr bwMode="auto">
          <a:xfrm>
            <a:off x="5148263" y="3213100"/>
            <a:ext cx="3094037" cy="641350"/>
          </a:xfrm>
          <a:prstGeom prst="rect">
            <a:avLst/>
          </a:prstGeom>
          <a:noFill/>
          <a:ln w="9525">
            <a:noFill/>
            <a:miter lim="800000"/>
            <a:headEnd/>
            <a:tailEnd/>
          </a:ln>
        </p:spPr>
        <p:txBody>
          <a:bodyPr>
            <a:spAutoFit/>
          </a:bodyPr>
          <a:lstStyle/>
          <a:p>
            <a:pPr algn="ctr" eaLnBrk="1" hangingPunct="1">
              <a:spcBef>
                <a:spcPct val="50000"/>
              </a:spcBef>
            </a:pPr>
            <a:r>
              <a:rPr lang="en-US">
                <a:latin typeface="Arial" pitchFamily="34" charset="0"/>
              </a:rPr>
              <a:t>Ptolemaic Gold issue (Ptolemy II)</a:t>
            </a:r>
          </a:p>
        </p:txBody>
      </p:sp>
      <p:pic>
        <p:nvPicPr>
          <p:cNvPr id="13319" name="Picture 12" descr="Newell_068"/>
          <p:cNvPicPr>
            <a:picLocks noGrp="1" noChangeAspect="1" noChangeArrowheads="1"/>
          </p:cNvPicPr>
          <p:nvPr>
            <p:ph sz="quarter" idx="3"/>
          </p:nvPr>
        </p:nvPicPr>
        <p:blipFill>
          <a:blip r:embed="rId4" cstate="print"/>
          <a:srcRect/>
          <a:stretch>
            <a:fillRect/>
          </a:stretch>
        </p:blipFill>
        <p:spPr>
          <a:xfrm>
            <a:off x="477838" y="3944938"/>
            <a:ext cx="3892550" cy="2019300"/>
          </a:xfrm>
          <a:noFill/>
        </p:spPr>
      </p:pic>
      <p:sp>
        <p:nvSpPr>
          <p:cNvPr id="13320" name="Text Box 13"/>
          <p:cNvSpPr txBox="1">
            <a:spLocks noChangeArrowheads="1"/>
          </p:cNvSpPr>
          <p:nvPr/>
        </p:nvSpPr>
        <p:spPr bwMode="auto">
          <a:xfrm>
            <a:off x="611188" y="6021388"/>
            <a:ext cx="3382962" cy="366712"/>
          </a:xfrm>
          <a:prstGeom prst="rect">
            <a:avLst/>
          </a:prstGeom>
          <a:noFill/>
          <a:ln w="9525">
            <a:noFill/>
            <a:miter lim="800000"/>
            <a:headEnd/>
            <a:tailEnd/>
          </a:ln>
        </p:spPr>
        <p:txBody>
          <a:bodyPr>
            <a:spAutoFit/>
          </a:bodyPr>
          <a:lstStyle/>
          <a:p>
            <a:pPr algn="ctr" eaLnBrk="1" hangingPunct="1">
              <a:spcBef>
                <a:spcPct val="50000"/>
              </a:spcBef>
            </a:pPr>
            <a:r>
              <a:rPr lang="en-US">
                <a:latin typeface="Arial" pitchFamily="34" charset="0"/>
              </a:rPr>
              <a:t>Silver Issue of Demetrios</a:t>
            </a:r>
          </a:p>
        </p:txBody>
      </p:sp>
      <p:sp>
        <p:nvSpPr>
          <p:cNvPr id="13321" name="Text Box 15"/>
          <p:cNvSpPr txBox="1">
            <a:spLocks noChangeArrowheads="1"/>
          </p:cNvSpPr>
          <p:nvPr/>
        </p:nvSpPr>
        <p:spPr bwMode="auto">
          <a:xfrm>
            <a:off x="5076825" y="6021388"/>
            <a:ext cx="3382963" cy="366712"/>
          </a:xfrm>
          <a:prstGeom prst="rect">
            <a:avLst/>
          </a:prstGeom>
          <a:noFill/>
          <a:ln w="9525">
            <a:noFill/>
            <a:miter lim="800000"/>
            <a:headEnd/>
            <a:tailEnd/>
          </a:ln>
        </p:spPr>
        <p:txBody>
          <a:bodyPr>
            <a:spAutoFit/>
          </a:bodyPr>
          <a:lstStyle/>
          <a:p>
            <a:pPr algn="ctr" eaLnBrk="1" hangingPunct="1">
              <a:spcBef>
                <a:spcPct val="50000"/>
              </a:spcBef>
            </a:pPr>
            <a:r>
              <a:rPr lang="en-US">
                <a:latin typeface="Arial" pitchFamily="34" charset="0"/>
              </a:rPr>
              <a:t>Silver Issue of Lysimachus</a:t>
            </a:r>
          </a:p>
        </p:txBody>
      </p:sp>
      <p:pic>
        <p:nvPicPr>
          <p:cNvPr id="13322" name="Picture 17" descr="Coin"/>
          <p:cNvPicPr>
            <a:picLocks noGrp="1" noChangeAspect="1" noChangeArrowheads="1"/>
          </p:cNvPicPr>
          <p:nvPr>
            <p:ph sz="quarter" idx="4"/>
          </p:nvPr>
        </p:nvPicPr>
        <p:blipFill>
          <a:blip r:embed="rId5" cstate="print"/>
          <a:srcRect/>
          <a:stretch>
            <a:fillRect/>
          </a:stretch>
        </p:blipFill>
        <p:spPr>
          <a:xfrm>
            <a:off x="4648200" y="4067175"/>
            <a:ext cx="4038600" cy="1931988"/>
          </a:xfrm>
          <a:noFill/>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p:txBody>
          <a:bodyPr>
            <a:normAutofit fontScale="90000"/>
          </a:bodyPr>
          <a:lstStyle/>
          <a:p>
            <a:pPr eaLnBrk="1" hangingPunct="1">
              <a:defRPr/>
            </a:pPr>
            <a:r>
              <a:rPr lang="en-US" sz="4000" smtClean="0"/>
              <a:t>Legitimacy through a Deity and Alexander</a:t>
            </a:r>
          </a:p>
        </p:txBody>
      </p:sp>
      <p:sp>
        <p:nvSpPr>
          <p:cNvPr id="13315" name="Rectangle 3"/>
          <p:cNvSpPr>
            <a:spLocks noGrp="1" noChangeArrowheads="1"/>
          </p:cNvSpPr>
          <p:nvPr>
            <p:ph type="body" idx="1"/>
          </p:nvPr>
        </p:nvSpPr>
        <p:spPr/>
        <p:txBody>
          <a:bodyPr/>
          <a:lstStyle/>
          <a:p>
            <a:pPr eaLnBrk="1" hangingPunct="1">
              <a:defRPr/>
            </a:pPr>
            <a:r>
              <a:rPr lang="en-US" smtClean="0"/>
              <a:t>Lysimachus: </a:t>
            </a:r>
          </a:p>
          <a:p>
            <a:pPr lvl="1" eaLnBrk="1" hangingPunct="1">
              <a:defRPr/>
            </a:pPr>
            <a:r>
              <a:rPr lang="en-US" smtClean="0"/>
              <a:t>Close personal claims to Alexander</a:t>
            </a:r>
          </a:p>
          <a:p>
            <a:pPr lvl="1" eaLnBrk="1" hangingPunct="1">
              <a:defRPr/>
            </a:pPr>
            <a:r>
              <a:rPr lang="en-US" smtClean="0"/>
              <a:t>Replication of Alexander Motifs </a:t>
            </a:r>
          </a:p>
          <a:p>
            <a:pPr eaLnBrk="1" hangingPunct="1">
              <a:defRPr/>
            </a:pPr>
            <a:r>
              <a:rPr lang="en-US" smtClean="0"/>
              <a:t>Seleukos I:</a:t>
            </a:r>
          </a:p>
          <a:p>
            <a:pPr lvl="1" eaLnBrk="1" hangingPunct="1">
              <a:defRPr/>
            </a:pPr>
            <a:r>
              <a:rPr lang="en-US" smtClean="0"/>
              <a:t>Lacks close ties of Ptolemy and Lysimachus to Alexander</a:t>
            </a:r>
          </a:p>
          <a:p>
            <a:pPr lvl="1" eaLnBrk="1" hangingPunct="1">
              <a:defRPr/>
            </a:pPr>
            <a:r>
              <a:rPr lang="en-US" smtClean="0"/>
              <a:t>Repetition of Alexander Motifs</a:t>
            </a:r>
          </a:p>
          <a:p>
            <a:pPr lvl="1" eaLnBrk="1" hangingPunct="1">
              <a:defRPr/>
            </a:pPr>
            <a:r>
              <a:rPr lang="en-US" smtClean="0"/>
              <a:t>Move to Apollo</a:t>
            </a:r>
          </a:p>
          <a:p>
            <a:pPr lvl="1" eaLnBrk="1" hangingPunct="1">
              <a:defRPr/>
            </a:pPr>
            <a:endParaRPr lang="en-US" smtClean="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Alexander to </a:t>
            </a:r>
            <a:r>
              <a:rPr lang="en-US" dirty="0" err="1" smtClean="0"/>
              <a:t>Seleukos</a:t>
            </a:r>
            <a:endParaRPr lang="en-US" dirty="0"/>
          </a:p>
        </p:txBody>
      </p:sp>
      <p:pic>
        <p:nvPicPr>
          <p:cNvPr id="6" name="Picture 8" descr="Seleukos I houghton 592"/>
          <p:cNvPicPr>
            <a:picLocks noChangeAspect="1" noChangeArrowheads="1"/>
          </p:cNvPicPr>
          <p:nvPr/>
        </p:nvPicPr>
        <p:blipFill>
          <a:blip r:embed="rId2" cstate="print"/>
          <a:srcRect/>
          <a:stretch>
            <a:fillRect/>
          </a:stretch>
        </p:blipFill>
        <p:spPr>
          <a:xfrm>
            <a:off x="1835696" y="4149080"/>
            <a:ext cx="5326484" cy="2508884"/>
          </a:xfrm>
          <a:prstGeom prst="rect">
            <a:avLst/>
          </a:prstGeom>
          <a:noFill/>
        </p:spPr>
      </p:pic>
      <p:pic>
        <p:nvPicPr>
          <p:cNvPr id="7" name="Picture 15" descr="Seleukos I Spaer 82"/>
          <p:cNvPicPr>
            <a:picLocks noChangeAspect="1" noChangeArrowheads="1"/>
          </p:cNvPicPr>
          <p:nvPr/>
        </p:nvPicPr>
        <p:blipFill>
          <a:blip r:embed="rId3" cstate="print"/>
          <a:srcRect/>
          <a:stretch>
            <a:fillRect/>
          </a:stretch>
        </p:blipFill>
        <p:spPr>
          <a:xfrm>
            <a:off x="1835696" y="1628800"/>
            <a:ext cx="5213151" cy="2448272"/>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Drachm</a:t>
            </a:r>
            <a:r>
              <a:rPr lang="en-US" dirty="0" smtClean="0"/>
              <a:t> of </a:t>
            </a:r>
            <a:r>
              <a:rPr lang="en-US" dirty="0" err="1" smtClean="0"/>
              <a:t>Seleukos</a:t>
            </a:r>
            <a:endParaRPr lang="en-US" dirty="0"/>
          </a:p>
        </p:txBody>
      </p:sp>
      <p:pic>
        <p:nvPicPr>
          <p:cNvPr id="4" name="Picture 14" descr="Seleukos I Newell 51"/>
          <p:cNvPicPr>
            <a:picLocks noGrp="1" noChangeAspect="1" noChangeArrowheads="1"/>
          </p:cNvPicPr>
          <p:nvPr>
            <p:ph idx="1"/>
          </p:nvPr>
        </p:nvPicPr>
        <p:blipFill>
          <a:blip r:embed="rId2" cstate="print"/>
          <a:srcRect/>
          <a:stretch>
            <a:fillRect/>
          </a:stretch>
        </p:blipFill>
        <p:spPr>
          <a:xfrm>
            <a:off x="1066800" y="2259012"/>
            <a:ext cx="7010400" cy="3657600"/>
          </a:xfr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4"/>
          <p:cNvSpPr>
            <a:spLocks noGrp="1" noChangeArrowheads="1"/>
          </p:cNvSpPr>
          <p:nvPr>
            <p:ph type="title"/>
          </p:nvPr>
        </p:nvSpPr>
        <p:spPr/>
        <p:txBody>
          <a:bodyPr/>
          <a:lstStyle/>
          <a:p>
            <a:r>
              <a:rPr lang="en-US"/>
              <a:t>Tetradrachm of Seleukos I</a:t>
            </a:r>
          </a:p>
        </p:txBody>
      </p:sp>
      <p:pic>
        <p:nvPicPr>
          <p:cNvPr id="12294" name="Picture 6" descr="SC_173@13"/>
          <p:cNvPicPr>
            <a:picLocks noGrp="1" noChangeAspect="1" noChangeArrowheads="1"/>
          </p:cNvPicPr>
          <p:nvPr>
            <p:ph idx="1"/>
          </p:nvPr>
        </p:nvPicPr>
        <p:blipFill>
          <a:blip r:embed="rId3" cstate="print"/>
          <a:srcRect/>
          <a:stretch>
            <a:fillRect/>
          </a:stretch>
        </p:blipFill>
        <p:spPr>
          <a:xfrm>
            <a:off x="533400" y="2320925"/>
            <a:ext cx="8077200" cy="3321050"/>
          </a:xfrm>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US"/>
              <a:t>Tetradrachm of Seleukos I</a:t>
            </a:r>
          </a:p>
        </p:txBody>
      </p:sp>
      <p:pic>
        <p:nvPicPr>
          <p:cNvPr id="16395" name="Picture 11" descr="HL 203 side"/>
          <p:cNvPicPr>
            <a:picLocks noGrp="1" noChangeAspect="1" noChangeArrowheads="1"/>
          </p:cNvPicPr>
          <p:nvPr>
            <p:ph idx="1"/>
          </p:nvPr>
        </p:nvPicPr>
        <p:blipFill>
          <a:blip r:embed="rId2" cstate="print"/>
          <a:srcRect/>
          <a:stretch>
            <a:fillRect/>
          </a:stretch>
        </p:blipFill>
        <p:spPr>
          <a:xfrm>
            <a:off x="457200" y="2133600"/>
            <a:ext cx="8229600" cy="3733800"/>
          </a:xfrm>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Seleucus</a:t>
            </a:r>
            <a:r>
              <a:rPr lang="en-GB" dirty="0" smtClean="0"/>
              <a:t> and Apollo</a:t>
            </a:r>
            <a:endParaRPr lang="en-GB" dirty="0"/>
          </a:p>
        </p:txBody>
      </p:sp>
      <p:sp>
        <p:nvSpPr>
          <p:cNvPr id="4" name="Text Placeholder 3"/>
          <p:cNvSpPr>
            <a:spLocks noGrp="1"/>
          </p:cNvSpPr>
          <p:nvPr>
            <p:ph type="body" idx="1"/>
          </p:nvPr>
        </p:nvSpPr>
        <p:spPr/>
        <p:txBody>
          <a:bodyPr/>
          <a:lstStyle/>
          <a:p>
            <a:endParaRPr lang="en-GB"/>
          </a:p>
        </p:txBody>
      </p:sp>
    </p:spTree>
    <p:extLst>
      <p:ext uri="{BB962C8B-B14F-4D97-AF65-F5344CB8AC3E}">
        <p14:creationId xmlns:p14="http://schemas.microsoft.com/office/powerpoint/2010/main" val="25030667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Seleukos</a:t>
            </a:r>
            <a:r>
              <a:rPr lang="en-US" dirty="0" smtClean="0"/>
              <a:t> to </a:t>
            </a:r>
            <a:r>
              <a:rPr lang="en-US" dirty="0" err="1" smtClean="0"/>
              <a:t>Antiochos</a:t>
            </a:r>
            <a:endParaRPr lang="en-US" dirty="0"/>
          </a:p>
        </p:txBody>
      </p:sp>
      <p:pic>
        <p:nvPicPr>
          <p:cNvPr id="4" name="Picture 8" descr="SC_379 Seleucia Tigris"/>
          <p:cNvPicPr>
            <a:picLocks noChangeAspect="1" noChangeArrowheads="1"/>
          </p:cNvPicPr>
          <p:nvPr/>
        </p:nvPicPr>
        <p:blipFill>
          <a:blip r:embed="rId3" cstate="print"/>
          <a:srcRect/>
          <a:stretch>
            <a:fillRect/>
          </a:stretch>
        </p:blipFill>
        <p:spPr>
          <a:xfrm>
            <a:off x="1547664" y="4365103"/>
            <a:ext cx="5236757" cy="2492897"/>
          </a:xfrm>
          <a:prstGeom prst="rect">
            <a:avLst/>
          </a:prstGeom>
          <a:noFill/>
        </p:spPr>
      </p:pic>
      <p:pic>
        <p:nvPicPr>
          <p:cNvPr id="5" name="Picture 16" descr="SC_323"/>
          <p:cNvPicPr>
            <a:picLocks noChangeAspect="1" noChangeArrowheads="1"/>
          </p:cNvPicPr>
          <p:nvPr/>
        </p:nvPicPr>
        <p:blipFill>
          <a:blip r:embed="rId4" cstate="print"/>
          <a:srcRect/>
          <a:stretch>
            <a:fillRect/>
          </a:stretch>
        </p:blipFill>
        <p:spPr>
          <a:xfrm>
            <a:off x="1403648" y="1556792"/>
            <a:ext cx="5553654" cy="2592288"/>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Rot="1" noChangeArrowheads="1"/>
          </p:cNvSpPr>
          <p:nvPr>
            <p:ph type="title"/>
          </p:nvPr>
        </p:nvSpPr>
        <p:spPr/>
        <p:txBody>
          <a:bodyPr/>
          <a:lstStyle/>
          <a:p>
            <a:pPr eaLnBrk="1" hangingPunct="1">
              <a:defRPr/>
            </a:pPr>
            <a:r>
              <a:rPr lang="en-US" smtClean="0"/>
              <a:t>Why Apollo?</a:t>
            </a:r>
          </a:p>
        </p:txBody>
      </p:sp>
      <p:sp>
        <p:nvSpPr>
          <p:cNvPr id="14339" name="Rectangle 3"/>
          <p:cNvSpPr>
            <a:spLocks noGrp="1" noChangeArrowheads="1"/>
          </p:cNvSpPr>
          <p:nvPr>
            <p:ph type="body" idx="1"/>
          </p:nvPr>
        </p:nvSpPr>
        <p:spPr/>
        <p:txBody>
          <a:bodyPr/>
          <a:lstStyle/>
          <a:p>
            <a:pPr eaLnBrk="1" hangingPunct="1">
              <a:defRPr/>
            </a:pPr>
            <a:r>
              <a:rPr lang="en-US" dirty="0" smtClean="0"/>
              <a:t>Apollo does not appear to make an appearance in </a:t>
            </a:r>
            <a:r>
              <a:rPr lang="en-US" dirty="0" err="1" smtClean="0"/>
              <a:t>Seleukid</a:t>
            </a:r>
            <a:r>
              <a:rPr lang="en-US" dirty="0" smtClean="0"/>
              <a:t> propaganda until around 288/7.</a:t>
            </a:r>
          </a:p>
          <a:p>
            <a:pPr eaLnBrk="1" hangingPunct="1">
              <a:defRPr/>
            </a:pPr>
            <a:r>
              <a:rPr lang="en-US" dirty="0" smtClean="0"/>
              <a:t>Prior to 288, the coin images are mostly modifications of Alexander’s coin issues, featuring mainly Zeus and Athena.</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rrowheads="1"/>
          </p:cNvSpPr>
          <p:nvPr>
            <p:ph type="title"/>
          </p:nvPr>
        </p:nvSpPr>
        <p:spPr/>
        <p:txBody>
          <a:bodyPr/>
          <a:lstStyle/>
          <a:p>
            <a:pPr eaLnBrk="1" hangingPunct="1">
              <a:defRPr/>
            </a:pPr>
            <a:r>
              <a:rPr lang="en-US" smtClean="0"/>
              <a:t>Questions Raised?</a:t>
            </a:r>
          </a:p>
        </p:txBody>
      </p:sp>
      <p:sp>
        <p:nvSpPr>
          <p:cNvPr id="23555" name="Rectangle 3"/>
          <p:cNvSpPr>
            <a:spLocks noGrp="1" noChangeArrowheads="1"/>
          </p:cNvSpPr>
          <p:nvPr>
            <p:ph type="body" idx="1"/>
          </p:nvPr>
        </p:nvSpPr>
        <p:spPr/>
        <p:txBody>
          <a:bodyPr/>
          <a:lstStyle/>
          <a:p>
            <a:pPr eaLnBrk="1" hangingPunct="1">
              <a:defRPr/>
            </a:pPr>
            <a:r>
              <a:rPr lang="en-US" smtClean="0"/>
              <a:t>Why does Apollo replace Zeus around 288?</a:t>
            </a:r>
          </a:p>
          <a:p>
            <a:pPr lvl="1" eaLnBrk="1" hangingPunct="1">
              <a:defRPr/>
            </a:pPr>
            <a:r>
              <a:rPr lang="en-US" smtClean="0"/>
              <a:t>If Zeus is the syncretistic god </a:t>
            </a:r>
            <a:r>
              <a:rPr lang="en-US" i="1" smtClean="0"/>
              <a:t>par excellence</a:t>
            </a:r>
            <a:r>
              <a:rPr lang="en-US" smtClean="0"/>
              <a:t> then in a polyglot kingdom do you choose an potentially complicated god?</a:t>
            </a:r>
          </a:p>
          <a:p>
            <a:pPr eaLnBrk="1" hangingPunct="1">
              <a:defRPr/>
            </a:pPr>
            <a:r>
              <a:rPr lang="en-US" smtClean="0"/>
              <a:t>If Apollo is a syncretistic form, then to what gods is he connected and why are the important for the Seleukids?</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Rot="1" noChangeArrowheads="1"/>
          </p:cNvSpPr>
          <p:nvPr>
            <p:ph type="title"/>
          </p:nvPr>
        </p:nvSpPr>
        <p:spPr/>
        <p:txBody>
          <a:bodyPr/>
          <a:lstStyle/>
          <a:p>
            <a:pPr eaLnBrk="1" hangingPunct="1">
              <a:defRPr/>
            </a:pPr>
            <a:r>
              <a:rPr lang="en-US" smtClean="0"/>
              <a:t>Possible Solutions?</a:t>
            </a:r>
          </a:p>
        </p:txBody>
      </p:sp>
      <p:sp>
        <p:nvSpPr>
          <p:cNvPr id="45059" name="Rectangle 3"/>
          <p:cNvSpPr>
            <a:spLocks noGrp="1" noChangeArrowheads="1"/>
          </p:cNvSpPr>
          <p:nvPr>
            <p:ph type="body" idx="1"/>
          </p:nvPr>
        </p:nvSpPr>
        <p:spPr/>
        <p:txBody>
          <a:bodyPr/>
          <a:lstStyle/>
          <a:p>
            <a:pPr eaLnBrk="1" hangingPunct="1">
              <a:defRPr/>
            </a:pPr>
            <a:r>
              <a:rPr lang="en-US" dirty="0" smtClean="0"/>
              <a:t>Connections to </a:t>
            </a:r>
            <a:r>
              <a:rPr lang="en-US" dirty="0" err="1" smtClean="0"/>
              <a:t>Didyma</a:t>
            </a:r>
            <a:r>
              <a:rPr lang="en-US" dirty="0" smtClean="0"/>
              <a:t>?</a:t>
            </a:r>
          </a:p>
          <a:p>
            <a:pPr eaLnBrk="1" hangingPunct="1">
              <a:defRPr/>
            </a:pPr>
            <a:r>
              <a:rPr lang="en-US" dirty="0" smtClean="0"/>
              <a:t>The Babylonian/North Syrian God </a:t>
            </a:r>
            <a:r>
              <a:rPr lang="en-US" dirty="0" err="1" smtClean="0"/>
              <a:t>Nabu</a:t>
            </a:r>
            <a:r>
              <a:rPr lang="en-US" dirty="0" smtClean="0"/>
              <a:t>?</a:t>
            </a:r>
          </a:p>
          <a:p>
            <a:pPr eaLnBrk="1" hangingPunct="1">
              <a:defRPr/>
            </a:pPr>
            <a:r>
              <a:rPr lang="en-US" dirty="0" smtClean="0"/>
              <a:t>Apollo-Mithras?</a:t>
            </a:r>
          </a:p>
          <a:p>
            <a:pPr eaLnBrk="1" hangingPunct="1">
              <a:defRPr/>
            </a:pPr>
            <a:r>
              <a:rPr lang="en-US" dirty="0" smtClean="0"/>
              <a:t>Archer as Persian King</a:t>
            </a:r>
          </a:p>
          <a:p>
            <a:pPr eaLnBrk="1" hangingPunct="1">
              <a:buFont typeface="Wingdings" pitchFamily="2" charset="2"/>
              <a:buNone/>
              <a:defRPr/>
            </a:pPr>
            <a:endParaRPr lang="en-US" dirty="0" smtClean="0"/>
          </a:p>
          <a:p>
            <a:pPr eaLnBrk="1" hangingPunct="1">
              <a:defRPr/>
            </a:pPr>
            <a:endParaRPr lang="en-US" dirty="0" smtClean="0"/>
          </a:p>
          <a:p>
            <a:pPr eaLnBrk="1" hangingPunct="1">
              <a:defRPr/>
            </a:pPr>
            <a:endParaRPr lang="en-US" dirty="0" smtClean="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Apollo </a:t>
            </a:r>
            <a:r>
              <a:rPr lang="en-US" dirty="0" err="1" smtClean="0"/>
              <a:t>Didymeus</a:t>
            </a:r>
            <a:endParaRPr lang="en-US" dirty="0"/>
          </a:p>
        </p:txBody>
      </p:sp>
      <p:sp>
        <p:nvSpPr>
          <p:cNvPr id="3" name="Text Placeholder 2"/>
          <p:cNvSpPr>
            <a:spLocks noGrp="1"/>
          </p:cNvSpPr>
          <p:nvPr>
            <p:ph type="body" idx="1"/>
          </p:nvPr>
        </p:nvSpPr>
        <p:spPr/>
        <p:txBody>
          <a:bodyPr/>
          <a:lstStyle/>
          <a:p>
            <a:endParaRPr 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Rot="1" noChangeArrowheads="1"/>
          </p:cNvSpPr>
          <p:nvPr>
            <p:ph type="title"/>
          </p:nvPr>
        </p:nvSpPr>
        <p:spPr/>
        <p:txBody>
          <a:bodyPr/>
          <a:lstStyle/>
          <a:p>
            <a:pPr eaLnBrk="1" hangingPunct="1">
              <a:defRPr/>
            </a:pPr>
            <a:r>
              <a:rPr lang="en-US" smtClean="0"/>
              <a:t>Seleukos’ Connection to Apollo</a:t>
            </a:r>
          </a:p>
        </p:txBody>
      </p:sp>
      <p:sp>
        <p:nvSpPr>
          <p:cNvPr id="16387" name="Rectangle 3"/>
          <p:cNvSpPr>
            <a:spLocks noGrp="1" noChangeArrowheads="1"/>
          </p:cNvSpPr>
          <p:nvPr>
            <p:ph type="body" idx="1"/>
          </p:nvPr>
        </p:nvSpPr>
        <p:spPr>
          <a:xfrm>
            <a:off x="323528" y="1556793"/>
            <a:ext cx="8363272" cy="5301208"/>
          </a:xfrm>
        </p:spPr>
        <p:txBody>
          <a:bodyPr/>
          <a:lstStyle/>
          <a:p>
            <a:pPr eaLnBrk="1" hangingPunct="1">
              <a:lnSpc>
                <a:spcPct val="80000"/>
              </a:lnSpc>
              <a:buFont typeface="Wingdings" pitchFamily="2" charset="2"/>
              <a:buNone/>
              <a:defRPr/>
            </a:pPr>
            <a:r>
              <a:rPr lang="en-US" sz="1800" b="1" dirty="0" smtClean="0"/>
              <a:t>Justin 15.4.2-7</a:t>
            </a:r>
          </a:p>
          <a:p>
            <a:pPr eaLnBrk="1" hangingPunct="1">
              <a:lnSpc>
                <a:spcPct val="80000"/>
              </a:lnSpc>
              <a:buFont typeface="Wingdings" pitchFamily="2" charset="2"/>
              <a:buNone/>
              <a:defRPr/>
            </a:pPr>
            <a:r>
              <a:rPr lang="en-GB" sz="1600" dirty="0" smtClean="0"/>
              <a:t>	</a:t>
            </a:r>
            <a:r>
              <a:rPr lang="en-GB" sz="1800" dirty="0" err="1" smtClean="0"/>
              <a:t>Seleukos</a:t>
            </a:r>
            <a:r>
              <a:rPr lang="en-GB" sz="1800" dirty="0" smtClean="0"/>
              <a:t>’ valour also was distinguished, and his origin was miraculous. His mother </a:t>
            </a:r>
            <a:r>
              <a:rPr lang="en-GB" sz="1800" dirty="0" err="1" smtClean="0"/>
              <a:t>Laodike</a:t>
            </a:r>
            <a:r>
              <a:rPr lang="en-GB" sz="1800" dirty="0" smtClean="0"/>
              <a:t>, it seems, after she had been married to </a:t>
            </a:r>
            <a:r>
              <a:rPr lang="en-GB" sz="1800" dirty="0" err="1" smtClean="0"/>
              <a:t>Antiochos</a:t>
            </a:r>
            <a:r>
              <a:rPr lang="en-GB" sz="1800" dirty="0" smtClean="0"/>
              <a:t>, a distinguished general of Philip’s, dreamed that she conceived by sleeping with Apollo, and that, having been made pregnant, she was given a ring by the god as a reward for the sex. Its stone was engraved with an anchor. Apollo bade her give it to the son she was to bear. The discovery of a ring with the same engraving in the bed the next day made it clear that the vision had been miraculous, as did the appearance of the sign of the anchor on the thigh of the tiny </a:t>
            </a:r>
            <a:r>
              <a:rPr lang="en-GB" sz="1800" dirty="0" err="1" smtClean="0"/>
              <a:t>Seleukos</a:t>
            </a:r>
            <a:r>
              <a:rPr lang="en-GB" sz="1800" dirty="0" smtClean="0"/>
              <a:t> himself. Therefore </a:t>
            </a:r>
            <a:r>
              <a:rPr lang="en-GB" sz="1800" dirty="0" err="1" smtClean="0"/>
              <a:t>Laodike</a:t>
            </a:r>
            <a:r>
              <a:rPr lang="en-GB" sz="1800" dirty="0" smtClean="0"/>
              <a:t> gave the ring to </a:t>
            </a:r>
            <a:r>
              <a:rPr lang="en-GB" sz="1800" dirty="0" err="1" smtClean="0"/>
              <a:t>Seleukos</a:t>
            </a:r>
            <a:r>
              <a:rPr lang="en-GB" sz="1800" dirty="0" smtClean="0"/>
              <a:t> as he was setting out on the Persian campaign with Alexander the Great, and she told him about his origin. - </a:t>
            </a:r>
            <a:r>
              <a:rPr lang="en-GB" sz="1800" i="1" dirty="0" smtClean="0"/>
              <a:t>Ogden Translation</a:t>
            </a:r>
            <a:endParaRPr lang="en-US" sz="1800" i="1" dirty="0" smtClean="0"/>
          </a:p>
          <a:p>
            <a:pPr eaLnBrk="1" hangingPunct="1">
              <a:lnSpc>
                <a:spcPct val="80000"/>
              </a:lnSpc>
              <a:buFont typeface="Wingdings" pitchFamily="2" charset="2"/>
              <a:buNone/>
              <a:defRPr/>
            </a:pPr>
            <a:r>
              <a:rPr lang="en-US" sz="1800" dirty="0" smtClean="0"/>
              <a:t/>
            </a:r>
            <a:br>
              <a:rPr lang="en-US" sz="1800" dirty="0" smtClean="0"/>
            </a:br>
            <a:r>
              <a:rPr lang="en-GB" sz="1800" i="1" dirty="0" err="1" smtClean="0"/>
              <a:t>Huius</a:t>
            </a:r>
            <a:r>
              <a:rPr lang="en-GB" sz="1800" i="1" dirty="0" smtClean="0"/>
              <a:t> </a:t>
            </a:r>
            <a:r>
              <a:rPr lang="en-GB" sz="1800" i="1" dirty="0" err="1" smtClean="0"/>
              <a:t>quoque</a:t>
            </a:r>
            <a:r>
              <a:rPr lang="en-GB" sz="1800" i="1" dirty="0" smtClean="0"/>
              <a:t> </a:t>
            </a:r>
            <a:r>
              <a:rPr lang="en-GB" sz="1800" i="1" dirty="0" err="1" smtClean="0"/>
              <a:t>virtus</a:t>
            </a:r>
            <a:r>
              <a:rPr lang="en-GB" sz="1800" i="1" dirty="0" smtClean="0"/>
              <a:t> </a:t>
            </a:r>
            <a:r>
              <a:rPr lang="en-GB" sz="1800" i="1" dirty="0" err="1" smtClean="0"/>
              <a:t>clara</a:t>
            </a:r>
            <a:r>
              <a:rPr lang="en-GB" sz="1800" i="1" dirty="0" smtClean="0"/>
              <a:t> et </a:t>
            </a:r>
            <a:r>
              <a:rPr lang="en-GB" sz="1800" i="1" dirty="0" err="1" smtClean="0"/>
              <a:t>origo</a:t>
            </a:r>
            <a:r>
              <a:rPr lang="en-GB" sz="1800" i="1" dirty="0" smtClean="0"/>
              <a:t> </a:t>
            </a:r>
            <a:r>
              <a:rPr lang="en-GB" sz="1800" i="1" dirty="0" err="1" smtClean="0"/>
              <a:t>admirabilis</a:t>
            </a:r>
            <a:r>
              <a:rPr lang="en-GB" sz="1800" i="1" dirty="0" smtClean="0"/>
              <a:t> </a:t>
            </a:r>
            <a:r>
              <a:rPr lang="en-GB" sz="1800" i="1" dirty="0" err="1" smtClean="0"/>
              <a:t>fuit</a:t>
            </a:r>
            <a:r>
              <a:rPr lang="en-GB" sz="1800" i="1" dirty="0" smtClean="0"/>
              <a:t>; 3 </a:t>
            </a:r>
            <a:r>
              <a:rPr lang="en-GB" sz="1800" i="1" dirty="0" err="1" smtClean="0"/>
              <a:t>siquidem</a:t>
            </a:r>
            <a:r>
              <a:rPr lang="en-GB" sz="1800" i="1" dirty="0" smtClean="0"/>
              <a:t> mater </a:t>
            </a:r>
            <a:r>
              <a:rPr lang="en-GB" sz="1800" i="1" dirty="0" err="1" smtClean="0"/>
              <a:t>eius</a:t>
            </a:r>
            <a:r>
              <a:rPr lang="en-GB" sz="1800" i="1" dirty="0" smtClean="0"/>
              <a:t> </a:t>
            </a:r>
            <a:r>
              <a:rPr lang="en-GB" sz="1800" i="1" dirty="0" err="1" smtClean="0"/>
              <a:t>Laodice</a:t>
            </a:r>
            <a:r>
              <a:rPr lang="en-GB" sz="1800" i="1" dirty="0" smtClean="0"/>
              <a:t>, cum </a:t>
            </a:r>
            <a:r>
              <a:rPr lang="en-GB" sz="1800" i="1" dirty="0" err="1" smtClean="0"/>
              <a:t>nupta</a:t>
            </a:r>
            <a:r>
              <a:rPr lang="en-GB" sz="1800" i="1" dirty="0" smtClean="0"/>
              <a:t> </a:t>
            </a:r>
            <a:r>
              <a:rPr lang="en-GB" sz="1800" i="1" dirty="0" err="1" smtClean="0"/>
              <a:t>esset</a:t>
            </a:r>
            <a:r>
              <a:rPr lang="en-GB" sz="1800" i="1" dirty="0" smtClean="0"/>
              <a:t> </a:t>
            </a:r>
            <a:r>
              <a:rPr lang="en-GB" sz="1800" i="1" dirty="0" err="1" smtClean="0"/>
              <a:t>Antiocho</a:t>
            </a:r>
            <a:r>
              <a:rPr lang="en-GB" sz="1800" i="1" dirty="0" smtClean="0"/>
              <a:t>, </a:t>
            </a:r>
            <a:r>
              <a:rPr lang="en-GB" sz="1800" i="1" dirty="0" err="1" smtClean="0"/>
              <a:t>claro</a:t>
            </a:r>
            <a:r>
              <a:rPr lang="en-GB" sz="1800" i="1" dirty="0" smtClean="0"/>
              <a:t> inter Philippi </a:t>
            </a:r>
            <a:r>
              <a:rPr lang="en-GB" sz="1800" i="1" dirty="0" err="1" smtClean="0"/>
              <a:t>duces</a:t>
            </a:r>
            <a:r>
              <a:rPr lang="en-GB" sz="1800" i="1" dirty="0" smtClean="0"/>
              <a:t> </a:t>
            </a:r>
            <a:r>
              <a:rPr lang="en-GB" sz="1800" i="1" dirty="0" err="1" smtClean="0"/>
              <a:t>viro</a:t>
            </a:r>
            <a:r>
              <a:rPr lang="en-GB" sz="1800" i="1" dirty="0" smtClean="0"/>
              <a:t>, visa </a:t>
            </a:r>
            <a:r>
              <a:rPr lang="en-GB" sz="1800" i="1" dirty="0" err="1" smtClean="0"/>
              <a:t>sibi</a:t>
            </a:r>
            <a:r>
              <a:rPr lang="en-GB" sz="1800" i="1" dirty="0" smtClean="0"/>
              <a:t> </a:t>
            </a:r>
            <a:r>
              <a:rPr lang="en-GB" sz="1800" i="1" dirty="0" err="1" smtClean="0"/>
              <a:t>est</a:t>
            </a:r>
            <a:r>
              <a:rPr lang="en-GB" sz="1800" i="1" dirty="0" smtClean="0"/>
              <a:t> per </a:t>
            </a:r>
            <a:r>
              <a:rPr lang="en-GB" sz="1800" i="1" dirty="0" err="1" smtClean="0"/>
              <a:t>quietem</a:t>
            </a:r>
            <a:r>
              <a:rPr lang="en-GB" sz="1800" i="1" dirty="0" smtClean="0"/>
              <a:t> ex </a:t>
            </a:r>
            <a:r>
              <a:rPr lang="en-GB" sz="1800" i="1" dirty="0" err="1" smtClean="0"/>
              <a:t>concubitu</a:t>
            </a:r>
            <a:r>
              <a:rPr lang="en-GB" sz="1800" i="1" dirty="0" smtClean="0"/>
              <a:t> </a:t>
            </a:r>
            <a:r>
              <a:rPr lang="en-GB" sz="1800" i="1" dirty="0" err="1" smtClean="0"/>
              <a:t>Apollinis</a:t>
            </a:r>
            <a:r>
              <a:rPr lang="en-GB" sz="1800" i="1" dirty="0" smtClean="0"/>
              <a:t> </a:t>
            </a:r>
            <a:r>
              <a:rPr lang="en-GB" sz="1800" i="1" dirty="0" err="1" smtClean="0"/>
              <a:t>concepisse</a:t>
            </a:r>
            <a:r>
              <a:rPr lang="en-GB" sz="1800" i="1" dirty="0" smtClean="0"/>
              <a:t>, 4 </a:t>
            </a:r>
            <a:r>
              <a:rPr lang="en-GB" sz="1800" i="1" dirty="0" err="1" smtClean="0"/>
              <a:t>gravidamque</a:t>
            </a:r>
            <a:r>
              <a:rPr lang="en-GB" sz="1800" i="1" dirty="0" smtClean="0"/>
              <a:t> </a:t>
            </a:r>
            <a:r>
              <a:rPr lang="en-GB" sz="1800" i="1" dirty="0" err="1" smtClean="0"/>
              <a:t>factam</a:t>
            </a:r>
            <a:r>
              <a:rPr lang="en-GB" sz="1800" i="1" dirty="0" smtClean="0"/>
              <a:t> </a:t>
            </a:r>
            <a:r>
              <a:rPr lang="en-GB" sz="1800" i="1" dirty="0" err="1" smtClean="0"/>
              <a:t>munus</a:t>
            </a:r>
            <a:r>
              <a:rPr lang="en-GB" sz="1800" i="1" dirty="0" smtClean="0"/>
              <a:t> </a:t>
            </a:r>
            <a:r>
              <a:rPr lang="en-GB" sz="1800" i="1" dirty="0" err="1" smtClean="0"/>
              <a:t>concubitus</a:t>
            </a:r>
            <a:r>
              <a:rPr lang="en-GB" sz="1800" i="1" dirty="0" smtClean="0"/>
              <a:t> a </a:t>
            </a:r>
            <a:r>
              <a:rPr lang="en-GB" sz="1800" i="1" dirty="0" err="1" smtClean="0"/>
              <a:t>deo</a:t>
            </a:r>
            <a:r>
              <a:rPr lang="en-GB" sz="1800" i="1" dirty="0" smtClean="0"/>
              <a:t> </a:t>
            </a:r>
            <a:r>
              <a:rPr lang="en-GB" sz="1800" i="1" dirty="0" err="1" smtClean="0"/>
              <a:t>anulum</a:t>
            </a:r>
            <a:r>
              <a:rPr lang="en-GB" sz="1800" i="1" dirty="0" smtClean="0"/>
              <a:t> </a:t>
            </a:r>
            <a:r>
              <a:rPr lang="en-GB" sz="1800" i="1" dirty="0" err="1" smtClean="0"/>
              <a:t>accepisse</a:t>
            </a:r>
            <a:r>
              <a:rPr lang="en-GB" sz="1800" i="1" dirty="0" smtClean="0"/>
              <a:t>, in </a:t>
            </a:r>
            <a:r>
              <a:rPr lang="en-GB" sz="1800" i="1" dirty="0" err="1" smtClean="0"/>
              <a:t>cuius</a:t>
            </a:r>
            <a:r>
              <a:rPr lang="en-GB" sz="1800" i="1" dirty="0" smtClean="0"/>
              <a:t> </a:t>
            </a:r>
            <a:r>
              <a:rPr lang="en-GB" sz="1800" i="1" dirty="0" err="1" smtClean="0"/>
              <a:t>gemma</a:t>
            </a:r>
            <a:r>
              <a:rPr lang="en-GB" sz="1800" i="1" dirty="0" smtClean="0"/>
              <a:t> </a:t>
            </a:r>
            <a:r>
              <a:rPr lang="en-GB" sz="1800" i="1" dirty="0" err="1" smtClean="0"/>
              <a:t>anchora</a:t>
            </a:r>
            <a:r>
              <a:rPr lang="en-GB" sz="1800" i="1" dirty="0" smtClean="0"/>
              <a:t> </a:t>
            </a:r>
            <a:r>
              <a:rPr lang="en-GB" sz="1800" i="1" dirty="0" err="1" smtClean="0"/>
              <a:t>sculpta</a:t>
            </a:r>
            <a:r>
              <a:rPr lang="en-GB" sz="1800" i="1" dirty="0" smtClean="0"/>
              <a:t> </a:t>
            </a:r>
            <a:r>
              <a:rPr lang="en-GB" sz="1800" i="1" dirty="0" err="1" smtClean="0"/>
              <a:t>esset</a:t>
            </a:r>
            <a:r>
              <a:rPr lang="en-GB" sz="1800" i="1" dirty="0" smtClean="0"/>
              <a:t>; </a:t>
            </a:r>
            <a:r>
              <a:rPr lang="en-GB" sz="1800" i="1" dirty="0" err="1" smtClean="0"/>
              <a:t>iussaque</a:t>
            </a:r>
            <a:r>
              <a:rPr lang="en-GB" sz="1800" i="1" dirty="0" smtClean="0"/>
              <a:t> </a:t>
            </a:r>
            <a:r>
              <a:rPr lang="en-GB" sz="1800" i="1" dirty="0" err="1" smtClean="0"/>
              <a:t>donum</a:t>
            </a:r>
            <a:r>
              <a:rPr lang="en-GB" sz="1800" i="1" dirty="0" smtClean="0"/>
              <a:t> </a:t>
            </a:r>
            <a:r>
              <a:rPr lang="en-GB" sz="1800" i="1" dirty="0" err="1" smtClean="0"/>
              <a:t>filio</a:t>
            </a:r>
            <a:r>
              <a:rPr lang="en-GB" sz="1800" i="1" dirty="0" smtClean="0"/>
              <a:t>, </a:t>
            </a:r>
            <a:r>
              <a:rPr lang="en-GB" sz="1800" i="1" dirty="0" err="1" smtClean="0"/>
              <a:t>quem</a:t>
            </a:r>
            <a:r>
              <a:rPr lang="en-GB" sz="1800" i="1" dirty="0" smtClean="0"/>
              <a:t> </a:t>
            </a:r>
            <a:r>
              <a:rPr lang="en-GB" sz="1800" i="1" dirty="0" err="1" smtClean="0"/>
              <a:t>peperisset</a:t>
            </a:r>
            <a:r>
              <a:rPr lang="en-GB" sz="1800" i="1" dirty="0" smtClean="0"/>
              <a:t>, dare. 5 </a:t>
            </a:r>
            <a:r>
              <a:rPr lang="en-GB" sz="1800" i="1" dirty="0" err="1" smtClean="0"/>
              <a:t>Admirabilem</a:t>
            </a:r>
            <a:r>
              <a:rPr lang="en-GB" sz="1800" i="1" dirty="0" smtClean="0"/>
              <a:t> </a:t>
            </a:r>
            <a:r>
              <a:rPr lang="en-GB" sz="1800" i="1" dirty="0" err="1" smtClean="0"/>
              <a:t>fecit</a:t>
            </a:r>
            <a:r>
              <a:rPr lang="en-GB" sz="1800" i="1" dirty="0" smtClean="0"/>
              <a:t> </a:t>
            </a:r>
            <a:r>
              <a:rPr lang="en-GB" sz="1800" i="1" dirty="0" err="1" smtClean="0"/>
              <a:t>hunc</a:t>
            </a:r>
            <a:r>
              <a:rPr lang="en-GB" sz="1800" i="1" dirty="0" smtClean="0"/>
              <a:t> </a:t>
            </a:r>
            <a:r>
              <a:rPr lang="en-GB" sz="1800" i="1" dirty="0" err="1" smtClean="0"/>
              <a:t>visum</a:t>
            </a:r>
            <a:r>
              <a:rPr lang="en-GB" sz="1800" i="1" dirty="0" smtClean="0"/>
              <a:t> et </a:t>
            </a:r>
            <a:r>
              <a:rPr lang="en-GB" sz="1800" i="1" dirty="0" err="1" smtClean="0"/>
              <a:t>anulus</a:t>
            </a:r>
            <a:r>
              <a:rPr lang="en-GB" sz="1800" i="1" dirty="0" smtClean="0"/>
              <a:t>, qui </a:t>
            </a:r>
            <a:r>
              <a:rPr lang="en-GB" sz="1800" i="1" dirty="0" err="1" smtClean="0"/>
              <a:t>postera</a:t>
            </a:r>
            <a:r>
              <a:rPr lang="en-GB" sz="1800" i="1" dirty="0" smtClean="0"/>
              <a:t> die </a:t>
            </a:r>
            <a:r>
              <a:rPr lang="en-GB" sz="1800" i="1" dirty="0" err="1" smtClean="0"/>
              <a:t>eiusdem</a:t>
            </a:r>
            <a:r>
              <a:rPr lang="en-GB" sz="1800" i="1" dirty="0" smtClean="0"/>
              <a:t> </a:t>
            </a:r>
            <a:r>
              <a:rPr lang="en-GB" sz="1800" i="1" dirty="0" err="1" smtClean="0"/>
              <a:t>sculpturae</a:t>
            </a:r>
            <a:r>
              <a:rPr lang="en-GB" sz="1800" i="1" dirty="0" smtClean="0"/>
              <a:t> in </a:t>
            </a:r>
            <a:r>
              <a:rPr lang="en-GB" sz="1800" i="1" dirty="0" err="1" smtClean="0"/>
              <a:t>lecto</a:t>
            </a:r>
            <a:r>
              <a:rPr lang="en-GB" sz="1800" i="1" dirty="0" smtClean="0"/>
              <a:t> </a:t>
            </a:r>
            <a:r>
              <a:rPr lang="en-GB" sz="1800" i="1" dirty="0" err="1" smtClean="0"/>
              <a:t>inventus</a:t>
            </a:r>
            <a:r>
              <a:rPr lang="en-GB" sz="1800" i="1" dirty="0" smtClean="0"/>
              <a:t> </a:t>
            </a:r>
            <a:r>
              <a:rPr lang="en-GB" sz="1800" i="1" dirty="0" err="1" smtClean="0"/>
              <a:t>est</a:t>
            </a:r>
            <a:r>
              <a:rPr lang="en-GB" sz="1800" i="1" dirty="0" smtClean="0"/>
              <a:t>, et </a:t>
            </a:r>
            <a:r>
              <a:rPr lang="en-GB" sz="1800" i="1" dirty="0" err="1" smtClean="0"/>
              <a:t>figura</a:t>
            </a:r>
            <a:r>
              <a:rPr lang="en-GB" sz="1800" i="1" dirty="0" smtClean="0"/>
              <a:t> </a:t>
            </a:r>
            <a:r>
              <a:rPr lang="en-GB" sz="1800" i="1" dirty="0" err="1" smtClean="0"/>
              <a:t>anchorae</a:t>
            </a:r>
            <a:r>
              <a:rPr lang="en-GB" sz="1800" i="1" dirty="0" smtClean="0"/>
              <a:t>, quae in </a:t>
            </a:r>
            <a:r>
              <a:rPr lang="en-GB" sz="1800" i="1" dirty="0" err="1" smtClean="0"/>
              <a:t>femore</a:t>
            </a:r>
            <a:r>
              <a:rPr lang="en-GB" sz="1800" i="1" dirty="0" smtClean="0"/>
              <a:t> </a:t>
            </a:r>
            <a:r>
              <a:rPr lang="en-GB" sz="1800" i="1" dirty="0" err="1" smtClean="0"/>
              <a:t>Seleuci</a:t>
            </a:r>
            <a:r>
              <a:rPr lang="en-GB" sz="1800" i="1" dirty="0" smtClean="0"/>
              <a:t> </a:t>
            </a:r>
            <a:r>
              <a:rPr lang="en-GB" sz="1800" i="1" dirty="0" err="1" smtClean="0"/>
              <a:t>nata</a:t>
            </a:r>
            <a:r>
              <a:rPr lang="en-GB" sz="1800" i="1" dirty="0" smtClean="0"/>
              <a:t> cum ipso </a:t>
            </a:r>
            <a:r>
              <a:rPr lang="en-GB" sz="1800" i="1" dirty="0" err="1" smtClean="0"/>
              <a:t>parvulo</a:t>
            </a:r>
            <a:r>
              <a:rPr lang="en-GB" sz="1800" i="1" dirty="0" smtClean="0"/>
              <a:t> </a:t>
            </a:r>
            <a:r>
              <a:rPr lang="en-GB" sz="1800" i="1" dirty="0" err="1" smtClean="0"/>
              <a:t>fuit</a:t>
            </a:r>
            <a:r>
              <a:rPr lang="en-GB" sz="1800" i="1" dirty="0" smtClean="0"/>
              <a:t>. </a:t>
            </a:r>
            <a:r>
              <a:rPr lang="it-IT" sz="1800" i="1" dirty="0" smtClean="0"/>
              <a:t>6 Quamobrem Laodice anulum Seleuco eunti cum Alexandro Magno ad Persicam militiam, edocto de origine sua, dedit. 7 Ubi post mortem Alexandri occupato regno Orientis urbem condidit, ibi quoque geminae originis memoriam consecravit.</a:t>
            </a:r>
            <a:r>
              <a:rPr lang="it-IT" sz="1800" dirty="0" smtClean="0"/>
              <a:t> </a:t>
            </a:r>
            <a:endParaRPr lang="en-US" sz="1800" dirty="0" smtClean="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p:txBody>
          <a:bodyPr/>
          <a:lstStyle/>
          <a:p>
            <a:pPr eaLnBrk="1" hangingPunct="1">
              <a:defRPr/>
            </a:pPr>
            <a:r>
              <a:rPr lang="en-US" smtClean="0"/>
              <a:t>Seleukos, Apollo, and Didyma</a:t>
            </a:r>
          </a:p>
        </p:txBody>
      </p:sp>
      <p:sp>
        <p:nvSpPr>
          <p:cNvPr id="19459" name="Rectangle 3"/>
          <p:cNvSpPr>
            <a:spLocks noGrp="1" noChangeArrowheads="1"/>
          </p:cNvSpPr>
          <p:nvPr>
            <p:ph type="body" idx="1"/>
          </p:nvPr>
        </p:nvSpPr>
        <p:spPr>
          <a:xfrm>
            <a:off x="457200" y="1775191"/>
            <a:ext cx="8363272" cy="5082809"/>
          </a:xfrm>
        </p:spPr>
        <p:txBody>
          <a:bodyPr/>
          <a:lstStyle/>
          <a:p>
            <a:pPr eaLnBrk="1" hangingPunct="1">
              <a:lnSpc>
                <a:spcPct val="80000"/>
              </a:lnSpc>
              <a:defRPr/>
            </a:pPr>
            <a:endParaRPr lang="en-GB" sz="1600" dirty="0" smtClean="0"/>
          </a:p>
          <a:p>
            <a:pPr eaLnBrk="1" hangingPunct="1">
              <a:lnSpc>
                <a:spcPct val="80000"/>
              </a:lnSpc>
              <a:defRPr/>
            </a:pPr>
            <a:r>
              <a:rPr lang="en-GB" sz="1600" b="1" dirty="0" smtClean="0"/>
              <a:t>Welles </a:t>
            </a:r>
            <a:r>
              <a:rPr lang="en-GB" sz="1600" b="1" i="1" dirty="0" smtClean="0"/>
              <a:t>RC 5.1-7</a:t>
            </a:r>
            <a:r>
              <a:rPr lang="en-US" sz="1600" dirty="0" smtClean="0"/>
              <a:t/>
            </a:r>
            <a:br>
              <a:rPr lang="en-US" sz="1600" dirty="0" smtClean="0"/>
            </a:br>
            <a:r>
              <a:rPr lang="en-GB" sz="2000" dirty="0" smtClean="0"/>
              <a:t>“King </a:t>
            </a:r>
            <a:r>
              <a:rPr lang="en-GB" sz="2000" dirty="0" err="1" smtClean="0"/>
              <a:t>Seleukos</a:t>
            </a:r>
            <a:r>
              <a:rPr lang="en-GB" sz="2000" dirty="0" smtClean="0"/>
              <a:t> to the council and people of Miletus greetings. We have sent to the sanctuary of </a:t>
            </a:r>
            <a:r>
              <a:rPr lang="en-GB" sz="2000" dirty="0" err="1" smtClean="0"/>
              <a:t>Didymean</a:t>
            </a:r>
            <a:r>
              <a:rPr lang="en-GB" sz="2000" dirty="0" smtClean="0"/>
              <a:t> Apollo, in the care of </a:t>
            </a:r>
            <a:r>
              <a:rPr lang="en-GB" sz="2000" dirty="0" err="1" smtClean="0"/>
              <a:t>Polianthes</a:t>
            </a:r>
            <a:r>
              <a:rPr lang="en-GB" sz="2000" dirty="0" smtClean="0"/>
              <a:t>, the great lamp and gold and silver cups which are inscribed, in dedication to the Saviour Gods.” </a:t>
            </a:r>
          </a:p>
          <a:p>
            <a:pPr eaLnBrk="1" hangingPunct="1">
              <a:lnSpc>
                <a:spcPct val="80000"/>
              </a:lnSpc>
              <a:buFont typeface="Wingdings" pitchFamily="2" charset="2"/>
              <a:buNone/>
              <a:defRPr/>
            </a:pPr>
            <a:r>
              <a:rPr lang="en-US" sz="1600" dirty="0" smtClean="0"/>
              <a:t>	</a:t>
            </a:r>
          </a:p>
          <a:p>
            <a:pPr eaLnBrk="1" hangingPunct="1">
              <a:lnSpc>
                <a:spcPct val="80000"/>
              </a:lnSpc>
              <a:buFont typeface="Wingdings" pitchFamily="2" charset="2"/>
              <a:buNone/>
              <a:defRPr/>
            </a:pPr>
            <a:r>
              <a:rPr lang="en-US" sz="1600" dirty="0" smtClean="0">
                <a:latin typeface="Palatino Linotype" pitchFamily="18" charset="0"/>
              </a:rPr>
              <a:t>	</a:t>
            </a:r>
            <a:r>
              <a:rPr lang="el-GR" sz="1600" dirty="0" smtClean="0">
                <a:latin typeface="Palatino Linotype" pitchFamily="18" charset="0"/>
              </a:rPr>
              <a:t>Βασιλεὺς Σέλευκος Μιλησίων τῆι βουλῆι</a:t>
            </a:r>
            <a:r>
              <a:rPr lang="en-US" sz="1600" dirty="0" smtClean="0">
                <a:latin typeface="Palatino Linotype" pitchFamily="18" charset="0"/>
              </a:rPr>
              <a:t>/ </a:t>
            </a:r>
            <a:r>
              <a:rPr lang="el-GR" sz="1600" dirty="0" smtClean="0">
                <a:latin typeface="Palatino Linotype" pitchFamily="18" charset="0"/>
              </a:rPr>
              <a:t>καὶ τῶι δήμωι χαίρεν· ἀφεστάλκαμεν εἰς</a:t>
            </a:r>
            <a:r>
              <a:rPr lang="en-US" sz="1600" dirty="0" smtClean="0">
                <a:latin typeface="Palatino Linotype" pitchFamily="18" charset="0"/>
              </a:rPr>
              <a:t>/ </a:t>
            </a:r>
            <a:r>
              <a:rPr lang="el-GR" sz="1600" dirty="0" smtClean="0">
                <a:latin typeface="Palatino Linotype" pitchFamily="18" charset="0"/>
              </a:rPr>
              <a:t>τὸ ἱερὸν τοῦ Ἀπόλλωνος τοῦ ἐν Διδύμοις</a:t>
            </a:r>
            <a:r>
              <a:rPr lang="en-US" sz="1600" dirty="0" smtClean="0">
                <a:latin typeface="Palatino Linotype" pitchFamily="18" charset="0"/>
              </a:rPr>
              <a:t>/ </a:t>
            </a:r>
            <a:r>
              <a:rPr lang="el-GR" sz="1600" dirty="0" smtClean="0">
                <a:latin typeface="Palatino Linotype" pitchFamily="18" charset="0"/>
              </a:rPr>
              <a:t>τήν τε λυχνίαν τὴν μεγάλην καὶ ποτήρια</a:t>
            </a:r>
            <a:r>
              <a:rPr lang="en-US" sz="1600" dirty="0" smtClean="0">
                <a:latin typeface="Palatino Linotype" pitchFamily="18" charset="0"/>
              </a:rPr>
              <a:t>/ </a:t>
            </a:r>
            <a:r>
              <a:rPr lang="el-GR" sz="1600" dirty="0" smtClean="0">
                <a:latin typeface="Palatino Linotype" pitchFamily="18" charset="0"/>
              </a:rPr>
              <a:t>χρυσᾶ καὶ ἀργυρᾶ εἰς ἀνάθεσιν τοῖς θεοῖς</a:t>
            </a:r>
            <a:r>
              <a:rPr lang="en-US" sz="1600" dirty="0" smtClean="0">
                <a:latin typeface="Palatino Linotype" pitchFamily="18" charset="0"/>
              </a:rPr>
              <a:t>/ </a:t>
            </a:r>
            <a:r>
              <a:rPr lang="el-GR" sz="1600" dirty="0" smtClean="0">
                <a:latin typeface="Palatino Linotype" pitchFamily="18" charset="0"/>
              </a:rPr>
              <a:t>τοῖς Σωτῆρσι κομίζοντα Πολιάνθην</a:t>
            </a:r>
            <a:r>
              <a:rPr lang="en-GB" sz="1600" dirty="0" smtClean="0">
                <a:latin typeface="Palatino Linotype" pitchFamily="18" charset="0"/>
              </a:rPr>
              <a:t>, </a:t>
            </a:r>
            <a:r>
              <a:rPr lang="el-GR" sz="1600" dirty="0" smtClean="0">
                <a:latin typeface="Palatino Linotype" pitchFamily="18" charset="0"/>
              </a:rPr>
              <a:t>ἐπι</a:t>
            </a:r>
            <a:r>
              <a:rPr lang="en-US" sz="1600" dirty="0" smtClean="0">
                <a:latin typeface="Palatino Linotype" pitchFamily="18" charset="0"/>
              </a:rPr>
              <a:t>/ </a:t>
            </a:r>
            <a:r>
              <a:rPr lang="el-GR" sz="1600" dirty="0" smtClean="0">
                <a:latin typeface="Palatino Linotype" pitchFamily="18" charset="0"/>
              </a:rPr>
              <a:t>γραφὰς ἔχοντα</a:t>
            </a:r>
            <a:r>
              <a:rPr lang="en-GB" sz="1600" dirty="0" smtClean="0">
                <a:latin typeface="Palatino Linotype" pitchFamily="18" charset="0"/>
              </a:rPr>
              <a:t>. </a:t>
            </a:r>
          </a:p>
          <a:p>
            <a:pPr eaLnBrk="1" hangingPunct="1">
              <a:lnSpc>
                <a:spcPct val="80000"/>
              </a:lnSpc>
              <a:defRPr/>
            </a:pPr>
            <a:endParaRPr lang="en-GB" sz="1600" dirty="0" smtClean="0">
              <a:latin typeface="Palatino Linotype" pitchFamily="18" charset="0"/>
            </a:endParaRPr>
          </a:p>
          <a:p>
            <a:pPr eaLnBrk="1" hangingPunct="1">
              <a:lnSpc>
                <a:spcPct val="80000"/>
              </a:lnSpc>
              <a:defRPr/>
            </a:pPr>
            <a:r>
              <a:rPr lang="en-GB" sz="1600" b="1" dirty="0" err="1" smtClean="0"/>
              <a:t>Diodoros</a:t>
            </a:r>
            <a:r>
              <a:rPr lang="en-GB" sz="1600" b="1" dirty="0" smtClean="0"/>
              <a:t> 19.90.3</a:t>
            </a:r>
            <a:endParaRPr lang="en-GB" sz="1600" dirty="0" smtClean="0"/>
          </a:p>
          <a:p>
            <a:pPr eaLnBrk="1" hangingPunct="1">
              <a:lnSpc>
                <a:spcPct val="80000"/>
              </a:lnSpc>
              <a:buFont typeface="Wingdings" pitchFamily="2" charset="2"/>
              <a:buNone/>
              <a:defRPr/>
            </a:pPr>
            <a:r>
              <a:rPr lang="en-GB" sz="1600" dirty="0" smtClean="0"/>
              <a:t>	</a:t>
            </a:r>
            <a:r>
              <a:rPr lang="en-GB" sz="2000" dirty="0" smtClean="0"/>
              <a:t>“for, when he had consulted the oracle in </a:t>
            </a:r>
            <a:r>
              <a:rPr lang="en-GB" sz="2000" dirty="0" err="1" smtClean="0"/>
              <a:t>Branchidae</a:t>
            </a:r>
            <a:r>
              <a:rPr lang="en-GB" sz="2000" dirty="0" smtClean="0"/>
              <a:t>, the god had greeted him as King </a:t>
            </a:r>
            <a:r>
              <a:rPr lang="en-GB" sz="2000" dirty="0" err="1" smtClean="0"/>
              <a:t>Seleukos</a:t>
            </a:r>
            <a:r>
              <a:rPr lang="en-GB" sz="2000" dirty="0" smtClean="0"/>
              <a:t>, and Alexander standing beside him in a dream had given him a clear sign of the future leadership that was destined to fall to him in the course of time.”</a:t>
            </a:r>
            <a:r>
              <a:rPr lang="en-US" sz="2000" dirty="0" smtClean="0"/>
              <a:t>  </a:t>
            </a:r>
            <a:r>
              <a:rPr lang="en-US" sz="2000" i="1" dirty="0" smtClean="0"/>
              <a:t>Loeb Translation</a:t>
            </a:r>
          </a:p>
          <a:p>
            <a:pPr eaLnBrk="1" hangingPunct="1">
              <a:lnSpc>
                <a:spcPct val="80000"/>
              </a:lnSpc>
              <a:buFont typeface="Wingdings" pitchFamily="2" charset="2"/>
              <a:buNone/>
              <a:defRPr/>
            </a:pPr>
            <a:r>
              <a:rPr lang="en-US" sz="1600" dirty="0" smtClean="0"/>
              <a:t> 	</a:t>
            </a:r>
          </a:p>
          <a:p>
            <a:pPr eaLnBrk="1" hangingPunct="1">
              <a:lnSpc>
                <a:spcPct val="80000"/>
              </a:lnSpc>
              <a:buFont typeface="Wingdings" pitchFamily="2" charset="2"/>
              <a:buNone/>
              <a:defRPr/>
            </a:pPr>
            <a:r>
              <a:rPr lang="en-US" sz="1600" dirty="0" smtClean="0">
                <a:latin typeface="Palatino Linotype" pitchFamily="18" charset="0"/>
              </a:rPr>
              <a:t>	</a:t>
            </a:r>
            <a:r>
              <a:rPr lang="el-GR" sz="1600" dirty="0" smtClean="0">
                <a:latin typeface="Palatino Linotype" pitchFamily="18" charset="0"/>
              </a:rPr>
              <a:t>ἐν μὲν Βραγχίδαις αὐτοῦ χρηστηριαζομένου τὸν θεὸν προσαγορεῦσαι Σέλευκον Βασιλέα</a:t>
            </a:r>
            <a:r>
              <a:rPr lang="en-US" sz="1600" dirty="0" smtClean="0">
                <a:latin typeface="Palatino Linotype" pitchFamily="18" charset="0"/>
              </a:rPr>
              <a:t>, </a:t>
            </a:r>
            <a:r>
              <a:rPr lang="el-GR" sz="1600" dirty="0" smtClean="0">
                <a:latin typeface="Palatino Linotype" pitchFamily="18" charset="0"/>
              </a:rPr>
              <a:t>τὸν Ἀλέξανδρον καθ</a:t>
            </a:r>
            <a:r>
              <a:rPr lang="en-US" sz="1600" dirty="0" smtClean="0">
                <a:latin typeface="Palatino Linotype" pitchFamily="18" charset="0"/>
              </a:rPr>
              <a:t>’ </a:t>
            </a:r>
            <a:r>
              <a:rPr lang="el-GR" sz="1600" dirty="0" smtClean="0">
                <a:latin typeface="Palatino Linotype" pitchFamily="18" charset="0"/>
              </a:rPr>
              <a:t>ὕπνον ἐπιστάντα φανερῶς διασημᾶναι περὶ τῆς ἐσομένης ἡγεμονίας</a:t>
            </a:r>
            <a:r>
              <a:rPr lang="en-US" sz="1600" dirty="0" smtClean="0">
                <a:latin typeface="Palatino Linotype" pitchFamily="18" charset="0"/>
              </a:rPr>
              <a:t>, </a:t>
            </a:r>
            <a:r>
              <a:rPr lang="el-GR" sz="1600" dirty="0" smtClean="0">
                <a:latin typeface="Palatino Linotype" pitchFamily="18" charset="0"/>
              </a:rPr>
              <a:t>ἧς δεῖ τυχεῖν αὐτὸν προϊόντος τοῦ χρόνου</a:t>
            </a:r>
            <a:r>
              <a:rPr lang="en-US" sz="1600" dirty="0" smtClean="0">
                <a:latin typeface="Palatino Linotype" pitchFamily="18" charset="0"/>
              </a:rPr>
              <a:t>.</a:t>
            </a:r>
          </a:p>
          <a:p>
            <a:pPr eaLnBrk="1" hangingPunct="1">
              <a:lnSpc>
                <a:spcPct val="80000"/>
              </a:lnSpc>
              <a:defRPr/>
            </a:pPr>
            <a:endParaRPr lang="en-GB" sz="1600" b="1" dirty="0" smtClean="0"/>
          </a:p>
          <a:p>
            <a:pPr eaLnBrk="1" hangingPunct="1">
              <a:lnSpc>
                <a:spcPct val="80000"/>
              </a:lnSpc>
              <a:buFont typeface="Wingdings" pitchFamily="2" charset="2"/>
              <a:buNone/>
              <a:defRPr/>
            </a:pPr>
            <a:endParaRPr lang="en-US" sz="1400" dirty="0" smtClean="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Babylonia</a:t>
            </a:r>
            <a:endParaRPr lang="en-US" dirty="0"/>
          </a:p>
        </p:txBody>
      </p:sp>
      <p:sp>
        <p:nvSpPr>
          <p:cNvPr id="3" name="Text Placeholder 2"/>
          <p:cNvSpPr>
            <a:spLocks noGrp="1"/>
          </p:cNvSpPr>
          <p:nvPr>
            <p:ph type="body" idx="1"/>
          </p:nvPr>
        </p:nvSpPr>
        <p:spPr/>
        <p:txBody>
          <a:bodyPr/>
          <a:lstStyle/>
          <a:p>
            <a:endParaRPr 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rrowheads="1"/>
          </p:cNvSpPr>
          <p:nvPr>
            <p:ph type="title"/>
          </p:nvPr>
        </p:nvSpPr>
        <p:spPr/>
        <p:txBody>
          <a:bodyPr/>
          <a:lstStyle/>
          <a:p>
            <a:pPr eaLnBrk="1" hangingPunct="1">
              <a:defRPr/>
            </a:pPr>
            <a:r>
              <a:rPr lang="en-US" smtClean="0"/>
              <a:t>Antiochos I and Apollo</a:t>
            </a:r>
          </a:p>
        </p:txBody>
      </p:sp>
      <p:sp>
        <p:nvSpPr>
          <p:cNvPr id="46083" name="Rectangle 3"/>
          <p:cNvSpPr>
            <a:spLocks noGrp="1" noChangeArrowheads="1"/>
          </p:cNvSpPr>
          <p:nvPr>
            <p:ph type="body" idx="1"/>
          </p:nvPr>
        </p:nvSpPr>
        <p:spPr/>
        <p:txBody>
          <a:bodyPr/>
          <a:lstStyle/>
          <a:p>
            <a:pPr eaLnBrk="1" hangingPunct="1">
              <a:defRPr/>
            </a:pPr>
            <a:r>
              <a:rPr lang="en-US" smtClean="0"/>
              <a:t>Dedication to Nabu at Borsippa (Ezida) (temple complex related to Babylon)</a:t>
            </a:r>
          </a:p>
          <a:p>
            <a:pPr eaLnBrk="1" hangingPunct="1">
              <a:defRPr/>
            </a:pPr>
            <a:r>
              <a:rPr lang="en-US" smtClean="0"/>
              <a:t>Creation of “Seleukid” Apollo coin motif</a:t>
            </a:r>
          </a:p>
          <a:p>
            <a:pPr eaLnBrk="1" hangingPunct="1">
              <a:defRPr/>
            </a:pPr>
            <a:endParaRPr lang="en-US" smtClean="0"/>
          </a:p>
          <a:p>
            <a:pPr eaLnBrk="1" hangingPunct="1">
              <a:defRPr/>
            </a:pPr>
            <a:endParaRPr lang="en-US" smtClean="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Rot="1" noChangeArrowheads="1"/>
          </p:cNvSpPr>
          <p:nvPr>
            <p:ph type="title"/>
          </p:nvPr>
        </p:nvSpPr>
        <p:spPr/>
        <p:txBody>
          <a:bodyPr/>
          <a:lstStyle/>
          <a:p>
            <a:pPr eaLnBrk="1" hangingPunct="1">
              <a:defRPr/>
            </a:pPr>
            <a:r>
              <a:rPr lang="en-US" sz="4000" smtClean="0"/>
              <a:t>Antiochos I Cylinder from Borsippa</a:t>
            </a:r>
          </a:p>
        </p:txBody>
      </p:sp>
      <p:sp>
        <p:nvSpPr>
          <p:cNvPr id="47107" name="Rectangle 3"/>
          <p:cNvSpPr>
            <a:spLocks noGrp="1" noChangeArrowheads="1"/>
          </p:cNvSpPr>
          <p:nvPr>
            <p:ph type="body" idx="1"/>
          </p:nvPr>
        </p:nvSpPr>
        <p:spPr/>
        <p:txBody>
          <a:bodyPr>
            <a:normAutofit lnSpcReduction="10000"/>
          </a:bodyPr>
          <a:lstStyle/>
          <a:p>
            <a:pPr eaLnBrk="1" hangingPunct="1">
              <a:lnSpc>
                <a:spcPct val="90000"/>
              </a:lnSpc>
              <a:buFont typeface="Wingdings" pitchFamily="2" charset="2"/>
              <a:buNone/>
              <a:defRPr/>
            </a:pPr>
            <a:r>
              <a:rPr lang="en-US" sz="2400" smtClean="0"/>
              <a:t>	</a:t>
            </a:r>
            <a:r>
              <a:rPr lang="en-US" sz="2400" b="1" i="1" smtClean="0"/>
              <a:t>(O) Nabû,</a:t>
            </a:r>
            <a:r>
              <a:rPr lang="en-US" sz="2400" smtClean="0"/>
              <a:t> (titles)…. may the overthrow of the countries of my enemies, the achievement of my battle-wishes against my enemies, permanent victories, </a:t>
            </a:r>
            <a:r>
              <a:rPr lang="en-US" sz="2400" b="1" i="1" smtClean="0"/>
              <a:t>just kingship</a:t>
            </a:r>
            <a:r>
              <a:rPr lang="en-US" sz="2400" smtClean="0"/>
              <a:t>, a happy reign, years of joy, children in satiety, </a:t>
            </a:r>
            <a:r>
              <a:rPr lang="en-US" sz="2400" b="1" i="1" smtClean="0"/>
              <a:t>be (your) gift for the kingship of Antiochus and Seleucus, the king, his son, for ever</a:t>
            </a:r>
            <a:r>
              <a:rPr lang="en-US" sz="2400" smtClean="0"/>
              <a:t>. </a:t>
            </a:r>
          </a:p>
          <a:p>
            <a:pPr eaLnBrk="1" hangingPunct="1">
              <a:lnSpc>
                <a:spcPct val="90000"/>
              </a:lnSpc>
              <a:buFont typeface="Wingdings" pitchFamily="2" charset="2"/>
              <a:buNone/>
              <a:defRPr/>
            </a:pPr>
            <a:r>
              <a:rPr lang="en-US" sz="2400" smtClean="0"/>
              <a:t>	</a:t>
            </a:r>
          </a:p>
          <a:p>
            <a:pPr eaLnBrk="1" hangingPunct="1">
              <a:lnSpc>
                <a:spcPct val="90000"/>
              </a:lnSpc>
              <a:buFont typeface="Wingdings" pitchFamily="2" charset="2"/>
              <a:buNone/>
              <a:defRPr/>
            </a:pPr>
            <a:r>
              <a:rPr lang="en-US" sz="2400" smtClean="0"/>
              <a:t>	</a:t>
            </a:r>
            <a:r>
              <a:rPr lang="en-US" sz="2400" b="1" i="1" smtClean="0"/>
              <a:t>Prince Nabû,</a:t>
            </a:r>
            <a:r>
              <a:rPr lang="en-US" sz="2400" smtClean="0"/>
              <a:t> (titles)… may my days be long, my years many, my throne firm, </a:t>
            </a:r>
            <a:r>
              <a:rPr lang="en-US" sz="2400" b="1" i="1" smtClean="0"/>
              <a:t>my reign long-lasting</a:t>
            </a:r>
            <a:r>
              <a:rPr lang="en-US" sz="2400" smtClean="0"/>
              <a:t>, </a:t>
            </a:r>
            <a:r>
              <a:rPr lang="en-US" sz="2400" b="1" i="1" smtClean="0"/>
              <a:t>under your lofty scepter which sets the boundary between heaven and earth</a:t>
            </a:r>
            <a:r>
              <a:rPr lang="en-US" sz="2400" smtClean="0"/>
              <a:t>. May my good fortune be in your pure mouth, may I conquer the countries from sunrise to sunset, may I gather their tribute with my hands and bring (it) for the perfection of Esagila and Ezida. </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4"/>
          <p:cNvSpPr>
            <a:spLocks noGrp="1" noRot="1" noChangeArrowheads="1"/>
          </p:cNvSpPr>
          <p:nvPr>
            <p:ph type="title"/>
          </p:nvPr>
        </p:nvSpPr>
        <p:spPr/>
        <p:txBody>
          <a:bodyPr/>
          <a:lstStyle/>
          <a:p>
            <a:pPr eaLnBrk="1" hangingPunct="1">
              <a:defRPr/>
            </a:pPr>
            <a:r>
              <a:rPr lang="en-US"/>
              <a:t>Images of Apollo-Nabû?</a:t>
            </a:r>
          </a:p>
        </p:txBody>
      </p:sp>
      <p:pic>
        <p:nvPicPr>
          <p:cNvPr id="5123" name="Picture 10" descr="Apollo_Musagetes_Pio-Clementino_Inv310 wikipedia"/>
          <p:cNvPicPr>
            <a:picLocks noGrp="1" noChangeAspect="1" noChangeArrowheads="1"/>
          </p:cNvPicPr>
          <p:nvPr>
            <p:ph sz="quarter" idx="2"/>
          </p:nvPr>
        </p:nvPicPr>
        <p:blipFill>
          <a:blip r:embed="rId2" cstate="print"/>
          <a:srcRect/>
          <a:stretch>
            <a:fillRect/>
          </a:stretch>
        </p:blipFill>
        <p:spPr>
          <a:xfrm>
            <a:off x="3059113" y="1412875"/>
            <a:ext cx="2598737" cy="4032250"/>
          </a:xfrm>
        </p:spPr>
      </p:pic>
      <p:sp>
        <p:nvSpPr>
          <p:cNvPr id="5124" name="Text Box 11"/>
          <p:cNvSpPr txBox="1">
            <a:spLocks noChangeArrowheads="1"/>
          </p:cNvSpPr>
          <p:nvPr/>
        </p:nvSpPr>
        <p:spPr bwMode="auto">
          <a:xfrm>
            <a:off x="3492500" y="5661025"/>
            <a:ext cx="1871663" cy="641350"/>
          </a:xfrm>
          <a:prstGeom prst="rect">
            <a:avLst/>
          </a:prstGeom>
          <a:noFill/>
          <a:ln w="9525">
            <a:noFill/>
            <a:miter lim="800000"/>
            <a:headEnd/>
            <a:tailEnd/>
          </a:ln>
        </p:spPr>
        <p:txBody>
          <a:bodyPr>
            <a:spAutoFit/>
          </a:bodyPr>
          <a:lstStyle/>
          <a:p>
            <a:pPr algn="ctr" eaLnBrk="0" hangingPunct="0">
              <a:spcBef>
                <a:spcPct val="50000"/>
              </a:spcBef>
            </a:pPr>
            <a:r>
              <a:rPr lang="en-US"/>
              <a:t>Roman Apollo playing the Cithara</a:t>
            </a:r>
          </a:p>
        </p:txBody>
      </p:sp>
      <p:pic>
        <p:nvPicPr>
          <p:cNvPr id="5125" name="Picture 13" descr="Molon apollo cithara coins"/>
          <p:cNvPicPr>
            <a:picLocks noGrp="1" noChangeAspect="1" noChangeArrowheads="1"/>
          </p:cNvPicPr>
          <p:nvPr>
            <p:ph sz="quarter" idx="3"/>
          </p:nvPr>
        </p:nvPicPr>
        <p:blipFill>
          <a:blip r:embed="rId3" cstate="print"/>
          <a:srcRect/>
          <a:stretch>
            <a:fillRect/>
          </a:stretch>
        </p:blipFill>
        <p:spPr>
          <a:xfrm>
            <a:off x="6084888" y="2276475"/>
            <a:ext cx="2447925" cy="2374900"/>
          </a:xfrm>
        </p:spPr>
      </p:pic>
      <p:sp>
        <p:nvSpPr>
          <p:cNvPr id="5126" name="Text Box 14"/>
          <p:cNvSpPr txBox="1">
            <a:spLocks noChangeArrowheads="1"/>
          </p:cNvSpPr>
          <p:nvPr/>
        </p:nvSpPr>
        <p:spPr bwMode="auto">
          <a:xfrm>
            <a:off x="6443663" y="5157788"/>
            <a:ext cx="1871662" cy="1190625"/>
          </a:xfrm>
          <a:prstGeom prst="rect">
            <a:avLst/>
          </a:prstGeom>
          <a:noFill/>
          <a:ln w="9525">
            <a:noFill/>
            <a:miter lim="800000"/>
            <a:headEnd/>
            <a:tailEnd/>
          </a:ln>
        </p:spPr>
        <p:txBody>
          <a:bodyPr>
            <a:spAutoFit/>
          </a:bodyPr>
          <a:lstStyle/>
          <a:p>
            <a:pPr algn="ctr" eaLnBrk="0" hangingPunct="0">
              <a:spcBef>
                <a:spcPct val="50000"/>
              </a:spcBef>
            </a:pPr>
            <a:r>
              <a:rPr lang="en-US"/>
              <a:t>Bronze Coin of Molon showing Apollo with Cithara</a:t>
            </a:r>
          </a:p>
        </p:txBody>
      </p:sp>
      <p:pic>
        <p:nvPicPr>
          <p:cNvPr id="5127" name="Picture 16" descr="Palmyra Nabu Apollo 2"/>
          <p:cNvPicPr>
            <a:picLocks noGrp="1" noChangeAspect="1" noChangeArrowheads="1"/>
          </p:cNvPicPr>
          <p:nvPr>
            <p:ph sz="half" idx="1"/>
          </p:nvPr>
        </p:nvPicPr>
        <p:blipFill>
          <a:blip r:embed="rId4" cstate="print"/>
          <a:srcRect/>
          <a:stretch>
            <a:fillRect/>
          </a:stretch>
        </p:blipFill>
        <p:spPr>
          <a:xfrm>
            <a:off x="323850" y="1412875"/>
            <a:ext cx="2336800" cy="4032250"/>
          </a:xfrm>
        </p:spPr>
      </p:pic>
      <p:sp>
        <p:nvSpPr>
          <p:cNvPr id="23569" name="Text Box 17"/>
          <p:cNvSpPr txBox="1">
            <a:spLocks noChangeArrowheads="1"/>
          </p:cNvSpPr>
          <p:nvPr/>
        </p:nvSpPr>
        <p:spPr bwMode="auto">
          <a:xfrm>
            <a:off x="468313" y="5589588"/>
            <a:ext cx="1871662" cy="915987"/>
          </a:xfrm>
          <a:prstGeom prst="rect">
            <a:avLst/>
          </a:prstGeom>
          <a:noFill/>
          <a:ln w="9525">
            <a:noFill/>
            <a:miter lim="800000"/>
            <a:headEnd/>
            <a:tailEnd/>
          </a:ln>
          <a:effectLst/>
        </p:spPr>
        <p:txBody>
          <a:bodyPr>
            <a:spAutoFit/>
          </a:bodyPr>
          <a:lstStyle/>
          <a:p>
            <a:pPr eaLnBrk="0" hangingPunct="0">
              <a:spcBef>
                <a:spcPct val="50000"/>
              </a:spcBef>
              <a:defRPr/>
            </a:pPr>
            <a:r>
              <a:rPr lang="en-US">
                <a:cs typeface="+mn-cs"/>
              </a:rPr>
              <a:t>Apollo/Nab</a:t>
            </a:r>
            <a:r>
              <a:rPr lang="en-US" b="1">
                <a:solidFill>
                  <a:schemeClr val="tx2"/>
                </a:solidFill>
                <a:effectLst>
                  <a:outerShdw blurRad="38100" dist="38100" dir="2700000" algn="tl">
                    <a:srgbClr val="000000"/>
                  </a:outerShdw>
                </a:effectLst>
                <a:cs typeface="+mn-cs"/>
              </a:rPr>
              <a:t>û</a:t>
            </a:r>
            <a:r>
              <a:rPr lang="en-US">
                <a:cs typeface="+mn-cs"/>
              </a:rPr>
              <a:t> with Cithara from Dura Europas</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0" name="Rectangle 4"/>
          <p:cNvSpPr>
            <a:spLocks noGrp="1" noRot="1" noChangeArrowheads="1"/>
          </p:cNvSpPr>
          <p:nvPr>
            <p:ph type="title"/>
          </p:nvPr>
        </p:nvSpPr>
        <p:spPr/>
        <p:txBody>
          <a:bodyPr/>
          <a:lstStyle/>
          <a:p>
            <a:pPr eaLnBrk="1" hangingPunct="1">
              <a:defRPr/>
            </a:pPr>
            <a:r>
              <a:rPr lang="en-US"/>
              <a:t>Assyrian King Worshipping Nabû</a:t>
            </a:r>
          </a:p>
        </p:txBody>
      </p:sp>
      <p:pic>
        <p:nvPicPr>
          <p:cNvPr id="7171" name="Picture 6" descr="nabu tablet"/>
          <p:cNvPicPr>
            <a:picLocks noChangeAspect="1" noChangeArrowheads="1"/>
          </p:cNvPicPr>
          <p:nvPr/>
        </p:nvPicPr>
        <p:blipFill>
          <a:blip r:embed="rId2" cstate="print"/>
          <a:srcRect/>
          <a:stretch>
            <a:fillRect/>
          </a:stretch>
        </p:blipFill>
        <p:spPr bwMode="auto">
          <a:xfrm>
            <a:off x="1331913" y="1628775"/>
            <a:ext cx="6350000" cy="4762500"/>
          </a:xfrm>
          <a:prstGeom prst="rect">
            <a:avLst/>
          </a:prstGeom>
          <a:noFill/>
          <a:ln w="9525">
            <a:noFill/>
            <a:miter lim="800000"/>
            <a:headEnd/>
            <a:tailEnd/>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4"/>
          <p:cNvSpPr>
            <a:spLocks noGrp="1" noRot="1" noChangeArrowheads="1"/>
          </p:cNvSpPr>
          <p:nvPr>
            <p:ph type="title"/>
          </p:nvPr>
        </p:nvSpPr>
        <p:spPr/>
        <p:txBody>
          <a:bodyPr/>
          <a:lstStyle/>
          <a:p>
            <a:pPr eaLnBrk="1" hangingPunct="1">
              <a:defRPr/>
            </a:pPr>
            <a:r>
              <a:rPr lang="en-US"/>
              <a:t>Images of Apollo-Nabû?</a:t>
            </a:r>
          </a:p>
        </p:txBody>
      </p:sp>
      <p:pic>
        <p:nvPicPr>
          <p:cNvPr id="8195" name="Picture 6" descr="apollo nabu seleucia tigris seal"/>
          <p:cNvPicPr>
            <a:picLocks noGrp="1" noChangeAspect="1" noChangeArrowheads="1"/>
          </p:cNvPicPr>
          <p:nvPr>
            <p:ph idx="1"/>
          </p:nvPr>
        </p:nvPicPr>
        <p:blipFill>
          <a:blip r:embed="rId2" cstate="print"/>
          <a:srcRect/>
          <a:stretch>
            <a:fillRect/>
          </a:stretch>
        </p:blipFill>
        <p:spPr>
          <a:xfrm>
            <a:off x="971550" y="1484313"/>
            <a:ext cx="2470150" cy="4525962"/>
          </a:xfrm>
        </p:spPr>
      </p:pic>
      <p:pic>
        <p:nvPicPr>
          <p:cNvPr id="2" name="Picture 7" descr="SC_379 Seleucia Tigris"/>
          <p:cNvPicPr>
            <a:picLocks noChangeAspect="1" noChangeArrowheads="1"/>
          </p:cNvPicPr>
          <p:nvPr/>
        </p:nvPicPr>
        <p:blipFill>
          <a:blip r:embed="rId3" cstate="print"/>
          <a:srcRect l="49890"/>
          <a:stretch>
            <a:fillRect/>
          </a:stretch>
        </p:blipFill>
        <p:spPr bwMode="auto">
          <a:xfrm>
            <a:off x="4284663" y="1628775"/>
            <a:ext cx="3744912" cy="3557588"/>
          </a:xfrm>
          <a:prstGeom prst="rect">
            <a:avLst/>
          </a:prstGeom>
          <a:noFill/>
          <a:ln w="9525">
            <a:noFill/>
            <a:miter lim="800000"/>
            <a:headEnd/>
            <a:tailEnd/>
          </a:ln>
        </p:spPr>
      </p:pic>
      <p:sp>
        <p:nvSpPr>
          <p:cNvPr id="8197" name="Text Box 9"/>
          <p:cNvSpPr txBox="1">
            <a:spLocks noChangeArrowheads="1"/>
          </p:cNvSpPr>
          <p:nvPr/>
        </p:nvSpPr>
        <p:spPr bwMode="auto">
          <a:xfrm>
            <a:off x="468313" y="6308725"/>
            <a:ext cx="3460750" cy="366713"/>
          </a:xfrm>
          <a:prstGeom prst="rect">
            <a:avLst/>
          </a:prstGeom>
          <a:noFill/>
          <a:ln w="9525">
            <a:noFill/>
            <a:miter lim="800000"/>
            <a:headEnd/>
            <a:tailEnd/>
          </a:ln>
        </p:spPr>
        <p:txBody>
          <a:bodyPr wrap="none">
            <a:spAutoFit/>
          </a:bodyPr>
          <a:lstStyle/>
          <a:p>
            <a:r>
              <a:rPr lang="en-US">
                <a:latin typeface="Arial" charset="0"/>
              </a:rPr>
              <a:t>Seal from Seleucia-on-the-Tigris</a:t>
            </a:r>
          </a:p>
        </p:txBody>
      </p:sp>
      <p:sp>
        <p:nvSpPr>
          <p:cNvPr id="8198" name="Text Box 10"/>
          <p:cNvSpPr txBox="1">
            <a:spLocks noChangeArrowheads="1"/>
          </p:cNvSpPr>
          <p:nvPr/>
        </p:nvSpPr>
        <p:spPr bwMode="auto">
          <a:xfrm>
            <a:off x="4643438" y="5516563"/>
            <a:ext cx="3003550" cy="641350"/>
          </a:xfrm>
          <a:prstGeom prst="rect">
            <a:avLst/>
          </a:prstGeom>
          <a:noFill/>
          <a:ln w="9525">
            <a:noFill/>
            <a:miter lim="800000"/>
            <a:headEnd/>
            <a:tailEnd/>
          </a:ln>
        </p:spPr>
        <p:txBody>
          <a:bodyPr wrap="none">
            <a:spAutoFit/>
          </a:bodyPr>
          <a:lstStyle/>
          <a:p>
            <a:pPr algn="ctr"/>
            <a:r>
              <a:rPr lang="en-US">
                <a:latin typeface="Arial" charset="0"/>
              </a:rPr>
              <a:t>Tetradrachm of Antiochos I</a:t>
            </a:r>
          </a:p>
          <a:p>
            <a:pPr algn="ctr"/>
            <a:r>
              <a:rPr lang="en-US">
                <a:latin typeface="Arial" charset="0"/>
              </a:rPr>
              <a:t> from Seleucia-on-the-Tigris</a:t>
            </a: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Archer King?</a:t>
            </a:r>
            <a:endParaRPr lang="en-US" dirty="0"/>
          </a:p>
        </p:txBody>
      </p:sp>
      <p:sp>
        <p:nvSpPr>
          <p:cNvPr id="3" name="Text Placeholder 2"/>
          <p:cNvSpPr>
            <a:spLocks noGrp="1"/>
          </p:cNvSpPr>
          <p:nvPr>
            <p:ph type="body" idx="1"/>
          </p:nvPr>
        </p:nvSpPr>
        <p:spPr/>
        <p:txBody>
          <a:bodyPr/>
          <a:lstStyle/>
          <a:p>
            <a:endParaRPr lang="en-US"/>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Datames</a:t>
            </a:r>
            <a:r>
              <a:rPr lang="en-GB" dirty="0" smtClean="0"/>
              <a:t> Coinage</a:t>
            </a:r>
            <a:endParaRPr lang="en-GB" dirty="0"/>
          </a:p>
        </p:txBody>
      </p:sp>
      <p:pic>
        <p:nvPicPr>
          <p:cNvPr id="4" name="Content Placeholder 3" descr="Datames.jpg"/>
          <p:cNvPicPr>
            <a:picLocks noGrp="1" noChangeAspect="1"/>
          </p:cNvPicPr>
          <p:nvPr>
            <p:ph idx="1"/>
          </p:nvPr>
        </p:nvPicPr>
        <p:blipFill>
          <a:blip r:embed="rId2" cstate="print"/>
          <a:stretch>
            <a:fillRect/>
          </a:stretch>
        </p:blipFill>
        <p:spPr>
          <a:xfrm>
            <a:off x="1285852" y="2071678"/>
            <a:ext cx="6662155" cy="3143272"/>
          </a:xfrm>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Arsaces</a:t>
            </a:r>
            <a:r>
              <a:rPr lang="en-GB" dirty="0" smtClean="0"/>
              <a:t> I</a:t>
            </a:r>
            <a:endParaRPr lang="en-GB" dirty="0"/>
          </a:p>
        </p:txBody>
      </p:sp>
      <p:pic>
        <p:nvPicPr>
          <p:cNvPr id="4" name="Content Placeholder 3" descr="Arsaces I pdc_10907.jpg"/>
          <p:cNvPicPr>
            <a:picLocks noGrp="1" noChangeAspect="1"/>
          </p:cNvPicPr>
          <p:nvPr>
            <p:ph idx="1"/>
          </p:nvPr>
        </p:nvPicPr>
        <p:blipFill>
          <a:blip r:embed="rId2" cstate="print"/>
          <a:stretch>
            <a:fillRect/>
          </a:stretch>
        </p:blipFill>
        <p:spPr>
          <a:xfrm>
            <a:off x="1257300" y="2167731"/>
            <a:ext cx="6629400" cy="3390900"/>
          </a:xfrm>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Mithradates</a:t>
            </a:r>
            <a:r>
              <a:rPr lang="en-GB" dirty="0" smtClean="0"/>
              <a:t> I</a:t>
            </a:r>
            <a:endParaRPr lang="en-GB" dirty="0"/>
          </a:p>
        </p:txBody>
      </p:sp>
      <p:pic>
        <p:nvPicPr>
          <p:cNvPr id="4" name="Content Placeholder 3" descr="Mithradates I of Parthia pdc_29430.jpg"/>
          <p:cNvPicPr>
            <a:picLocks noGrp="1" noChangeAspect="1"/>
          </p:cNvPicPr>
          <p:nvPr>
            <p:ph idx="1"/>
          </p:nvPr>
        </p:nvPicPr>
        <p:blipFill>
          <a:blip r:embed="rId2" cstate="print"/>
          <a:stretch>
            <a:fillRect/>
          </a:stretch>
        </p:blipFill>
        <p:spPr>
          <a:xfrm>
            <a:off x="785786" y="2071678"/>
            <a:ext cx="7222297" cy="3500462"/>
          </a:xfrm>
        </p:spPr>
      </p:pic>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Continuity and the end</a:t>
            </a:r>
            <a:endParaRPr lang="en-US" dirty="0"/>
          </a:p>
        </p:txBody>
      </p:sp>
      <p:sp>
        <p:nvSpPr>
          <p:cNvPr id="3" name="Text Placeholder 2"/>
          <p:cNvSpPr>
            <a:spLocks noGrp="1"/>
          </p:cNvSpPr>
          <p:nvPr>
            <p:ph type="body" idx="1"/>
          </p:nvPr>
        </p:nvSpPr>
        <p:spPr/>
        <p:txBody>
          <a:bodyPr/>
          <a:lstStyle/>
          <a:p>
            <a:endParaRPr lang="en-US"/>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8" name="Rectangle 8"/>
          <p:cNvSpPr>
            <a:spLocks noGrp="1" noChangeArrowheads="1"/>
          </p:cNvSpPr>
          <p:nvPr>
            <p:ph type="title" sz="quarter"/>
          </p:nvPr>
        </p:nvSpPr>
        <p:spPr/>
        <p:txBody>
          <a:bodyPr/>
          <a:lstStyle/>
          <a:p>
            <a:r>
              <a:rPr lang="en-US"/>
              <a:t>Seleukid Coinage </a:t>
            </a:r>
          </a:p>
        </p:txBody>
      </p:sp>
      <p:pic>
        <p:nvPicPr>
          <p:cNvPr id="10253" name="Picture 13" descr="Antiochos II ESM 178"/>
          <p:cNvPicPr>
            <a:picLocks noGrp="1" noChangeAspect="1" noChangeArrowheads="1"/>
          </p:cNvPicPr>
          <p:nvPr>
            <p:ph sz="quarter" idx="1"/>
          </p:nvPr>
        </p:nvPicPr>
        <p:blipFill>
          <a:blip r:embed="rId2" cstate="print"/>
          <a:srcRect/>
          <a:stretch>
            <a:fillRect/>
          </a:stretch>
        </p:blipFill>
        <p:spPr>
          <a:xfrm>
            <a:off x="467544" y="1556792"/>
            <a:ext cx="4038600" cy="2019300"/>
          </a:xfrm>
          <a:noFill/>
          <a:ln/>
        </p:spPr>
      </p:pic>
      <p:pic>
        <p:nvPicPr>
          <p:cNvPr id="10254" name="Picture 14" descr="Seleukos II Houghton Lorber 689 7"/>
          <p:cNvPicPr>
            <a:picLocks noGrp="1" noChangeAspect="1" noChangeArrowheads="1"/>
          </p:cNvPicPr>
          <p:nvPr>
            <p:ph sz="quarter" idx="2"/>
          </p:nvPr>
        </p:nvPicPr>
        <p:blipFill>
          <a:blip r:embed="rId3" cstate="print"/>
          <a:srcRect/>
          <a:stretch>
            <a:fillRect/>
          </a:stretch>
        </p:blipFill>
        <p:spPr>
          <a:xfrm>
            <a:off x="4788024" y="1700808"/>
            <a:ext cx="3816350" cy="1800225"/>
          </a:xfrm>
          <a:noFill/>
          <a:ln/>
        </p:spPr>
      </p:pic>
      <p:pic>
        <p:nvPicPr>
          <p:cNvPr id="10255" name="Picture 15" descr="Seleukos III SNGIs 501"/>
          <p:cNvPicPr>
            <a:picLocks noGrp="1" noChangeAspect="1" noChangeArrowheads="1"/>
          </p:cNvPicPr>
          <p:nvPr>
            <p:ph sz="quarter" idx="3"/>
          </p:nvPr>
        </p:nvPicPr>
        <p:blipFill>
          <a:blip r:embed="rId4" cstate="print"/>
          <a:srcRect/>
          <a:stretch>
            <a:fillRect/>
          </a:stretch>
        </p:blipFill>
        <p:spPr>
          <a:xfrm>
            <a:off x="457200" y="4084638"/>
            <a:ext cx="4038600" cy="1957387"/>
          </a:xfrm>
          <a:noFill/>
          <a:ln/>
        </p:spPr>
      </p:pic>
      <p:pic>
        <p:nvPicPr>
          <p:cNvPr id="10256" name="Picture 16" descr="Antiochos III Houghton 611"/>
          <p:cNvPicPr>
            <a:picLocks noGrp="1" noChangeAspect="1" noChangeArrowheads="1"/>
          </p:cNvPicPr>
          <p:nvPr>
            <p:ph sz="quarter" idx="4"/>
          </p:nvPr>
        </p:nvPicPr>
        <p:blipFill>
          <a:blip r:embed="rId5" cstate="print"/>
          <a:srcRect/>
          <a:stretch>
            <a:fillRect/>
          </a:stretch>
        </p:blipFill>
        <p:spPr>
          <a:xfrm>
            <a:off x="4860032" y="4365104"/>
            <a:ext cx="3749675" cy="1758950"/>
          </a:xfrm>
          <a:noFill/>
          <a:ln/>
        </p:spPr>
      </p:pic>
      <p:sp>
        <p:nvSpPr>
          <p:cNvPr id="10257" name="Text Box 17"/>
          <p:cNvSpPr txBox="1">
            <a:spLocks noChangeArrowheads="1"/>
          </p:cNvSpPr>
          <p:nvPr/>
        </p:nvSpPr>
        <p:spPr bwMode="auto">
          <a:xfrm>
            <a:off x="1619250" y="3500438"/>
            <a:ext cx="1377950" cy="366712"/>
          </a:xfrm>
          <a:prstGeom prst="rect">
            <a:avLst/>
          </a:prstGeom>
          <a:noFill/>
          <a:ln w="9525">
            <a:noFill/>
            <a:miter lim="800000"/>
            <a:headEnd/>
            <a:tailEnd/>
          </a:ln>
          <a:effectLst/>
        </p:spPr>
        <p:txBody>
          <a:bodyPr wrap="none">
            <a:spAutoFit/>
          </a:bodyPr>
          <a:lstStyle/>
          <a:p>
            <a:r>
              <a:rPr lang="en-US"/>
              <a:t>Antiochos II</a:t>
            </a:r>
          </a:p>
        </p:txBody>
      </p:sp>
      <p:sp>
        <p:nvSpPr>
          <p:cNvPr id="10259" name="Rectangle 19"/>
          <p:cNvSpPr>
            <a:spLocks noChangeArrowheads="1"/>
          </p:cNvSpPr>
          <p:nvPr/>
        </p:nvSpPr>
        <p:spPr bwMode="auto">
          <a:xfrm>
            <a:off x="6156325" y="3429000"/>
            <a:ext cx="1314450" cy="366713"/>
          </a:xfrm>
          <a:prstGeom prst="rect">
            <a:avLst/>
          </a:prstGeom>
          <a:noFill/>
          <a:ln w="9525">
            <a:noFill/>
            <a:miter lim="800000"/>
            <a:headEnd/>
            <a:tailEnd/>
          </a:ln>
          <a:effectLst/>
        </p:spPr>
        <p:txBody>
          <a:bodyPr wrap="none" anchor="ctr">
            <a:spAutoFit/>
          </a:bodyPr>
          <a:lstStyle/>
          <a:p>
            <a:r>
              <a:rPr lang="en-US"/>
              <a:t>Seleukos II</a:t>
            </a:r>
          </a:p>
        </p:txBody>
      </p:sp>
      <p:sp>
        <p:nvSpPr>
          <p:cNvPr id="10260" name="Rectangle 20"/>
          <p:cNvSpPr>
            <a:spLocks noChangeArrowheads="1"/>
          </p:cNvSpPr>
          <p:nvPr/>
        </p:nvSpPr>
        <p:spPr bwMode="auto">
          <a:xfrm>
            <a:off x="1403350" y="6237288"/>
            <a:ext cx="1377950" cy="366712"/>
          </a:xfrm>
          <a:prstGeom prst="rect">
            <a:avLst/>
          </a:prstGeom>
          <a:noFill/>
          <a:ln w="9525">
            <a:noFill/>
            <a:miter lim="800000"/>
            <a:headEnd/>
            <a:tailEnd/>
          </a:ln>
          <a:effectLst/>
        </p:spPr>
        <p:txBody>
          <a:bodyPr wrap="none" anchor="ctr">
            <a:spAutoFit/>
          </a:bodyPr>
          <a:lstStyle/>
          <a:p>
            <a:r>
              <a:rPr lang="en-US"/>
              <a:t>Seleukos III</a:t>
            </a:r>
          </a:p>
        </p:txBody>
      </p:sp>
      <p:sp>
        <p:nvSpPr>
          <p:cNvPr id="10261" name="Rectangle 21"/>
          <p:cNvSpPr>
            <a:spLocks noChangeArrowheads="1"/>
          </p:cNvSpPr>
          <p:nvPr/>
        </p:nvSpPr>
        <p:spPr bwMode="auto">
          <a:xfrm>
            <a:off x="6084888" y="6092825"/>
            <a:ext cx="1441450" cy="366713"/>
          </a:xfrm>
          <a:prstGeom prst="rect">
            <a:avLst/>
          </a:prstGeom>
          <a:noFill/>
          <a:ln w="9525">
            <a:noFill/>
            <a:miter lim="800000"/>
            <a:headEnd/>
            <a:tailEnd/>
          </a:ln>
          <a:effectLst/>
        </p:spPr>
        <p:txBody>
          <a:bodyPr wrap="none" anchor="ctr">
            <a:spAutoFit/>
          </a:bodyPr>
          <a:lstStyle/>
          <a:p>
            <a:r>
              <a:rPr lang="en-US"/>
              <a:t>Antiochos III</a:t>
            </a: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Antiochos</a:t>
            </a:r>
            <a:r>
              <a:rPr lang="en-US" dirty="0" smtClean="0"/>
              <a:t> IV</a:t>
            </a:r>
            <a:endParaRPr lang="en-US" dirty="0"/>
          </a:p>
        </p:txBody>
      </p:sp>
      <p:pic>
        <p:nvPicPr>
          <p:cNvPr id="4" name="Picture 18" descr="Antiochos IV SNGIs 1005 reverse"/>
          <p:cNvPicPr>
            <a:picLocks noChangeAspect="1" noChangeArrowheads="1"/>
          </p:cNvPicPr>
          <p:nvPr/>
        </p:nvPicPr>
        <p:blipFill>
          <a:blip r:embed="rId2" cstate="print"/>
          <a:srcRect/>
          <a:stretch>
            <a:fillRect/>
          </a:stretch>
        </p:blipFill>
        <p:spPr>
          <a:xfrm>
            <a:off x="4859710" y="2421334"/>
            <a:ext cx="3851275" cy="3557588"/>
          </a:xfrm>
          <a:prstGeom prst="rect">
            <a:avLst/>
          </a:prstGeom>
          <a:noFill/>
          <a:ln/>
        </p:spPr>
      </p:pic>
      <p:pic>
        <p:nvPicPr>
          <p:cNvPr id="5" name="Picture 19" descr="Antiochos IV BMC 21 reverse"/>
          <p:cNvPicPr>
            <a:picLocks noChangeAspect="1" noChangeArrowheads="1"/>
          </p:cNvPicPr>
          <p:nvPr/>
        </p:nvPicPr>
        <p:blipFill>
          <a:blip r:embed="rId3" cstate="print"/>
          <a:srcRect/>
          <a:stretch>
            <a:fillRect/>
          </a:stretch>
        </p:blipFill>
        <p:spPr bwMode="auto">
          <a:xfrm>
            <a:off x="611560" y="2276872"/>
            <a:ext cx="3744912" cy="3630612"/>
          </a:xfrm>
          <a:prstGeom prst="rect">
            <a:avLst/>
          </a:prstGeom>
          <a:noFill/>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Later </a:t>
            </a:r>
            <a:r>
              <a:rPr lang="en-US" dirty="0" err="1" smtClean="0"/>
              <a:t>Seleukids</a:t>
            </a:r>
            <a:endParaRPr lang="en-US" dirty="0"/>
          </a:p>
        </p:txBody>
      </p:sp>
      <p:pic>
        <p:nvPicPr>
          <p:cNvPr id="4" name="Content Placeholder 3" descr="Seleucid Family tree late - Mcauley.jpg"/>
          <p:cNvPicPr>
            <a:picLocks noGrp="1" noChangeAspect="1"/>
          </p:cNvPicPr>
          <p:nvPr>
            <p:ph idx="1"/>
          </p:nvPr>
        </p:nvPicPr>
        <p:blipFill>
          <a:blip r:embed="rId2" cstate="print"/>
          <a:stretch>
            <a:fillRect/>
          </a:stretch>
        </p:blipFill>
        <p:spPr>
          <a:xfrm>
            <a:off x="0" y="1484784"/>
            <a:ext cx="9144000" cy="5444718"/>
          </a:xfrm>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 family division</a:t>
            </a:r>
            <a:endParaRPr lang="en-US" dirty="0"/>
          </a:p>
        </p:txBody>
      </p:sp>
      <p:pic>
        <p:nvPicPr>
          <p:cNvPr id="2050" name="Picture 2" descr="http://wildwinds.com/coins/greece/seleucia/alexander_I/Houghton_183.jpg"/>
          <p:cNvPicPr>
            <a:picLocks noChangeAspect="1" noChangeArrowheads="1"/>
          </p:cNvPicPr>
          <p:nvPr/>
        </p:nvPicPr>
        <p:blipFill>
          <a:blip r:embed="rId2" cstate="print"/>
          <a:srcRect/>
          <a:stretch>
            <a:fillRect/>
          </a:stretch>
        </p:blipFill>
        <p:spPr bwMode="auto">
          <a:xfrm>
            <a:off x="323528" y="1556792"/>
            <a:ext cx="5184576" cy="2488598"/>
          </a:xfrm>
          <a:prstGeom prst="rect">
            <a:avLst/>
          </a:prstGeom>
          <a:noFill/>
        </p:spPr>
      </p:pic>
      <p:sp>
        <p:nvSpPr>
          <p:cNvPr id="6" name="TextBox 5"/>
          <p:cNvSpPr txBox="1"/>
          <p:nvPr/>
        </p:nvSpPr>
        <p:spPr>
          <a:xfrm>
            <a:off x="6228184" y="2636912"/>
            <a:ext cx="1712328" cy="369332"/>
          </a:xfrm>
          <a:prstGeom prst="rect">
            <a:avLst/>
          </a:prstGeom>
          <a:noFill/>
        </p:spPr>
        <p:txBody>
          <a:bodyPr wrap="none" rtlCol="0">
            <a:spAutoFit/>
          </a:bodyPr>
          <a:lstStyle/>
          <a:p>
            <a:r>
              <a:rPr lang="en-US" dirty="0" smtClean="0"/>
              <a:t>Alexander </a:t>
            </a:r>
            <a:r>
              <a:rPr lang="en-US" dirty="0" err="1" smtClean="0"/>
              <a:t>Balas</a:t>
            </a:r>
            <a:endParaRPr lang="en-US" dirty="0"/>
          </a:p>
        </p:txBody>
      </p:sp>
      <p:pic>
        <p:nvPicPr>
          <p:cNvPr id="2052" name="Picture 4" descr="http://wildwinds.com/coins/greece/seleucia/demetrios_I/Houghton_1073.jpg"/>
          <p:cNvPicPr>
            <a:picLocks noChangeAspect="1" noChangeArrowheads="1"/>
          </p:cNvPicPr>
          <p:nvPr/>
        </p:nvPicPr>
        <p:blipFill>
          <a:blip r:embed="rId3" cstate="print"/>
          <a:srcRect/>
          <a:stretch>
            <a:fillRect/>
          </a:stretch>
        </p:blipFill>
        <p:spPr bwMode="auto">
          <a:xfrm>
            <a:off x="0" y="4010024"/>
            <a:ext cx="5648325" cy="2847976"/>
          </a:xfrm>
          <a:prstGeom prst="rect">
            <a:avLst/>
          </a:prstGeom>
          <a:noFill/>
        </p:spPr>
      </p:pic>
      <p:sp>
        <p:nvSpPr>
          <p:cNvPr id="8" name="TextBox 7"/>
          <p:cNvSpPr txBox="1"/>
          <p:nvPr/>
        </p:nvSpPr>
        <p:spPr>
          <a:xfrm>
            <a:off x="6084168" y="5013176"/>
            <a:ext cx="2699792" cy="369332"/>
          </a:xfrm>
          <a:prstGeom prst="rect">
            <a:avLst/>
          </a:prstGeom>
          <a:noFill/>
        </p:spPr>
        <p:txBody>
          <a:bodyPr wrap="square" rtlCol="0">
            <a:spAutoFit/>
          </a:bodyPr>
          <a:lstStyle/>
          <a:p>
            <a:r>
              <a:rPr lang="en-US" dirty="0" err="1" smtClean="0"/>
              <a:t>Demetrios</a:t>
            </a:r>
            <a:r>
              <a:rPr lang="en-US" dirty="0" smtClean="0"/>
              <a:t> I</a:t>
            </a:r>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212</TotalTime>
  <Words>1109</Words>
  <Application>Microsoft Office PowerPoint</Application>
  <PresentationFormat>On-screen Show (4:3)</PresentationFormat>
  <Paragraphs>268</Paragraphs>
  <Slides>52</Slides>
  <Notes>9</Notes>
  <HiddenSlides>0</HiddenSlides>
  <MMClips>0</MMClips>
  <ScaleCrop>false</ScaleCrop>
  <HeadingPairs>
    <vt:vector size="4" baseType="variant">
      <vt:variant>
        <vt:lpstr>Theme</vt:lpstr>
      </vt:variant>
      <vt:variant>
        <vt:i4>1</vt:i4>
      </vt:variant>
      <vt:variant>
        <vt:lpstr>Slide Titles</vt:lpstr>
      </vt:variant>
      <vt:variant>
        <vt:i4>52</vt:i4>
      </vt:variant>
    </vt:vector>
  </HeadingPairs>
  <TitlesOfParts>
    <vt:vector size="53" baseType="lpstr">
      <vt:lpstr>Module</vt:lpstr>
      <vt:lpstr>Kings and their Coins, an introduction to Hellenistic Greek Numismatics.</vt:lpstr>
      <vt:lpstr>Money ≠ Coinage</vt:lpstr>
      <vt:lpstr>Coinage Traditions</vt:lpstr>
      <vt:lpstr>The invention of Coinage</vt:lpstr>
      <vt:lpstr>Function of Early Coinage</vt:lpstr>
      <vt:lpstr>Electrum, Gold and Silver</vt:lpstr>
      <vt:lpstr>Spread of Coinage</vt:lpstr>
      <vt:lpstr>Coin value and Coin size </vt:lpstr>
      <vt:lpstr>Coin Names (based on a tetradrachm)</vt:lpstr>
      <vt:lpstr>Some Greek Coinage Weights</vt:lpstr>
      <vt:lpstr>5th Century Athenian Prices</vt:lpstr>
      <vt:lpstr>Gold vs. Silver </vt:lpstr>
      <vt:lpstr>Why make coins?</vt:lpstr>
      <vt:lpstr>Other factors</vt:lpstr>
      <vt:lpstr>Making a coin</vt:lpstr>
      <vt:lpstr>Production of blanks</vt:lpstr>
      <vt:lpstr>Die carving</vt:lpstr>
      <vt:lpstr>Striking a coin</vt:lpstr>
      <vt:lpstr>Making a mint</vt:lpstr>
      <vt:lpstr>Profit</vt:lpstr>
      <vt:lpstr>Religious Iconography on Seleukid coinage</vt:lpstr>
      <vt:lpstr>Major themes</vt:lpstr>
      <vt:lpstr>Alexander and Seleucus</vt:lpstr>
      <vt:lpstr>Connections to Alexander</vt:lpstr>
      <vt:lpstr>Legitimacy through a Deity and Alexander</vt:lpstr>
      <vt:lpstr>Alexander to Seleukos</vt:lpstr>
      <vt:lpstr>Drachm of Seleukos</vt:lpstr>
      <vt:lpstr>Tetradrachm of Seleukos I</vt:lpstr>
      <vt:lpstr>Tetradrachm of Seleukos I</vt:lpstr>
      <vt:lpstr>Seleucus and Apollo</vt:lpstr>
      <vt:lpstr>Seleukos to Antiochos</vt:lpstr>
      <vt:lpstr>Why Apollo?</vt:lpstr>
      <vt:lpstr>Questions Raised?</vt:lpstr>
      <vt:lpstr>Possible Solutions?</vt:lpstr>
      <vt:lpstr>Apollo Didymeus</vt:lpstr>
      <vt:lpstr>Seleukos’ Connection to Apollo</vt:lpstr>
      <vt:lpstr>Seleukos, Apollo, and Didyma</vt:lpstr>
      <vt:lpstr>Babylonia</vt:lpstr>
      <vt:lpstr>Antiochos I and Apollo</vt:lpstr>
      <vt:lpstr>Antiochos I Cylinder from Borsippa</vt:lpstr>
      <vt:lpstr>Images of Apollo-Nabû?</vt:lpstr>
      <vt:lpstr>Assyrian King Worshipping Nabû</vt:lpstr>
      <vt:lpstr>Images of Apollo-Nabû?</vt:lpstr>
      <vt:lpstr>Archer King?</vt:lpstr>
      <vt:lpstr>Datames Coinage</vt:lpstr>
      <vt:lpstr>Arsaces I</vt:lpstr>
      <vt:lpstr>Mithradates I</vt:lpstr>
      <vt:lpstr>Continuity and the end</vt:lpstr>
      <vt:lpstr>Seleukid Coinage </vt:lpstr>
      <vt:lpstr>Antiochos IV</vt:lpstr>
      <vt:lpstr>The Later Seleukids</vt:lpstr>
      <vt:lpstr>A family division</vt:lpstr>
    </vt:vector>
  </TitlesOfParts>
  <Company>Grizli777</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Coins, something something</dc:title>
  <dc:creator>Kyle</dc:creator>
  <cp:lastModifiedBy>K</cp:lastModifiedBy>
  <cp:revision>8</cp:revision>
  <dcterms:created xsi:type="dcterms:W3CDTF">2012-04-15T10:03:30Z</dcterms:created>
  <dcterms:modified xsi:type="dcterms:W3CDTF">2013-12-08T10:45:29Z</dcterms:modified>
</cp:coreProperties>
</file>