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0" r:id="rId6"/>
    <p:sldId id="267" r:id="rId7"/>
    <p:sldId id="273" r:id="rId8"/>
    <p:sldId id="257" r:id="rId9"/>
    <p:sldId id="277" r:id="rId10"/>
    <p:sldId id="276" r:id="rId11"/>
    <p:sldId id="262" r:id="rId12"/>
    <p:sldId id="266" r:id="rId13"/>
    <p:sldId id="278" r:id="rId14"/>
    <p:sldId id="259" r:id="rId15"/>
    <p:sldId id="269" r:id="rId16"/>
    <p:sldId id="268" r:id="rId17"/>
    <p:sldId id="270" r:id="rId18"/>
    <p:sldId id="279" r:id="rId19"/>
    <p:sldId id="283" r:id="rId20"/>
    <p:sldId id="271" r:id="rId21"/>
    <p:sldId id="285" r:id="rId22"/>
    <p:sldId id="282" r:id="rId23"/>
    <p:sldId id="272" r:id="rId24"/>
    <p:sldId id="28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7CD6"/>
    <a:srgbClr val="2F1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4660"/>
  </p:normalViewPr>
  <p:slideViewPr>
    <p:cSldViewPr snapToGrid="0">
      <p:cViewPr>
        <p:scale>
          <a:sx n="66" d="100"/>
          <a:sy n="66" d="100"/>
        </p:scale>
        <p:origin x="82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FA5D7-0AE9-4CC0-B73D-150045FFB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45885F-D9C6-4528-840E-5406FFFB32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44C2F3-0C9E-41C4-9AA1-F609DB362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D904E-2954-4C88-B532-D1E6AFB9A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D99D10-F895-475C-8FEB-09308A13D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239920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AF783-A2AB-45FE-BA81-2B84C0BB5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BC2D2-EB4D-47DF-A184-DE20E44B47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A289C-3FD4-48EB-927E-75F283C61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0C10B-5271-4AC7-9323-14381C990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39C06-9A51-41F0-87F5-01F1E9D08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647319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59DFE-F6BF-48E7-8370-4C7C1793B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2A5187-E465-48FB-94EF-D4D6E2948B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385CA3-234A-4F57-B8D2-E6CEA6C8D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16826-3C61-45AC-8E75-7C4515B66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A302FE-CFD4-4198-B3CC-BB9EC21BC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079958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E79F3-1504-431F-B213-76AC4126B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375B1-723B-4D03-BE2B-0177941F62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885AF6-C68F-4AED-BBB4-EBC0AB3058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488B8D-3619-42C5-B29F-89157826C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D0ADA6-187A-4834-A183-F6F375CC5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F5F02C-0741-479C-A8ED-8EDDBCDCD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170864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90627-BC08-4DA6-B6ED-534DE5D9F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77E735-D343-4757-A64A-EDB06546C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8A61C9-5954-44DB-BB3A-8913746C51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44F255-54B1-4FE4-B2D0-BD6FBE0228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815367-A814-4289-8EFE-612BA0A4CF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6FAA19-87A9-427F-9601-5ADB119A3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89D76E-FFDC-403B-950F-4A6F2F90A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8F42D2-19F5-42AE-BE2C-190362093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939154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27302-12BC-4A5A-A663-55C843A24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16B741-61B3-4792-B306-984BF9308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3F2D03-81CC-45D2-8F37-9B93D7227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F5A776-1ABF-491C-95C8-D0DBD66E8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519178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A84742-F37C-4300-9F99-E9803BD8B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9AA2BE-A8DC-476B-87A4-AFE7C920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AA5C36-E5A9-48D1-8F93-4A4B35F92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284802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8F0CD-CAC2-43E9-B5B1-64F209003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23066-BDFC-46BA-9431-40F6D3302D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D8E149-F41B-4773-A23C-6575C3FCD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34D658-3FB3-491A-B2CE-B8E1B9323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7A35B-24A9-4206-9198-77E5EF1DF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A4606B-3870-4E6E-8154-613D097AC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55672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D4C26-3507-4171-9E39-93105876E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CECCB0-7211-4CBD-AC7A-08CCA55375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8F0E3-273B-4842-8601-348E8931E6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EF804D-CBCF-4987-99F0-461212B12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E8E897-2434-446D-9312-F189BF0E9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E3B8EB-B6EE-4356-8788-8F57EE3D3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740891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59E65-4C40-4643-8020-2609489F8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3D7BC4-BA4B-4ABE-8141-D2F3306FC3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E56AB-7AD3-4086-AC5C-79FEBF619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7B0E0-7A2D-4268-B013-3E8C6C619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A2811-6703-42B5-B5B5-D1E03D99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963296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1DBC55-3BA5-4717-835F-B76D552A33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72EA5D-F07D-4A8E-8262-F58E0D54A6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002E8-4110-451E-9A31-355EC4B9C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3F69C6-C2F1-4A36-AC91-8EA7AE771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BAD54-2CA6-41A3-9012-4CA1BB2FF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293446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7C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38AE25-F425-4EF1-85F8-E02DDDC93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20BE28-DC0D-4712-B971-D23151EDB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0D2BD-936C-46B3-BB0F-3066589B94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BEFDD-3E97-40C3-B483-F1FCBD70250D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355661-5A98-44FF-824A-7E9775D96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AA688-3989-4688-8DFF-83599E97A3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464D7-3E95-4A8E-A2E5-4E413DD02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918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B2948-08D9-4F08-A001-B372F7F1EE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341700"/>
            <a:ext cx="12192000" cy="1355657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Major Project Research Proposal    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73FFF7-51F9-413B-8F8F-5DAE26575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34491"/>
            <a:ext cx="9144000" cy="1655762"/>
          </a:xfrm>
        </p:spPr>
        <p:txBody>
          <a:bodyPr>
            <a:normAutofit/>
          </a:bodyPr>
          <a:lstStyle/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Glenys Benford-Lewis      1704552</a:t>
            </a:r>
          </a:p>
        </p:txBody>
      </p:sp>
      <p:pic>
        <p:nvPicPr>
          <p:cNvPr id="1026" name="Picture 2" descr="1475757345142_PastedImage">
            <a:extLst>
              <a:ext uri="{FF2B5EF4-FFF2-40B4-BE49-F238E27FC236}">
                <a16:creationId xmlns:a16="http://schemas.microsoft.com/office/drawing/2014/main" id="{2E85A201-6309-4816-8F45-4A138A878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1928" y="367747"/>
            <a:ext cx="285750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81446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B2948-08D9-4F08-A001-B372F7F1EE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301857"/>
            <a:ext cx="12192000" cy="1813302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Hidden Pain - Hidden Shame</a:t>
            </a:r>
            <a:br>
              <a:rPr lang="en-GB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sz="4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F1A184-A2ED-4E08-BCCA-E3AEF4A55AAA}"/>
              </a:ext>
            </a:extLst>
          </p:cNvPr>
          <p:cNvSpPr/>
          <p:nvPr/>
        </p:nvSpPr>
        <p:spPr>
          <a:xfrm>
            <a:off x="1" y="2967335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 Question</a:t>
            </a:r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analysis of how the stigma around </a:t>
            </a:r>
          </a:p>
          <a:p>
            <a:pPr algn="ctr"/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suicide impacts on families and the wider community.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94556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C46BA-97B2-44F9-9435-555888D92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Aims &amp;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CFD1B-A483-4BB6-85A7-E8A826178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Aim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understand how the stigma around suicide impacts on families and the wider community </a:t>
            </a:r>
          </a:p>
          <a:p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Objectives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review the literature surrounding suicide with the focus on the stigma attached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raise awareness of how society’s views can have a detrimental effect on how the individual, families and communities go through the grieving process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inform and develop better practice within counselling and psychotherapy</a:t>
            </a:r>
          </a:p>
        </p:txBody>
      </p:sp>
    </p:spTree>
    <p:extLst>
      <p:ext uri="{BB962C8B-B14F-4D97-AF65-F5344CB8AC3E}">
        <p14:creationId xmlns:p14="http://schemas.microsoft.com/office/powerpoint/2010/main" val="29829180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79925-E9E0-454F-BC70-3441FB412F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Stigma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Suicide 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Community 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Family 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Bereavement Process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Shame</a:t>
            </a: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Complex Grief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1E5A73C-6A2B-416D-BCF1-7B21602BA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Words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F7994B-E7D7-44A1-88E1-8DC488C3D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26" y="2812807"/>
            <a:ext cx="5051474" cy="3364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C3CC1F-14F7-463A-AAA0-143D92D7BBEB}"/>
              </a:ext>
            </a:extLst>
          </p:cNvPr>
          <p:cNvSpPr txBox="1"/>
          <p:nvPr/>
        </p:nvSpPr>
        <p:spPr>
          <a:xfrm>
            <a:off x="8157029" y="6357257"/>
            <a:ext cx="3570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www.shutterstock.com</a:t>
            </a:r>
          </a:p>
        </p:txBody>
      </p:sp>
    </p:spTree>
    <p:extLst>
      <p:ext uri="{BB962C8B-B14F-4D97-AF65-F5344CB8AC3E}">
        <p14:creationId xmlns:p14="http://schemas.microsoft.com/office/powerpoint/2010/main" val="3888408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C46BA-97B2-44F9-9435-555888D92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Suicide and Stigma?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CFD1B-A483-4BB6-85A7-E8A826178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Supported three, sometimes four, generations of people impacted by suicide</a:t>
            </a:r>
          </a:p>
          <a:p>
            <a:pPr lv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Seen the impact of an individual suicide on the wider community</a:t>
            </a:r>
          </a:p>
          <a:p>
            <a:pPr lv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Interest in the way in which stigma can be reduced </a:t>
            </a:r>
          </a:p>
          <a:p>
            <a:pPr lvl="1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Desire to inform and develop better practice within counselling</a:t>
            </a:r>
          </a:p>
          <a:p>
            <a:pPr lvl="1"/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92171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C46BA-97B2-44F9-9435-555888D92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CFD1B-A483-4BB6-85A7-E8A826178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Historical review of stigma around suicide – then and now</a:t>
            </a:r>
          </a:p>
          <a:p>
            <a:endParaRPr lang="en-GB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and cultural factors – while suicide is no longer a criminal offence, ongoing stigma means suicide verdicts are sometimes less likely to be given – particularly if there are cultural or religious taboos around suicide (Samaritans, 2018)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A large lawn in front of a house&#10;&#10;Description automatically generated">
            <a:extLst>
              <a:ext uri="{FF2B5EF4-FFF2-40B4-BE49-F238E27FC236}">
                <a16:creationId xmlns:a16="http://schemas.microsoft.com/office/drawing/2014/main" id="{010299F8-84AB-4534-82AB-A5C53DFAED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23"/>
          <a:stretch/>
        </p:blipFill>
        <p:spPr>
          <a:xfrm>
            <a:off x="7939314" y="3832503"/>
            <a:ext cx="3414486" cy="2404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CB044B-3E15-4934-923C-D7829ED5697C}"/>
              </a:ext>
            </a:extLst>
          </p:cNvPr>
          <p:cNvSpPr txBox="1"/>
          <p:nvPr/>
        </p:nvSpPr>
        <p:spPr>
          <a:xfrm>
            <a:off x="8708571" y="6236564"/>
            <a:ext cx="2394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www.google.com</a:t>
            </a:r>
          </a:p>
        </p:txBody>
      </p:sp>
    </p:spTree>
    <p:extLst>
      <p:ext uri="{BB962C8B-B14F-4D97-AF65-F5344CB8AC3E}">
        <p14:creationId xmlns:p14="http://schemas.microsoft.com/office/powerpoint/2010/main" val="39368047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FC5BD-36E9-4CFA-B5FF-C855401D2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Audience Participation: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11200F-A4E4-4EB0-BC2A-CE0D88542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8714"/>
            <a:ext cx="7081684" cy="5088834"/>
          </a:xfrm>
        </p:spPr>
        <p:txBody>
          <a:bodyPr>
            <a:normAutofit fontScale="62500" lnSpcReduction="20000"/>
          </a:bodyPr>
          <a:lstStyle/>
          <a:p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many suicides were there in the UK in 2018?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(a) 4,256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(b) 6,507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(c) 8,625</a:t>
            </a:r>
          </a:p>
          <a:p>
            <a:endParaRPr lang="en-GB" sz="3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percentage of suicides in the UK are males?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(a) 45%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(b) 65%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(c) 75%</a:t>
            </a:r>
          </a:p>
          <a:p>
            <a:endParaRPr lang="en-GB" sz="3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percentage of suicides in Wales are females?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(a) 28%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(b) 38%</a:t>
            </a:r>
          </a:p>
          <a:p>
            <a:pPr marL="0" indent="0">
              <a:buNone/>
            </a:pPr>
            <a:r>
              <a:rPr lang="en-GB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(c) 58%</a:t>
            </a:r>
          </a:p>
          <a:p>
            <a:pPr marL="0" indent="0">
              <a:buNone/>
            </a:pPr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7C660-22F2-44B6-A2BD-06EDC864A969}"/>
              </a:ext>
            </a:extLst>
          </p:cNvPr>
          <p:cNvSpPr txBox="1"/>
          <p:nvPr/>
        </p:nvSpPr>
        <p:spPr>
          <a:xfrm>
            <a:off x="8406581" y="1690688"/>
            <a:ext cx="24777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6,507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E64860-659B-4077-8AB3-79509FB713B4}"/>
              </a:ext>
            </a:extLst>
          </p:cNvPr>
          <p:cNvSpPr txBox="1"/>
          <p:nvPr/>
        </p:nvSpPr>
        <p:spPr>
          <a:xfrm>
            <a:off x="8406581" y="3429000"/>
            <a:ext cx="24777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75%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8D4923-45C9-4865-AF66-ADC0E3C36C7C}"/>
              </a:ext>
            </a:extLst>
          </p:cNvPr>
          <p:cNvSpPr txBox="1"/>
          <p:nvPr/>
        </p:nvSpPr>
        <p:spPr>
          <a:xfrm>
            <a:off x="8406580" y="5167312"/>
            <a:ext cx="24777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28%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C8C74C-E07C-4BF3-981A-21F6ACFAD128}"/>
              </a:ext>
            </a:extLst>
          </p:cNvPr>
          <p:cNvSpPr txBox="1"/>
          <p:nvPr/>
        </p:nvSpPr>
        <p:spPr>
          <a:xfrm>
            <a:off x="8406579" y="6090642"/>
            <a:ext cx="2155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(Samaritans, 2018)</a:t>
            </a:r>
          </a:p>
        </p:txBody>
      </p:sp>
    </p:spTree>
    <p:extLst>
      <p:ext uri="{BB962C8B-B14F-4D97-AF65-F5344CB8AC3E}">
        <p14:creationId xmlns:p14="http://schemas.microsoft.com/office/powerpoint/2010/main" val="3136837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06483-7613-419D-9836-92262B2FA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11516-E320-41AE-BC5F-450CB8630F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Constructivism approach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review of relevant literature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Establish and identify current practice, </a:t>
            </a: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evaluate whether it has been effective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Make recommendations for the future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Avoiding bias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research practice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BA480D65-F04E-45A1-A09B-01C558BEF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339" y="1936370"/>
            <a:ext cx="4969849" cy="37273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D2CED1-26E3-4AEF-9E4C-3DED2CA081F2}"/>
              </a:ext>
            </a:extLst>
          </p:cNvPr>
          <p:cNvSpPr txBox="1"/>
          <p:nvPr/>
        </p:nvSpPr>
        <p:spPr>
          <a:xfrm>
            <a:off x="8229600" y="6023429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www.expressdissertation.com</a:t>
            </a:r>
          </a:p>
        </p:txBody>
      </p:sp>
    </p:spTree>
    <p:extLst>
      <p:ext uri="{BB962C8B-B14F-4D97-AF65-F5344CB8AC3E}">
        <p14:creationId xmlns:p14="http://schemas.microsoft.com/office/powerpoint/2010/main" val="26761771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86BD1-1B08-4C6A-A90B-E63C22AAA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Timetable for research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56BF3E-ACC3-4652-A263-D8596D81C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Oct – deciding what to do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Nov- deciding on methodology of research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 – presenting project proposal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– attending  drop-in sessions and workshops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 – meeting with supervisor for individual tutorials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March – planning write up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April – final write up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May- review, check, clarify, hand in completed work </a:t>
            </a:r>
          </a:p>
        </p:txBody>
      </p:sp>
      <p:pic>
        <p:nvPicPr>
          <p:cNvPr id="5" name="Picture 4" descr="A picture containing cabinet&#10;&#10;Description automatically generated">
            <a:extLst>
              <a:ext uri="{FF2B5EF4-FFF2-40B4-BE49-F238E27FC236}">
                <a16:creationId xmlns:a16="http://schemas.microsoft.com/office/drawing/2014/main" id="{C8E34849-5D4B-4244-9B7A-B85A67F22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618" y="1690688"/>
            <a:ext cx="3335837" cy="4351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C5074D6-4A0D-493C-926F-884FDC78CD17}"/>
              </a:ext>
            </a:extLst>
          </p:cNvPr>
          <p:cNvSpPr txBox="1"/>
          <p:nvPr/>
        </p:nvSpPr>
        <p:spPr>
          <a:xfrm>
            <a:off x="9085942" y="6197600"/>
            <a:ext cx="1901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www.pngall.com</a:t>
            </a:r>
          </a:p>
        </p:txBody>
      </p:sp>
    </p:spTree>
    <p:extLst>
      <p:ext uri="{BB962C8B-B14F-4D97-AF65-F5344CB8AC3E}">
        <p14:creationId xmlns:p14="http://schemas.microsoft.com/office/powerpoint/2010/main" val="42804268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06483-7613-419D-9836-92262B2FA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11516-E320-41AE-BC5F-450CB8630F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Desktop research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Library search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Databases - Psych Articles, Mediline, Prime Academic, Ebsco Host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Credible newspaper articles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Peer reviewed journals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 limited (1999-2019)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3119EA11-E2BC-4453-87CB-DB49115F982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440" y="3238109"/>
            <a:ext cx="3596989" cy="3073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883F7B-8441-4B84-9B4F-1E7B4A5E5583}"/>
              </a:ext>
            </a:extLst>
          </p:cNvPr>
          <p:cNvSpPr txBox="1"/>
          <p:nvPr/>
        </p:nvSpPr>
        <p:spPr>
          <a:xfrm>
            <a:off x="8752114" y="6176963"/>
            <a:ext cx="2261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www.pinclipart.com</a:t>
            </a:r>
          </a:p>
        </p:txBody>
      </p:sp>
    </p:spTree>
    <p:extLst>
      <p:ext uri="{BB962C8B-B14F-4D97-AF65-F5344CB8AC3E}">
        <p14:creationId xmlns:p14="http://schemas.microsoft.com/office/powerpoint/2010/main" val="42325290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9350-8641-4989-B08F-0E3C59055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Authors Under Consideration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FB53A-2414-4CCE-989E-EC3731D5E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 Neimeyer – Professor of Psychology </a:t>
            </a: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Researcher: Reconstruction of Meaning; Bereavement</a:t>
            </a:r>
          </a:p>
          <a:p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 Shields – Clinical Psychologist</a:t>
            </a: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Researcher: Mental Health; Suicide Ideation </a:t>
            </a:r>
          </a:p>
          <a:p>
            <a:pPr marL="0" indent="0">
              <a:buNone/>
            </a:pPr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 John – Professor in Public Health and Psychiatry</a:t>
            </a:r>
          </a:p>
          <a:p>
            <a:pPr marL="1371600" lvl="3" indent="0">
              <a:buNone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Researcher: Translation of Research into Evidence Based Policy</a:t>
            </a:r>
          </a:p>
          <a:p>
            <a:pPr marL="1371600" lvl="3" indent="0">
              <a:buNone/>
            </a:pPr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and Practice; Suicide and Self Harm</a:t>
            </a:r>
          </a:p>
          <a:p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27676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9350-8641-4989-B08F-0E3C59055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Potential Arguments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FB53A-2414-4CCE-989E-EC3731D5E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 main themes:</a:t>
            </a:r>
          </a:p>
          <a:p>
            <a:pPr marL="742950" lvl="1" indent="-285750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Loss and loss of a lived life</a:t>
            </a:r>
          </a:p>
          <a:p>
            <a:pPr marL="742950" lvl="1" indent="-285750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 of stigma</a:t>
            </a:r>
          </a:p>
          <a:p>
            <a:pPr marL="742950" lvl="1" indent="-285750"/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 for support/ direction during the grief journey</a:t>
            </a:r>
          </a:p>
          <a:p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Difficulty of separating internalised stigma from public stigma – Fielden (2003); Begley and Quayle (2007); Baddeley and Singer (2009); Maple et al (2010); Smith et al (2011); Shields et al (2017)</a:t>
            </a:r>
          </a:p>
          <a:p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Disagreement between researchers and research outcomes about whether bereavement through suicide is different or not to other forms of bereavement – Clark (2001); </a:t>
            </a:r>
            <a:r>
              <a:rPr lang="en-GB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Cvinar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(2005); Sveen and Walby (2008); Shields et al (2017)</a:t>
            </a:r>
          </a:p>
          <a:p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35312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9350-8641-4989-B08F-0E3C59055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FB53A-2414-4CCE-989E-EC3731D5E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Lone working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Triggered by research findings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therapy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Supervision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Ergonomics </a:t>
            </a: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Self-care</a:t>
            </a:r>
          </a:p>
        </p:txBody>
      </p:sp>
    </p:spTree>
    <p:extLst>
      <p:ext uri="{BB962C8B-B14F-4D97-AF65-F5344CB8AC3E}">
        <p14:creationId xmlns:p14="http://schemas.microsoft.com/office/powerpoint/2010/main" val="31777241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9350-8641-4989-B08F-0E3C59055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Challenges, Strengths &amp; Limitations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FB53A-2414-4CCE-989E-EC3731D5E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Challenges:</a:t>
            </a:r>
          </a:p>
          <a:p>
            <a:pPr lvl="1"/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participant interaction – no phenomenological contact</a:t>
            </a:r>
          </a:p>
          <a:p>
            <a:pPr lvl="1"/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Staying narrow and deep</a:t>
            </a:r>
          </a:p>
          <a:p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Strengths:</a:t>
            </a:r>
          </a:p>
          <a:p>
            <a:pPr lvl="1"/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Deepening knowledge and understanding to inform practice </a:t>
            </a:r>
          </a:p>
          <a:p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Limitations:</a:t>
            </a:r>
          </a:p>
          <a:p>
            <a:pPr lvl="1"/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Current research papers - Journals within 10 year time span</a:t>
            </a:r>
          </a:p>
          <a:p>
            <a:pPr lvl="1"/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Lack of good quality peer reviewed journals</a:t>
            </a:r>
          </a:p>
          <a:p>
            <a:pPr lvl="1"/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count and time limitation</a:t>
            </a:r>
          </a:p>
          <a:p>
            <a:pPr lvl="1"/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24338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9350-8641-4989-B08F-0E3C59055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Identifying gaps in current research.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FB53A-2414-4CCE-989E-EC3731D5E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 tends to be time limited - Linde et al (2017), Shields et al (2017).</a:t>
            </a:r>
          </a:p>
          <a:p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 participants tend to be from limited population: mainly white, female, middle aged and self selecting - Linde et al (2017), Shields et al (2017).</a:t>
            </a:r>
          </a:p>
          <a:p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research focuses on individual or small social groups experience of stigma: rather than research on wider social attitudes towards suicide survivors - Linde et al (2017), Shields et al (2017).</a:t>
            </a:r>
          </a:p>
          <a:p>
            <a:pPr marL="0" indent="0">
              <a:buNone/>
            </a:pPr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83831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9350-8641-4989-B08F-0E3C59055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1146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Implications for Practice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ADDCF7-2CA0-4FE1-AF8A-2CD548F30583}"/>
              </a:ext>
            </a:extLst>
          </p:cNvPr>
          <p:cNvSpPr txBox="1"/>
          <p:nvPr/>
        </p:nvSpPr>
        <p:spPr>
          <a:xfrm>
            <a:off x="1205948" y="1822843"/>
            <a:ext cx="928977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Better informed counsellors and psychotherapists 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Importance of counsellors and psychotherapist being well supported 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Education for other agencies – GPs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Increased awareness of implications of suicide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 descr="A picture containing clothing, holding&#10;&#10;Description automatically generated">
            <a:extLst>
              <a:ext uri="{FF2B5EF4-FFF2-40B4-BE49-F238E27FC236}">
                <a16:creationId xmlns:a16="http://schemas.microsoft.com/office/drawing/2014/main" id="{D5B84951-E740-4C76-99CE-E6442ED02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084" y="3429000"/>
            <a:ext cx="2693362" cy="2850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3E3248-63C7-48E8-A774-7A514015D5FE}"/>
              </a:ext>
            </a:extLst>
          </p:cNvPr>
          <p:cNvSpPr txBox="1"/>
          <p:nvPr/>
        </p:nvSpPr>
        <p:spPr>
          <a:xfrm>
            <a:off x="8505371" y="6367129"/>
            <a:ext cx="2801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www.psychologytoday.com/</a:t>
            </a:r>
          </a:p>
        </p:txBody>
      </p:sp>
    </p:spTree>
    <p:extLst>
      <p:ext uri="{BB962C8B-B14F-4D97-AF65-F5344CB8AC3E}">
        <p14:creationId xmlns:p14="http://schemas.microsoft.com/office/powerpoint/2010/main" val="9143315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9350-8641-4989-B08F-0E3C59055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4505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1CFE4-32E3-45AD-9B1B-B1C02CAFA1C1}"/>
              </a:ext>
            </a:extLst>
          </p:cNvPr>
          <p:cNvSpPr txBox="1">
            <a:spLocks/>
          </p:cNvSpPr>
          <p:nvPr/>
        </p:nvSpPr>
        <p:spPr>
          <a:xfrm>
            <a:off x="838200" y="1650068"/>
            <a:ext cx="10515600" cy="422064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have enjoyed the research I have done so far on this topic as it has fuelled my passion to want to make a difference to people bereaved by suicide.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 experience supporting those left behind after a suicide has shown me that one of the biggest blockers to effectively processing grief is stigma.  </a:t>
            </a: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78043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98DB569-1840-49E9-83CF-28305B5497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7" t="10051" r="27884" b="11894"/>
          <a:stretch/>
        </p:blipFill>
        <p:spPr>
          <a:xfrm>
            <a:off x="6342184" y="752509"/>
            <a:ext cx="5430130" cy="5352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1CFE4-32E3-45AD-9B1B-B1C02CAFA1C1}"/>
              </a:ext>
            </a:extLst>
          </p:cNvPr>
          <p:cNvSpPr txBox="1">
            <a:spLocks/>
          </p:cNvSpPr>
          <p:nvPr/>
        </p:nvSpPr>
        <p:spPr>
          <a:xfrm>
            <a:off x="0" y="2124392"/>
            <a:ext cx="6553200" cy="260921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Hope is being able to </a:t>
            </a:r>
          </a:p>
          <a:p>
            <a:pPr marL="0" indent="0" algn="ctr">
              <a:buNone/>
            </a:pPr>
            <a:r>
              <a:rPr lang="en-GB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see that there is light </a:t>
            </a:r>
          </a:p>
          <a:p>
            <a:pPr marL="0" indent="0" algn="ctr">
              <a:buNone/>
            </a:pPr>
            <a:r>
              <a:rPr lang="en-GB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despite all of the darkness.</a:t>
            </a:r>
          </a:p>
          <a:p>
            <a:pPr marL="0" indent="0" algn="ctr">
              <a:buNone/>
            </a:pP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Desmond Tutu.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AEFFD1-6345-4C45-B9BD-8F375C4A98FC}"/>
              </a:ext>
            </a:extLst>
          </p:cNvPr>
          <p:cNvSpPr txBox="1"/>
          <p:nvPr/>
        </p:nvSpPr>
        <p:spPr>
          <a:xfrm>
            <a:off x="8242852" y="6308035"/>
            <a:ext cx="261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www.hopeafterloss.org</a:t>
            </a:r>
          </a:p>
        </p:txBody>
      </p:sp>
    </p:spTree>
    <p:extLst>
      <p:ext uri="{BB962C8B-B14F-4D97-AF65-F5344CB8AC3E}">
        <p14:creationId xmlns:p14="http://schemas.microsoft.com/office/powerpoint/2010/main" val="9609720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89350-8641-4989-B08F-0E3C59055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58969"/>
            <a:ext cx="121920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QUESTIONS?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006F71-03C9-463E-B76C-17D7BB925B5A}"/>
              </a:ext>
            </a:extLst>
          </p:cNvPr>
          <p:cNvSpPr txBox="1"/>
          <p:nvPr/>
        </p:nvSpPr>
        <p:spPr>
          <a:xfrm>
            <a:off x="9166236" y="348176"/>
            <a:ext cx="247772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 </a:t>
            </a:r>
            <a:r>
              <a:rPr lang="en-GB" sz="23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GB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9FD446-C29A-47AE-A992-F74198B0E2B7}"/>
              </a:ext>
            </a:extLst>
          </p:cNvPr>
          <p:cNvSpPr txBox="1"/>
          <p:nvPr/>
        </p:nvSpPr>
        <p:spPr>
          <a:xfrm>
            <a:off x="866525" y="2458969"/>
            <a:ext cx="247772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 </a:t>
            </a:r>
            <a:r>
              <a:rPr lang="en-GB" sz="23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GB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594B60-5F96-4A87-9269-50F1E8005F04}"/>
              </a:ext>
            </a:extLst>
          </p:cNvPr>
          <p:cNvSpPr txBox="1"/>
          <p:nvPr/>
        </p:nvSpPr>
        <p:spPr>
          <a:xfrm>
            <a:off x="6688507" y="3121750"/>
            <a:ext cx="247772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 </a:t>
            </a:r>
            <a:r>
              <a:rPr lang="en-GB" sz="23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GB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CD8CBE-DE7F-411C-9316-E6E5574D88D3}"/>
              </a:ext>
            </a:extLst>
          </p:cNvPr>
          <p:cNvSpPr txBox="1"/>
          <p:nvPr/>
        </p:nvSpPr>
        <p:spPr>
          <a:xfrm>
            <a:off x="3025765" y="-341263"/>
            <a:ext cx="247772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 </a:t>
            </a:r>
            <a:r>
              <a:rPr lang="en-GB" sz="23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GB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69657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92E6054-BAE8-476C-8037-BEBB81D7178E}"/>
              </a:ext>
            </a:extLst>
          </p:cNvPr>
          <p:cNvSpPr/>
          <p:nvPr/>
        </p:nvSpPr>
        <p:spPr>
          <a:xfrm>
            <a:off x="669234" y="793409"/>
            <a:ext cx="10853531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4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Baddeley, J. &amp; Singer, J. (2009) A Social International Model of Bereavement Narrative Disclosure.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Review of General Psychology,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13(3), pp. 202-218.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Begley, M. &amp; Quayle, E. (2007) The Lived Experience of Adults Bereaved by Suicide: A Phenomenological Study.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Crisis: The Journal of Crisis Intervention and Suicide Prevention,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28(1), pp. 26-34.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Clark, S. (2001) Bereavement after suicide - how far have we come and where do we go from here?.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Crisis: The Journal of Crisis Intervention and Suicide Prevention,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22(3), pp. 102-108.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Cvinar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 (2005) Do Suicide Survivors Suffer Social Stigma: A Review of the Literature.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Perspectives in Psychiatric Care,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41(1), p. 14.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Fielden, J. (2003) Grief as a transformative experience: weaving through different lifeworlds after a loved one has completed suicide.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Mental Health Nursing,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12(1), pp. 74-85.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John, A. et al. (2017) Newspaper Reporting on a Cluster of Suicides in the UK: A Study of Article Characteristics Using PRINTQUAL.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Crisis,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38(1), pp. 17-25.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Linde, K. et al. (2017) Grief Interventions for People Bereaved by Suicide: A Systematic Review.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PLOS One,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12(6), pp. 1-20.</a:t>
            </a:r>
            <a:endParaRPr lang="en-GB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183809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92E6054-BAE8-476C-8037-BEBB81D7178E}"/>
              </a:ext>
            </a:extLst>
          </p:cNvPr>
          <p:cNvSpPr/>
          <p:nvPr/>
        </p:nvSpPr>
        <p:spPr>
          <a:xfrm>
            <a:off x="669234" y="1084957"/>
            <a:ext cx="10853531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4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Maple, M., Plummer, D., Edwards, H. &amp; Minichiello, V. (2010) Silenced voices: hearing the stories of parents bereaved through suicide death of a young adult child.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 and Social Care in the Community,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18(3), pp. 241-248.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Neimeyer, R. &amp; </a:t>
            </a:r>
            <a:r>
              <a:rPr lang="en-US" altLang="en-US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Cerei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 (2015) Surviving Suicide Loss: Recommendations for Research.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Acta </a:t>
            </a:r>
            <a:r>
              <a:rPr lang="en-US" altLang="en-US" i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Universitaria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25(2), pp. 5-9.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Samaritans, 2019.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Suicide Statistics Report.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altLang="en-US" u="sng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https://www.samaritans.org/wales/about-samaritans/research-policy/suicide-facts-and-figures/</a:t>
            </a:r>
            <a:b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 12 2019].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Shields, C., Kavanagh, M. &amp; Russo, K. (2017) A Qualitative Systematic Review of the Bereavement Process Following Suicide.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Death and Dying,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74(4), pp. 426-454.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Smith, A., Joseph, S. &amp; Das Nair, R. (2011) An interpretative phenomenological analysis of posttraumatic growth in adults bereaved by suicide.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Loss and Trauma,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16(5), pp. 413-430.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Sveen, C. &amp; Walby, F. (2008) Suicide survivors' mental health and grief reactions: A systemic review of controlled studies. </a:t>
            </a:r>
            <a:r>
              <a:rPr lang="en-US" altLang="en-US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Suicide and Life-Threatening Behavior, </a:t>
            </a:r>
            <a:r>
              <a:rPr lang="en-US" altLang="en-US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38(1), pp. 13-29.</a:t>
            </a:r>
            <a:endParaRPr lang="en-GB" altLang="en-US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917741046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AC8572FA451C4A8C62C266268C941C" ma:contentTypeVersion="2" ma:contentTypeDescription="Create a new document." ma:contentTypeScope="" ma:versionID="443838c2505e27dfa5a566a6307627d4">
  <xsd:schema xmlns:xsd="http://www.w3.org/2001/XMLSchema" xmlns:xs="http://www.w3.org/2001/XMLSchema" xmlns:p="http://schemas.microsoft.com/office/2006/metadata/properties" xmlns:ns3="6d46fdde-5d26-4950-981c-b14a66732252" targetNamespace="http://schemas.microsoft.com/office/2006/metadata/properties" ma:root="true" ma:fieldsID="a1a540fe46091ff8aa63ff1c5c9b349d" ns3:_="">
    <xsd:import namespace="6d46fdde-5d26-4950-981c-b14a6673225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46fdde-5d26-4950-981c-b14a667322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13DE5D-5779-422E-9754-8FE5D636EB34}">
  <ds:schemaRefs>
    <ds:schemaRef ds:uri="http://purl.org/dc/terms/"/>
    <ds:schemaRef ds:uri="http://schemas.openxmlformats.org/package/2006/metadata/core-properties"/>
    <ds:schemaRef ds:uri="6d46fdde-5d26-4950-981c-b14a66732252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D6FCC4D-3235-4361-9B51-7A190A6EB6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23595A-AB1F-4225-913E-BBF4C12096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46fdde-5d26-4950-981c-b14a6673225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1733</TotalTime>
  <Words>1217</Words>
  <Application>Microsoft Office PowerPoint</Application>
  <PresentationFormat>Widescreen</PresentationFormat>
  <Paragraphs>169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Major Project Research Proposal      </vt:lpstr>
      <vt:lpstr>Hidden Pain - Hidden Shame </vt:lpstr>
      <vt:lpstr>Aims &amp; Objectives</vt:lpstr>
      <vt:lpstr>Key Words</vt:lpstr>
      <vt:lpstr>Why Suicide and Stigma?</vt:lpstr>
      <vt:lpstr>Background</vt:lpstr>
      <vt:lpstr>Audience Participation:</vt:lpstr>
      <vt:lpstr>Methodology </vt:lpstr>
      <vt:lpstr>Timetable for research </vt:lpstr>
      <vt:lpstr>Method  </vt:lpstr>
      <vt:lpstr>Authors Under Consideration</vt:lpstr>
      <vt:lpstr>Potential Arguments</vt:lpstr>
      <vt:lpstr>Ethical Considerations</vt:lpstr>
      <vt:lpstr>Challenges, Strengths &amp; Limitations</vt:lpstr>
      <vt:lpstr>Identifying gaps in current research.</vt:lpstr>
      <vt:lpstr>Implications for Practice</vt:lpstr>
      <vt:lpstr>Personal Reflection</vt:lpstr>
      <vt:lpstr>PowerPoint Presentation</vt:lpstr>
      <vt:lpstr>ANY QUESTIONS?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Major Project Research Proposal</dc:title>
  <dc:creator>Jane Masters</dc:creator>
  <cp:lastModifiedBy>Student</cp:lastModifiedBy>
  <cp:revision>163</cp:revision>
  <dcterms:created xsi:type="dcterms:W3CDTF">2019-10-23T10:44:28Z</dcterms:created>
  <dcterms:modified xsi:type="dcterms:W3CDTF">2019-12-09T20:50:55Z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0x0101007CAC8572FA451C4A8C62C266268C941C</vt:lpwstr>
  </property>
</Properties>
</file>