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embeddedFontLst>
    <p:embeddedFont>
      <p:font typeface="Open Sans" panose="020B0606030504020204" pitchFamily="34" charset="0"/>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0" roundtripDataSignature="AMtx7mg2Z+hyJACNSFvY5XLn+Hsvm1AAx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26"/>
  </p:normalViewPr>
  <p:slideViewPr>
    <p:cSldViewPr snapToGrid="0">
      <p:cViewPr varScale="1">
        <p:scale>
          <a:sx n="59" d="100"/>
          <a:sy n="59" d="100"/>
        </p:scale>
        <p:origin x="94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font" Target="fonts/font4.fntdata"/><Relationship Id="rId2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 name="Google Shape;7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 name="Google Shape;79;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7" name="Google Shape;8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This assessment will focus on the personal analysis to identify strengths, threats, opportunities and weaknesses. The concept and importance of SWOT analysis have been demonstrated. Efficient strategies to utilise personal strengths and mitigate weak areas will be illustrated. In addition, processes to utilise opportunities through personal strengths will be provided. These will help me to enhance my knowledge, recognising strengths and utilising and gaining opportunities. </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95" name="Google Shape;9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GB" sz="1200">
                <a:solidFill>
                  <a:schemeClr val="dk1"/>
                </a:solidFill>
                <a:latin typeface="Times New Roman"/>
                <a:ea typeface="Times New Roman"/>
                <a:cs typeface="Times New Roman"/>
                <a:sym typeface="Times New Roman"/>
              </a:rPr>
              <a:t>SWOT analysis plays a pivotal role in detecting strengths and weaknesses. Also, this helps in structuring plans to drive and utilise opportunities through strengths. Also, these fostered plans help in interpreting all the potential threats and identifying the weak areas to be reduced and mitigated (</a:t>
            </a:r>
            <a:r>
              <a:rPr lang="en-GB" sz="1200">
                <a:solidFill>
                  <a:srgbClr val="222222"/>
                </a:solidFill>
                <a:highlight>
                  <a:srgbClr val="FFFFFF"/>
                </a:highlight>
                <a:latin typeface="Times New Roman"/>
                <a:ea typeface="Times New Roman"/>
                <a:cs typeface="Times New Roman"/>
                <a:sym typeface="Times New Roman"/>
              </a:rPr>
              <a:t>Sammut-Bonnici and Galea, 2015)</a:t>
            </a:r>
            <a:r>
              <a:rPr lang="en-GB" sz="1200">
                <a:solidFill>
                  <a:schemeClr val="dk1"/>
                </a:solidFill>
                <a:latin typeface="Times New Roman"/>
                <a:ea typeface="Times New Roman"/>
                <a:cs typeface="Times New Roman"/>
                <a:sym typeface="Times New Roman"/>
              </a:rPr>
              <a:t>. This model can help me to drive several opportunities and grow my career by reducing and mitigating my weak areas. I can also prepare suitable plans to combat predicted threats.  </a:t>
            </a:r>
            <a:endParaRPr sz="1200">
              <a:latin typeface="Times New Roman"/>
              <a:ea typeface="Times New Roman"/>
              <a:cs typeface="Times New Roman"/>
              <a:sym typeface="Times New Roman"/>
            </a:endParaRPr>
          </a:p>
        </p:txBody>
      </p:sp>
      <p:sp>
        <p:nvSpPr>
          <p:cNvPr id="104" name="Google Shape;104;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 have developed and acquired various crucial skills to improve my performance and increase my employability to get a wide range of opportunities. I have improved time management and communication skills. Improved time management skills help in prioritising important tasks to accomplish operations and meet deadlines. Also, I am efficient in multitasking (</a:t>
            </a:r>
            <a:r>
              <a:rPr lang="en-GB" sz="1200">
                <a:solidFill>
                  <a:srgbClr val="222222"/>
                </a:solidFill>
                <a:highlight>
                  <a:srgbClr val="FFFFFF"/>
                </a:highlight>
                <a:latin typeface="Times New Roman"/>
                <a:ea typeface="Times New Roman"/>
                <a:cs typeface="Times New Roman"/>
                <a:sym typeface="Times New Roman"/>
              </a:rPr>
              <a:t>Crenshaw, 2021)</a:t>
            </a:r>
            <a:r>
              <a:rPr lang="en-GB" sz="1200">
                <a:solidFill>
                  <a:schemeClr val="dk1"/>
                </a:solidFill>
                <a:latin typeface="Times New Roman"/>
                <a:ea typeface="Times New Roman"/>
                <a:cs typeface="Times New Roman"/>
                <a:sym typeface="Times New Roman"/>
              </a:rPr>
              <a:t>. Effective interactions help in understanding patient requirements to meet their expectations and lead to satisfaction (</a:t>
            </a:r>
            <a:r>
              <a:rPr lang="en-GB" sz="1200">
                <a:solidFill>
                  <a:srgbClr val="222222"/>
                </a:solidFill>
                <a:highlight>
                  <a:srgbClr val="FFFFFF"/>
                </a:highlight>
                <a:latin typeface="Times New Roman"/>
                <a:ea typeface="Times New Roman"/>
                <a:cs typeface="Times New Roman"/>
                <a:sym typeface="Times New Roman"/>
              </a:rPr>
              <a:t>Handayani and Widagdo, 2024)</a:t>
            </a:r>
            <a:r>
              <a:rPr lang="en-GB" sz="1200">
                <a:solidFill>
                  <a:schemeClr val="dk1"/>
                </a:solidFill>
                <a:latin typeface="Times New Roman"/>
                <a:ea typeface="Times New Roman"/>
                <a:cs typeface="Times New Roman"/>
                <a:sym typeface="Times New Roman"/>
              </a:rPr>
              <a:t>. I lack critical thinking and decision-making skills. I am inefficient in making decisions quickly. Also, I lack technological knowledge, which is a threat to my career development, as modern technologies have become an integral part of the health and social care department. </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114" name="Google Shape;114;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 need to broaden my perspectives through open communication. I have gathered knowledge on modern technologies through open discussion. Also, time management can help in making decisions by covering all the tasks and observing their outcomes. </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127" name="Google Shape;12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 can meet patient expectations by aligning their choices and changing demands with the help of open communication. Also, I can handle the pressure of executing multiple tasks within deadlines in an organised way with the help of improved time management skills. </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136" name="Google Shape;136;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GB" sz="1200" dirty="0">
                <a:solidFill>
                  <a:schemeClr val="dk1"/>
                </a:solidFill>
                <a:latin typeface="Times New Roman"/>
                <a:ea typeface="Times New Roman"/>
                <a:cs typeface="Times New Roman"/>
                <a:sym typeface="Times New Roman"/>
              </a:rPr>
              <a:t>This study has depicted the idea and significance of SWOT analysis. Personal strengths, opportunities, threats and weaknesses have been illustrated. The strategies of utilising strengths to drive opportunities have been provided. </a:t>
            </a:r>
            <a:endParaRPr sz="1200" dirty="0">
              <a:latin typeface="Times New Roman"/>
              <a:ea typeface="Times New Roman"/>
              <a:cs typeface="Times New Roman"/>
              <a:sym typeface="Times New Roman"/>
            </a:endParaRPr>
          </a:p>
        </p:txBody>
      </p:sp>
      <p:sp>
        <p:nvSpPr>
          <p:cNvPr id="145" name="Google Shape;14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4" name="Google Shape;154;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
        <p:cNvGrpSpPr/>
        <p:nvPr/>
      </p:nvGrpSpPr>
      <p:grpSpPr>
        <a:xfrm>
          <a:off x="0" y="0"/>
          <a:ext cx="0" cy="0"/>
          <a:chOff x="0" y="0"/>
          <a:chExt cx="0" cy="0"/>
        </a:xfrm>
      </p:grpSpPr>
      <p:sp>
        <p:nvSpPr>
          <p:cNvPr id="11" name="Google Shape;11;p1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2" name="Google Shape;12;p12"/>
          <p:cNvSpPr txBox="1">
            <a:spLocks noGrp="1"/>
          </p:cNvSpPr>
          <p:nvPr>
            <p:ph type="body" idx="1"/>
          </p:nvPr>
        </p:nvSpPr>
        <p:spPr>
          <a:xfrm>
            <a:off x="609600" y="1600201"/>
            <a:ext cx="10972800" cy="3917032"/>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3" name="Google Shape;13;p12"/>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12"/>
          <p:cNvSpPr txBox="1">
            <a:spLocks noGrp="1"/>
          </p:cNvSpPr>
          <p:nvPr>
            <p:ph type="ftr" idx="11"/>
          </p:nvPr>
        </p:nvSpPr>
        <p:spPr>
          <a:xfrm>
            <a:off x="4176184" y="6461126"/>
            <a:ext cx="3860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2pPr>
            <a:lvl3pPr marR="0" lvl="2"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3pPr>
            <a:lvl4pPr marR="0" lvl="3"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4pPr>
            <a:lvl5pPr marR="0" lvl="4"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5pPr>
            <a:lvl6pPr marR="0" lvl="5"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6pPr>
            <a:lvl7pPr marR="0" lvl="6"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7pPr>
            <a:lvl8pPr marR="0" lvl="7"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8pPr>
            <a:lvl9pPr marR="0" lvl="8"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9pPr>
          </a:lstStyle>
          <a:p>
            <a:endParaRPr/>
          </a:p>
        </p:txBody>
      </p:sp>
      <p:sp>
        <p:nvSpPr>
          <p:cNvPr id="15" name="Google Shape;15;p12"/>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rgbClr val="898989"/>
                </a:solidFill>
                <a:latin typeface="Open Sans"/>
                <a:ea typeface="Open Sans"/>
                <a:cs typeface="Open Sans"/>
                <a:sym typeface="Open Sans"/>
              </a:defRPr>
            </a:lvl1pPr>
            <a:lvl2pPr marL="0" marR="0" lvl="1" indent="0" algn="r">
              <a:spcBef>
                <a:spcPts val="0"/>
              </a:spcBef>
              <a:buNone/>
              <a:defRPr sz="1200" b="0" i="0" u="none" strike="noStrike" cap="none">
                <a:solidFill>
                  <a:srgbClr val="898989"/>
                </a:solidFill>
                <a:latin typeface="Open Sans"/>
                <a:ea typeface="Open Sans"/>
                <a:cs typeface="Open Sans"/>
                <a:sym typeface="Open Sans"/>
              </a:defRPr>
            </a:lvl2pPr>
            <a:lvl3pPr marL="0" marR="0" lvl="2" indent="0" algn="r">
              <a:spcBef>
                <a:spcPts val="0"/>
              </a:spcBef>
              <a:buNone/>
              <a:defRPr sz="1200" b="0" i="0" u="none" strike="noStrike" cap="none">
                <a:solidFill>
                  <a:srgbClr val="898989"/>
                </a:solidFill>
                <a:latin typeface="Open Sans"/>
                <a:ea typeface="Open Sans"/>
                <a:cs typeface="Open Sans"/>
                <a:sym typeface="Open Sans"/>
              </a:defRPr>
            </a:lvl3pPr>
            <a:lvl4pPr marL="0" marR="0" lvl="3" indent="0" algn="r">
              <a:spcBef>
                <a:spcPts val="0"/>
              </a:spcBef>
              <a:buNone/>
              <a:defRPr sz="1200" b="0" i="0" u="none" strike="noStrike" cap="none">
                <a:solidFill>
                  <a:srgbClr val="898989"/>
                </a:solidFill>
                <a:latin typeface="Open Sans"/>
                <a:ea typeface="Open Sans"/>
                <a:cs typeface="Open Sans"/>
                <a:sym typeface="Open Sans"/>
              </a:defRPr>
            </a:lvl4pPr>
            <a:lvl5pPr marL="0" marR="0" lvl="4" indent="0" algn="r">
              <a:spcBef>
                <a:spcPts val="0"/>
              </a:spcBef>
              <a:buNone/>
              <a:defRPr sz="1200" b="0" i="0" u="none" strike="noStrike" cap="none">
                <a:solidFill>
                  <a:srgbClr val="898989"/>
                </a:solidFill>
                <a:latin typeface="Open Sans"/>
                <a:ea typeface="Open Sans"/>
                <a:cs typeface="Open Sans"/>
                <a:sym typeface="Open Sans"/>
              </a:defRPr>
            </a:lvl5pPr>
            <a:lvl6pPr marL="0" marR="0" lvl="5" indent="0" algn="r">
              <a:spcBef>
                <a:spcPts val="0"/>
              </a:spcBef>
              <a:buNone/>
              <a:defRPr sz="1200" b="0" i="0" u="none" strike="noStrike" cap="none">
                <a:solidFill>
                  <a:srgbClr val="898989"/>
                </a:solidFill>
                <a:latin typeface="Open Sans"/>
                <a:ea typeface="Open Sans"/>
                <a:cs typeface="Open Sans"/>
                <a:sym typeface="Open Sans"/>
              </a:defRPr>
            </a:lvl6pPr>
            <a:lvl7pPr marL="0" marR="0" lvl="6" indent="0" algn="r">
              <a:spcBef>
                <a:spcPts val="0"/>
              </a:spcBef>
              <a:buNone/>
              <a:defRPr sz="1200" b="0" i="0" u="none" strike="noStrike" cap="none">
                <a:solidFill>
                  <a:srgbClr val="898989"/>
                </a:solidFill>
                <a:latin typeface="Open Sans"/>
                <a:ea typeface="Open Sans"/>
                <a:cs typeface="Open Sans"/>
                <a:sym typeface="Open Sans"/>
              </a:defRPr>
            </a:lvl7pPr>
            <a:lvl8pPr marL="0" marR="0" lvl="7" indent="0" algn="r">
              <a:spcBef>
                <a:spcPts val="0"/>
              </a:spcBef>
              <a:buNone/>
              <a:defRPr sz="1200" b="0" i="0" u="none" strike="noStrike" cap="none">
                <a:solidFill>
                  <a:srgbClr val="898989"/>
                </a:solidFill>
                <a:latin typeface="Open Sans"/>
                <a:ea typeface="Open Sans"/>
                <a:cs typeface="Open Sans"/>
                <a:sym typeface="Open Sans"/>
              </a:defRPr>
            </a:lvl8pPr>
            <a:lvl9pPr marL="0" marR="0" lvl="8" indent="0" algn="r">
              <a:spcBef>
                <a:spcPts val="0"/>
              </a:spcBef>
              <a:buNone/>
              <a:defRPr sz="1200" b="0" i="0" u="none" strike="noStrike" cap="none">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16"/>
        <p:cNvGrpSpPr/>
        <p:nvPr/>
      </p:nvGrpSpPr>
      <p:grpSpPr>
        <a:xfrm>
          <a:off x="0" y="0"/>
          <a:ext cx="0" cy="0"/>
          <a:chOff x="0" y="0"/>
          <a:chExt cx="0" cy="0"/>
        </a:xfrm>
      </p:grpSpPr>
      <p:sp>
        <p:nvSpPr>
          <p:cNvPr id="17" name="Google Shape;17;p13"/>
          <p:cNvSpPr txBox="1">
            <a:spLocks noGrp="1"/>
          </p:cNvSpPr>
          <p:nvPr>
            <p:ph type="ctrTitle"/>
          </p:nvPr>
        </p:nvSpPr>
        <p:spPr>
          <a:xfrm>
            <a:off x="911424" y="1988841"/>
            <a:ext cx="10363200" cy="14700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8" name="Google Shape;18;p13"/>
          <p:cNvSpPr txBox="1">
            <a:spLocks noGrp="1"/>
          </p:cNvSpPr>
          <p:nvPr>
            <p:ph type="subTitle" idx="1"/>
          </p:nvPr>
        </p:nvSpPr>
        <p:spPr>
          <a:xfrm>
            <a:off x="1825824" y="3744615"/>
            <a:ext cx="8534400" cy="1752600"/>
          </a:xfrm>
          <a:prstGeom prst="rect">
            <a:avLst/>
          </a:prstGeom>
          <a:noFill/>
          <a:ln>
            <a:noFill/>
          </a:ln>
        </p:spPr>
        <p:txBody>
          <a:bodyPr spcFirstLastPara="1" wrap="square" lIns="91425" tIns="45700" rIns="91425" bIns="45700" anchor="t" anchorCtr="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9" name="Google Shape;19;p13"/>
          <p:cNvSpPr txBox="1">
            <a:spLocks noGrp="1"/>
          </p:cNvSpPr>
          <p:nvPr>
            <p:ph type="dt" idx="10"/>
          </p:nvPr>
        </p:nvSpPr>
        <p:spPr>
          <a:xfrm>
            <a:off x="527051"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3"/>
          <p:cNvSpPr txBox="1">
            <a:spLocks noGrp="1"/>
          </p:cNvSpPr>
          <p:nvPr>
            <p:ph type="ftr" idx="11"/>
          </p:nvPr>
        </p:nvSpPr>
        <p:spPr>
          <a:xfrm>
            <a:off x="5520267" y="6381751"/>
            <a:ext cx="3860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2pPr>
            <a:lvl3pPr marR="0" lvl="2"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3pPr>
            <a:lvl4pPr marR="0" lvl="3"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4pPr>
            <a:lvl5pPr marR="0" lvl="4"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5pPr>
            <a:lvl6pPr marR="0" lvl="5"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6pPr>
            <a:lvl7pPr marR="0" lvl="6"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7pPr>
            <a:lvl8pPr marR="0" lvl="7"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8pPr>
            <a:lvl9pPr marR="0" lvl="8"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9pPr>
          </a:lstStyle>
          <a:p>
            <a:endParaRPr/>
          </a:p>
        </p:txBody>
      </p:sp>
      <p:sp>
        <p:nvSpPr>
          <p:cNvPr id="21" name="Google Shape;21;p13"/>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
        <p:cNvGrpSpPr/>
        <p:nvPr/>
      </p:nvGrpSpPr>
      <p:grpSpPr>
        <a:xfrm>
          <a:off x="0" y="0"/>
          <a:ext cx="0" cy="0"/>
          <a:chOff x="0" y="0"/>
          <a:chExt cx="0" cy="0"/>
        </a:xfrm>
      </p:grpSpPr>
      <p:sp>
        <p:nvSpPr>
          <p:cNvPr id="23" name="Google Shape;23;p14"/>
          <p:cNvSpPr txBox="1">
            <a:spLocks noGrp="1"/>
          </p:cNvSpPr>
          <p:nvPr>
            <p:ph type="title"/>
          </p:nvPr>
        </p:nvSpPr>
        <p:spPr>
          <a:xfrm>
            <a:off x="911424" y="3993084"/>
            <a:ext cx="103632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4" name="Google Shape;24;p14"/>
          <p:cNvSpPr txBox="1">
            <a:spLocks noGrp="1"/>
          </p:cNvSpPr>
          <p:nvPr>
            <p:ph type="body" idx="1"/>
          </p:nvPr>
        </p:nvSpPr>
        <p:spPr>
          <a:xfrm>
            <a:off x="911424" y="2492897"/>
            <a:ext cx="103632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5" name="Google Shape;25;p14"/>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4"/>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
        <p:cNvGrpSpPr/>
        <p:nvPr/>
      </p:nvGrpSpPr>
      <p:grpSpPr>
        <a:xfrm>
          <a:off x="0" y="0"/>
          <a:ext cx="0" cy="0"/>
          <a:chOff x="0" y="0"/>
          <a:chExt cx="0" cy="0"/>
        </a:xfrm>
      </p:grpSpPr>
      <p:sp>
        <p:nvSpPr>
          <p:cNvPr id="28" name="Google Shape;28;p15"/>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9" name="Google Shape;29;p15"/>
          <p:cNvSpPr txBox="1">
            <a:spLocks noGrp="1"/>
          </p:cNvSpPr>
          <p:nvPr>
            <p:ph type="body" idx="1"/>
          </p:nvPr>
        </p:nvSpPr>
        <p:spPr>
          <a:xfrm>
            <a:off x="609600" y="1600201"/>
            <a:ext cx="5384800" cy="3989040"/>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0" name="Google Shape;30;p15"/>
          <p:cNvSpPr txBox="1">
            <a:spLocks noGrp="1"/>
          </p:cNvSpPr>
          <p:nvPr>
            <p:ph type="body" idx="2"/>
          </p:nvPr>
        </p:nvSpPr>
        <p:spPr>
          <a:xfrm>
            <a:off x="6197600" y="1600201"/>
            <a:ext cx="5384800" cy="3989040"/>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1" name="Google Shape;31;p15"/>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5"/>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3"/>
        <p:cNvGrpSpPr/>
        <p:nvPr/>
      </p:nvGrpSpPr>
      <p:grpSpPr>
        <a:xfrm>
          <a:off x="0" y="0"/>
          <a:ext cx="0" cy="0"/>
          <a:chOff x="0" y="0"/>
          <a:chExt cx="0" cy="0"/>
        </a:xfrm>
      </p:grpSpPr>
      <p:sp>
        <p:nvSpPr>
          <p:cNvPr id="34" name="Google Shape;34;p16"/>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5" name="Google Shape;35;p16"/>
          <p:cNvSpPr txBox="1">
            <a:spLocks noGrp="1"/>
          </p:cNvSpPr>
          <p:nvPr>
            <p:ph type="body" idx="1"/>
          </p:nvPr>
        </p:nvSpPr>
        <p:spPr>
          <a:xfrm>
            <a:off x="609600" y="1535113"/>
            <a:ext cx="5386917"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6" name="Google Shape;36;p16"/>
          <p:cNvSpPr txBox="1">
            <a:spLocks noGrp="1"/>
          </p:cNvSpPr>
          <p:nvPr>
            <p:ph type="body" idx="2"/>
          </p:nvPr>
        </p:nvSpPr>
        <p:spPr>
          <a:xfrm>
            <a:off x="609600" y="2174876"/>
            <a:ext cx="5386917" cy="3414365"/>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37" name="Google Shape;37;p16"/>
          <p:cNvSpPr txBox="1">
            <a:spLocks noGrp="1"/>
          </p:cNvSpPr>
          <p:nvPr>
            <p:ph type="body" idx="3"/>
          </p:nvPr>
        </p:nvSpPr>
        <p:spPr>
          <a:xfrm>
            <a:off x="6193368" y="1535113"/>
            <a:ext cx="5389033"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8" name="Google Shape;38;p16"/>
          <p:cNvSpPr txBox="1">
            <a:spLocks noGrp="1"/>
          </p:cNvSpPr>
          <p:nvPr>
            <p:ph type="body" idx="4"/>
          </p:nvPr>
        </p:nvSpPr>
        <p:spPr>
          <a:xfrm>
            <a:off x="6193368" y="2174876"/>
            <a:ext cx="5389033" cy="3414365"/>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39" name="Google Shape;39;p16"/>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6"/>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1"/>
        <p:cNvGrpSpPr/>
        <p:nvPr/>
      </p:nvGrpSpPr>
      <p:grpSpPr>
        <a:xfrm>
          <a:off x="0" y="0"/>
          <a:ext cx="0" cy="0"/>
          <a:chOff x="0" y="0"/>
          <a:chExt cx="0" cy="0"/>
        </a:xfrm>
      </p:grpSpPr>
      <p:sp>
        <p:nvSpPr>
          <p:cNvPr id="42" name="Google Shape;42;p17"/>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3" name="Google Shape;43;p17"/>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7"/>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18"/>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8"/>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8"/>
        <p:cNvGrpSpPr/>
        <p:nvPr/>
      </p:nvGrpSpPr>
      <p:grpSpPr>
        <a:xfrm>
          <a:off x="0" y="0"/>
          <a:ext cx="0" cy="0"/>
          <a:chOff x="0" y="0"/>
          <a:chExt cx="0" cy="0"/>
        </a:xfrm>
      </p:grpSpPr>
      <p:sp>
        <p:nvSpPr>
          <p:cNvPr id="49" name="Google Shape;49;p19"/>
          <p:cNvSpPr txBox="1">
            <a:spLocks noGrp="1"/>
          </p:cNvSpPr>
          <p:nvPr>
            <p:ph type="title"/>
          </p:nvPr>
        </p:nvSpPr>
        <p:spPr>
          <a:xfrm>
            <a:off x="609601" y="273050"/>
            <a:ext cx="4011084"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0" name="Google Shape;50;p19"/>
          <p:cNvSpPr txBox="1">
            <a:spLocks noGrp="1"/>
          </p:cNvSpPr>
          <p:nvPr>
            <p:ph type="body" idx="1"/>
          </p:nvPr>
        </p:nvSpPr>
        <p:spPr>
          <a:xfrm>
            <a:off x="4766733" y="273050"/>
            <a:ext cx="6815667" cy="5172173"/>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1" name="Google Shape;51;p19"/>
          <p:cNvSpPr txBox="1">
            <a:spLocks noGrp="1"/>
          </p:cNvSpPr>
          <p:nvPr>
            <p:ph type="body" idx="2"/>
          </p:nvPr>
        </p:nvSpPr>
        <p:spPr>
          <a:xfrm>
            <a:off x="609601" y="1435101"/>
            <a:ext cx="4011084" cy="4029891"/>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2" name="Google Shape;52;p19"/>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9"/>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4"/>
        <p:cNvGrpSpPr/>
        <p:nvPr/>
      </p:nvGrpSpPr>
      <p:grpSpPr>
        <a:xfrm>
          <a:off x="0" y="0"/>
          <a:ext cx="0" cy="0"/>
          <a:chOff x="0" y="0"/>
          <a:chExt cx="0" cy="0"/>
        </a:xfrm>
      </p:grpSpPr>
      <p:sp>
        <p:nvSpPr>
          <p:cNvPr id="55" name="Google Shape;55;p20"/>
          <p:cNvSpPr txBox="1">
            <a:spLocks noGrp="1"/>
          </p:cNvSpPr>
          <p:nvPr>
            <p:ph type="title"/>
          </p:nvPr>
        </p:nvSpPr>
        <p:spPr>
          <a:xfrm>
            <a:off x="2389717" y="4509120"/>
            <a:ext cx="73152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6" name="Google Shape;56;p20"/>
          <p:cNvSpPr>
            <a:spLocks noGrp="1"/>
          </p:cNvSpPr>
          <p:nvPr>
            <p:ph type="pic" idx="2"/>
          </p:nvPr>
        </p:nvSpPr>
        <p:spPr>
          <a:xfrm>
            <a:off x="2389717" y="612776"/>
            <a:ext cx="7315200" cy="3824337"/>
          </a:xfrm>
          <a:prstGeom prst="rect">
            <a:avLst/>
          </a:prstGeom>
          <a:noFill/>
          <a:ln>
            <a:noFill/>
          </a:ln>
        </p:spPr>
      </p:sp>
      <p:sp>
        <p:nvSpPr>
          <p:cNvPr id="57" name="Google Shape;57;p20"/>
          <p:cNvSpPr txBox="1">
            <a:spLocks noGrp="1"/>
          </p:cNvSpPr>
          <p:nvPr>
            <p:ph type="body" idx="1"/>
          </p:nvPr>
        </p:nvSpPr>
        <p:spPr>
          <a:xfrm>
            <a:off x="2389717" y="5157192"/>
            <a:ext cx="7315200" cy="432048"/>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20"/>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0"/>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0"/>
        <p:cNvGrpSpPr/>
        <p:nvPr/>
      </p:nvGrpSpPr>
      <p:grpSpPr>
        <a:xfrm>
          <a:off x="0" y="0"/>
          <a:ext cx="0" cy="0"/>
          <a:chOff x="0" y="0"/>
          <a:chExt cx="0" cy="0"/>
        </a:xfrm>
      </p:grpSpPr>
      <p:sp>
        <p:nvSpPr>
          <p:cNvPr id="61" name="Google Shape;61;p21"/>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2" name="Google Shape;62;p21"/>
          <p:cNvSpPr txBox="1">
            <a:spLocks noGrp="1"/>
          </p:cNvSpPr>
          <p:nvPr>
            <p:ph type="body" idx="1"/>
          </p:nvPr>
        </p:nvSpPr>
        <p:spPr>
          <a:xfrm rot="5400000">
            <a:off x="4137819" y="-1928018"/>
            <a:ext cx="3916363" cy="10972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63" name="Google Shape;63;p21"/>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1"/>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5"/>
        <p:cNvGrpSpPr/>
        <p:nvPr/>
      </p:nvGrpSpPr>
      <p:grpSpPr>
        <a:xfrm>
          <a:off x="0" y="0"/>
          <a:ext cx="0" cy="0"/>
          <a:chOff x="0" y="0"/>
          <a:chExt cx="0" cy="0"/>
        </a:xfrm>
      </p:grpSpPr>
      <p:sp>
        <p:nvSpPr>
          <p:cNvPr id="66" name="Google Shape;66;p22"/>
          <p:cNvSpPr txBox="1">
            <a:spLocks noGrp="1"/>
          </p:cNvSpPr>
          <p:nvPr>
            <p:ph type="title"/>
          </p:nvPr>
        </p:nvSpPr>
        <p:spPr>
          <a:xfrm rot="5400000">
            <a:off x="7589503" y="1524336"/>
            <a:ext cx="5242594" cy="27432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7" name="Google Shape;67;p22"/>
          <p:cNvSpPr txBox="1">
            <a:spLocks noGrp="1"/>
          </p:cNvSpPr>
          <p:nvPr>
            <p:ph type="body" idx="1"/>
          </p:nvPr>
        </p:nvSpPr>
        <p:spPr>
          <a:xfrm rot="5400000">
            <a:off x="2001503" y="-1117264"/>
            <a:ext cx="5242594" cy="80264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68" name="Google Shape;68;p22"/>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2"/>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1"/>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1pPr>
            <a:lvl2pPr marR="0" lvl="1"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2pPr>
            <a:lvl3pPr marR="0" lvl="2"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3pPr>
            <a:lvl4pPr marR="0" lvl="3"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4pPr>
            <a:lvl5pPr marR="0" lvl="4"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5pPr>
            <a:lvl6pPr marR="0" lvl="5"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6pPr>
            <a:lvl7pPr marR="0" lvl="6"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7pPr>
            <a:lvl8pPr marR="0" lvl="7"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8pPr>
            <a:lvl9pPr marR="0" lvl="8"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9pPr>
          </a:lstStyle>
          <a:p>
            <a:endParaRPr/>
          </a:p>
        </p:txBody>
      </p:sp>
      <p:sp>
        <p:nvSpPr>
          <p:cNvPr id="7" name="Google Shape;7;p11"/>
          <p:cNvSpPr txBox="1">
            <a:spLocks noGrp="1"/>
          </p:cNvSpPr>
          <p:nvPr>
            <p:ph type="body" idx="1"/>
          </p:nvPr>
        </p:nvSpPr>
        <p:spPr>
          <a:xfrm>
            <a:off x="609600" y="1600200"/>
            <a:ext cx="10972800" cy="3916363"/>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Open Sans"/>
                <a:ea typeface="Open Sans"/>
                <a:cs typeface="Open Sans"/>
                <a:sym typeface="Open Sans"/>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Open Sans"/>
                <a:ea typeface="Open Sans"/>
                <a:cs typeface="Open Sans"/>
                <a:sym typeface="Open Sans"/>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Open Sans"/>
                <a:ea typeface="Open Sans"/>
                <a:cs typeface="Open Sans"/>
                <a:sym typeface="Open Sans"/>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9pPr>
          </a:lstStyle>
          <a:p>
            <a:endParaRPr/>
          </a:p>
        </p:txBody>
      </p:sp>
      <p:sp>
        <p:nvSpPr>
          <p:cNvPr id="8" name="Google Shape;8;p11"/>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050" b="0" i="0" u="none" strike="noStrike" cap="none">
                <a:solidFill>
                  <a:srgbClr val="888888"/>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2pPr>
            <a:lvl3pPr marR="0" lvl="2"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3pPr>
            <a:lvl4pPr marR="0" lvl="3"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4pPr>
            <a:lvl5pPr marR="0" lvl="4"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5pPr>
            <a:lvl6pPr marR="0" lvl="5"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6pPr>
            <a:lvl7pPr marR="0" lvl="6"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7pPr>
            <a:lvl8pPr marR="0" lvl="7"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8pPr>
            <a:lvl9pPr marR="0" lvl="8"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9pPr>
          </a:lstStyle>
          <a:p>
            <a:endParaRPr/>
          </a:p>
        </p:txBody>
      </p:sp>
      <p:sp>
        <p:nvSpPr>
          <p:cNvPr id="9" name="Google Shape;9;p11"/>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98989"/>
                </a:solidFill>
                <a:latin typeface="Open Sans"/>
                <a:ea typeface="Open Sans"/>
                <a:cs typeface="Open Sans"/>
                <a:sym typeface="Open Sans"/>
              </a:defRPr>
            </a:lvl1pPr>
            <a:lvl2pPr marL="0" marR="0" lvl="1" indent="0" algn="r" rtl="0">
              <a:spcBef>
                <a:spcPts val="0"/>
              </a:spcBef>
              <a:buNone/>
              <a:defRPr sz="1200" b="0" i="0" u="none" strike="noStrike" cap="none">
                <a:solidFill>
                  <a:srgbClr val="898989"/>
                </a:solidFill>
                <a:latin typeface="Open Sans"/>
                <a:ea typeface="Open Sans"/>
                <a:cs typeface="Open Sans"/>
                <a:sym typeface="Open Sans"/>
              </a:defRPr>
            </a:lvl2pPr>
            <a:lvl3pPr marL="0" marR="0" lvl="2" indent="0" algn="r" rtl="0">
              <a:spcBef>
                <a:spcPts val="0"/>
              </a:spcBef>
              <a:buNone/>
              <a:defRPr sz="1200" b="0" i="0" u="none" strike="noStrike" cap="none">
                <a:solidFill>
                  <a:srgbClr val="898989"/>
                </a:solidFill>
                <a:latin typeface="Open Sans"/>
                <a:ea typeface="Open Sans"/>
                <a:cs typeface="Open Sans"/>
                <a:sym typeface="Open Sans"/>
              </a:defRPr>
            </a:lvl3pPr>
            <a:lvl4pPr marL="0" marR="0" lvl="3" indent="0" algn="r" rtl="0">
              <a:spcBef>
                <a:spcPts val="0"/>
              </a:spcBef>
              <a:buNone/>
              <a:defRPr sz="1200" b="0" i="0" u="none" strike="noStrike" cap="none">
                <a:solidFill>
                  <a:srgbClr val="898989"/>
                </a:solidFill>
                <a:latin typeface="Open Sans"/>
                <a:ea typeface="Open Sans"/>
                <a:cs typeface="Open Sans"/>
                <a:sym typeface="Open Sans"/>
              </a:defRPr>
            </a:lvl4pPr>
            <a:lvl5pPr marL="0" marR="0" lvl="4" indent="0" algn="r" rtl="0">
              <a:spcBef>
                <a:spcPts val="0"/>
              </a:spcBef>
              <a:buNone/>
              <a:defRPr sz="1200" b="0" i="0" u="none" strike="noStrike" cap="none">
                <a:solidFill>
                  <a:srgbClr val="898989"/>
                </a:solidFill>
                <a:latin typeface="Open Sans"/>
                <a:ea typeface="Open Sans"/>
                <a:cs typeface="Open Sans"/>
                <a:sym typeface="Open Sans"/>
              </a:defRPr>
            </a:lvl5pPr>
            <a:lvl6pPr marL="0" marR="0" lvl="5" indent="0" algn="r" rtl="0">
              <a:spcBef>
                <a:spcPts val="0"/>
              </a:spcBef>
              <a:buNone/>
              <a:defRPr sz="1200" b="0" i="0" u="none" strike="noStrike" cap="none">
                <a:solidFill>
                  <a:srgbClr val="898989"/>
                </a:solidFill>
                <a:latin typeface="Open Sans"/>
                <a:ea typeface="Open Sans"/>
                <a:cs typeface="Open Sans"/>
                <a:sym typeface="Open Sans"/>
              </a:defRPr>
            </a:lvl6pPr>
            <a:lvl7pPr marL="0" marR="0" lvl="6" indent="0" algn="r" rtl="0">
              <a:spcBef>
                <a:spcPts val="0"/>
              </a:spcBef>
              <a:buNone/>
              <a:defRPr sz="1200" b="0" i="0" u="none" strike="noStrike" cap="none">
                <a:solidFill>
                  <a:srgbClr val="898989"/>
                </a:solidFill>
                <a:latin typeface="Open Sans"/>
                <a:ea typeface="Open Sans"/>
                <a:cs typeface="Open Sans"/>
                <a:sym typeface="Open Sans"/>
              </a:defRPr>
            </a:lvl7pPr>
            <a:lvl8pPr marL="0" marR="0" lvl="7" indent="0" algn="r" rtl="0">
              <a:spcBef>
                <a:spcPts val="0"/>
              </a:spcBef>
              <a:buNone/>
              <a:defRPr sz="1200" b="0" i="0" u="none" strike="noStrike" cap="none">
                <a:solidFill>
                  <a:srgbClr val="898989"/>
                </a:solidFill>
                <a:latin typeface="Open Sans"/>
                <a:ea typeface="Open Sans"/>
                <a:cs typeface="Open Sans"/>
                <a:sym typeface="Open Sans"/>
              </a:defRPr>
            </a:lvl8pPr>
            <a:lvl9pPr marL="0" marR="0" lvl="8" indent="0" algn="r" rtl="0">
              <a:spcBef>
                <a:spcPts val="0"/>
              </a:spcBef>
              <a:buNone/>
              <a:defRPr sz="1200" b="0" i="0" u="none" strike="noStrike" cap="none">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p:tgtEl>
                                          <p:spTgt spid="7">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 calcmode="lin" valueType="num">
                                      <p:cBhvr additive="base">
                                        <p:cTn id="12" dur="500"/>
                                        <p:tgtEl>
                                          <p:spTgt spid="7">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additive="base">
                                        <p:cTn id="17" dur="500"/>
                                        <p:tgtEl>
                                          <p:spTgt spid="7">
                                            <p:txEl>
                                              <p:pRg st="2" end="2"/>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 calcmode="lin" valueType="num">
                                      <p:cBhvr additive="base">
                                        <p:cTn id="22" dur="500"/>
                                        <p:tgtEl>
                                          <p:spTgt spid="7">
                                            <p:txEl>
                                              <p:pRg st="3" end="3"/>
                                            </p:txEl>
                                          </p:spTgt>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 calcmode="lin" valueType="num">
                                      <p:cBhvr additive="base">
                                        <p:cTn id="27" dur="500"/>
                                        <p:tgtEl>
                                          <p:spTgt spid="7">
                                            <p:txEl>
                                              <p:pRg st="4" end="4"/>
                                            </p:txEl>
                                          </p:spTgt>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 calcmode="lin" valueType="num">
                                      <p:cBhvr additive="base">
                                        <p:cTn id="32" dur="500"/>
                                        <p:tgtEl>
                                          <p:spTgt spid="7">
                                            <p:txEl>
                                              <p:pRg st="5" end="5"/>
                                            </p:txEl>
                                          </p:spTgt>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 calcmode="lin" valueType="num">
                                      <p:cBhvr additive="base">
                                        <p:cTn id="37" dur="500"/>
                                        <p:tgtEl>
                                          <p:spTgt spid="7">
                                            <p:txEl>
                                              <p:pRg st="6" end="6"/>
                                            </p:txEl>
                                          </p:spTgt>
                                        </p:tgtEl>
                                        <p:attrNameLst>
                                          <p:attrName>ppt_x</p:attrName>
                                        </p:attrNameLst>
                                      </p:cBhvr>
                                      <p:tavLst>
                                        <p:tav tm="0">
                                          <p:val>
                                            <p:strVal val="#ppt_x-1"/>
                                          </p:val>
                                        </p:tav>
                                        <p:tav tm="100000">
                                          <p:val>
                                            <p:strVal val="#ppt_x"/>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 calcmode="lin" valueType="num">
                                      <p:cBhvr additive="base">
                                        <p:cTn id="42" dur="500"/>
                                        <p:tgtEl>
                                          <p:spTgt spid="7">
                                            <p:txEl>
                                              <p:pRg st="7" end="7"/>
                                            </p:txEl>
                                          </p:spTgt>
                                        </p:tgtEl>
                                        <p:attrNameLst>
                                          <p:attrName>ppt_x</p:attrName>
                                        </p:attrNameLst>
                                      </p:cBhvr>
                                      <p:tavLst>
                                        <p:tav tm="0">
                                          <p:val>
                                            <p:strVal val="#ppt_x-1"/>
                                          </p:val>
                                        </p:tav>
                                        <p:tav tm="100000">
                                          <p:val>
                                            <p:strVal val="#ppt_x"/>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anim calcmode="lin" valueType="num">
                                      <p:cBhvr additive="base">
                                        <p:cTn id="47" dur="500"/>
                                        <p:tgtEl>
                                          <p:spTgt spid="7">
                                            <p:txEl>
                                              <p:pRg st="8" end="8"/>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demo.dspacedirect.org/server/api/core/bitstreams/c5fcc52d-13fe-4a94-ae78-24f2a820a312/content"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hyperlink" Target="https://kobbytamakloe.wordpress.com/wp-content/uploads/2020/07/swot-analysis-kjm.pdf" TargetMode="External"/><Relationship Id="rId4" Type="http://schemas.openxmlformats.org/officeDocument/2006/relationships/hyperlink" Target="https://www.researchgate.net/publication/391286062_Young_Generation_Ready_to_Work_Communication_Skills_Enhancement_Training_Model_to_Attract_Custom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Times New Roman"/>
                <a:ea typeface="Times New Roman"/>
                <a:cs typeface="Times New Roman"/>
                <a:sym typeface="Times New Roman"/>
              </a:rPr>
              <a:t>01/10/2025</a:t>
            </a:r>
            <a:endParaRPr>
              <a:solidFill>
                <a:srgbClr val="888888"/>
              </a:solidFill>
              <a:latin typeface="Times New Roman"/>
              <a:ea typeface="Times New Roman"/>
              <a:cs typeface="Times New Roman"/>
              <a:sym typeface="Times New Roman"/>
            </a:endParaRPr>
          </a:p>
        </p:txBody>
      </p:sp>
      <p:sp>
        <p:nvSpPr>
          <p:cNvPr id="75" name="Google Shape;75;p1"/>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i="0" u="none" strike="noStrike" cap="none">
                <a:solidFill>
                  <a:srgbClr val="898989"/>
                </a:solidFill>
                <a:latin typeface="Times New Roman"/>
                <a:ea typeface="Times New Roman"/>
                <a:cs typeface="Times New Roman"/>
                <a:sym typeface="Times New Roman"/>
              </a:rPr>
              <a:t>1</a:t>
            </a:fld>
            <a:endParaRPr sz="1200" i="0" u="none" strike="noStrike" cap="none">
              <a:solidFill>
                <a:srgbClr val="898989"/>
              </a:solidFill>
              <a:latin typeface="Times New Roman"/>
              <a:ea typeface="Times New Roman"/>
              <a:cs typeface="Times New Roman"/>
              <a:sym typeface="Times New Roman"/>
            </a:endParaRPr>
          </a:p>
        </p:txBody>
      </p:sp>
      <p:sp>
        <p:nvSpPr>
          <p:cNvPr id="76" name="Google Shape;76;p1"/>
          <p:cNvSpPr txBox="1">
            <a:spLocks noGrp="1"/>
          </p:cNvSpPr>
          <p:nvPr>
            <p:ph type="body" idx="1"/>
          </p:nvPr>
        </p:nvSpPr>
        <p:spPr>
          <a:xfrm>
            <a:off x="1981200" y="1052513"/>
            <a:ext cx="8229600" cy="4464050"/>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3200"/>
              <a:buChar char="•"/>
            </a:pPr>
            <a:r>
              <a:rPr lang="en-GB" dirty="0">
                <a:latin typeface="Times New Roman"/>
                <a:ea typeface="Times New Roman"/>
                <a:cs typeface="Times New Roman"/>
                <a:sym typeface="Times New Roman"/>
              </a:rPr>
              <a:t>Module Title: </a:t>
            </a:r>
            <a:r>
              <a:rPr lang="en-GB" b="1" i="1" dirty="0">
                <a:latin typeface="Times New Roman"/>
                <a:ea typeface="Times New Roman"/>
                <a:cs typeface="Times New Roman"/>
                <a:sym typeface="Times New Roman"/>
              </a:rPr>
              <a:t>Professional Career Development within H&amp;SC</a:t>
            </a:r>
            <a:endParaRPr dirty="0">
              <a:latin typeface="Times New Roman"/>
              <a:ea typeface="Times New Roman"/>
              <a:cs typeface="Times New Roman"/>
              <a:sym typeface="Times New Roman"/>
            </a:endParaRPr>
          </a:p>
          <a:p>
            <a:pPr marL="342900" lvl="0" indent="-342900" algn="l" rtl="0">
              <a:spcBef>
                <a:spcPts val="640"/>
              </a:spcBef>
              <a:spcAft>
                <a:spcPts val="0"/>
              </a:spcAft>
              <a:buClr>
                <a:schemeClr val="dk1"/>
              </a:buClr>
              <a:buSzPts val="3200"/>
              <a:buChar char="•"/>
            </a:pPr>
            <a:r>
              <a:rPr lang="en-GB" u="sng" dirty="0">
                <a:latin typeface="Times New Roman"/>
                <a:ea typeface="Times New Roman"/>
                <a:cs typeface="Times New Roman"/>
                <a:sym typeface="Times New Roman"/>
              </a:rPr>
              <a:t>Module Number</a:t>
            </a:r>
            <a:r>
              <a:rPr lang="en-GB" dirty="0">
                <a:latin typeface="Times New Roman"/>
                <a:ea typeface="Times New Roman"/>
                <a:cs typeface="Times New Roman"/>
                <a:sym typeface="Times New Roman"/>
              </a:rPr>
              <a:t>: </a:t>
            </a:r>
            <a:r>
              <a:rPr lang="en-GB" b="1" i="1" dirty="0">
                <a:latin typeface="Times New Roman"/>
                <a:ea typeface="Times New Roman"/>
                <a:cs typeface="Times New Roman"/>
                <a:sym typeface="Times New Roman"/>
              </a:rPr>
              <a:t>LCHS 4009 (LON)</a:t>
            </a:r>
            <a:endParaRPr dirty="0">
              <a:latin typeface="Times New Roman"/>
              <a:ea typeface="Times New Roman"/>
              <a:cs typeface="Times New Roman"/>
              <a:sym typeface="Times New Roman"/>
            </a:endParaRPr>
          </a:p>
          <a:p>
            <a:pPr marL="342900" lvl="0" indent="-342900" algn="l" rtl="0">
              <a:spcBef>
                <a:spcPts val="640"/>
              </a:spcBef>
              <a:spcAft>
                <a:spcPts val="0"/>
              </a:spcAft>
              <a:buClr>
                <a:schemeClr val="dk1"/>
              </a:buClr>
              <a:buSzPts val="3200"/>
              <a:buChar char="•"/>
            </a:pPr>
            <a:r>
              <a:rPr lang="en-GB" u="sng" dirty="0">
                <a:latin typeface="Times New Roman"/>
                <a:ea typeface="Times New Roman"/>
                <a:cs typeface="Times New Roman"/>
                <a:sym typeface="Times New Roman"/>
              </a:rPr>
              <a:t>Assignment No</a:t>
            </a:r>
            <a:r>
              <a:rPr lang="en-GB" b="1" i="1" dirty="0">
                <a:latin typeface="Times New Roman"/>
                <a:ea typeface="Times New Roman"/>
                <a:cs typeface="Times New Roman"/>
                <a:sym typeface="Times New Roman"/>
              </a:rPr>
              <a:t>:     ASSIGNMENT 1</a:t>
            </a:r>
            <a:endParaRPr dirty="0">
              <a:latin typeface="Times New Roman"/>
              <a:ea typeface="Times New Roman"/>
              <a:cs typeface="Times New Roman"/>
              <a:sym typeface="Times New Roman"/>
            </a:endParaRPr>
          </a:p>
          <a:p>
            <a:pPr marL="342900" lvl="0" indent="-342900" algn="l" rtl="0">
              <a:spcBef>
                <a:spcPts val="640"/>
              </a:spcBef>
              <a:spcAft>
                <a:spcPts val="0"/>
              </a:spcAft>
              <a:buClr>
                <a:schemeClr val="dk1"/>
              </a:buClr>
              <a:buSzPts val="3200"/>
              <a:buChar char="•"/>
            </a:pPr>
            <a:r>
              <a:rPr lang="en-GB" u="sng" dirty="0">
                <a:latin typeface="Times New Roman"/>
                <a:ea typeface="Times New Roman"/>
                <a:cs typeface="Times New Roman"/>
                <a:sym typeface="Times New Roman"/>
              </a:rPr>
              <a:t>Student Name</a:t>
            </a:r>
            <a:r>
              <a:rPr lang="en-GB" b="1" i="1" dirty="0">
                <a:latin typeface="Times New Roman"/>
                <a:ea typeface="Times New Roman"/>
                <a:cs typeface="Times New Roman"/>
                <a:sym typeface="Times New Roman"/>
              </a:rPr>
              <a:t>: Adriana Alina </a:t>
            </a:r>
            <a:r>
              <a:rPr lang="en-GB" b="1" i="1" dirty="0" err="1">
                <a:latin typeface="Times New Roman"/>
                <a:ea typeface="Times New Roman"/>
                <a:cs typeface="Times New Roman"/>
                <a:sym typeface="Times New Roman"/>
              </a:rPr>
              <a:t>Bujorean</a:t>
            </a:r>
            <a:endParaRPr dirty="0">
              <a:latin typeface="Times New Roman"/>
              <a:ea typeface="Times New Roman"/>
              <a:cs typeface="Times New Roman"/>
              <a:sym typeface="Times New Roman"/>
            </a:endParaRPr>
          </a:p>
          <a:p>
            <a:pPr marL="342900" lvl="0" indent="-342900" algn="l" rtl="0">
              <a:spcBef>
                <a:spcPts val="640"/>
              </a:spcBef>
              <a:spcAft>
                <a:spcPts val="0"/>
              </a:spcAft>
              <a:buClr>
                <a:schemeClr val="dk1"/>
              </a:buClr>
              <a:buSzPts val="3200"/>
              <a:buFont typeface="Times New Roman"/>
              <a:buChar char="•"/>
            </a:pPr>
            <a:r>
              <a:rPr lang="en-GB" u="sng" dirty="0">
                <a:latin typeface="Times New Roman"/>
                <a:ea typeface="Times New Roman"/>
                <a:cs typeface="Times New Roman"/>
                <a:sym typeface="Times New Roman"/>
              </a:rPr>
              <a:t>Student ID: </a:t>
            </a:r>
            <a:r>
              <a:rPr lang="en-GB" b="1" u="sng" dirty="0">
                <a:latin typeface="Times New Roman"/>
                <a:ea typeface="Times New Roman"/>
                <a:cs typeface="Times New Roman"/>
                <a:sym typeface="Times New Roman"/>
              </a:rPr>
              <a:t>2430470</a:t>
            </a:r>
            <a:endParaRPr b="1" i="1" dirty="0">
              <a:latin typeface="Times New Roman"/>
              <a:ea typeface="Times New Roman"/>
              <a:cs typeface="Times New Roman"/>
              <a:sym typeface="Times New Roman"/>
            </a:endParaRPr>
          </a:p>
          <a:p>
            <a:pPr marL="342900" lvl="0" indent="-342900" algn="l" rtl="0">
              <a:spcBef>
                <a:spcPts val="640"/>
              </a:spcBef>
              <a:spcAft>
                <a:spcPts val="0"/>
              </a:spcAft>
              <a:buClr>
                <a:schemeClr val="dk1"/>
              </a:buClr>
              <a:buSzPts val="3200"/>
              <a:buChar char="•"/>
            </a:pPr>
            <a:r>
              <a:rPr lang="en-GB" u="sng" dirty="0">
                <a:latin typeface="Times New Roman"/>
                <a:ea typeface="Times New Roman"/>
                <a:cs typeface="Times New Roman"/>
                <a:sym typeface="Times New Roman"/>
              </a:rPr>
              <a:t>Lecturer’s Name</a:t>
            </a:r>
            <a:r>
              <a:rPr lang="en-GB" b="1" i="1" dirty="0">
                <a:latin typeface="Times New Roman"/>
                <a:ea typeface="Times New Roman"/>
                <a:cs typeface="Times New Roman"/>
                <a:sym typeface="Times New Roman"/>
              </a:rPr>
              <a:t>: </a:t>
            </a:r>
            <a:r>
              <a:rPr lang="en-GB" b="1" i="1" dirty="0" err="1">
                <a:latin typeface="Times New Roman"/>
                <a:ea typeface="Times New Roman"/>
                <a:cs typeface="Times New Roman"/>
                <a:sym typeface="Times New Roman"/>
              </a:rPr>
              <a:t>Amitave</a:t>
            </a:r>
            <a:r>
              <a:rPr lang="en-GB" b="1" i="1" dirty="0">
                <a:latin typeface="Times New Roman"/>
                <a:ea typeface="Times New Roman"/>
                <a:cs typeface="Times New Roman"/>
                <a:sym typeface="Times New Roman"/>
              </a:rPr>
              <a:t> </a:t>
            </a:r>
            <a:r>
              <a:rPr lang="en-GB" b="1" i="1" dirty="0" err="1">
                <a:latin typeface="Times New Roman"/>
                <a:ea typeface="Times New Roman"/>
                <a:cs typeface="Times New Roman"/>
                <a:sym typeface="Times New Roman"/>
              </a:rPr>
              <a:t>Banik</a:t>
            </a:r>
            <a:endParaRPr dirty="0">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a:latin typeface="Times New Roman"/>
                <a:ea typeface="Times New Roman"/>
                <a:cs typeface="Times New Roman"/>
                <a:sym typeface="Times New Roman"/>
              </a:rPr>
              <a:t>Acknowledge use of AI</a:t>
            </a:r>
            <a:endParaRPr>
              <a:latin typeface="Times New Roman"/>
              <a:ea typeface="Times New Roman"/>
              <a:cs typeface="Times New Roman"/>
              <a:sym typeface="Times New Roman"/>
            </a:endParaRPr>
          </a:p>
        </p:txBody>
      </p:sp>
      <p:sp>
        <p:nvSpPr>
          <p:cNvPr id="82" name="Google Shape;82;p2"/>
          <p:cNvSpPr txBox="1">
            <a:spLocks noGrp="1"/>
          </p:cNvSpPr>
          <p:nvPr>
            <p:ph type="body" idx="1"/>
          </p:nvPr>
        </p:nvSpPr>
        <p:spPr>
          <a:xfrm>
            <a:off x="609600" y="1600201"/>
            <a:ext cx="10972800" cy="3917032"/>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chemeClr val="dk1"/>
              </a:buClr>
              <a:buSzPts val="3200"/>
              <a:buNone/>
            </a:pPr>
            <a:r>
              <a:rPr lang="en-GB">
                <a:latin typeface="Times New Roman"/>
                <a:ea typeface="Times New Roman"/>
                <a:cs typeface="Times New Roman"/>
                <a:sym typeface="Times New Roman"/>
              </a:rPr>
              <a:t>On this page state whether you have or have not used AI. Include the AI source if you have!</a:t>
            </a:r>
            <a:endParaRPr>
              <a:latin typeface="Times New Roman"/>
              <a:ea typeface="Times New Roman"/>
              <a:cs typeface="Times New Roman"/>
              <a:sym typeface="Times New Roman"/>
            </a:endParaRPr>
          </a:p>
        </p:txBody>
      </p:sp>
      <p:sp>
        <p:nvSpPr>
          <p:cNvPr id="83" name="Google Shape;83;p2"/>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latin typeface="Times New Roman"/>
                <a:ea typeface="Times New Roman"/>
                <a:cs typeface="Times New Roman"/>
                <a:sym typeface="Times New Roman"/>
              </a:rPr>
              <a:t>01/10/2025</a:t>
            </a:r>
            <a:endParaRPr>
              <a:latin typeface="Times New Roman"/>
              <a:ea typeface="Times New Roman"/>
              <a:cs typeface="Times New Roman"/>
              <a:sym typeface="Times New Roman"/>
            </a:endParaRPr>
          </a:p>
        </p:txBody>
      </p:sp>
      <p:sp>
        <p:nvSpPr>
          <p:cNvPr id="84" name="Google Shape;84;p2"/>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latin typeface="Times New Roman"/>
                <a:ea typeface="Times New Roman"/>
                <a:cs typeface="Times New Roman"/>
                <a:sym typeface="Times New Roman"/>
              </a:rPr>
              <a:t>2</a:t>
            </a:fld>
            <a:endParaRPr>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3"/>
          <p:cNvSpPr txBox="1">
            <a:spLocks noGrp="1"/>
          </p:cNvSpPr>
          <p:nvPr>
            <p:ph type="title"/>
          </p:nvPr>
        </p:nvSpPr>
        <p:spPr>
          <a:xfrm>
            <a:off x="609600" y="-12"/>
            <a:ext cx="109728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a:latin typeface="Times New Roman"/>
                <a:ea typeface="Times New Roman"/>
                <a:cs typeface="Times New Roman"/>
                <a:sym typeface="Times New Roman"/>
              </a:rPr>
              <a:t>Overview</a:t>
            </a:r>
            <a:endParaRPr>
              <a:latin typeface="Times New Roman"/>
              <a:ea typeface="Times New Roman"/>
              <a:cs typeface="Times New Roman"/>
              <a:sym typeface="Times New Roman"/>
            </a:endParaRPr>
          </a:p>
        </p:txBody>
      </p:sp>
      <p:sp>
        <p:nvSpPr>
          <p:cNvPr id="90" name="Google Shape;90;p3"/>
          <p:cNvSpPr txBox="1">
            <a:spLocks noGrp="1"/>
          </p:cNvSpPr>
          <p:nvPr>
            <p:ph type="body" idx="1"/>
          </p:nvPr>
        </p:nvSpPr>
        <p:spPr>
          <a:xfrm>
            <a:off x="1125366" y="946238"/>
            <a:ext cx="9970200" cy="439200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GB" sz="1900" dirty="0">
                <a:latin typeface="Times New Roman"/>
                <a:ea typeface="Times New Roman"/>
                <a:cs typeface="Times New Roman"/>
                <a:sym typeface="Times New Roman"/>
              </a:rPr>
              <a:t>Introduction 4</a:t>
            </a:r>
            <a:endParaRPr sz="1900" dirty="0">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GB" sz="1900" dirty="0">
                <a:latin typeface="Times New Roman"/>
                <a:ea typeface="Times New Roman"/>
                <a:cs typeface="Times New Roman"/>
                <a:sym typeface="Times New Roman"/>
              </a:rPr>
              <a:t>SWOT Analysis and its importance in personal and professional development 5</a:t>
            </a:r>
            <a:endParaRPr sz="1900" dirty="0">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GB" sz="1900" dirty="0">
                <a:latin typeface="Times New Roman"/>
                <a:ea typeface="Times New Roman"/>
                <a:cs typeface="Times New Roman"/>
                <a:sym typeface="Times New Roman"/>
              </a:rPr>
              <a:t>Description of Personal Strengths, Weaknesses, Opportunities, and Threats 6</a:t>
            </a:r>
            <a:endParaRPr sz="1900" dirty="0">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GB" sz="1900" dirty="0">
                <a:latin typeface="Times New Roman"/>
                <a:ea typeface="Times New Roman"/>
                <a:cs typeface="Times New Roman"/>
                <a:sym typeface="Times New Roman"/>
              </a:rPr>
              <a:t>Processes to leverage personal strengths to overcome weaknesses and minimise threats, with examples 7</a:t>
            </a:r>
            <a:endParaRPr sz="1900" dirty="0">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GB" sz="1900" dirty="0">
                <a:latin typeface="Times New Roman"/>
                <a:ea typeface="Times New Roman"/>
                <a:cs typeface="Times New Roman"/>
                <a:sym typeface="Times New Roman"/>
              </a:rPr>
              <a:t>Available opportunities and processes to utilise them, aligning with personal strengths 8</a:t>
            </a:r>
          </a:p>
          <a:p>
            <a:pPr marL="0" lvl="0" indent="0" algn="just" rtl="0">
              <a:lnSpc>
                <a:spcPct val="150000"/>
              </a:lnSpc>
              <a:spcBef>
                <a:spcPts val="1200"/>
              </a:spcBef>
              <a:spcAft>
                <a:spcPts val="0"/>
              </a:spcAft>
              <a:buClr>
                <a:schemeClr val="dk1"/>
              </a:buClr>
              <a:buSzPts val="1100"/>
              <a:buFont typeface="Arial"/>
              <a:buNone/>
            </a:pPr>
            <a:r>
              <a:rPr lang="en-GB" sz="1900" dirty="0">
                <a:latin typeface="Times New Roman"/>
                <a:ea typeface="Times New Roman"/>
                <a:cs typeface="Times New Roman"/>
                <a:sym typeface="Times New Roman"/>
              </a:rPr>
              <a:t>Conclusion 9</a:t>
            </a:r>
          </a:p>
          <a:p>
            <a:pPr marL="0" lvl="0" indent="0" algn="just" rtl="0">
              <a:lnSpc>
                <a:spcPct val="150000"/>
              </a:lnSpc>
              <a:spcBef>
                <a:spcPts val="1200"/>
              </a:spcBef>
              <a:spcAft>
                <a:spcPts val="0"/>
              </a:spcAft>
              <a:buClr>
                <a:schemeClr val="dk1"/>
              </a:buClr>
              <a:buSzPts val="1100"/>
              <a:buFont typeface="Arial"/>
              <a:buNone/>
            </a:pPr>
            <a:r>
              <a:rPr lang="en-GB" sz="1900" dirty="0">
                <a:latin typeface="Times New Roman"/>
                <a:ea typeface="Times New Roman"/>
                <a:cs typeface="Times New Roman"/>
                <a:sym typeface="Times New Roman"/>
              </a:rPr>
              <a:t>References List 10</a:t>
            </a:r>
            <a:endParaRPr sz="1900" dirty="0">
              <a:latin typeface="Times New Roman"/>
              <a:ea typeface="Times New Roman"/>
              <a:cs typeface="Times New Roman"/>
              <a:sym typeface="Times New Roman"/>
            </a:endParaRPr>
          </a:p>
          <a:p>
            <a:pPr marL="0" lvl="0" indent="0" algn="just" rtl="0">
              <a:spcBef>
                <a:spcPts val="1200"/>
              </a:spcBef>
              <a:spcAft>
                <a:spcPts val="0"/>
              </a:spcAft>
              <a:buClr>
                <a:schemeClr val="dk1"/>
              </a:buClr>
              <a:buSzPts val="3200"/>
              <a:buNone/>
            </a:pPr>
            <a:endParaRPr sz="1900" dirty="0">
              <a:latin typeface="Times New Roman"/>
              <a:ea typeface="Times New Roman"/>
              <a:cs typeface="Times New Roman"/>
              <a:sym typeface="Times New Roman"/>
            </a:endParaRPr>
          </a:p>
          <a:p>
            <a:pPr marL="342900" lvl="0" indent="-139700" algn="just" rtl="0">
              <a:spcBef>
                <a:spcPts val="640"/>
              </a:spcBef>
              <a:spcAft>
                <a:spcPts val="0"/>
              </a:spcAft>
              <a:buClr>
                <a:schemeClr val="dk1"/>
              </a:buClr>
              <a:buSzPts val="3200"/>
              <a:buNone/>
            </a:pPr>
            <a:endParaRPr sz="1900" dirty="0">
              <a:latin typeface="Times New Roman"/>
              <a:ea typeface="Times New Roman"/>
              <a:cs typeface="Times New Roman"/>
              <a:sym typeface="Times New Roman"/>
            </a:endParaRPr>
          </a:p>
        </p:txBody>
      </p:sp>
      <p:sp>
        <p:nvSpPr>
          <p:cNvPr id="91" name="Google Shape;91;p3"/>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latin typeface="Times New Roman"/>
                <a:ea typeface="Times New Roman"/>
                <a:cs typeface="Times New Roman"/>
                <a:sym typeface="Times New Roman"/>
              </a:rPr>
              <a:t>01/10/2025</a:t>
            </a:r>
            <a:endParaRPr>
              <a:latin typeface="Times New Roman"/>
              <a:ea typeface="Times New Roman"/>
              <a:cs typeface="Times New Roman"/>
              <a:sym typeface="Times New Roman"/>
            </a:endParaRPr>
          </a:p>
        </p:txBody>
      </p:sp>
      <p:sp>
        <p:nvSpPr>
          <p:cNvPr id="92" name="Google Shape;92;p3"/>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i="0" u="none" strike="noStrike" cap="none">
                <a:solidFill>
                  <a:srgbClr val="898989"/>
                </a:solidFill>
                <a:latin typeface="Times New Roman"/>
                <a:ea typeface="Times New Roman"/>
                <a:cs typeface="Times New Roman"/>
                <a:sym typeface="Times New Roman"/>
              </a:rPr>
              <a:t>3</a:t>
            </a:fld>
            <a:endParaRPr sz="1200" i="0" u="none" strike="noStrike" cap="none">
              <a:solidFill>
                <a:srgbClr val="898989"/>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1981200" y="274639"/>
            <a:ext cx="8229600" cy="7778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a:latin typeface="Times New Roman"/>
                <a:ea typeface="Times New Roman"/>
                <a:cs typeface="Times New Roman"/>
                <a:sym typeface="Times New Roman"/>
              </a:rPr>
              <a:t>Introduction</a:t>
            </a:r>
            <a:endParaRPr b="1" i="1">
              <a:solidFill>
                <a:srgbClr val="FF0000"/>
              </a:solidFill>
              <a:latin typeface="Times New Roman"/>
              <a:ea typeface="Times New Roman"/>
              <a:cs typeface="Times New Roman"/>
              <a:sym typeface="Times New Roman"/>
            </a:endParaRPr>
          </a:p>
        </p:txBody>
      </p:sp>
      <p:sp>
        <p:nvSpPr>
          <p:cNvPr id="98" name="Google Shape;98;p4"/>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Times New Roman"/>
                <a:ea typeface="Times New Roman"/>
                <a:cs typeface="Times New Roman"/>
                <a:sym typeface="Times New Roman"/>
              </a:rPr>
              <a:t>01/10/2025</a:t>
            </a:r>
            <a:endParaRPr>
              <a:solidFill>
                <a:srgbClr val="888888"/>
              </a:solidFill>
              <a:latin typeface="Times New Roman"/>
              <a:ea typeface="Times New Roman"/>
              <a:cs typeface="Times New Roman"/>
              <a:sym typeface="Times New Roman"/>
            </a:endParaRPr>
          </a:p>
        </p:txBody>
      </p:sp>
      <p:sp>
        <p:nvSpPr>
          <p:cNvPr id="99" name="Google Shape;99;p4"/>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i="0" u="none" strike="noStrike" cap="none">
                <a:solidFill>
                  <a:srgbClr val="898989"/>
                </a:solidFill>
                <a:latin typeface="Times New Roman"/>
                <a:ea typeface="Times New Roman"/>
                <a:cs typeface="Times New Roman"/>
                <a:sym typeface="Times New Roman"/>
              </a:rPr>
              <a:t>4</a:t>
            </a:fld>
            <a:endParaRPr sz="1200" i="0" u="none" strike="noStrike" cap="none">
              <a:solidFill>
                <a:srgbClr val="898989"/>
              </a:solidFill>
              <a:latin typeface="Times New Roman"/>
              <a:ea typeface="Times New Roman"/>
              <a:cs typeface="Times New Roman"/>
              <a:sym typeface="Times New Roman"/>
            </a:endParaRPr>
          </a:p>
        </p:txBody>
      </p:sp>
      <p:sp>
        <p:nvSpPr>
          <p:cNvPr id="100" name="Google Shape;100;p4"/>
          <p:cNvSpPr txBox="1">
            <a:spLocks noGrp="1"/>
          </p:cNvSpPr>
          <p:nvPr>
            <p:ph type="body" idx="1"/>
          </p:nvPr>
        </p:nvSpPr>
        <p:spPr>
          <a:xfrm>
            <a:off x="334425" y="1377150"/>
            <a:ext cx="6717600" cy="4103700"/>
          </a:xfrm>
          <a:prstGeom prst="rect">
            <a:avLst/>
          </a:prstGeom>
          <a:noFill/>
          <a:ln>
            <a:noFill/>
          </a:ln>
        </p:spPr>
        <p:txBody>
          <a:bodyPr spcFirstLastPara="1" wrap="square" lIns="91425" tIns="45700" rIns="91425" bIns="45700" anchor="t" anchorCtr="0">
            <a:noAutofit/>
          </a:bodyPr>
          <a:lstStyle/>
          <a:p>
            <a:pPr marL="457200" lvl="0" indent="-406400" algn="just" rtl="0">
              <a:lnSpc>
                <a:spcPct val="150000"/>
              </a:lnSpc>
              <a:spcBef>
                <a:spcPts val="0"/>
              </a:spcBef>
              <a:spcAft>
                <a:spcPts val="0"/>
              </a:spcAft>
              <a:buSzPts val="2800"/>
              <a:buFont typeface="Times New Roman"/>
              <a:buChar char="●"/>
            </a:pPr>
            <a:r>
              <a:rPr lang="en-GB" sz="2800" dirty="0">
                <a:latin typeface="Times New Roman"/>
                <a:ea typeface="Times New Roman"/>
                <a:cs typeface="Times New Roman"/>
                <a:sym typeface="Times New Roman"/>
              </a:rPr>
              <a:t>This study will elaborate on the concept and importance of SWOT analysis in recognising, strengths, threats, opportunities and weaknesses. </a:t>
            </a:r>
            <a:endParaRPr sz="2800" dirty="0">
              <a:latin typeface="Times New Roman"/>
              <a:ea typeface="Times New Roman"/>
              <a:cs typeface="Times New Roman"/>
              <a:sym typeface="Times New Roman"/>
            </a:endParaRPr>
          </a:p>
          <a:p>
            <a:pPr marL="457200" lvl="0" indent="-406400" algn="just" rtl="0">
              <a:lnSpc>
                <a:spcPct val="150000"/>
              </a:lnSpc>
              <a:spcBef>
                <a:spcPts val="0"/>
              </a:spcBef>
              <a:spcAft>
                <a:spcPts val="0"/>
              </a:spcAft>
              <a:buSzPts val="2800"/>
              <a:buFont typeface="Times New Roman"/>
              <a:buChar char="●"/>
            </a:pPr>
            <a:r>
              <a:rPr lang="en-GB" sz="2800" dirty="0">
                <a:latin typeface="Times New Roman"/>
                <a:ea typeface="Times New Roman"/>
                <a:cs typeface="Times New Roman"/>
                <a:sym typeface="Times New Roman"/>
              </a:rPr>
              <a:t>I want to become an efficient health care manager. </a:t>
            </a:r>
            <a:endParaRPr sz="2800" dirty="0">
              <a:latin typeface="Times New Roman"/>
              <a:ea typeface="Times New Roman"/>
              <a:cs typeface="Times New Roman"/>
              <a:sym typeface="Times New Roman"/>
            </a:endParaRPr>
          </a:p>
          <a:p>
            <a:pPr marL="342900" lvl="0" indent="-139700" algn="just" rtl="0">
              <a:spcBef>
                <a:spcPts val="640"/>
              </a:spcBef>
              <a:spcAft>
                <a:spcPts val="0"/>
              </a:spcAft>
              <a:buClr>
                <a:schemeClr val="dk1"/>
              </a:buClr>
              <a:buSzPts val="3200"/>
              <a:buNone/>
            </a:pPr>
            <a:endParaRPr sz="2800" dirty="0">
              <a:latin typeface="Times New Roman"/>
              <a:ea typeface="Times New Roman"/>
              <a:cs typeface="Times New Roman"/>
              <a:sym typeface="Times New Roman"/>
            </a:endParaRPr>
          </a:p>
        </p:txBody>
      </p:sp>
      <p:pic>
        <p:nvPicPr>
          <p:cNvPr id="101" name="Google Shape;101;p4"/>
          <p:cNvPicPr preferRelativeResize="0"/>
          <p:nvPr/>
        </p:nvPicPr>
        <p:blipFill>
          <a:blip r:embed="rId3">
            <a:alphaModFix/>
          </a:blip>
          <a:stretch>
            <a:fillRect/>
          </a:stretch>
        </p:blipFill>
        <p:spPr>
          <a:xfrm>
            <a:off x="7507837" y="1783427"/>
            <a:ext cx="4279238" cy="28528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5"/>
          <p:cNvSpPr txBox="1">
            <a:spLocks noGrp="1"/>
          </p:cNvSpPr>
          <p:nvPr>
            <p:ph type="title"/>
          </p:nvPr>
        </p:nvSpPr>
        <p:spPr>
          <a:xfrm>
            <a:off x="609600" y="465149"/>
            <a:ext cx="10972800" cy="1159200"/>
          </a:xfrm>
          <a:prstGeom prst="rect">
            <a:avLst/>
          </a:prstGeom>
          <a:noFill/>
          <a:ln>
            <a:noFill/>
          </a:ln>
        </p:spPr>
        <p:txBody>
          <a:bodyPr spcFirstLastPara="1" wrap="square" lIns="91425" tIns="45700" rIns="91425" bIns="45700" anchor="ctr" anchorCtr="0">
            <a:noAutofit/>
          </a:bodyPr>
          <a:lstStyle/>
          <a:p>
            <a:pPr marL="0" lvl="0" indent="0" algn="ctr" rtl="0">
              <a:lnSpc>
                <a:spcPct val="115000"/>
              </a:lnSpc>
              <a:spcBef>
                <a:spcPts val="0"/>
              </a:spcBef>
              <a:spcAft>
                <a:spcPts val="0"/>
              </a:spcAft>
              <a:buSzPts val="1100"/>
              <a:buNone/>
            </a:pPr>
            <a:r>
              <a:rPr lang="en-GB" sz="3600" b="1">
                <a:latin typeface="Times New Roman"/>
                <a:ea typeface="Times New Roman"/>
                <a:cs typeface="Times New Roman"/>
                <a:sym typeface="Times New Roman"/>
              </a:rPr>
              <a:t>SWOT Analysis and its importance in personal and professional development</a:t>
            </a:r>
            <a:endParaRPr sz="3600" b="1">
              <a:latin typeface="Times New Roman"/>
              <a:ea typeface="Times New Roman"/>
              <a:cs typeface="Times New Roman"/>
              <a:sym typeface="Times New Roman"/>
            </a:endParaRPr>
          </a:p>
        </p:txBody>
      </p:sp>
      <p:sp>
        <p:nvSpPr>
          <p:cNvPr id="107" name="Google Shape;107;p5"/>
          <p:cNvSpPr txBox="1">
            <a:spLocks noGrp="1"/>
          </p:cNvSpPr>
          <p:nvPr>
            <p:ph type="body" idx="1"/>
          </p:nvPr>
        </p:nvSpPr>
        <p:spPr>
          <a:xfrm>
            <a:off x="2081048" y="2025870"/>
            <a:ext cx="8875986" cy="2010102"/>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chemeClr val="dk1"/>
              </a:buClr>
              <a:buSzPts val="3200"/>
              <a:buNone/>
            </a:pPr>
            <a:endParaRPr b="1">
              <a:solidFill>
                <a:srgbClr val="000000"/>
              </a:solidFill>
            </a:endParaRPr>
          </a:p>
          <a:p>
            <a:pPr marL="342900" lvl="0" indent="-139700" algn="l" rtl="0">
              <a:spcBef>
                <a:spcPts val="640"/>
              </a:spcBef>
              <a:spcAft>
                <a:spcPts val="0"/>
              </a:spcAft>
              <a:buClr>
                <a:schemeClr val="dk1"/>
              </a:buClr>
              <a:buSzPts val="3200"/>
              <a:buNone/>
            </a:pPr>
            <a:endParaRPr/>
          </a:p>
        </p:txBody>
      </p:sp>
      <p:sp>
        <p:nvSpPr>
          <p:cNvPr id="108" name="Google Shape;108;p5"/>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Open Sans"/>
                <a:ea typeface="Open Sans"/>
                <a:cs typeface="Open Sans"/>
                <a:sym typeface="Open Sans"/>
              </a:rPr>
              <a:t>01/10/2025</a:t>
            </a:r>
            <a:endParaRPr>
              <a:solidFill>
                <a:srgbClr val="888888"/>
              </a:solidFill>
              <a:latin typeface="Open Sans"/>
              <a:ea typeface="Open Sans"/>
              <a:cs typeface="Open Sans"/>
              <a:sym typeface="Open Sans"/>
            </a:endParaRPr>
          </a:p>
        </p:txBody>
      </p:sp>
      <p:sp>
        <p:nvSpPr>
          <p:cNvPr id="109" name="Google Shape;109;p5"/>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b="0" i="0" u="none" strike="noStrike" cap="none">
                <a:solidFill>
                  <a:srgbClr val="898989"/>
                </a:solidFill>
                <a:latin typeface="Open Sans"/>
                <a:ea typeface="Open Sans"/>
                <a:cs typeface="Open Sans"/>
                <a:sym typeface="Open Sans"/>
              </a:rPr>
              <a:t>5</a:t>
            </a:fld>
            <a:endParaRPr sz="1200" b="0" i="0" u="none" strike="noStrike" cap="none">
              <a:solidFill>
                <a:srgbClr val="898989"/>
              </a:solidFill>
              <a:latin typeface="Open Sans"/>
              <a:ea typeface="Open Sans"/>
              <a:cs typeface="Open Sans"/>
              <a:sym typeface="Open Sans"/>
            </a:endParaRPr>
          </a:p>
        </p:txBody>
      </p:sp>
      <p:sp>
        <p:nvSpPr>
          <p:cNvPr id="110" name="Google Shape;110;p5"/>
          <p:cNvSpPr txBox="1"/>
          <p:nvPr/>
        </p:nvSpPr>
        <p:spPr>
          <a:xfrm>
            <a:off x="3689750" y="1824425"/>
            <a:ext cx="8215800" cy="4700100"/>
          </a:xfrm>
          <a:prstGeom prst="rect">
            <a:avLst/>
          </a:prstGeom>
          <a:noFill/>
          <a:ln>
            <a:noFill/>
          </a:ln>
        </p:spPr>
        <p:txBody>
          <a:bodyPr spcFirstLastPara="1" wrap="square" lIns="91425" tIns="45700" rIns="91425" bIns="45700" anchor="t" anchorCtr="0">
            <a:noAutofit/>
          </a:bodyPr>
          <a:lstStyle/>
          <a:p>
            <a:pPr marL="457200" lvl="0" indent="-400050" algn="just" rtl="0">
              <a:lnSpc>
                <a:spcPct val="150000"/>
              </a:lnSpc>
              <a:spcBef>
                <a:spcPts val="0"/>
              </a:spcBef>
              <a:spcAft>
                <a:spcPts val="0"/>
              </a:spcAft>
              <a:buClr>
                <a:schemeClr val="dk1"/>
              </a:buClr>
              <a:buSzPts val="2700"/>
              <a:buFont typeface="Times New Roman"/>
              <a:buChar char="●"/>
            </a:pPr>
            <a:r>
              <a:rPr lang="en-GB" sz="2700">
                <a:solidFill>
                  <a:schemeClr val="dk1"/>
                </a:solidFill>
                <a:latin typeface="Times New Roman"/>
                <a:ea typeface="Times New Roman"/>
                <a:cs typeface="Times New Roman"/>
                <a:sym typeface="Times New Roman"/>
              </a:rPr>
              <a:t>SWOT analysis helps in building a plan for personal development based on the recognised strengths and threats. </a:t>
            </a:r>
            <a:endParaRPr sz="2700">
              <a:solidFill>
                <a:schemeClr val="dk1"/>
              </a:solidFill>
              <a:latin typeface="Times New Roman"/>
              <a:ea typeface="Times New Roman"/>
              <a:cs typeface="Times New Roman"/>
              <a:sym typeface="Times New Roman"/>
            </a:endParaRPr>
          </a:p>
          <a:p>
            <a:pPr marL="457200" lvl="0" indent="-400050" algn="just" rtl="0">
              <a:lnSpc>
                <a:spcPct val="150000"/>
              </a:lnSpc>
              <a:spcBef>
                <a:spcPts val="0"/>
              </a:spcBef>
              <a:spcAft>
                <a:spcPts val="0"/>
              </a:spcAft>
              <a:buClr>
                <a:schemeClr val="dk1"/>
              </a:buClr>
              <a:buSzPts val="2700"/>
              <a:buFont typeface="Times New Roman"/>
              <a:buChar char="●"/>
            </a:pPr>
            <a:r>
              <a:rPr lang="en-GB" sz="2700">
                <a:solidFill>
                  <a:schemeClr val="dk1"/>
                </a:solidFill>
                <a:latin typeface="Times New Roman"/>
                <a:ea typeface="Times New Roman"/>
                <a:cs typeface="Times New Roman"/>
                <a:sym typeface="Times New Roman"/>
              </a:rPr>
              <a:t>This framework includes four internal key factors to guide towards the right direction to gain opportunities (Gurl, 2017). </a:t>
            </a:r>
            <a:endParaRPr sz="2700">
              <a:solidFill>
                <a:schemeClr val="dk1"/>
              </a:solidFill>
              <a:latin typeface="Times New Roman"/>
              <a:ea typeface="Times New Roman"/>
              <a:cs typeface="Times New Roman"/>
              <a:sym typeface="Times New Roman"/>
            </a:endParaRPr>
          </a:p>
          <a:p>
            <a:pPr marL="0" marR="0" lvl="0" indent="0" algn="l" rtl="0">
              <a:spcBef>
                <a:spcPts val="0"/>
              </a:spcBef>
              <a:spcAft>
                <a:spcPts val="0"/>
              </a:spcAft>
              <a:buClr>
                <a:schemeClr val="dk1"/>
              </a:buClr>
              <a:buSzPts val="2000"/>
              <a:buFont typeface="Arial"/>
              <a:buNone/>
            </a:pPr>
            <a:endParaRPr sz="2700">
              <a:solidFill>
                <a:schemeClr val="dk1"/>
              </a:solidFill>
              <a:latin typeface="Times New Roman"/>
              <a:ea typeface="Times New Roman"/>
              <a:cs typeface="Times New Roman"/>
              <a:sym typeface="Times New Roman"/>
            </a:endParaRPr>
          </a:p>
          <a:p>
            <a:pPr marL="342900" marR="0" lvl="0" indent="-215900" algn="l" rtl="0">
              <a:spcBef>
                <a:spcPts val="400"/>
              </a:spcBef>
              <a:spcAft>
                <a:spcPts val="0"/>
              </a:spcAft>
              <a:buClr>
                <a:schemeClr val="dk1"/>
              </a:buClr>
              <a:buSzPts val="2000"/>
              <a:buFont typeface="Arial"/>
              <a:buNone/>
            </a:pPr>
            <a:endParaRPr sz="2700" i="0" u="none" strike="noStrike" cap="none">
              <a:solidFill>
                <a:schemeClr val="dk1"/>
              </a:solidFill>
              <a:latin typeface="Times New Roman"/>
              <a:ea typeface="Times New Roman"/>
              <a:cs typeface="Times New Roman"/>
              <a:sym typeface="Times New Roman"/>
            </a:endParaRPr>
          </a:p>
        </p:txBody>
      </p:sp>
      <p:pic>
        <p:nvPicPr>
          <p:cNvPr id="111" name="Google Shape;111;p5"/>
          <p:cNvPicPr preferRelativeResize="0"/>
          <p:nvPr/>
        </p:nvPicPr>
        <p:blipFill>
          <a:blip r:embed="rId3">
            <a:alphaModFix/>
          </a:blip>
          <a:stretch>
            <a:fillRect/>
          </a:stretch>
        </p:blipFill>
        <p:spPr>
          <a:xfrm>
            <a:off x="129750" y="1955250"/>
            <a:ext cx="3560003" cy="326970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6"/>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Open Sans"/>
                <a:ea typeface="Open Sans"/>
                <a:cs typeface="Open Sans"/>
                <a:sym typeface="Open Sans"/>
              </a:rPr>
              <a:t>01/10/2025</a:t>
            </a:r>
            <a:endParaRPr>
              <a:solidFill>
                <a:srgbClr val="888888"/>
              </a:solidFill>
              <a:latin typeface="Open Sans"/>
              <a:ea typeface="Open Sans"/>
              <a:cs typeface="Open Sans"/>
              <a:sym typeface="Open Sans"/>
            </a:endParaRPr>
          </a:p>
        </p:txBody>
      </p:sp>
      <p:sp>
        <p:nvSpPr>
          <p:cNvPr id="117" name="Google Shape;117;p6"/>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b="0" i="0" u="none" strike="noStrike" cap="none">
                <a:solidFill>
                  <a:srgbClr val="898989"/>
                </a:solidFill>
                <a:latin typeface="Open Sans"/>
                <a:ea typeface="Open Sans"/>
                <a:cs typeface="Open Sans"/>
                <a:sym typeface="Open Sans"/>
              </a:rPr>
              <a:t>6</a:t>
            </a:fld>
            <a:endParaRPr sz="1200" b="0" i="0" u="none" strike="noStrike" cap="none">
              <a:solidFill>
                <a:srgbClr val="898989"/>
              </a:solidFill>
              <a:latin typeface="Open Sans"/>
              <a:ea typeface="Open Sans"/>
              <a:cs typeface="Open Sans"/>
              <a:sym typeface="Open Sans"/>
            </a:endParaRPr>
          </a:p>
        </p:txBody>
      </p:sp>
      <p:sp>
        <p:nvSpPr>
          <p:cNvPr id="118" name="Google Shape;118;p6"/>
          <p:cNvSpPr txBox="1">
            <a:spLocks noGrp="1"/>
          </p:cNvSpPr>
          <p:nvPr>
            <p:ph type="title"/>
          </p:nvPr>
        </p:nvSpPr>
        <p:spPr>
          <a:xfrm>
            <a:off x="609600" y="128651"/>
            <a:ext cx="10972800" cy="10419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100"/>
              <a:buNone/>
            </a:pPr>
            <a:r>
              <a:rPr lang="en-GB" sz="3600" b="1">
                <a:latin typeface="Times New Roman"/>
                <a:ea typeface="Times New Roman"/>
                <a:cs typeface="Times New Roman"/>
                <a:sym typeface="Times New Roman"/>
              </a:rPr>
              <a:t>Description of Personal Strengths, Weaknesses, Opportunities, and Threats</a:t>
            </a:r>
            <a:endParaRPr sz="3600" b="1">
              <a:latin typeface="Times New Roman"/>
              <a:ea typeface="Times New Roman"/>
              <a:cs typeface="Times New Roman"/>
              <a:sym typeface="Times New Roman"/>
            </a:endParaRPr>
          </a:p>
        </p:txBody>
      </p:sp>
      <p:cxnSp>
        <p:nvCxnSpPr>
          <p:cNvPr id="119" name="Google Shape;119;p6"/>
          <p:cNvCxnSpPr/>
          <p:nvPr/>
        </p:nvCxnSpPr>
        <p:spPr>
          <a:xfrm>
            <a:off x="1062182" y="3364992"/>
            <a:ext cx="9892330" cy="0"/>
          </a:xfrm>
          <a:prstGeom prst="straightConnector1">
            <a:avLst/>
          </a:prstGeom>
          <a:noFill/>
          <a:ln w="38100" cap="flat" cmpd="sng">
            <a:solidFill>
              <a:schemeClr val="accent5"/>
            </a:solidFill>
            <a:prstDash val="solid"/>
            <a:round/>
            <a:headEnd type="none" w="sm" len="sm"/>
            <a:tailEnd type="none" w="sm" len="sm"/>
          </a:ln>
        </p:spPr>
      </p:cxnSp>
      <p:sp>
        <p:nvSpPr>
          <p:cNvPr id="120" name="Google Shape;120;p6"/>
          <p:cNvSpPr txBox="1"/>
          <p:nvPr/>
        </p:nvSpPr>
        <p:spPr>
          <a:xfrm>
            <a:off x="334433" y="1349829"/>
            <a:ext cx="5445900" cy="1883400"/>
          </a:xfrm>
          <a:prstGeom prst="rect">
            <a:avLst/>
          </a:prstGeom>
          <a:solidFill>
            <a:srgbClr val="DAEEF3"/>
          </a:solidFill>
          <a:ln w="19050" cap="flat" cmpd="sng">
            <a:solidFill>
              <a:srgbClr val="4BACC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GB" sz="2400" b="1" i="0" u="none" strike="noStrike" cap="none">
                <a:solidFill>
                  <a:schemeClr val="dk1"/>
                </a:solidFill>
                <a:latin typeface="Times New Roman"/>
                <a:ea typeface="Times New Roman"/>
                <a:cs typeface="Times New Roman"/>
                <a:sym typeface="Times New Roman"/>
              </a:rPr>
              <a:t>STRENGTHS</a:t>
            </a:r>
            <a:endParaRPr sz="2400" b="1" i="0" u="none" strike="noStrike" cap="none">
              <a:solidFill>
                <a:schemeClr val="dk1"/>
              </a:solidFill>
              <a:latin typeface="Times New Roman"/>
              <a:ea typeface="Times New Roman"/>
              <a:cs typeface="Times New Roman"/>
              <a:sym typeface="Times New Roman"/>
            </a:endParaRPr>
          </a:p>
          <a:p>
            <a:pPr marL="457200" lvl="0" indent="-381000" algn="just" rtl="0">
              <a:lnSpc>
                <a:spcPct val="150000"/>
              </a:lnSpc>
              <a:spcBef>
                <a:spcPts val="0"/>
              </a:spcBef>
              <a:spcAft>
                <a:spcPts val="0"/>
              </a:spcAft>
              <a:buClr>
                <a:schemeClr val="dk1"/>
              </a:buClr>
              <a:buSzPts val="2400"/>
              <a:buFont typeface="Times New Roman"/>
              <a:buChar char="●"/>
            </a:pPr>
            <a:r>
              <a:rPr lang="en-GB" sz="2400">
                <a:solidFill>
                  <a:schemeClr val="dk1"/>
                </a:solidFill>
                <a:latin typeface="Times New Roman"/>
                <a:ea typeface="Times New Roman"/>
                <a:cs typeface="Times New Roman"/>
                <a:sym typeface="Times New Roman"/>
              </a:rPr>
              <a:t>Developed time management skills </a:t>
            </a:r>
            <a:endParaRPr sz="2400">
              <a:solidFill>
                <a:schemeClr val="dk1"/>
              </a:solidFill>
              <a:latin typeface="Times New Roman"/>
              <a:ea typeface="Times New Roman"/>
              <a:cs typeface="Times New Roman"/>
              <a:sym typeface="Times New Roman"/>
            </a:endParaRPr>
          </a:p>
          <a:p>
            <a:pPr marL="457200" lvl="0" indent="-381000" algn="just" rtl="0">
              <a:lnSpc>
                <a:spcPct val="150000"/>
              </a:lnSpc>
              <a:spcBef>
                <a:spcPts val="0"/>
              </a:spcBef>
              <a:spcAft>
                <a:spcPts val="0"/>
              </a:spcAft>
              <a:buClr>
                <a:schemeClr val="dk1"/>
              </a:buClr>
              <a:buSzPts val="2400"/>
              <a:buFont typeface="Times New Roman"/>
              <a:buChar char="●"/>
            </a:pPr>
            <a:r>
              <a:rPr lang="en-GB" sz="2400">
                <a:solidFill>
                  <a:schemeClr val="dk1"/>
                </a:solidFill>
                <a:latin typeface="Times New Roman"/>
                <a:ea typeface="Times New Roman"/>
                <a:cs typeface="Times New Roman"/>
                <a:sym typeface="Times New Roman"/>
              </a:rPr>
              <a:t>Improved communication skills </a:t>
            </a:r>
            <a:endParaRPr sz="24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b="1">
              <a:solidFill>
                <a:schemeClr val="dk1"/>
              </a:solidFill>
              <a:latin typeface="Times New Roman"/>
              <a:ea typeface="Times New Roman"/>
              <a:cs typeface="Times New Roman"/>
              <a:sym typeface="Times New Roman"/>
            </a:endParaRPr>
          </a:p>
        </p:txBody>
      </p:sp>
      <p:sp>
        <p:nvSpPr>
          <p:cNvPr id="121" name="Google Shape;121;p6"/>
          <p:cNvSpPr txBox="1"/>
          <p:nvPr/>
        </p:nvSpPr>
        <p:spPr>
          <a:xfrm>
            <a:off x="6411689" y="1326064"/>
            <a:ext cx="5247000" cy="1883400"/>
          </a:xfrm>
          <a:prstGeom prst="rect">
            <a:avLst/>
          </a:prstGeom>
          <a:gradFill>
            <a:gsLst>
              <a:gs pos="0">
                <a:srgbClr val="C8B2E9"/>
              </a:gs>
              <a:gs pos="35000">
                <a:srgbClr val="D6CAED"/>
              </a:gs>
              <a:gs pos="100000">
                <a:srgbClr val="EFE8FA"/>
              </a:gs>
            </a:gsLst>
            <a:lin ang="16200000" scaled="0"/>
          </a:gradFill>
          <a:ln w="9525" cap="flat" cmpd="sng">
            <a:solidFill>
              <a:srgbClr val="7C5F9F"/>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en-GB" sz="2400" b="1">
                <a:solidFill>
                  <a:schemeClr val="dk1"/>
                </a:solidFill>
                <a:latin typeface="Times New Roman"/>
                <a:ea typeface="Times New Roman"/>
                <a:cs typeface="Times New Roman"/>
                <a:sym typeface="Times New Roman"/>
              </a:rPr>
              <a:t>WEAKNESSES</a:t>
            </a:r>
            <a:endParaRPr sz="2400" b="1">
              <a:solidFill>
                <a:schemeClr val="dk1"/>
              </a:solidFill>
              <a:latin typeface="Times New Roman"/>
              <a:ea typeface="Times New Roman"/>
              <a:cs typeface="Times New Roman"/>
              <a:sym typeface="Times New Roman"/>
            </a:endParaRPr>
          </a:p>
          <a:p>
            <a:pPr marL="457200" lvl="0" indent="-381000" algn="just" rtl="0">
              <a:lnSpc>
                <a:spcPct val="150000"/>
              </a:lnSpc>
              <a:spcBef>
                <a:spcPts val="0"/>
              </a:spcBef>
              <a:spcAft>
                <a:spcPts val="0"/>
              </a:spcAft>
              <a:buClr>
                <a:schemeClr val="dk1"/>
              </a:buClr>
              <a:buSzPts val="2400"/>
              <a:buFont typeface="Times New Roman"/>
              <a:buChar char="●"/>
            </a:pPr>
            <a:r>
              <a:rPr lang="en-GB" sz="2400">
                <a:solidFill>
                  <a:schemeClr val="dk1"/>
                </a:solidFill>
                <a:latin typeface="Times New Roman"/>
                <a:ea typeface="Times New Roman"/>
                <a:cs typeface="Times New Roman"/>
                <a:sym typeface="Times New Roman"/>
              </a:rPr>
              <a:t>A lack of critical thinking </a:t>
            </a:r>
            <a:endParaRPr sz="2400">
              <a:solidFill>
                <a:schemeClr val="dk1"/>
              </a:solidFill>
              <a:latin typeface="Times New Roman"/>
              <a:ea typeface="Times New Roman"/>
              <a:cs typeface="Times New Roman"/>
              <a:sym typeface="Times New Roman"/>
            </a:endParaRPr>
          </a:p>
          <a:p>
            <a:pPr marL="457200" lvl="0" indent="-381000" algn="just" rtl="0">
              <a:lnSpc>
                <a:spcPct val="150000"/>
              </a:lnSpc>
              <a:spcBef>
                <a:spcPts val="0"/>
              </a:spcBef>
              <a:spcAft>
                <a:spcPts val="0"/>
              </a:spcAft>
              <a:buClr>
                <a:schemeClr val="dk1"/>
              </a:buClr>
              <a:buSzPts val="2400"/>
              <a:buFont typeface="Times New Roman"/>
              <a:buChar char="●"/>
            </a:pPr>
            <a:r>
              <a:rPr lang="en-GB" sz="2400">
                <a:solidFill>
                  <a:schemeClr val="dk1"/>
                </a:solidFill>
                <a:latin typeface="Times New Roman"/>
                <a:ea typeface="Times New Roman"/>
                <a:cs typeface="Times New Roman"/>
                <a:sym typeface="Times New Roman"/>
              </a:rPr>
              <a:t>A lack of decision-making skills</a:t>
            </a:r>
            <a:endParaRPr sz="24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b="1">
              <a:solidFill>
                <a:schemeClr val="dk1"/>
              </a:solidFill>
              <a:latin typeface="Times New Roman"/>
              <a:ea typeface="Times New Roman"/>
              <a:cs typeface="Times New Roman"/>
              <a:sym typeface="Times New Roman"/>
            </a:endParaRPr>
          </a:p>
        </p:txBody>
      </p:sp>
      <p:sp>
        <p:nvSpPr>
          <p:cNvPr id="122" name="Google Shape;122;p6"/>
          <p:cNvSpPr txBox="1"/>
          <p:nvPr/>
        </p:nvSpPr>
        <p:spPr>
          <a:xfrm>
            <a:off x="334441" y="3520285"/>
            <a:ext cx="5445871" cy="1883296"/>
          </a:xfrm>
          <a:prstGeom prst="rect">
            <a:avLst/>
          </a:prstGeom>
          <a:gradFill>
            <a:gsLst>
              <a:gs pos="0">
                <a:srgbClr val="FFBB82"/>
              </a:gs>
              <a:gs pos="35000">
                <a:srgbClr val="FFCFA8"/>
              </a:gs>
              <a:gs pos="100000">
                <a:srgbClr val="FFEBD9"/>
              </a:gs>
            </a:gsLst>
            <a:lin ang="16200000" scaled="0"/>
          </a:gradFill>
          <a:ln w="9525" cap="flat" cmpd="sng">
            <a:solidFill>
              <a:srgbClr val="F5913F"/>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en-GB" sz="2400" b="1">
                <a:solidFill>
                  <a:schemeClr val="dk1"/>
                </a:solidFill>
                <a:latin typeface="Times New Roman"/>
                <a:ea typeface="Times New Roman"/>
                <a:cs typeface="Times New Roman"/>
                <a:sym typeface="Times New Roman"/>
              </a:rPr>
              <a:t>OPPORTUNITIES</a:t>
            </a:r>
            <a:endParaRPr sz="2400" b="1">
              <a:solidFill>
                <a:schemeClr val="dk1"/>
              </a:solidFill>
              <a:latin typeface="Times New Roman"/>
              <a:ea typeface="Times New Roman"/>
              <a:cs typeface="Times New Roman"/>
              <a:sym typeface="Times New Roman"/>
            </a:endParaRPr>
          </a:p>
          <a:p>
            <a:pPr marL="457200" lvl="0" indent="-381000" algn="just" rtl="0">
              <a:lnSpc>
                <a:spcPct val="150000"/>
              </a:lnSpc>
              <a:spcBef>
                <a:spcPts val="0"/>
              </a:spcBef>
              <a:spcAft>
                <a:spcPts val="0"/>
              </a:spcAft>
              <a:buClr>
                <a:schemeClr val="dk1"/>
              </a:buClr>
              <a:buSzPts val="2400"/>
              <a:buFont typeface="Times New Roman"/>
              <a:buChar char="●"/>
            </a:pPr>
            <a:r>
              <a:rPr lang="en-GB" sz="2400">
                <a:solidFill>
                  <a:schemeClr val="dk1"/>
                </a:solidFill>
                <a:latin typeface="Times New Roman"/>
                <a:ea typeface="Times New Roman"/>
                <a:cs typeface="Times New Roman"/>
                <a:sym typeface="Times New Roman"/>
              </a:rPr>
              <a:t>Understanding patient demands </a:t>
            </a:r>
            <a:endParaRPr sz="2400">
              <a:solidFill>
                <a:schemeClr val="dk1"/>
              </a:solidFill>
              <a:latin typeface="Times New Roman"/>
              <a:ea typeface="Times New Roman"/>
              <a:cs typeface="Times New Roman"/>
              <a:sym typeface="Times New Roman"/>
            </a:endParaRPr>
          </a:p>
          <a:p>
            <a:pPr marL="457200" lvl="0" indent="-381000" algn="just" rtl="0">
              <a:lnSpc>
                <a:spcPct val="150000"/>
              </a:lnSpc>
              <a:spcBef>
                <a:spcPts val="0"/>
              </a:spcBef>
              <a:spcAft>
                <a:spcPts val="0"/>
              </a:spcAft>
              <a:buClr>
                <a:schemeClr val="dk1"/>
              </a:buClr>
              <a:buSzPts val="2400"/>
              <a:buFont typeface="Times New Roman"/>
              <a:buChar char="●"/>
            </a:pPr>
            <a:r>
              <a:rPr lang="en-GB" sz="2400">
                <a:solidFill>
                  <a:schemeClr val="dk1"/>
                </a:solidFill>
                <a:latin typeface="Times New Roman"/>
                <a:ea typeface="Times New Roman"/>
                <a:cs typeface="Times New Roman"/>
                <a:sym typeface="Times New Roman"/>
              </a:rPr>
              <a:t>Organised work and avoiding delays </a:t>
            </a:r>
            <a:endParaRPr sz="24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b="1">
              <a:solidFill>
                <a:schemeClr val="dk1"/>
              </a:solidFill>
              <a:latin typeface="Times New Roman"/>
              <a:ea typeface="Times New Roman"/>
              <a:cs typeface="Times New Roman"/>
              <a:sym typeface="Times New Roman"/>
            </a:endParaRPr>
          </a:p>
        </p:txBody>
      </p:sp>
      <p:sp>
        <p:nvSpPr>
          <p:cNvPr id="123" name="Google Shape;123;p6"/>
          <p:cNvSpPr txBox="1"/>
          <p:nvPr/>
        </p:nvSpPr>
        <p:spPr>
          <a:xfrm>
            <a:off x="6411689" y="3493008"/>
            <a:ext cx="5246909" cy="1883296"/>
          </a:xfrm>
          <a:prstGeom prst="rect">
            <a:avLst/>
          </a:prstGeom>
          <a:gradFill>
            <a:gsLst>
              <a:gs pos="0">
                <a:srgbClr val="BABABA"/>
              </a:gs>
              <a:gs pos="35000">
                <a:srgbClr val="CFCFCF"/>
              </a:gs>
              <a:gs pos="100000">
                <a:srgbClr val="EDEDED"/>
              </a:gs>
            </a:gsLst>
            <a:lin ang="16200000" scaled="0"/>
          </a:gradFill>
          <a:ln w="9525" cap="flat" cmpd="sng">
            <a:solidFill>
              <a:schemeClr val="dk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en-GB" sz="2400" b="1">
                <a:solidFill>
                  <a:schemeClr val="dk1"/>
                </a:solidFill>
                <a:latin typeface="Times New Roman"/>
                <a:ea typeface="Times New Roman"/>
                <a:cs typeface="Times New Roman"/>
                <a:sym typeface="Times New Roman"/>
              </a:rPr>
              <a:t>THREATS</a:t>
            </a:r>
            <a:endParaRPr sz="2400" b="1">
              <a:solidFill>
                <a:schemeClr val="dk1"/>
              </a:solidFill>
              <a:latin typeface="Times New Roman"/>
              <a:ea typeface="Times New Roman"/>
              <a:cs typeface="Times New Roman"/>
              <a:sym typeface="Times New Roman"/>
            </a:endParaRPr>
          </a:p>
          <a:p>
            <a:pPr marL="457200" lvl="0" indent="-381000" algn="just" rtl="0">
              <a:lnSpc>
                <a:spcPct val="150000"/>
              </a:lnSpc>
              <a:spcBef>
                <a:spcPts val="0"/>
              </a:spcBef>
              <a:spcAft>
                <a:spcPts val="0"/>
              </a:spcAft>
              <a:buClr>
                <a:schemeClr val="dk1"/>
              </a:buClr>
              <a:buSzPts val="2400"/>
              <a:buFont typeface="Times New Roman"/>
              <a:buChar char="●"/>
            </a:pPr>
            <a:r>
              <a:rPr lang="en-GB" sz="2400">
                <a:solidFill>
                  <a:schemeClr val="dk1"/>
                </a:solidFill>
                <a:latin typeface="Times New Roman"/>
                <a:ea typeface="Times New Roman"/>
                <a:cs typeface="Times New Roman"/>
                <a:sym typeface="Times New Roman"/>
              </a:rPr>
              <a:t>Delayed decision-making </a:t>
            </a:r>
            <a:endParaRPr sz="2400">
              <a:solidFill>
                <a:schemeClr val="dk1"/>
              </a:solidFill>
              <a:latin typeface="Times New Roman"/>
              <a:ea typeface="Times New Roman"/>
              <a:cs typeface="Times New Roman"/>
              <a:sym typeface="Times New Roman"/>
            </a:endParaRPr>
          </a:p>
          <a:p>
            <a:pPr marL="457200" lvl="0" indent="-381000" algn="just" rtl="0">
              <a:lnSpc>
                <a:spcPct val="150000"/>
              </a:lnSpc>
              <a:spcBef>
                <a:spcPts val="0"/>
              </a:spcBef>
              <a:spcAft>
                <a:spcPts val="0"/>
              </a:spcAft>
              <a:buClr>
                <a:schemeClr val="dk1"/>
              </a:buClr>
              <a:buSzPts val="2400"/>
              <a:buFont typeface="Times New Roman"/>
              <a:buChar char="●"/>
            </a:pPr>
            <a:r>
              <a:rPr lang="en-GB" sz="2400">
                <a:solidFill>
                  <a:schemeClr val="dk1"/>
                </a:solidFill>
                <a:latin typeface="Times New Roman"/>
                <a:ea typeface="Times New Roman"/>
                <a:cs typeface="Times New Roman"/>
                <a:sym typeface="Times New Roman"/>
              </a:rPr>
              <a:t>A lack of technological knowledge </a:t>
            </a:r>
            <a:endParaRPr sz="24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b="1">
              <a:solidFill>
                <a:schemeClr val="dk1"/>
              </a:solidFill>
              <a:latin typeface="Times New Roman"/>
              <a:ea typeface="Times New Roman"/>
              <a:cs typeface="Times New Roman"/>
              <a:sym typeface="Times New Roman"/>
            </a:endParaRPr>
          </a:p>
        </p:txBody>
      </p:sp>
      <p:cxnSp>
        <p:nvCxnSpPr>
          <p:cNvPr id="124" name="Google Shape;124;p6"/>
          <p:cNvCxnSpPr/>
          <p:nvPr/>
        </p:nvCxnSpPr>
        <p:spPr>
          <a:xfrm rot="10800000">
            <a:off x="6096000" y="1349828"/>
            <a:ext cx="0" cy="4077857"/>
          </a:xfrm>
          <a:prstGeom prst="straightConnector1">
            <a:avLst/>
          </a:prstGeom>
          <a:noFill/>
          <a:ln w="38100" cap="flat" cmpd="sng">
            <a:solidFill>
              <a:schemeClr val="accent5"/>
            </a:solidFill>
            <a:prstDash val="solid"/>
            <a:round/>
            <a:headEnd type="none" w="sm" len="sm"/>
            <a:tailEnd type="none" w="sm" len="sm"/>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100"/>
              <a:buNone/>
            </a:pPr>
            <a:r>
              <a:rPr lang="en-GB" sz="3600" b="1">
                <a:latin typeface="Times New Roman"/>
                <a:ea typeface="Times New Roman"/>
                <a:cs typeface="Times New Roman"/>
                <a:sym typeface="Times New Roman"/>
              </a:rPr>
              <a:t>Processes to leverage personal strengths to overcome weaknesses and minimise threats, with examples</a:t>
            </a:r>
            <a:endParaRPr sz="3600" b="1">
              <a:latin typeface="Times New Roman"/>
              <a:ea typeface="Times New Roman"/>
              <a:cs typeface="Times New Roman"/>
              <a:sym typeface="Times New Roman"/>
            </a:endParaRPr>
          </a:p>
        </p:txBody>
      </p:sp>
      <p:sp>
        <p:nvSpPr>
          <p:cNvPr id="130" name="Google Shape;130;p7"/>
          <p:cNvSpPr txBox="1">
            <a:spLocks noGrp="1"/>
          </p:cNvSpPr>
          <p:nvPr>
            <p:ph type="body" idx="1"/>
          </p:nvPr>
        </p:nvSpPr>
        <p:spPr>
          <a:xfrm>
            <a:off x="609600" y="1470484"/>
            <a:ext cx="10972800" cy="3917032"/>
          </a:xfrm>
          <a:prstGeom prst="rect">
            <a:avLst/>
          </a:prstGeom>
          <a:noFill/>
          <a:ln>
            <a:noFill/>
          </a:ln>
        </p:spPr>
        <p:txBody>
          <a:bodyPr spcFirstLastPara="1" wrap="square" lIns="91425" tIns="45700" rIns="91425" bIns="45700" anchor="t" anchorCtr="0">
            <a:noAutofit/>
          </a:bodyPr>
          <a:lstStyle/>
          <a:p>
            <a:pPr marL="457200" lvl="0" indent="-393700" algn="ctr" rtl="0">
              <a:lnSpc>
                <a:spcPct val="150000"/>
              </a:lnSpc>
              <a:spcBef>
                <a:spcPts val="0"/>
              </a:spcBef>
              <a:spcAft>
                <a:spcPts val="0"/>
              </a:spcAft>
              <a:buSzPts val="2600"/>
              <a:buFont typeface="Times New Roman"/>
              <a:buChar char="●"/>
            </a:pPr>
            <a:r>
              <a:rPr lang="en-GB" sz="2600" dirty="0">
                <a:latin typeface="Times New Roman"/>
                <a:ea typeface="Times New Roman"/>
                <a:cs typeface="Times New Roman"/>
                <a:sym typeface="Times New Roman"/>
              </a:rPr>
              <a:t>I need to consider and analyse all the important aspects to interpret all the possible consequences to improve critical thinking skills. </a:t>
            </a:r>
            <a:endParaRPr sz="2600" dirty="0">
              <a:latin typeface="Times New Roman"/>
              <a:ea typeface="Times New Roman"/>
              <a:cs typeface="Times New Roman"/>
              <a:sym typeface="Times New Roman"/>
            </a:endParaRPr>
          </a:p>
          <a:p>
            <a:pPr marL="457200" lvl="0" indent="-393700" algn="ctr" rtl="0">
              <a:lnSpc>
                <a:spcPct val="150000"/>
              </a:lnSpc>
              <a:spcBef>
                <a:spcPts val="0"/>
              </a:spcBef>
              <a:spcAft>
                <a:spcPts val="0"/>
              </a:spcAft>
              <a:buSzPts val="2600"/>
              <a:buFont typeface="Times New Roman"/>
              <a:buChar char="●"/>
            </a:pPr>
            <a:r>
              <a:rPr lang="en-GB" sz="2600" dirty="0">
                <a:latin typeface="Times New Roman"/>
                <a:ea typeface="Times New Roman"/>
                <a:cs typeface="Times New Roman"/>
                <a:sym typeface="Times New Roman"/>
              </a:rPr>
              <a:t>Time management skills can help in completing tasks within deadlines and making suitable decisions. </a:t>
            </a:r>
            <a:endParaRPr sz="2600" dirty="0">
              <a:latin typeface="Times New Roman"/>
              <a:ea typeface="Times New Roman"/>
              <a:cs typeface="Times New Roman"/>
              <a:sym typeface="Times New Roman"/>
            </a:endParaRPr>
          </a:p>
          <a:p>
            <a:pPr marL="342900" lvl="0" indent="-139700" algn="ctr" rtl="0">
              <a:spcBef>
                <a:spcPts val="0"/>
              </a:spcBef>
              <a:spcAft>
                <a:spcPts val="0"/>
              </a:spcAft>
              <a:buClr>
                <a:schemeClr val="dk1"/>
              </a:buClr>
              <a:buSzPts val="3200"/>
              <a:buNone/>
            </a:pPr>
            <a:endParaRPr sz="2600" dirty="0">
              <a:latin typeface="Times New Roman"/>
              <a:ea typeface="Times New Roman"/>
              <a:cs typeface="Times New Roman"/>
              <a:sym typeface="Times New Roman"/>
            </a:endParaRPr>
          </a:p>
        </p:txBody>
      </p:sp>
      <p:sp>
        <p:nvSpPr>
          <p:cNvPr id="131" name="Google Shape;131;p7"/>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01/10/2025</a:t>
            </a:r>
            <a:endParaRPr/>
          </a:p>
        </p:txBody>
      </p:sp>
      <p:sp>
        <p:nvSpPr>
          <p:cNvPr id="132" name="Google Shape;132;p7"/>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7</a:t>
            </a:fld>
            <a:endParaRPr/>
          </a:p>
        </p:txBody>
      </p:sp>
      <p:pic>
        <p:nvPicPr>
          <p:cNvPr id="133" name="Google Shape;133;p7"/>
          <p:cNvPicPr preferRelativeResize="0"/>
          <p:nvPr/>
        </p:nvPicPr>
        <p:blipFill rotWithShape="1">
          <a:blip r:embed="rId3">
            <a:alphaModFix/>
          </a:blip>
          <a:srcRect t="16778" b="19254"/>
          <a:stretch/>
        </p:blipFill>
        <p:spPr>
          <a:xfrm>
            <a:off x="3069638" y="3429000"/>
            <a:ext cx="6052724" cy="21246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8"/>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None/>
            </a:pPr>
            <a:r>
              <a:rPr lang="en-GB" sz="3600" b="1">
                <a:latin typeface="Times New Roman"/>
                <a:ea typeface="Times New Roman"/>
                <a:cs typeface="Times New Roman"/>
                <a:sym typeface="Times New Roman"/>
              </a:rPr>
              <a:t>Available opportunities and processes to utilise them, aligning with personal strengths </a:t>
            </a:r>
            <a:endParaRPr sz="3600" b="1">
              <a:latin typeface="Times New Roman"/>
              <a:ea typeface="Times New Roman"/>
              <a:cs typeface="Times New Roman"/>
              <a:sym typeface="Times New Roman"/>
            </a:endParaRPr>
          </a:p>
        </p:txBody>
      </p:sp>
      <p:sp>
        <p:nvSpPr>
          <p:cNvPr id="139" name="Google Shape;139;p8"/>
          <p:cNvSpPr txBox="1">
            <a:spLocks noGrp="1"/>
          </p:cNvSpPr>
          <p:nvPr>
            <p:ph type="body" idx="1"/>
          </p:nvPr>
        </p:nvSpPr>
        <p:spPr>
          <a:xfrm>
            <a:off x="609600" y="3429004"/>
            <a:ext cx="10972800" cy="2088300"/>
          </a:xfrm>
          <a:prstGeom prst="rect">
            <a:avLst/>
          </a:prstGeom>
          <a:noFill/>
          <a:ln>
            <a:noFill/>
          </a:ln>
        </p:spPr>
        <p:txBody>
          <a:bodyPr spcFirstLastPara="1" wrap="square" lIns="91425" tIns="45700" rIns="91425" bIns="45700" anchor="t" anchorCtr="0">
            <a:noAutofit/>
          </a:bodyPr>
          <a:lstStyle/>
          <a:p>
            <a:pPr marL="457200" lvl="0" indent="-393700" algn="ctr" rtl="0">
              <a:lnSpc>
                <a:spcPct val="150000"/>
              </a:lnSpc>
              <a:spcBef>
                <a:spcPts val="0"/>
              </a:spcBef>
              <a:spcAft>
                <a:spcPts val="0"/>
              </a:spcAft>
              <a:buSzPts val="2600"/>
              <a:buFont typeface="Times New Roman"/>
              <a:buChar char="●"/>
            </a:pPr>
            <a:r>
              <a:rPr lang="en-GB" sz="2600">
                <a:latin typeface="Times New Roman"/>
                <a:ea typeface="Times New Roman"/>
                <a:cs typeface="Times New Roman"/>
                <a:sym typeface="Times New Roman"/>
              </a:rPr>
              <a:t>I can gain various opportunities as I am efficient in understanding patient demands. </a:t>
            </a:r>
            <a:endParaRPr sz="2600">
              <a:latin typeface="Times New Roman"/>
              <a:ea typeface="Times New Roman"/>
              <a:cs typeface="Times New Roman"/>
              <a:sym typeface="Times New Roman"/>
            </a:endParaRPr>
          </a:p>
          <a:p>
            <a:pPr marL="457200" lvl="0" indent="-393700" algn="ctr" rtl="0">
              <a:lnSpc>
                <a:spcPct val="150000"/>
              </a:lnSpc>
              <a:spcBef>
                <a:spcPts val="0"/>
              </a:spcBef>
              <a:spcAft>
                <a:spcPts val="0"/>
              </a:spcAft>
              <a:buSzPts val="2600"/>
              <a:buFont typeface="Times New Roman"/>
              <a:buChar char="●"/>
            </a:pPr>
            <a:r>
              <a:rPr lang="en-GB" sz="2600">
                <a:latin typeface="Times New Roman"/>
                <a:ea typeface="Times New Roman"/>
                <a:cs typeface="Times New Roman"/>
                <a:sym typeface="Times New Roman"/>
              </a:rPr>
              <a:t>I am efficient in conducting multiple tasks and meeting deadlines. </a:t>
            </a:r>
            <a:endParaRPr sz="2600">
              <a:latin typeface="Times New Roman"/>
              <a:ea typeface="Times New Roman"/>
              <a:cs typeface="Times New Roman"/>
              <a:sym typeface="Times New Roman"/>
            </a:endParaRPr>
          </a:p>
        </p:txBody>
      </p:sp>
      <p:sp>
        <p:nvSpPr>
          <p:cNvPr id="140" name="Google Shape;140;p8"/>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01/10/2025</a:t>
            </a:r>
            <a:endParaRPr/>
          </a:p>
        </p:txBody>
      </p:sp>
      <p:sp>
        <p:nvSpPr>
          <p:cNvPr id="141" name="Google Shape;141;p8"/>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8</a:t>
            </a:fld>
            <a:endParaRPr/>
          </a:p>
        </p:txBody>
      </p:sp>
      <p:pic>
        <p:nvPicPr>
          <p:cNvPr id="142" name="Google Shape;142;p8"/>
          <p:cNvPicPr preferRelativeResize="0"/>
          <p:nvPr/>
        </p:nvPicPr>
        <p:blipFill rotWithShape="1">
          <a:blip r:embed="rId3">
            <a:alphaModFix/>
          </a:blip>
          <a:srcRect t="25184" b="20874"/>
          <a:stretch/>
        </p:blipFill>
        <p:spPr>
          <a:xfrm>
            <a:off x="4128675" y="1800900"/>
            <a:ext cx="3692698" cy="130663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9"/>
          <p:cNvSpPr txBox="1">
            <a:spLocks noGrp="1"/>
          </p:cNvSpPr>
          <p:nvPr>
            <p:ph type="title"/>
          </p:nvPr>
        </p:nvSpPr>
        <p:spPr>
          <a:xfrm>
            <a:off x="1981200" y="22860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a:latin typeface="Times New Roman"/>
                <a:ea typeface="Times New Roman"/>
                <a:cs typeface="Times New Roman"/>
                <a:sym typeface="Times New Roman"/>
              </a:rPr>
              <a:t>Conclusion</a:t>
            </a:r>
            <a:endParaRPr b="1" i="1">
              <a:solidFill>
                <a:srgbClr val="FF0000"/>
              </a:solidFill>
              <a:latin typeface="Times New Roman"/>
              <a:ea typeface="Times New Roman"/>
              <a:cs typeface="Times New Roman"/>
              <a:sym typeface="Times New Roman"/>
            </a:endParaRPr>
          </a:p>
        </p:txBody>
      </p:sp>
      <p:sp>
        <p:nvSpPr>
          <p:cNvPr id="148" name="Google Shape;148;p9"/>
          <p:cNvSpPr txBox="1">
            <a:spLocks noGrp="1"/>
          </p:cNvSpPr>
          <p:nvPr>
            <p:ph type="body" idx="1"/>
          </p:nvPr>
        </p:nvSpPr>
        <p:spPr>
          <a:xfrm>
            <a:off x="499661" y="1559834"/>
            <a:ext cx="6591300" cy="3916500"/>
          </a:xfrm>
          <a:prstGeom prst="rect">
            <a:avLst/>
          </a:prstGeom>
          <a:noFill/>
          <a:ln>
            <a:noFill/>
          </a:ln>
        </p:spPr>
        <p:txBody>
          <a:bodyPr spcFirstLastPara="1" wrap="square" lIns="91425" tIns="45700" rIns="91425" bIns="45700" anchor="t" anchorCtr="0">
            <a:noAutofit/>
          </a:bodyPr>
          <a:lstStyle/>
          <a:p>
            <a:pPr marL="457200" lvl="0" indent="-406400" algn="just" rtl="0">
              <a:lnSpc>
                <a:spcPct val="150000"/>
              </a:lnSpc>
              <a:spcBef>
                <a:spcPts val="0"/>
              </a:spcBef>
              <a:spcAft>
                <a:spcPts val="0"/>
              </a:spcAft>
              <a:buSzPts val="2800"/>
              <a:buFont typeface="Times New Roman"/>
              <a:buChar char="●"/>
            </a:pPr>
            <a:r>
              <a:rPr lang="en-GB" sz="2800" dirty="0">
                <a:latin typeface="Times New Roman"/>
                <a:ea typeface="Times New Roman"/>
                <a:cs typeface="Times New Roman"/>
                <a:sym typeface="Times New Roman"/>
              </a:rPr>
              <a:t>This assessment has discussed the personal strengths and challenges through SWOT analysis.</a:t>
            </a:r>
            <a:endParaRPr sz="2800" dirty="0">
              <a:latin typeface="Times New Roman"/>
              <a:ea typeface="Times New Roman"/>
              <a:cs typeface="Times New Roman"/>
              <a:sym typeface="Times New Roman"/>
            </a:endParaRPr>
          </a:p>
          <a:p>
            <a:pPr marL="457200" lvl="0" indent="-406400" algn="just" rtl="0">
              <a:lnSpc>
                <a:spcPct val="150000"/>
              </a:lnSpc>
              <a:spcBef>
                <a:spcPts val="0"/>
              </a:spcBef>
              <a:spcAft>
                <a:spcPts val="0"/>
              </a:spcAft>
              <a:buSzPts val="2800"/>
              <a:buFont typeface="Times New Roman"/>
              <a:buChar char="●"/>
            </a:pPr>
            <a:r>
              <a:rPr lang="en-GB" sz="2800" dirty="0">
                <a:latin typeface="Times New Roman"/>
                <a:ea typeface="Times New Roman"/>
                <a:cs typeface="Times New Roman"/>
                <a:sym typeface="Times New Roman"/>
              </a:rPr>
              <a:t>The strategies to utilise personal strengths to resolve threats have been analysed.</a:t>
            </a:r>
            <a:endParaRPr sz="2800" dirty="0">
              <a:latin typeface="Times New Roman"/>
              <a:ea typeface="Times New Roman"/>
              <a:cs typeface="Times New Roman"/>
              <a:sym typeface="Times New Roman"/>
            </a:endParaRPr>
          </a:p>
        </p:txBody>
      </p:sp>
      <p:sp>
        <p:nvSpPr>
          <p:cNvPr id="149" name="Google Shape;149;p9"/>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Times New Roman"/>
                <a:ea typeface="Times New Roman"/>
                <a:cs typeface="Times New Roman"/>
                <a:sym typeface="Times New Roman"/>
              </a:rPr>
              <a:t>01/10/2025</a:t>
            </a:r>
            <a:endParaRPr>
              <a:solidFill>
                <a:srgbClr val="888888"/>
              </a:solidFill>
              <a:latin typeface="Times New Roman"/>
              <a:ea typeface="Times New Roman"/>
              <a:cs typeface="Times New Roman"/>
              <a:sym typeface="Times New Roman"/>
            </a:endParaRPr>
          </a:p>
        </p:txBody>
      </p:sp>
      <p:sp>
        <p:nvSpPr>
          <p:cNvPr id="150" name="Google Shape;150;p9"/>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a:solidFill>
                  <a:srgbClr val="898989"/>
                </a:solidFill>
                <a:latin typeface="Times New Roman"/>
                <a:ea typeface="Times New Roman"/>
                <a:cs typeface="Times New Roman"/>
                <a:sym typeface="Times New Roman"/>
              </a:rPr>
              <a:t>9</a:t>
            </a:fld>
            <a:endParaRPr sz="1200">
              <a:solidFill>
                <a:srgbClr val="898989"/>
              </a:solidFill>
              <a:latin typeface="Times New Roman"/>
              <a:ea typeface="Times New Roman"/>
              <a:cs typeface="Times New Roman"/>
              <a:sym typeface="Times New Roman"/>
            </a:endParaRPr>
          </a:p>
        </p:txBody>
      </p:sp>
      <p:pic>
        <p:nvPicPr>
          <p:cNvPr id="151" name="Google Shape;151;p9"/>
          <p:cNvPicPr preferRelativeResize="0"/>
          <p:nvPr/>
        </p:nvPicPr>
        <p:blipFill>
          <a:blip r:embed="rId3">
            <a:alphaModFix/>
          </a:blip>
          <a:stretch>
            <a:fillRect/>
          </a:stretch>
        </p:blipFill>
        <p:spPr>
          <a:xfrm>
            <a:off x="7449025" y="2058326"/>
            <a:ext cx="4351150" cy="26107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10"/>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a:solidFill>
                  <a:srgbClr val="000000"/>
                </a:solidFill>
                <a:latin typeface="Times New Roman"/>
                <a:ea typeface="Times New Roman"/>
                <a:cs typeface="Times New Roman"/>
                <a:sym typeface="Times New Roman"/>
              </a:rPr>
              <a:t>References List</a:t>
            </a:r>
            <a:endParaRPr>
              <a:solidFill>
                <a:srgbClr val="FF0000"/>
              </a:solidFill>
              <a:latin typeface="Times New Roman"/>
              <a:ea typeface="Times New Roman"/>
              <a:cs typeface="Times New Roman"/>
              <a:sym typeface="Times New Roman"/>
            </a:endParaRPr>
          </a:p>
        </p:txBody>
      </p:sp>
      <p:sp>
        <p:nvSpPr>
          <p:cNvPr id="157" name="Google Shape;157;p10"/>
          <p:cNvSpPr txBox="1">
            <a:spLocks noGrp="1"/>
          </p:cNvSpPr>
          <p:nvPr>
            <p:ph type="body" idx="1"/>
          </p:nvPr>
        </p:nvSpPr>
        <p:spPr>
          <a:xfrm>
            <a:off x="334425" y="1268900"/>
            <a:ext cx="11571000" cy="2220300"/>
          </a:xfrm>
          <a:prstGeom prst="rect">
            <a:avLst/>
          </a:prstGeom>
          <a:noFill/>
          <a:ln>
            <a:noFill/>
          </a:ln>
        </p:spPr>
        <p:txBody>
          <a:bodyPr spcFirstLastPara="1" wrap="square" lIns="91425" tIns="45700" rIns="91425" bIns="45700" anchor="t" anchorCtr="0">
            <a:noAutofit/>
          </a:bodyPr>
          <a:lstStyle/>
          <a:p>
            <a:pPr marL="0" lvl="0" indent="0" algn="just" rtl="0">
              <a:lnSpc>
                <a:spcPct val="115000"/>
              </a:lnSpc>
              <a:spcBef>
                <a:spcPts val="1200"/>
              </a:spcBef>
              <a:spcAft>
                <a:spcPts val="0"/>
              </a:spcAft>
              <a:buClr>
                <a:schemeClr val="dk1"/>
              </a:buClr>
              <a:buSzPts val="1100"/>
              <a:buFont typeface="Arial"/>
              <a:buNone/>
            </a:pPr>
            <a:r>
              <a:rPr lang="en-GB" sz="2000">
                <a:solidFill>
                  <a:srgbClr val="222222"/>
                </a:solidFill>
                <a:highlight>
                  <a:srgbClr val="FFFFFF"/>
                </a:highlight>
                <a:latin typeface="Times New Roman"/>
                <a:ea typeface="Times New Roman"/>
                <a:cs typeface="Times New Roman"/>
                <a:sym typeface="Times New Roman"/>
              </a:rPr>
              <a:t>Crenshaw, D., (2021). </a:t>
            </a:r>
            <a:r>
              <a:rPr lang="en-GB" sz="2000" i="1">
                <a:solidFill>
                  <a:srgbClr val="222222"/>
                </a:solidFill>
                <a:highlight>
                  <a:srgbClr val="FFFFFF"/>
                </a:highlight>
                <a:latin typeface="Times New Roman"/>
                <a:ea typeface="Times New Roman"/>
                <a:cs typeface="Times New Roman"/>
                <a:sym typeface="Times New Roman"/>
              </a:rPr>
              <a:t>The Myth of Multitasking: How “Doing It All” Gets Nothing Done (Project Management and Time Management Skills)</a:t>
            </a:r>
            <a:r>
              <a:rPr lang="en-GB" sz="2000">
                <a:solidFill>
                  <a:srgbClr val="222222"/>
                </a:solidFill>
                <a:highlight>
                  <a:srgbClr val="FFFFFF"/>
                </a:highlight>
                <a:latin typeface="Times New Roman"/>
                <a:ea typeface="Times New Roman"/>
                <a:cs typeface="Times New Roman"/>
                <a:sym typeface="Times New Roman"/>
              </a:rPr>
              <a:t>. Mango Media Inc..</a:t>
            </a:r>
            <a:endParaRPr sz="2000">
              <a:solidFill>
                <a:srgbClr val="222222"/>
              </a:solidFill>
              <a:highlight>
                <a:srgbClr val="FFFFFF"/>
              </a:highlight>
              <a:latin typeface="Times New Roman"/>
              <a:ea typeface="Times New Roman"/>
              <a:cs typeface="Times New Roman"/>
              <a:sym typeface="Times New Roman"/>
            </a:endParaRPr>
          </a:p>
          <a:p>
            <a:pPr marL="0" lvl="0" indent="0" algn="just" rtl="0">
              <a:lnSpc>
                <a:spcPct val="115000"/>
              </a:lnSpc>
              <a:spcBef>
                <a:spcPts val="1200"/>
              </a:spcBef>
              <a:spcAft>
                <a:spcPts val="0"/>
              </a:spcAft>
              <a:buClr>
                <a:schemeClr val="dk1"/>
              </a:buClr>
              <a:buSzPts val="1100"/>
              <a:buFont typeface="Arial"/>
              <a:buNone/>
            </a:pPr>
            <a:r>
              <a:rPr lang="en-GB" sz="2000">
                <a:solidFill>
                  <a:srgbClr val="222222"/>
                </a:solidFill>
                <a:highlight>
                  <a:srgbClr val="FFFFFF"/>
                </a:highlight>
                <a:latin typeface="Times New Roman"/>
                <a:ea typeface="Times New Roman"/>
                <a:cs typeface="Times New Roman"/>
                <a:sym typeface="Times New Roman"/>
              </a:rPr>
              <a:t>Gurl, E., (2017). SWOT analysis: A theoretical review.</a:t>
            </a:r>
            <a:r>
              <a:rPr lang="en-GB" sz="2000">
                <a:solidFill>
                  <a:srgbClr val="222222"/>
                </a:solidFill>
                <a:highlight>
                  <a:srgbClr val="FFFFFF"/>
                </a:highlight>
                <a:uFill>
                  <a:noFill/>
                </a:u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 </a:t>
            </a:r>
            <a:r>
              <a:rPr lang="en-GB" sz="2000" u="sng">
                <a:solidFill>
                  <a:srgbClr val="1155CC"/>
                </a:solid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https://demo.dspacedirect.org/server/api/core/bitstreams/c5fcc52d-13fe-4a94-ae78-24f2a820a312/content</a:t>
            </a:r>
            <a:endParaRPr sz="2000" u="sng">
              <a:solidFill>
                <a:srgbClr val="1155CC"/>
              </a:solidFill>
              <a:latin typeface="Times New Roman"/>
              <a:ea typeface="Times New Roman"/>
              <a:cs typeface="Times New Roman"/>
              <a:sym typeface="Times New Roman"/>
            </a:endParaRPr>
          </a:p>
          <a:p>
            <a:pPr marL="0" lvl="0" indent="0" algn="just" rtl="0">
              <a:lnSpc>
                <a:spcPct val="115000"/>
              </a:lnSpc>
              <a:spcBef>
                <a:spcPts val="1200"/>
              </a:spcBef>
              <a:spcAft>
                <a:spcPts val="0"/>
              </a:spcAft>
              <a:buClr>
                <a:schemeClr val="dk1"/>
              </a:buClr>
              <a:buSzPts val="1100"/>
              <a:buFont typeface="Arial"/>
              <a:buNone/>
            </a:pPr>
            <a:r>
              <a:rPr lang="en-GB" sz="2000">
                <a:solidFill>
                  <a:srgbClr val="222222"/>
                </a:solidFill>
                <a:highlight>
                  <a:srgbClr val="FFFFFF"/>
                </a:highlight>
                <a:latin typeface="Times New Roman"/>
                <a:ea typeface="Times New Roman"/>
                <a:cs typeface="Times New Roman"/>
                <a:sym typeface="Times New Roman"/>
              </a:rPr>
              <a:t>Handayani, Y.I. and Widagdo, S., (2024). Young Generation Ready to Work: Communication Skills Enhancement Training Model to Attract Customers. </a:t>
            </a:r>
            <a:r>
              <a:rPr lang="en-GB" sz="2000" i="1">
                <a:solidFill>
                  <a:srgbClr val="222222"/>
                </a:solidFill>
                <a:highlight>
                  <a:srgbClr val="FFFFFF"/>
                </a:highlight>
                <a:latin typeface="Times New Roman"/>
                <a:ea typeface="Times New Roman"/>
                <a:cs typeface="Times New Roman"/>
                <a:sym typeface="Times New Roman"/>
              </a:rPr>
              <a:t>TGO Journal of Community Development</a:t>
            </a:r>
            <a:r>
              <a:rPr lang="en-GB" sz="2000">
                <a:solidFill>
                  <a:srgbClr val="222222"/>
                </a:solidFill>
                <a:highlight>
                  <a:srgbClr val="FFFFFF"/>
                </a:highlight>
                <a:latin typeface="Times New Roman"/>
                <a:ea typeface="Times New Roman"/>
                <a:cs typeface="Times New Roman"/>
                <a:sym typeface="Times New Roman"/>
              </a:rPr>
              <a:t>, </a:t>
            </a:r>
            <a:r>
              <a:rPr lang="en-GB" sz="2000" i="1">
                <a:solidFill>
                  <a:srgbClr val="222222"/>
                </a:solidFill>
                <a:highlight>
                  <a:srgbClr val="FFFFFF"/>
                </a:highlight>
                <a:latin typeface="Times New Roman"/>
                <a:ea typeface="Times New Roman"/>
                <a:cs typeface="Times New Roman"/>
                <a:sym typeface="Times New Roman"/>
              </a:rPr>
              <a:t>2</a:t>
            </a:r>
            <a:r>
              <a:rPr lang="en-GB" sz="2000">
                <a:solidFill>
                  <a:srgbClr val="222222"/>
                </a:solidFill>
                <a:highlight>
                  <a:srgbClr val="FFFFFF"/>
                </a:highlight>
                <a:latin typeface="Times New Roman"/>
                <a:ea typeface="Times New Roman"/>
                <a:cs typeface="Times New Roman"/>
                <a:sym typeface="Times New Roman"/>
              </a:rPr>
              <a:t>(1), pp.69-75.</a:t>
            </a:r>
            <a:r>
              <a:rPr lang="en-GB" sz="2000">
                <a:solidFill>
                  <a:srgbClr val="222222"/>
                </a:solidFill>
                <a:highlight>
                  <a:srgbClr val="FFFFFF"/>
                </a:highlight>
                <a:uFill>
                  <a:noFill/>
                </a:u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 </a:t>
            </a:r>
            <a:r>
              <a:rPr lang="en-GB" sz="2000" u="sng">
                <a:solidFill>
                  <a:srgbClr val="1155CC"/>
                </a:solidFill>
                <a:highlight>
                  <a:srgbClr val="FFFFFF"/>
                </a:highlight>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https://www.researchgate.net/publication/391286062_Young_Generation_Ready_to_Work_Communication_Skills_Enhancement_Training_Model_to_Attract_Customers</a:t>
            </a:r>
            <a:endParaRPr sz="2000" u="sng">
              <a:solidFill>
                <a:srgbClr val="1155CC"/>
              </a:solidFill>
              <a:highlight>
                <a:srgbClr val="FFFFFF"/>
              </a:highlight>
              <a:latin typeface="Times New Roman"/>
              <a:ea typeface="Times New Roman"/>
              <a:cs typeface="Times New Roman"/>
              <a:sym typeface="Times New Roman"/>
            </a:endParaRPr>
          </a:p>
          <a:p>
            <a:pPr marL="0" lvl="0" indent="0" algn="just" rtl="0">
              <a:lnSpc>
                <a:spcPct val="115000"/>
              </a:lnSpc>
              <a:spcBef>
                <a:spcPts val="1200"/>
              </a:spcBef>
              <a:spcAft>
                <a:spcPts val="0"/>
              </a:spcAft>
              <a:buClr>
                <a:schemeClr val="dk1"/>
              </a:buClr>
              <a:buSzPts val="1100"/>
              <a:buFont typeface="Arial"/>
              <a:buNone/>
            </a:pPr>
            <a:r>
              <a:rPr lang="en-GB" sz="2000">
                <a:solidFill>
                  <a:srgbClr val="222222"/>
                </a:solidFill>
                <a:highlight>
                  <a:srgbClr val="FFFFFF"/>
                </a:highlight>
                <a:latin typeface="Times New Roman"/>
                <a:ea typeface="Times New Roman"/>
                <a:cs typeface="Times New Roman"/>
                <a:sym typeface="Times New Roman"/>
              </a:rPr>
              <a:t>Sammut-Bonnici, T. and Galea, D., (2015). SWOT analysis. </a:t>
            </a:r>
            <a:r>
              <a:rPr lang="en-GB" sz="2000" i="1">
                <a:solidFill>
                  <a:srgbClr val="222222"/>
                </a:solidFill>
                <a:highlight>
                  <a:srgbClr val="FFFFFF"/>
                </a:highlight>
                <a:latin typeface="Times New Roman"/>
                <a:ea typeface="Times New Roman"/>
                <a:cs typeface="Times New Roman"/>
                <a:sym typeface="Times New Roman"/>
              </a:rPr>
              <a:t>Wiley Encyclopedia of management</a:t>
            </a:r>
            <a:r>
              <a:rPr lang="en-GB" sz="2000">
                <a:solidFill>
                  <a:srgbClr val="222222"/>
                </a:solidFill>
                <a:highlight>
                  <a:srgbClr val="FFFFFF"/>
                </a:highlight>
                <a:latin typeface="Times New Roman"/>
                <a:ea typeface="Times New Roman"/>
                <a:cs typeface="Times New Roman"/>
                <a:sym typeface="Times New Roman"/>
              </a:rPr>
              <a:t>, </a:t>
            </a:r>
            <a:r>
              <a:rPr lang="en-GB" sz="2000" i="1">
                <a:solidFill>
                  <a:srgbClr val="222222"/>
                </a:solidFill>
                <a:highlight>
                  <a:srgbClr val="FFFFFF"/>
                </a:highlight>
                <a:latin typeface="Times New Roman"/>
                <a:ea typeface="Times New Roman"/>
                <a:cs typeface="Times New Roman"/>
                <a:sym typeface="Times New Roman"/>
              </a:rPr>
              <a:t>12</a:t>
            </a:r>
            <a:r>
              <a:rPr lang="en-GB" sz="2000">
                <a:solidFill>
                  <a:srgbClr val="222222"/>
                </a:solidFill>
                <a:highlight>
                  <a:srgbClr val="FFFFFF"/>
                </a:highlight>
                <a:latin typeface="Times New Roman"/>
                <a:ea typeface="Times New Roman"/>
                <a:cs typeface="Times New Roman"/>
                <a:sym typeface="Times New Roman"/>
              </a:rPr>
              <a:t>(1), pp.1-8.</a:t>
            </a:r>
            <a:r>
              <a:rPr lang="en-GB" sz="2000">
                <a:solidFill>
                  <a:srgbClr val="222222"/>
                </a:solidFill>
                <a:highlight>
                  <a:srgbClr val="FFFFFF"/>
                </a:highlight>
                <a:uFill>
                  <a:noFill/>
                </a:u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 </a:t>
            </a:r>
            <a:r>
              <a:rPr lang="en-GB" sz="2000" u="sng">
                <a:solidFill>
                  <a:srgbClr val="1155CC"/>
                </a:solidFill>
                <a:highlight>
                  <a:srgbClr val="FFFFFF"/>
                </a:highlight>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https://kobbytamakloe.wordpress.com/wp-content/uploads/2020/07/swot-analysis-kjm.pdf</a:t>
            </a:r>
            <a:endParaRPr sz="2000" u="sng">
              <a:solidFill>
                <a:srgbClr val="1155CC"/>
              </a:solidFill>
              <a:highlight>
                <a:srgbClr val="FFFFFF"/>
              </a:highlight>
              <a:latin typeface="Times New Roman"/>
              <a:ea typeface="Times New Roman"/>
              <a:cs typeface="Times New Roman"/>
              <a:sym typeface="Times New Roman"/>
            </a:endParaRPr>
          </a:p>
          <a:p>
            <a:pPr marL="0" lvl="0" indent="0" algn="just" rtl="0">
              <a:lnSpc>
                <a:spcPct val="115000"/>
              </a:lnSpc>
              <a:spcBef>
                <a:spcPts val="1200"/>
              </a:spcBef>
              <a:spcAft>
                <a:spcPts val="0"/>
              </a:spcAft>
              <a:buClr>
                <a:schemeClr val="dk1"/>
              </a:buClr>
              <a:buSzPts val="3200"/>
              <a:buNone/>
            </a:pPr>
            <a:endParaRPr sz="2000">
              <a:latin typeface="Times New Roman"/>
              <a:ea typeface="Times New Roman"/>
              <a:cs typeface="Times New Roman"/>
              <a:sym typeface="Times New Roman"/>
            </a:endParaRPr>
          </a:p>
        </p:txBody>
      </p:sp>
      <p:sp>
        <p:nvSpPr>
          <p:cNvPr id="158" name="Google Shape;158;p10"/>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Times New Roman"/>
                <a:ea typeface="Times New Roman"/>
                <a:cs typeface="Times New Roman"/>
                <a:sym typeface="Times New Roman"/>
              </a:rPr>
              <a:t>01/10/2025</a:t>
            </a:r>
            <a:endParaRPr>
              <a:solidFill>
                <a:srgbClr val="888888"/>
              </a:solidFill>
              <a:latin typeface="Times New Roman"/>
              <a:ea typeface="Times New Roman"/>
              <a:cs typeface="Times New Roman"/>
              <a:sym typeface="Times New Roman"/>
            </a:endParaRPr>
          </a:p>
        </p:txBody>
      </p:sp>
      <p:sp>
        <p:nvSpPr>
          <p:cNvPr id="159" name="Google Shape;159;p10"/>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a:solidFill>
                  <a:srgbClr val="898989"/>
                </a:solidFill>
                <a:latin typeface="Times New Roman"/>
                <a:ea typeface="Times New Roman"/>
                <a:cs typeface="Times New Roman"/>
                <a:sym typeface="Times New Roman"/>
              </a:rPr>
              <a:t>10</a:t>
            </a:fld>
            <a:endParaRPr sz="1200">
              <a:solidFill>
                <a:srgbClr val="898989"/>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rgbClr val="000000"/>
      </a:dk1>
      <a:lt1>
        <a:srgbClr val="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990</Words>
  <Application>Microsoft Office PowerPoint</Application>
  <PresentationFormat>Widescreen</PresentationFormat>
  <Paragraphs>75</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Open Sans</vt:lpstr>
      <vt:lpstr>Times New Roman</vt:lpstr>
      <vt:lpstr>20140311PresentationUWTSDTemplate</vt:lpstr>
      <vt:lpstr>PowerPoint Presentation</vt:lpstr>
      <vt:lpstr>Acknowledge use of AI</vt:lpstr>
      <vt:lpstr>Overview</vt:lpstr>
      <vt:lpstr>Introduction</vt:lpstr>
      <vt:lpstr>SWOT Analysis and its importance in personal and professional development</vt:lpstr>
      <vt:lpstr>Description of Personal Strengths, Weaknesses, Opportunities, and Threats</vt:lpstr>
      <vt:lpstr>Processes to leverage personal strengths to overcome weaknesses and minimise threats, with examples</vt:lpstr>
      <vt:lpstr>Available opportunities and processes to utilise them, aligning with personal strengths </vt:lpstr>
      <vt:lpstr>Conclusion</vt:lpstr>
      <vt:lpstr>References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Farah Wiita</dc:creator>
  <cp:lastModifiedBy>Eugenia-Larisa Cirlan</cp:lastModifiedBy>
  <cp:revision>2</cp:revision>
  <dcterms:created xsi:type="dcterms:W3CDTF">2025-02-21T18:28:54Z</dcterms:created>
  <dcterms:modified xsi:type="dcterms:W3CDTF">2025-11-10T00:58:56Z</dcterms:modified>
</cp:coreProperties>
</file>