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6" r:id="rId2"/>
    <p:sldId id="260" r:id="rId3"/>
    <p:sldId id="271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76786" autoAdjust="0"/>
  </p:normalViewPr>
  <p:slideViewPr>
    <p:cSldViewPr>
      <p:cViewPr varScale="1">
        <p:scale>
          <a:sx n="72" d="100"/>
          <a:sy n="72" d="100"/>
        </p:scale>
        <p:origin x="22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notesMaster" Target="notesMasters/notesMaster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2C0E4-8E4E-4E5F-9960-126A8EFE4FFA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2E38D-919A-4178-BB84-CD48D53DE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804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96E2-0A11-4AB0-AF7D-1D7FC23FA81D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SHSS4062 PDP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FFFFFF"/>
                </a:solidFill>
              </a:rPr>
              <a:t>ACCOUNTABILITY</a:t>
            </a:r>
            <a:endParaRPr lang="en-GB" sz="36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763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Neglience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Law</a:t>
            </a:r>
            <a:endParaRPr lang="en-US" dirty="0" smtClean="0"/>
          </a:p>
          <a:p>
            <a:r>
              <a:rPr lang="en-US" dirty="0" smtClean="0"/>
              <a:t>A </a:t>
            </a:r>
            <a:r>
              <a:rPr lang="en-US" dirty="0"/>
              <a:t>civil wrong (tort) causing injury or harm</a:t>
            </a:r>
          </a:p>
          <a:p>
            <a:pPr marL="0" indent="0">
              <a:buNone/>
            </a:pPr>
            <a:r>
              <a:rPr lang="en-US" dirty="0" smtClean="0"/>
              <a:t>to </a:t>
            </a:r>
            <a:r>
              <a:rPr lang="en-US" dirty="0"/>
              <a:t>another person or to property as </a:t>
            </a:r>
            <a:r>
              <a:rPr lang="en-US" dirty="0" smtClean="0"/>
              <a:t>the result </a:t>
            </a:r>
            <a:r>
              <a:rPr lang="en-US" dirty="0"/>
              <a:t>of doing something or failing </a:t>
            </a:r>
            <a:r>
              <a:rPr lang="en-US" dirty="0" smtClean="0"/>
              <a:t>to provide </a:t>
            </a:r>
            <a:r>
              <a:rPr lang="en-US" dirty="0"/>
              <a:t>a proper or reasonable level </a:t>
            </a:r>
            <a:r>
              <a:rPr lang="en-US" dirty="0" smtClean="0"/>
              <a:t>of care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95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Litigation </a:t>
            </a:r>
            <a:r>
              <a:rPr lang="en-US" dirty="0"/>
              <a:t>is increasing</a:t>
            </a:r>
          </a:p>
          <a:p>
            <a:r>
              <a:rPr lang="en-US" dirty="0"/>
              <a:t>– Growth in expectations from patients</a:t>
            </a:r>
          </a:p>
          <a:p>
            <a:r>
              <a:rPr lang="en-US" dirty="0"/>
              <a:t>– Publicity re: compensation settlements</a:t>
            </a:r>
          </a:p>
          <a:p>
            <a:r>
              <a:rPr lang="en-US" dirty="0" smtClean="0"/>
              <a:t>July </a:t>
            </a:r>
            <a:r>
              <a:rPr lang="en-US" dirty="0"/>
              <a:t>(1998) NHS facing £2.3 billion bill for negligence</a:t>
            </a:r>
          </a:p>
          <a:p>
            <a:r>
              <a:rPr lang="en-US" dirty="0" smtClean="0"/>
              <a:t>2012 </a:t>
            </a:r>
            <a:r>
              <a:rPr lang="en-US" dirty="0"/>
              <a:t>NHS facing £15.7 billion bill for negligence</a:t>
            </a:r>
          </a:p>
          <a:p>
            <a:r>
              <a:rPr lang="en-US" dirty="0" smtClean="0"/>
              <a:t>Estimated </a:t>
            </a:r>
            <a:r>
              <a:rPr lang="en-US" dirty="0"/>
              <a:t>to reach £19bn (1/5th total </a:t>
            </a:r>
            <a:r>
              <a:rPr lang="en-US" dirty="0" smtClean="0"/>
              <a:t>budget)</a:t>
            </a:r>
          </a:p>
          <a:p>
            <a:r>
              <a:rPr lang="en-US" dirty="0" smtClean="0"/>
              <a:t>Highest </a:t>
            </a:r>
            <a:r>
              <a:rPr lang="en-US" dirty="0"/>
              <a:t>compensation award £8m for brain injury</a:t>
            </a:r>
          </a:p>
          <a:p>
            <a:r>
              <a:rPr lang="en-US" dirty="0" smtClean="0"/>
              <a:t>Employed </a:t>
            </a:r>
            <a:r>
              <a:rPr lang="en-US" dirty="0"/>
              <a:t>therapist unlikely to be sued personally </a:t>
            </a:r>
            <a:r>
              <a:rPr lang="en-US" dirty="0" smtClean="0"/>
              <a:t>– employer</a:t>
            </a:r>
            <a:r>
              <a:rPr lang="en-US" dirty="0"/>
              <a:t>! Vicarious liability</a:t>
            </a:r>
          </a:p>
          <a:p>
            <a:r>
              <a:rPr lang="en-US" dirty="0" smtClean="0"/>
              <a:t>Private </a:t>
            </a:r>
            <a:r>
              <a:rPr lang="en-US" dirty="0"/>
              <a:t>practitioner: must ensure they have </a:t>
            </a:r>
            <a:r>
              <a:rPr lang="en-US" dirty="0" smtClean="0"/>
              <a:t>the necessary </a:t>
            </a:r>
            <a:r>
              <a:rPr lang="en-US" dirty="0"/>
              <a:t>insurance cover to pay out </a:t>
            </a:r>
            <a:r>
              <a:rPr lang="en-US" dirty="0" smtClean="0"/>
              <a:t>any compensation </a:t>
            </a:r>
            <a:r>
              <a:rPr lang="en-US" dirty="0"/>
              <a:t>claims.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466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Plaintiff/claimant </a:t>
            </a:r>
            <a:r>
              <a:rPr lang="en-US" dirty="0" smtClean="0"/>
              <a:t>alleges</a:t>
            </a:r>
          </a:p>
          <a:p>
            <a:pPr lvl="1"/>
            <a:r>
              <a:rPr lang="en-US" dirty="0" smtClean="0"/>
              <a:t>Personal injury/death</a:t>
            </a:r>
          </a:p>
          <a:p>
            <a:pPr lvl="1"/>
            <a:r>
              <a:rPr lang="en-US" dirty="0" smtClean="0"/>
              <a:t>Damage </a:t>
            </a:r>
            <a:r>
              <a:rPr lang="en-US" dirty="0"/>
              <a:t>or loss of property caused by another</a:t>
            </a:r>
          </a:p>
          <a:p>
            <a:r>
              <a:rPr lang="en-US" dirty="0" smtClean="0"/>
              <a:t>Successful </a:t>
            </a:r>
            <a:r>
              <a:rPr lang="en-US" dirty="0"/>
              <a:t>claims </a:t>
            </a:r>
            <a:r>
              <a:rPr lang="en-US" dirty="0" smtClean="0"/>
              <a:t>demonstrate:</a:t>
            </a:r>
          </a:p>
          <a:p>
            <a:pPr lvl="1"/>
            <a:r>
              <a:rPr lang="en-US" dirty="0" smtClean="0"/>
              <a:t>1</a:t>
            </a:r>
            <a:r>
              <a:rPr lang="en-US" dirty="0"/>
              <a:t>. The defendant (therapist) owed a duty of care </a:t>
            </a:r>
            <a:r>
              <a:rPr lang="en-US" dirty="0" smtClean="0"/>
              <a:t>to the plaintiff</a:t>
            </a:r>
          </a:p>
          <a:p>
            <a:pPr lvl="1"/>
            <a:r>
              <a:rPr lang="en-US" b="1" dirty="0" smtClean="0"/>
              <a:t>2</a:t>
            </a:r>
            <a:r>
              <a:rPr lang="en-US" b="1" dirty="0"/>
              <a:t>. The defendant was in breach of that </a:t>
            </a:r>
            <a:r>
              <a:rPr lang="en-US" b="1" dirty="0" smtClean="0"/>
              <a:t>duty (substandard care)</a:t>
            </a:r>
          </a:p>
          <a:p>
            <a:pPr lvl="1"/>
            <a:r>
              <a:rPr lang="en-US" dirty="0" smtClean="0"/>
              <a:t>3</a:t>
            </a:r>
            <a:r>
              <a:rPr lang="en-US" dirty="0"/>
              <a:t>. That breach of duty caused </a:t>
            </a:r>
            <a:r>
              <a:rPr lang="en-US" dirty="0" err="1" smtClean="0"/>
              <a:t>reasonablyforeseeable</a:t>
            </a:r>
            <a:r>
              <a:rPr lang="en-US" dirty="0" smtClean="0"/>
              <a:t> </a:t>
            </a:r>
            <a:r>
              <a:rPr lang="en-US" dirty="0"/>
              <a:t>harm to the </a:t>
            </a:r>
            <a:r>
              <a:rPr lang="en-US" dirty="0" smtClean="0"/>
              <a:t>plaintiff/claimant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4482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Breach </a:t>
            </a:r>
            <a:r>
              <a:rPr lang="en-US" dirty="0"/>
              <a:t>of duty of care: Substandard Care</a:t>
            </a:r>
          </a:p>
          <a:p>
            <a:r>
              <a:rPr lang="en-US" dirty="0" smtClean="0"/>
              <a:t>You </a:t>
            </a:r>
            <a:r>
              <a:rPr lang="en-US" dirty="0"/>
              <a:t>are only qualified to perform skills that you</a:t>
            </a:r>
          </a:p>
          <a:p>
            <a:pPr marL="0" indent="0">
              <a:buNone/>
            </a:pPr>
            <a:r>
              <a:rPr lang="en-US" dirty="0"/>
              <a:t>have been taught and deemed competent in</a:t>
            </a:r>
          </a:p>
          <a:p>
            <a:r>
              <a:rPr lang="en-US" dirty="0" smtClean="0"/>
              <a:t>If </a:t>
            </a:r>
            <a:r>
              <a:rPr lang="en-US" dirty="0"/>
              <a:t>YOU modify the technique OR use a technique</a:t>
            </a:r>
          </a:p>
          <a:p>
            <a:pPr marL="0" indent="0">
              <a:buNone/>
            </a:pPr>
            <a:r>
              <a:rPr lang="en-US" dirty="0"/>
              <a:t>you have not been formally taught and assessed</a:t>
            </a:r>
          </a:p>
          <a:p>
            <a:pPr marL="0" indent="0">
              <a:buNone/>
            </a:pPr>
            <a:r>
              <a:rPr lang="en-US" dirty="0"/>
              <a:t>in YOU are NEGLIGENT</a:t>
            </a:r>
          </a:p>
          <a:p>
            <a:r>
              <a:rPr lang="en-US" dirty="0" smtClean="0"/>
              <a:t>IF </a:t>
            </a:r>
            <a:r>
              <a:rPr lang="en-US" dirty="0"/>
              <a:t>you perform the skill as you were taught BUT</a:t>
            </a:r>
          </a:p>
          <a:p>
            <a:pPr marL="0" indent="0">
              <a:buNone/>
            </a:pPr>
            <a:r>
              <a:rPr lang="en-US" dirty="0"/>
              <a:t>were taught incorrectly: Educational </a:t>
            </a:r>
            <a:r>
              <a:rPr lang="en-US" dirty="0" smtClean="0"/>
              <a:t>Negligence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83759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A </a:t>
            </a:r>
            <a:r>
              <a:rPr lang="en-US" dirty="0"/>
              <a:t>therapist may have undertaken a training </a:t>
            </a:r>
            <a:r>
              <a:rPr lang="en-US" dirty="0" smtClean="0"/>
              <a:t>course in </a:t>
            </a:r>
            <a:r>
              <a:rPr lang="en-US" dirty="0"/>
              <a:t>a new therapy (e.g. </a:t>
            </a:r>
            <a:r>
              <a:rPr lang="en-US" dirty="0" smtClean="0"/>
              <a:t>Aromatherapy/acupuncture </a:t>
            </a:r>
            <a:r>
              <a:rPr lang="en-US" dirty="0" err="1" smtClean="0"/>
              <a:t>etc</a:t>
            </a:r>
            <a:r>
              <a:rPr lang="en-US" dirty="0"/>
              <a:t>).</a:t>
            </a:r>
          </a:p>
          <a:p>
            <a:r>
              <a:rPr lang="en-US" dirty="0" smtClean="0"/>
              <a:t>If </a:t>
            </a:r>
            <a:r>
              <a:rPr lang="en-US" dirty="0"/>
              <a:t>they decide to use these new skills at </a:t>
            </a:r>
            <a:r>
              <a:rPr lang="en-US" dirty="0" smtClean="0"/>
              <a:t>work without </a:t>
            </a:r>
            <a:r>
              <a:rPr lang="en-US" dirty="0"/>
              <a:t>the agreement of their employer </a:t>
            </a:r>
            <a:r>
              <a:rPr lang="en-US" dirty="0" smtClean="0"/>
              <a:t>and through </a:t>
            </a:r>
            <a:r>
              <a:rPr lang="en-US" dirty="0"/>
              <a:t>the use of these new skills a patient </a:t>
            </a:r>
            <a:r>
              <a:rPr lang="en-US" dirty="0" smtClean="0"/>
              <a:t>is harmed</a:t>
            </a:r>
            <a:r>
              <a:rPr lang="en-US" dirty="0"/>
              <a:t>, the employer may refuse to accept</a:t>
            </a:r>
          </a:p>
          <a:p>
            <a:r>
              <a:rPr lang="en-US" dirty="0"/>
              <a:t>Vicarious Liability as they were not acting in </a:t>
            </a:r>
            <a:r>
              <a:rPr lang="en-US" dirty="0" smtClean="0"/>
              <a:t>the course </a:t>
            </a:r>
            <a:r>
              <a:rPr lang="en-US" dirty="0"/>
              <a:t>of their employment.</a:t>
            </a:r>
          </a:p>
          <a:p>
            <a:r>
              <a:rPr lang="en-US" dirty="0" smtClean="0"/>
              <a:t>Inform </a:t>
            </a:r>
            <a:r>
              <a:rPr lang="en-US" dirty="0"/>
              <a:t>employer of all new skills acquired (</a:t>
            </a:r>
            <a:r>
              <a:rPr lang="en-US" dirty="0" smtClean="0"/>
              <a:t>CPD courses</a:t>
            </a:r>
            <a:r>
              <a:rPr lang="en-US" dirty="0"/>
              <a:t>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3480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Other </a:t>
            </a:r>
            <a:r>
              <a:rPr lang="en-US" dirty="0"/>
              <a:t>scenarios for possible negligence claims</a:t>
            </a:r>
          </a:p>
          <a:p>
            <a:pPr marL="0" indent="0">
              <a:buNone/>
            </a:pPr>
            <a:r>
              <a:rPr lang="en-US" dirty="0"/>
              <a:t>– Inadequate time to see patient (incorrect diagnosis)</a:t>
            </a:r>
          </a:p>
          <a:p>
            <a:pPr marL="0" indent="0">
              <a:buNone/>
            </a:pPr>
            <a:r>
              <a:rPr lang="en-US" dirty="0"/>
              <a:t>– Giving inappropriate advice (e.g. Aggressively stretch)</a:t>
            </a:r>
          </a:p>
          <a:p>
            <a:pPr marL="0" indent="0">
              <a:buNone/>
            </a:pPr>
            <a:r>
              <a:rPr lang="en-US" dirty="0"/>
              <a:t>– Failure to give advice (return to contact)</a:t>
            </a:r>
          </a:p>
          <a:p>
            <a:pPr marL="0" indent="0">
              <a:buNone/>
            </a:pPr>
            <a:r>
              <a:rPr lang="en-US" dirty="0"/>
              <a:t>– Delegation of tasks (YOU are responsible for anyone</a:t>
            </a:r>
          </a:p>
          <a:p>
            <a:pPr marL="0" indent="0">
              <a:buNone/>
            </a:pPr>
            <a:r>
              <a:rPr lang="en-US" dirty="0"/>
              <a:t>YOU have delegated too, e.g. Interns, students, junior</a:t>
            </a:r>
          </a:p>
          <a:p>
            <a:pPr marL="0" indent="0">
              <a:buNone/>
            </a:pPr>
            <a:r>
              <a:rPr lang="en-US" dirty="0"/>
              <a:t>staff, colleagues)</a:t>
            </a:r>
          </a:p>
          <a:p>
            <a:pPr marL="0" indent="0">
              <a:buNone/>
            </a:pPr>
            <a:r>
              <a:rPr lang="en-US" dirty="0"/>
              <a:t>– Incomplete handover of information for referrals (e.g.</a:t>
            </a:r>
          </a:p>
          <a:p>
            <a:pPr marL="0" indent="0">
              <a:buNone/>
            </a:pPr>
            <a:r>
              <a:rPr lang="en-US" dirty="0"/>
              <a:t>Change to lead therapist)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84602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CSP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“</a:t>
            </a:r>
            <a:r>
              <a:rPr lang="en-US" dirty="0"/>
              <a:t>One of the rights of every patient is that their medical</a:t>
            </a:r>
          </a:p>
          <a:p>
            <a:pPr marL="0" indent="0">
              <a:buNone/>
            </a:pPr>
            <a:r>
              <a:rPr lang="en-US" dirty="0"/>
              <a:t>records are full, clear and held securely”</a:t>
            </a:r>
          </a:p>
          <a:p>
            <a:r>
              <a:rPr lang="en-US" dirty="0" smtClean="0"/>
              <a:t>Records </a:t>
            </a:r>
            <a:r>
              <a:rPr lang="en-US" dirty="0"/>
              <a:t>should be:-</a:t>
            </a:r>
          </a:p>
          <a:p>
            <a:pPr marL="0" indent="0">
              <a:buNone/>
            </a:pPr>
            <a:r>
              <a:rPr lang="en-US" dirty="0"/>
              <a:t>– Accurate</a:t>
            </a:r>
          </a:p>
          <a:p>
            <a:pPr marL="0" indent="0">
              <a:buNone/>
            </a:pPr>
            <a:r>
              <a:rPr lang="en-US" dirty="0"/>
              <a:t>– Contemporaneous</a:t>
            </a:r>
          </a:p>
          <a:p>
            <a:pPr marL="0" indent="0">
              <a:buNone/>
            </a:pPr>
            <a:r>
              <a:rPr lang="en-US" dirty="0"/>
              <a:t>– Legible</a:t>
            </a:r>
          </a:p>
          <a:p>
            <a:pPr marL="0" indent="0">
              <a:buNone/>
            </a:pPr>
            <a:r>
              <a:rPr lang="en-US" dirty="0"/>
              <a:t>– Presentable</a:t>
            </a:r>
          </a:p>
          <a:p>
            <a:pPr marL="0" indent="0">
              <a:buNone/>
            </a:pPr>
            <a:r>
              <a:rPr lang="en-US" dirty="0"/>
              <a:t>– Signed (and name printed)</a:t>
            </a:r>
          </a:p>
          <a:p>
            <a:pPr marL="0" indent="0">
              <a:buNone/>
            </a:pPr>
            <a:r>
              <a:rPr lang="en-US" dirty="0"/>
              <a:t>– Dated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85075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Principles to follow in record </a:t>
            </a:r>
            <a:r>
              <a:rPr lang="en-US" dirty="0" smtClean="0"/>
              <a:t>keeping:</a:t>
            </a:r>
          </a:p>
          <a:p>
            <a:pPr lvl="1"/>
            <a:r>
              <a:rPr lang="en-US" dirty="0" smtClean="0"/>
              <a:t>Records </a:t>
            </a:r>
            <a:r>
              <a:rPr lang="en-US" dirty="0"/>
              <a:t>should be made ASAP after the event (max </a:t>
            </a:r>
            <a:r>
              <a:rPr lang="en-US" dirty="0" smtClean="0"/>
              <a:t>24 hours)</a:t>
            </a:r>
          </a:p>
          <a:p>
            <a:pPr lvl="1"/>
            <a:r>
              <a:rPr lang="en-US" dirty="0" smtClean="0"/>
              <a:t>They </a:t>
            </a:r>
            <a:r>
              <a:rPr lang="en-US" dirty="0"/>
              <a:t>should be accurate, comprehensive and </a:t>
            </a:r>
            <a:r>
              <a:rPr lang="en-US" dirty="0" smtClean="0"/>
              <a:t>clear</a:t>
            </a:r>
          </a:p>
          <a:p>
            <a:pPr lvl="1"/>
            <a:r>
              <a:rPr lang="en-US" dirty="0" smtClean="0"/>
              <a:t>They </a:t>
            </a:r>
            <a:r>
              <a:rPr lang="en-US" dirty="0"/>
              <a:t>should be written legibly and be </a:t>
            </a:r>
            <a:r>
              <a:rPr lang="en-US" dirty="0" smtClean="0"/>
              <a:t>jargon-free</a:t>
            </a:r>
          </a:p>
          <a:p>
            <a:pPr lvl="1"/>
            <a:r>
              <a:rPr lang="en-US" dirty="0" smtClean="0"/>
              <a:t>They </a:t>
            </a:r>
            <a:r>
              <a:rPr lang="en-US" dirty="0"/>
              <a:t>should avoid opinion and record </a:t>
            </a:r>
            <a:r>
              <a:rPr lang="en-US" dirty="0" smtClean="0"/>
              <a:t>facts</a:t>
            </a:r>
          </a:p>
          <a:p>
            <a:pPr lvl="1"/>
            <a:r>
              <a:rPr lang="en-US" dirty="0" smtClean="0"/>
              <a:t>They </a:t>
            </a:r>
            <a:r>
              <a:rPr lang="en-US" dirty="0"/>
              <a:t>should be signed and dated (print </a:t>
            </a:r>
            <a:r>
              <a:rPr lang="en-US" dirty="0" smtClean="0"/>
              <a:t>name)</a:t>
            </a:r>
          </a:p>
          <a:p>
            <a:pPr lvl="1"/>
            <a:r>
              <a:rPr lang="en-US" dirty="0" smtClean="0"/>
              <a:t>They </a:t>
            </a:r>
            <a:r>
              <a:rPr lang="en-US" dirty="0"/>
              <a:t>should not include any abbreviations other </a:t>
            </a:r>
            <a:r>
              <a:rPr lang="en-US" dirty="0" smtClean="0"/>
              <a:t>than standard </a:t>
            </a:r>
            <a:r>
              <a:rPr lang="en-US" dirty="0"/>
              <a:t>use </a:t>
            </a:r>
            <a:r>
              <a:rPr lang="en-US" dirty="0" smtClean="0"/>
              <a:t>abbreviations</a:t>
            </a:r>
          </a:p>
          <a:p>
            <a:pPr lvl="1"/>
            <a:r>
              <a:rPr lang="en-US" dirty="0" smtClean="0"/>
              <a:t>They </a:t>
            </a:r>
            <a:r>
              <a:rPr lang="en-US" dirty="0"/>
              <a:t>should not be altered, where changes are made </a:t>
            </a:r>
            <a:r>
              <a:rPr lang="en-US" dirty="0" smtClean="0"/>
              <a:t>the original </a:t>
            </a:r>
            <a:r>
              <a:rPr lang="en-US" dirty="0"/>
              <a:t>entry should be crossed out, but still </a:t>
            </a:r>
            <a:r>
              <a:rPr lang="en-US" dirty="0" smtClean="0"/>
              <a:t>readable.</a:t>
            </a:r>
          </a:p>
          <a:p>
            <a:pPr lvl="1"/>
            <a:r>
              <a:rPr lang="en-US" dirty="0" smtClean="0"/>
              <a:t>Any </a:t>
            </a:r>
            <a:r>
              <a:rPr lang="en-US" dirty="0"/>
              <a:t>change should be signed and dated.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63382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Storage and safe </a:t>
            </a:r>
            <a:r>
              <a:rPr lang="en-US" dirty="0" smtClean="0"/>
              <a:t>keeping</a:t>
            </a:r>
          </a:p>
          <a:p>
            <a:pPr lvl="1"/>
            <a:r>
              <a:rPr lang="en-US" dirty="0" smtClean="0"/>
              <a:t>Must </a:t>
            </a:r>
            <a:r>
              <a:rPr lang="en-US" dirty="0"/>
              <a:t>be accessible to those who need </a:t>
            </a:r>
            <a:r>
              <a:rPr lang="en-US" dirty="0" smtClean="0"/>
              <a:t>them</a:t>
            </a:r>
          </a:p>
          <a:p>
            <a:pPr lvl="1"/>
            <a:r>
              <a:rPr lang="en-US" dirty="0" smtClean="0"/>
              <a:t>Restricted </a:t>
            </a:r>
            <a:r>
              <a:rPr lang="en-US" dirty="0"/>
              <a:t>to those who do </a:t>
            </a:r>
            <a:r>
              <a:rPr lang="en-US" dirty="0" smtClean="0"/>
              <a:t>not</a:t>
            </a:r>
          </a:p>
          <a:p>
            <a:pPr lvl="1"/>
            <a:r>
              <a:rPr lang="en-US" dirty="0" smtClean="0"/>
              <a:t>Stored </a:t>
            </a:r>
            <a:r>
              <a:rPr lang="en-US" dirty="0"/>
              <a:t>for 7 years (or 7 years after </a:t>
            </a:r>
            <a:r>
              <a:rPr lang="en-US" dirty="0" smtClean="0"/>
              <a:t>patient reaches 18)</a:t>
            </a:r>
          </a:p>
          <a:p>
            <a:pPr lvl="1"/>
            <a:r>
              <a:rPr lang="en-US" dirty="0" smtClean="0"/>
              <a:t>Disposed </a:t>
            </a:r>
            <a:r>
              <a:rPr lang="en-US" dirty="0"/>
              <a:t>of securely maintaining confidentiality</a:t>
            </a:r>
          </a:p>
          <a:p>
            <a:r>
              <a:rPr lang="en-US" dirty="0" smtClean="0"/>
              <a:t>Lost records</a:t>
            </a:r>
          </a:p>
          <a:p>
            <a:pPr lvl="1"/>
            <a:r>
              <a:rPr lang="en-US" dirty="0" smtClean="0"/>
              <a:t>Disciplinary </a:t>
            </a:r>
            <a:r>
              <a:rPr lang="en-US" dirty="0"/>
              <a:t>action if failure to take </a:t>
            </a:r>
            <a:r>
              <a:rPr lang="en-US" dirty="0" smtClean="0"/>
              <a:t>reasonable care </a:t>
            </a:r>
            <a:r>
              <a:rPr lang="en-US" dirty="0"/>
              <a:t>(i.e. Stolen from car)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74168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Ownership and control of </a:t>
            </a:r>
            <a:r>
              <a:rPr lang="en-US" dirty="0" smtClean="0"/>
              <a:t>record</a:t>
            </a:r>
          </a:p>
          <a:p>
            <a:pPr lvl="1"/>
            <a:r>
              <a:rPr lang="en-US" dirty="0" smtClean="0"/>
              <a:t>Owned </a:t>
            </a:r>
            <a:r>
              <a:rPr lang="en-US" dirty="0"/>
              <a:t>by the health professional who </a:t>
            </a:r>
            <a:r>
              <a:rPr lang="en-US" dirty="0" smtClean="0"/>
              <a:t>made them</a:t>
            </a:r>
            <a:endParaRPr lang="en-US" dirty="0"/>
          </a:p>
          <a:p>
            <a:pPr lvl="1"/>
            <a:r>
              <a:rPr lang="en-US" dirty="0" smtClean="0"/>
              <a:t>Should </a:t>
            </a:r>
            <a:r>
              <a:rPr lang="en-US" dirty="0"/>
              <a:t>be agreed prior to assessment </a:t>
            </a:r>
            <a:r>
              <a:rPr lang="en-US" dirty="0" smtClean="0"/>
              <a:t>and treatment </a:t>
            </a:r>
            <a:r>
              <a:rPr lang="en-US" dirty="0"/>
              <a:t>as to what access will be arranged </a:t>
            </a:r>
            <a:r>
              <a:rPr lang="en-US" dirty="0" smtClean="0"/>
              <a:t>and whether </a:t>
            </a:r>
            <a:r>
              <a:rPr lang="en-US" dirty="0"/>
              <a:t>patient held should be records.</a:t>
            </a:r>
          </a:p>
          <a:p>
            <a:r>
              <a:rPr lang="en-US" dirty="0" err="1" smtClean="0"/>
              <a:t>Computerised</a:t>
            </a:r>
            <a:r>
              <a:rPr lang="en-US" dirty="0" smtClean="0"/>
              <a:t> Records</a:t>
            </a:r>
          </a:p>
          <a:p>
            <a:pPr lvl="1"/>
            <a:r>
              <a:rPr lang="en-US" dirty="0" smtClean="0"/>
              <a:t>Eliminates </a:t>
            </a:r>
            <a:r>
              <a:rPr lang="en-US" dirty="0"/>
              <a:t>illegibility but typo’s/autocorrect </a:t>
            </a:r>
            <a:r>
              <a:rPr lang="en-US" dirty="0" smtClean="0"/>
              <a:t>errors common</a:t>
            </a:r>
            <a:endParaRPr lang="en-US" dirty="0"/>
          </a:p>
          <a:p>
            <a:pPr lvl="1"/>
            <a:r>
              <a:rPr lang="en-US" dirty="0" smtClean="0"/>
              <a:t>Especially </a:t>
            </a:r>
            <a:r>
              <a:rPr lang="en-US" dirty="0"/>
              <a:t>on patient names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39015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648199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Public Liability</a:t>
            </a:r>
          </a:p>
          <a:p>
            <a:r>
              <a:rPr lang="en-US" dirty="0"/>
              <a:t>• Equipment issues</a:t>
            </a:r>
          </a:p>
          <a:p>
            <a:r>
              <a:rPr lang="en-US" dirty="0"/>
              <a:t>– Is it safe</a:t>
            </a:r>
          </a:p>
          <a:p>
            <a:r>
              <a:rPr lang="en-US" dirty="0"/>
              <a:t>– Fit for purpose</a:t>
            </a:r>
          </a:p>
          <a:p>
            <a:r>
              <a:rPr lang="en-US" dirty="0"/>
              <a:t>– Used appropriately</a:t>
            </a:r>
          </a:p>
          <a:p>
            <a:r>
              <a:rPr lang="en-US" dirty="0"/>
              <a:t>– Maintained appropriately</a:t>
            </a:r>
          </a:p>
          <a:p>
            <a:r>
              <a:rPr lang="en-US" dirty="0"/>
              <a:t>• In private practice (club OR clinic) use only approved</a:t>
            </a:r>
          </a:p>
          <a:p>
            <a:r>
              <a:rPr lang="en-US" dirty="0"/>
              <a:t>equipment from approved suppliers</a:t>
            </a:r>
          </a:p>
          <a:p>
            <a:r>
              <a:rPr lang="en-US" dirty="0"/>
              <a:t>• </a:t>
            </a:r>
            <a:r>
              <a:rPr lang="en-US" b="1" dirty="0"/>
              <a:t>Do not</a:t>
            </a:r>
          </a:p>
          <a:p>
            <a:r>
              <a:rPr lang="en-US" dirty="0"/>
              <a:t>– modify it in any way,</a:t>
            </a:r>
          </a:p>
          <a:p>
            <a:r>
              <a:rPr lang="en-US" dirty="0"/>
              <a:t>– use for anything other than its intended use,</a:t>
            </a:r>
          </a:p>
          <a:p>
            <a:r>
              <a:rPr lang="en-US" dirty="0"/>
              <a:t>– make your own cheaper version,</a:t>
            </a:r>
          </a:p>
          <a:p>
            <a:r>
              <a:rPr lang="en-US" dirty="0"/>
              <a:t>– ignore the maintenance schedule.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24880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Public 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648199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Equipment </a:t>
            </a:r>
            <a:r>
              <a:rPr lang="en-US" dirty="0"/>
              <a:t>issues</a:t>
            </a:r>
          </a:p>
          <a:p>
            <a:r>
              <a:rPr lang="en-US" dirty="0"/>
              <a:t>– Is it safe</a:t>
            </a:r>
          </a:p>
          <a:p>
            <a:r>
              <a:rPr lang="en-US" dirty="0"/>
              <a:t>– Fit for purpose</a:t>
            </a:r>
          </a:p>
          <a:p>
            <a:r>
              <a:rPr lang="en-US" dirty="0"/>
              <a:t>– Used appropriately</a:t>
            </a:r>
          </a:p>
          <a:p>
            <a:r>
              <a:rPr lang="en-US" dirty="0"/>
              <a:t>– Maintained appropriately</a:t>
            </a:r>
          </a:p>
          <a:p>
            <a:r>
              <a:rPr lang="en-US" dirty="0" smtClean="0"/>
              <a:t>In </a:t>
            </a:r>
            <a:r>
              <a:rPr lang="en-US" dirty="0"/>
              <a:t>private practice (club OR clinic) use only </a:t>
            </a:r>
            <a:r>
              <a:rPr lang="en-US" dirty="0" smtClean="0"/>
              <a:t>approved equipment </a:t>
            </a:r>
            <a:r>
              <a:rPr lang="en-US" dirty="0"/>
              <a:t>from approved suppliers</a:t>
            </a:r>
          </a:p>
          <a:p>
            <a:r>
              <a:rPr lang="en-US" b="1" dirty="0" smtClean="0"/>
              <a:t>Do not</a:t>
            </a:r>
            <a:endParaRPr lang="en-US" dirty="0"/>
          </a:p>
          <a:p>
            <a:pPr lvl="1"/>
            <a:r>
              <a:rPr lang="en-US" dirty="0" smtClean="0"/>
              <a:t>modify </a:t>
            </a:r>
            <a:r>
              <a:rPr lang="en-US" dirty="0"/>
              <a:t>it in any </a:t>
            </a:r>
            <a:r>
              <a:rPr lang="en-US" dirty="0" smtClean="0"/>
              <a:t>way,</a:t>
            </a:r>
          </a:p>
          <a:p>
            <a:pPr lvl="1"/>
            <a:r>
              <a:rPr lang="en-US" dirty="0" smtClean="0"/>
              <a:t>use </a:t>
            </a:r>
            <a:r>
              <a:rPr lang="en-US" dirty="0"/>
              <a:t>for anything other than its intended </a:t>
            </a:r>
            <a:r>
              <a:rPr lang="en-US" dirty="0" smtClean="0"/>
              <a:t>use,</a:t>
            </a:r>
          </a:p>
          <a:p>
            <a:pPr lvl="1"/>
            <a:r>
              <a:rPr lang="en-US" dirty="0" smtClean="0"/>
              <a:t>make </a:t>
            </a:r>
            <a:r>
              <a:rPr lang="en-US" dirty="0"/>
              <a:t>your own cheaper </a:t>
            </a:r>
            <a:r>
              <a:rPr lang="en-US" dirty="0" smtClean="0"/>
              <a:t>version,</a:t>
            </a:r>
          </a:p>
          <a:p>
            <a:pPr lvl="1"/>
            <a:r>
              <a:rPr lang="en-US" dirty="0" smtClean="0"/>
              <a:t>ignore </a:t>
            </a:r>
            <a:r>
              <a:rPr lang="en-US" dirty="0"/>
              <a:t>the maintenance schedule.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3995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Public 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648199"/>
          </a:xfrm>
        </p:spPr>
        <p:txBody>
          <a:bodyPr>
            <a:normAutofit fontScale="92500"/>
          </a:bodyPr>
          <a:lstStyle/>
          <a:p>
            <a:r>
              <a:rPr lang="en-US" dirty="0"/>
              <a:t>Self employed </a:t>
            </a:r>
            <a:endParaRPr lang="en-US" dirty="0"/>
          </a:p>
          <a:p>
            <a:pPr lvl="1"/>
            <a:r>
              <a:rPr lang="en-US" dirty="0" smtClean="0"/>
              <a:t>Payment </a:t>
            </a:r>
            <a:endParaRPr lang="en-US" dirty="0"/>
          </a:p>
          <a:p>
            <a:pPr lvl="2"/>
            <a:r>
              <a:rPr lang="en-US" dirty="0" smtClean="0"/>
              <a:t>In </a:t>
            </a:r>
            <a:r>
              <a:rPr lang="en-US" dirty="0"/>
              <a:t>advance/post session </a:t>
            </a:r>
            <a:endParaRPr lang="en-US" dirty="0" smtClean="0"/>
          </a:p>
          <a:p>
            <a:pPr lvl="2"/>
            <a:r>
              <a:rPr lang="en-US" dirty="0" smtClean="0"/>
              <a:t>Do </a:t>
            </a:r>
            <a:r>
              <a:rPr lang="en-US" dirty="0"/>
              <a:t>not allow a patient to accrue debts </a:t>
            </a:r>
            <a:endParaRPr lang="en-US" dirty="0" smtClean="0"/>
          </a:p>
          <a:p>
            <a:r>
              <a:rPr lang="en-US" dirty="0" smtClean="0"/>
              <a:t>Insurance </a:t>
            </a:r>
            <a:endParaRPr lang="en-US" dirty="0"/>
          </a:p>
          <a:p>
            <a:pPr lvl="1"/>
            <a:r>
              <a:rPr lang="en-US" dirty="0" smtClean="0"/>
              <a:t>Public </a:t>
            </a:r>
            <a:r>
              <a:rPr lang="en-US" dirty="0"/>
              <a:t>liability </a:t>
            </a:r>
            <a:endParaRPr lang="en-US" dirty="0"/>
          </a:p>
          <a:p>
            <a:pPr lvl="1"/>
            <a:r>
              <a:rPr lang="en-US" dirty="0" smtClean="0"/>
              <a:t>Medical </a:t>
            </a:r>
            <a:r>
              <a:rPr lang="en-US" dirty="0"/>
              <a:t>indemnity </a:t>
            </a:r>
            <a:endParaRPr lang="en-US" dirty="0"/>
          </a:p>
          <a:p>
            <a:r>
              <a:rPr lang="en-US" dirty="0" smtClean="0"/>
              <a:t>Work abroad</a:t>
            </a:r>
            <a:endParaRPr lang="en-US" dirty="0"/>
          </a:p>
          <a:p>
            <a:pPr lvl="1"/>
            <a:r>
              <a:rPr lang="en-US" dirty="0" smtClean="0"/>
              <a:t>Must </a:t>
            </a:r>
            <a:r>
              <a:rPr lang="en-US" dirty="0"/>
              <a:t>inform the SST, additional cover may be required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42626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Therapist as a Private Practitioner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648199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In </a:t>
            </a:r>
            <a:r>
              <a:rPr lang="en-US" dirty="0"/>
              <a:t>the sporting context </a:t>
            </a:r>
            <a:endParaRPr lang="en-US" dirty="0" smtClean="0"/>
          </a:p>
          <a:p>
            <a:pPr lvl="1"/>
            <a:r>
              <a:rPr lang="en-US" dirty="0" smtClean="0"/>
              <a:t>You </a:t>
            </a:r>
            <a:r>
              <a:rPr lang="en-US" dirty="0"/>
              <a:t>must meet the sports minimum standards </a:t>
            </a:r>
            <a:r>
              <a:rPr lang="en-US" dirty="0" smtClean="0"/>
              <a:t>i.e</a:t>
            </a:r>
            <a:r>
              <a:rPr lang="en-US" dirty="0"/>
              <a:t>. Sports trauma </a:t>
            </a:r>
            <a:endParaRPr lang="en-US" dirty="0" smtClean="0"/>
          </a:p>
          <a:p>
            <a:pPr lvl="1"/>
            <a:r>
              <a:rPr lang="en-US" dirty="0" smtClean="0"/>
              <a:t>You </a:t>
            </a:r>
            <a:r>
              <a:rPr lang="en-US" dirty="0"/>
              <a:t>must discuss with the club/team if you are </a:t>
            </a:r>
            <a:r>
              <a:rPr lang="en-US" dirty="0" smtClean="0"/>
              <a:t>employed </a:t>
            </a:r>
            <a:r>
              <a:rPr lang="en-US" dirty="0"/>
              <a:t>by them who assumes responsibility for any </a:t>
            </a:r>
            <a:r>
              <a:rPr lang="en-US" dirty="0" smtClean="0"/>
              <a:t>errors </a:t>
            </a:r>
            <a:endParaRPr lang="en-US" dirty="0"/>
          </a:p>
          <a:p>
            <a:r>
              <a:rPr lang="en-US" dirty="0" smtClean="0"/>
              <a:t>Usually </a:t>
            </a:r>
            <a:r>
              <a:rPr lang="en-US" dirty="0"/>
              <a:t>at amateur level it is YOU </a:t>
            </a:r>
            <a:endParaRPr lang="en-US" dirty="0"/>
          </a:p>
          <a:p>
            <a:r>
              <a:rPr lang="en-US" dirty="0" smtClean="0"/>
              <a:t>At </a:t>
            </a:r>
            <a:r>
              <a:rPr lang="en-US" dirty="0"/>
              <a:t>professional level it is the CLUB </a:t>
            </a:r>
            <a:endParaRPr lang="en-US" dirty="0"/>
          </a:p>
          <a:p>
            <a:r>
              <a:rPr lang="en-US" dirty="0" smtClean="0"/>
              <a:t>Clarity </a:t>
            </a:r>
            <a:r>
              <a:rPr lang="en-US" dirty="0"/>
              <a:t>re: boundaries of confidentiality, access to </a:t>
            </a:r>
            <a:r>
              <a:rPr lang="en-US" dirty="0" smtClean="0"/>
              <a:t>notes</a:t>
            </a:r>
            <a:r>
              <a:rPr lang="en-US" dirty="0"/>
              <a:t>. </a:t>
            </a:r>
            <a:endParaRPr lang="en-US" dirty="0"/>
          </a:p>
          <a:p>
            <a:r>
              <a:rPr lang="en-US" dirty="0" smtClean="0"/>
              <a:t>Conflict </a:t>
            </a:r>
            <a:r>
              <a:rPr lang="en-US" dirty="0"/>
              <a:t>re: duty of care and service level agreements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181448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Therapist as a Private Practitioner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648199"/>
          </a:xfrm>
        </p:spPr>
        <p:txBody>
          <a:bodyPr>
            <a:normAutofit/>
          </a:bodyPr>
          <a:lstStyle/>
          <a:p>
            <a:r>
              <a:rPr lang="en-US" dirty="0" smtClean="0"/>
              <a:t>Relationships </a:t>
            </a:r>
            <a:r>
              <a:rPr lang="en-US" dirty="0"/>
              <a:t>with Players </a:t>
            </a:r>
            <a:endParaRPr lang="en-US" dirty="0" smtClean="0"/>
          </a:p>
          <a:p>
            <a:pPr lvl="1"/>
            <a:r>
              <a:rPr lang="en-US" dirty="0" smtClean="0"/>
              <a:t>Any </a:t>
            </a:r>
            <a:r>
              <a:rPr lang="en-US" dirty="0"/>
              <a:t>improper relationship with a patient would be regarded as misconduct and should lead to a disciplinary hearing and even dismissal </a:t>
            </a:r>
            <a:endParaRPr lang="en-US" dirty="0"/>
          </a:p>
          <a:p>
            <a:pPr lvl="1"/>
            <a:r>
              <a:rPr lang="en-US" dirty="0" smtClean="0"/>
              <a:t>Sexual impropriety</a:t>
            </a:r>
            <a:endParaRPr lang="en-US" dirty="0"/>
          </a:p>
          <a:p>
            <a:pPr lvl="1"/>
            <a:r>
              <a:rPr lang="en-US" dirty="0" smtClean="0"/>
              <a:t>Exploitation </a:t>
            </a:r>
            <a:r>
              <a:rPr lang="en-US" dirty="0"/>
              <a:t>of vulnerable and </a:t>
            </a:r>
            <a:r>
              <a:rPr lang="en-US" dirty="0" smtClean="0"/>
              <a:t>mentally incompetent </a:t>
            </a:r>
            <a:r>
              <a:rPr lang="en-US" dirty="0"/>
              <a:t>adults </a:t>
            </a:r>
            <a:endParaRPr lang="en-US" dirty="0"/>
          </a:p>
          <a:p>
            <a:pPr lvl="1"/>
            <a:r>
              <a:rPr lang="en-US" dirty="0" smtClean="0"/>
              <a:t>Acceptance </a:t>
            </a:r>
            <a:r>
              <a:rPr lang="en-US" dirty="0"/>
              <a:t>of gifts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536997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824" y="152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Therapist as a Private Practitioner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876800"/>
          </a:xfrm>
        </p:spPr>
        <p:txBody>
          <a:bodyPr>
            <a:noAutofit/>
          </a:bodyPr>
          <a:lstStyle/>
          <a:p>
            <a:r>
              <a:rPr lang="en-US" sz="2200" dirty="0"/>
              <a:t>Social Media </a:t>
            </a:r>
            <a:endParaRPr lang="en-US" sz="2200" dirty="0" smtClean="0"/>
          </a:p>
          <a:p>
            <a:pPr lvl="1"/>
            <a:r>
              <a:rPr lang="en-US" sz="2200" dirty="0" smtClean="0"/>
              <a:t>Use </a:t>
            </a:r>
            <a:r>
              <a:rPr lang="en-US" sz="2200" dirty="0"/>
              <a:t>privacy settings </a:t>
            </a:r>
            <a:endParaRPr lang="en-US" sz="2200" dirty="0" smtClean="0"/>
          </a:p>
          <a:p>
            <a:pPr lvl="1"/>
            <a:r>
              <a:rPr lang="en-US" sz="2200" dirty="0" smtClean="0"/>
              <a:t>Google </a:t>
            </a:r>
            <a:r>
              <a:rPr lang="en-US" sz="2200" dirty="0"/>
              <a:t>yourself ! </a:t>
            </a:r>
            <a:endParaRPr lang="en-US" sz="2200" dirty="0" smtClean="0"/>
          </a:p>
          <a:p>
            <a:pPr lvl="1"/>
            <a:r>
              <a:rPr lang="en-US" sz="2200" dirty="0" smtClean="0"/>
              <a:t>If </a:t>
            </a:r>
            <a:r>
              <a:rPr lang="en-US" sz="2200" dirty="0"/>
              <a:t>use twitter </a:t>
            </a:r>
            <a:r>
              <a:rPr lang="en-US" sz="2200" dirty="0" err="1"/>
              <a:t>etc</a:t>
            </a:r>
            <a:r>
              <a:rPr lang="en-US" sz="2200" dirty="0"/>
              <a:t> have a professional site NOT a personal </a:t>
            </a:r>
            <a:r>
              <a:rPr lang="en-US" sz="2200" dirty="0" smtClean="0"/>
              <a:t>site</a:t>
            </a:r>
            <a:r>
              <a:rPr lang="en-US" sz="2200" dirty="0"/>
              <a:t>. </a:t>
            </a:r>
            <a:endParaRPr lang="en-US" sz="2200" dirty="0" smtClean="0"/>
          </a:p>
          <a:p>
            <a:pPr lvl="1"/>
            <a:r>
              <a:rPr lang="en-US" sz="2200" dirty="0" smtClean="0"/>
              <a:t>ANYTHING </a:t>
            </a:r>
            <a:r>
              <a:rPr lang="en-US" sz="2200" dirty="0"/>
              <a:t>you post will reflect on YOU, YOUR BUSINESS </a:t>
            </a:r>
            <a:r>
              <a:rPr lang="en-US" sz="2200" dirty="0" smtClean="0"/>
              <a:t>or </a:t>
            </a:r>
            <a:r>
              <a:rPr lang="en-US" sz="2200" dirty="0"/>
              <a:t>YOUR TEAM/ EMPLOYER </a:t>
            </a:r>
            <a:endParaRPr lang="en-US" sz="2200" dirty="0" smtClean="0"/>
          </a:p>
          <a:p>
            <a:pPr lvl="1"/>
            <a:r>
              <a:rPr lang="en-US" sz="2200" dirty="0" smtClean="0"/>
              <a:t>Consider </a:t>
            </a:r>
            <a:r>
              <a:rPr lang="en-US" sz="2200" dirty="0"/>
              <a:t>WHO has ACCESS to your sites (players, patients) </a:t>
            </a:r>
            <a:endParaRPr lang="en-US" sz="2200" dirty="0" smtClean="0"/>
          </a:p>
          <a:p>
            <a:pPr lvl="1"/>
            <a:r>
              <a:rPr lang="en-US" sz="2200" dirty="0" smtClean="0"/>
              <a:t>Any </a:t>
            </a:r>
            <a:r>
              <a:rPr lang="en-US" sz="2200" dirty="0"/>
              <a:t>social media content that reflects poorly on the BSc </a:t>
            </a:r>
            <a:r>
              <a:rPr lang="en-US" sz="2200" dirty="0" smtClean="0"/>
              <a:t>(</a:t>
            </a:r>
            <a:r>
              <a:rPr lang="en-US" sz="2200" dirty="0"/>
              <a:t>Hons) or, its staff, the School of Sport Health and Outdoor Education, the Faculty or the University as a whole or the Society of Sports Therapists will result in a fitness to practice disciplinary and may result in your withdrawal from your </a:t>
            </a:r>
            <a:r>
              <a:rPr lang="en-US" sz="2200" dirty="0" err="1"/>
              <a:t>programme</a:t>
            </a:r>
            <a:r>
              <a:rPr lang="en-US" sz="2200" dirty="0"/>
              <a:t> of study. </a:t>
            </a:r>
            <a:endParaRPr lang="en-US" sz="2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8354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824" y="4123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Therapist as a Private Practitioner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824" y="1524000"/>
            <a:ext cx="8229600" cy="3352800"/>
          </a:xfrm>
        </p:spPr>
        <p:txBody>
          <a:bodyPr>
            <a:noAutofit/>
          </a:bodyPr>
          <a:lstStyle/>
          <a:p>
            <a:r>
              <a:rPr lang="en-US" sz="2400" dirty="0" smtClean="0"/>
              <a:t>Working </a:t>
            </a:r>
            <a:r>
              <a:rPr lang="en-US" sz="2400" dirty="0"/>
              <a:t>with </a:t>
            </a:r>
            <a:r>
              <a:rPr lang="en-US" sz="2400" dirty="0" smtClean="0"/>
              <a:t>Children (DBS update)</a:t>
            </a:r>
            <a:endParaRPr lang="en-US" sz="2400" dirty="0"/>
          </a:p>
          <a:p>
            <a:pPr lvl="1"/>
            <a:r>
              <a:rPr lang="en-US" sz="2400" dirty="0" smtClean="0"/>
              <a:t>Child </a:t>
            </a:r>
            <a:r>
              <a:rPr lang="en-US" sz="2400" dirty="0"/>
              <a:t>Protection Training specific for your </a:t>
            </a:r>
            <a:r>
              <a:rPr lang="en-US" sz="2400" dirty="0" smtClean="0"/>
              <a:t>sport </a:t>
            </a:r>
          </a:p>
          <a:p>
            <a:pPr lvl="1"/>
            <a:r>
              <a:rPr lang="en-US" sz="2400" dirty="0" smtClean="0"/>
              <a:t>Duty </a:t>
            </a:r>
            <a:r>
              <a:rPr lang="en-US" sz="2400" dirty="0"/>
              <a:t>of care to report suspicions of abuse to the appropriate person (child protection officer, Doctor) </a:t>
            </a:r>
            <a:endParaRPr lang="en-US" sz="2400" dirty="0" smtClean="0"/>
          </a:p>
          <a:p>
            <a:pPr lvl="1"/>
            <a:r>
              <a:rPr lang="en-US" sz="2400" dirty="0" smtClean="0"/>
              <a:t>Not </a:t>
            </a:r>
            <a:r>
              <a:rPr lang="en-US" sz="2400" dirty="0"/>
              <a:t>breaching confidentiality here </a:t>
            </a:r>
            <a:endParaRPr lang="en-US" sz="2400" dirty="0"/>
          </a:p>
          <a:p>
            <a:pPr lvl="2"/>
            <a:r>
              <a:rPr lang="en-US" sz="2000" dirty="0" smtClean="0"/>
              <a:t>Protecting </a:t>
            </a:r>
            <a:r>
              <a:rPr lang="en-US" sz="2000" dirty="0"/>
              <a:t>the welfare of the patient </a:t>
            </a:r>
            <a:endParaRPr lang="en-US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123461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824" y="4123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Therapist as a Private Practitioner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965" y="1555376"/>
            <a:ext cx="8229600" cy="3352800"/>
          </a:xfrm>
        </p:spPr>
        <p:txBody>
          <a:bodyPr>
            <a:noAutofit/>
          </a:bodyPr>
          <a:lstStyle/>
          <a:p>
            <a:r>
              <a:rPr lang="en-US" sz="2400" dirty="0" smtClean="0"/>
              <a:t>Consent</a:t>
            </a:r>
            <a:endParaRPr lang="en-US" sz="2400" dirty="0"/>
          </a:p>
          <a:p>
            <a:pPr lvl="1"/>
            <a:r>
              <a:rPr lang="en-US" sz="2400" dirty="0" smtClean="0"/>
              <a:t>Under </a:t>
            </a:r>
            <a:r>
              <a:rPr lang="en-US" sz="2400" dirty="0"/>
              <a:t>16 in England and Wales </a:t>
            </a:r>
            <a:endParaRPr lang="en-US" sz="2400" dirty="0"/>
          </a:p>
          <a:p>
            <a:pPr lvl="1"/>
            <a:r>
              <a:rPr lang="en-US" sz="2400" dirty="0" smtClean="0"/>
              <a:t>Under </a:t>
            </a:r>
            <a:r>
              <a:rPr lang="en-US" sz="2400" dirty="0"/>
              <a:t>18 in Scotland </a:t>
            </a:r>
          </a:p>
          <a:p>
            <a:r>
              <a:rPr lang="en-US" sz="2400" dirty="0" smtClean="0"/>
              <a:t>Chaperone</a:t>
            </a:r>
            <a:endParaRPr lang="en-US" sz="2400" dirty="0"/>
          </a:p>
          <a:p>
            <a:pPr lvl="1"/>
            <a:r>
              <a:rPr lang="en-US" sz="2400" dirty="0" smtClean="0"/>
              <a:t>Confidentiality </a:t>
            </a:r>
            <a:r>
              <a:rPr lang="en-US" sz="2400" dirty="0"/>
              <a:t>is same (</a:t>
            </a:r>
            <a:r>
              <a:rPr lang="en-US" sz="2400" dirty="0" smtClean="0"/>
              <a:t>parent/guardian)</a:t>
            </a:r>
            <a:endParaRPr lang="en-US" sz="2400" dirty="0"/>
          </a:p>
          <a:p>
            <a:pPr lvl="1"/>
            <a:r>
              <a:rPr lang="en-US" sz="2400" dirty="0" smtClean="0"/>
              <a:t>Access </a:t>
            </a:r>
            <a:r>
              <a:rPr lang="en-US" sz="2400" dirty="0"/>
              <a:t>to records is same (parent/guardian) </a:t>
            </a:r>
            <a:endParaRPr lang="en-US" sz="2400" dirty="0" smtClean="0"/>
          </a:p>
          <a:p>
            <a:r>
              <a:rPr lang="en-US" sz="2400" b="1" dirty="0" smtClean="0"/>
              <a:t>If </a:t>
            </a:r>
            <a:r>
              <a:rPr lang="en-US" sz="2400" b="1" dirty="0"/>
              <a:t>child under 16 wishes to access records they must be deemed (by holder) capable of understanding the records. </a:t>
            </a:r>
            <a:endParaRPr lang="en-US" sz="24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60692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824" y="41237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965" y="1555376"/>
            <a:ext cx="8229600" cy="3702424"/>
          </a:xfrm>
        </p:spPr>
        <p:txBody>
          <a:bodyPr>
            <a:noAutofit/>
          </a:bodyPr>
          <a:lstStyle/>
          <a:p>
            <a:r>
              <a:rPr lang="en-US" sz="2400" dirty="0" smtClean="0"/>
              <a:t>A </a:t>
            </a:r>
            <a:r>
              <a:rPr lang="en-US" sz="2400" dirty="0"/>
              <a:t>patient behaves very aggressively towards the </a:t>
            </a:r>
            <a:r>
              <a:rPr lang="en-US" sz="2400" dirty="0" smtClean="0"/>
              <a:t>therapist during </a:t>
            </a:r>
            <a:r>
              <a:rPr lang="en-US" sz="2400" dirty="0"/>
              <a:t>an injury assessment. This is uncharacteristic but the therapists makes a note of this in the patients records </a:t>
            </a:r>
            <a:endParaRPr lang="en-US" sz="2400" dirty="0"/>
          </a:p>
          <a:p>
            <a:r>
              <a:rPr lang="en-US" sz="2400" dirty="0" smtClean="0"/>
              <a:t>In </a:t>
            </a:r>
            <a:r>
              <a:rPr lang="en-US" sz="2400" dirty="0"/>
              <a:t>the next session, the patient is very apologetic and requests that the therapist deletes the aggressive </a:t>
            </a:r>
            <a:r>
              <a:rPr lang="en-US" sz="2400" dirty="0" err="1"/>
              <a:t>behaviour</a:t>
            </a:r>
            <a:r>
              <a:rPr lang="en-US" sz="2400" dirty="0"/>
              <a:t> from their notes </a:t>
            </a:r>
            <a:endParaRPr lang="en-US" sz="2400" dirty="0"/>
          </a:p>
          <a:p>
            <a:r>
              <a:rPr lang="en-US" sz="2400" dirty="0" smtClean="0"/>
              <a:t>Should </a:t>
            </a:r>
            <a:r>
              <a:rPr lang="en-US" sz="2400" dirty="0"/>
              <a:t>the therapist</a:t>
            </a:r>
            <a:r>
              <a:rPr lang="en-US" sz="2400" dirty="0" smtClean="0"/>
              <a:t>:-</a:t>
            </a:r>
            <a:endParaRPr lang="en-US" sz="2400" dirty="0"/>
          </a:p>
          <a:p>
            <a:pPr lvl="1"/>
            <a:r>
              <a:rPr lang="en-US" sz="2000" dirty="0" smtClean="0"/>
              <a:t>Comply </a:t>
            </a:r>
            <a:r>
              <a:rPr lang="en-US" sz="2000" dirty="0"/>
              <a:t>and delete the entry </a:t>
            </a:r>
            <a:endParaRPr lang="en-US" sz="2000" dirty="0" smtClean="0"/>
          </a:p>
          <a:p>
            <a:pPr lvl="1"/>
            <a:r>
              <a:rPr lang="en-US" sz="2000" dirty="0" smtClean="0"/>
              <a:t>Refuse </a:t>
            </a:r>
            <a:endParaRPr lang="en-US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1224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412" y="990600"/>
            <a:ext cx="7687235" cy="3092824"/>
          </a:xfrm>
        </p:spPr>
        <p:txBody>
          <a:bodyPr>
            <a:noAutofit/>
          </a:bodyPr>
          <a:lstStyle/>
          <a:p>
            <a:r>
              <a:rPr lang="en-US" sz="2200" dirty="0" smtClean="0"/>
              <a:t>You </a:t>
            </a:r>
            <a:r>
              <a:rPr lang="en-US" sz="2200" dirty="0"/>
              <a:t>are working in a clinical setting. A colleague of yours has to go home and has asked you to take on one of their patients. </a:t>
            </a:r>
            <a:endParaRPr lang="en-US" sz="2200" dirty="0"/>
          </a:p>
          <a:p>
            <a:r>
              <a:rPr lang="en-US" sz="2200" dirty="0" smtClean="0"/>
              <a:t>You </a:t>
            </a:r>
            <a:r>
              <a:rPr lang="en-US" sz="2200" dirty="0"/>
              <a:t>re-assess them, make a diagnosis and see from their previous notes that they are not contraindicated from the treatment plan. </a:t>
            </a:r>
            <a:endParaRPr lang="en-US" sz="2200" dirty="0"/>
          </a:p>
          <a:p>
            <a:r>
              <a:rPr lang="en-US" sz="2200" dirty="0" smtClean="0"/>
              <a:t>You </a:t>
            </a:r>
            <a:r>
              <a:rPr lang="en-US" sz="2200" dirty="0"/>
              <a:t>administer the treatment. </a:t>
            </a:r>
            <a:endParaRPr lang="en-US" sz="2200" dirty="0"/>
          </a:p>
          <a:p>
            <a:r>
              <a:rPr lang="en-US" sz="2200" dirty="0" smtClean="0"/>
              <a:t>The </a:t>
            </a:r>
            <a:r>
              <a:rPr lang="en-US" sz="2200" dirty="0"/>
              <a:t>patient returns to say that they suffered a miscarriage and </a:t>
            </a:r>
            <a:r>
              <a:rPr lang="en-US" sz="2200" dirty="0" smtClean="0"/>
              <a:t>blame </a:t>
            </a:r>
            <a:r>
              <a:rPr lang="en-US" sz="2200" dirty="0"/>
              <a:t>your therapeutic intervention </a:t>
            </a:r>
            <a:endParaRPr lang="en-US" sz="2200" dirty="0"/>
          </a:p>
          <a:p>
            <a:r>
              <a:rPr lang="en-US" sz="2200" dirty="0" smtClean="0"/>
              <a:t>There </a:t>
            </a:r>
            <a:r>
              <a:rPr lang="en-US" sz="2200" dirty="0"/>
              <a:t>was nothing in the notes re: pregnancy </a:t>
            </a:r>
            <a:endParaRPr lang="en-US" sz="2200" dirty="0"/>
          </a:p>
          <a:p>
            <a:r>
              <a:rPr lang="en-US" sz="2200" dirty="0" smtClean="0"/>
              <a:t>Who </a:t>
            </a:r>
            <a:r>
              <a:rPr lang="en-US" sz="2200" dirty="0"/>
              <a:t>is negligent? </a:t>
            </a:r>
            <a:endParaRPr lang="en-US" sz="2200" dirty="0" smtClean="0"/>
          </a:p>
          <a:p>
            <a:pPr lvl="1"/>
            <a:r>
              <a:rPr lang="en-US" sz="1800" dirty="0" smtClean="0"/>
              <a:t>You</a:t>
            </a:r>
            <a:endParaRPr lang="en-US" sz="1800" dirty="0"/>
          </a:p>
          <a:p>
            <a:pPr lvl="1"/>
            <a:r>
              <a:rPr lang="en-US" sz="1800" dirty="0" smtClean="0"/>
              <a:t>Your </a:t>
            </a:r>
            <a:r>
              <a:rPr lang="en-US" sz="1800" dirty="0"/>
              <a:t>Colleague </a:t>
            </a:r>
            <a:endParaRPr lang="en-US" sz="1800" dirty="0">
              <a:effectLst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03412" y="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Record Keeping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1782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412" y="990600"/>
            <a:ext cx="7687235" cy="3092824"/>
          </a:xfrm>
        </p:spPr>
        <p:txBody>
          <a:bodyPr>
            <a:noAutofit/>
          </a:bodyPr>
          <a:lstStyle/>
          <a:p>
            <a:r>
              <a:rPr lang="en-US" sz="2400" dirty="0"/>
              <a:t>HAMED v. MILLS, TOTTENHAM HOTSPUR &amp; COWIE (2015</a:t>
            </a:r>
            <a:r>
              <a:rPr lang="en-US" sz="2400" dirty="0" smtClean="0"/>
              <a:t>)</a:t>
            </a:r>
          </a:p>
          <a:p>
            <a:r>
              <a:rPr lang="en-US" sz="2400" dirty="0"/>
              <a:t>C</a:t>
            </a:r>
            <a:r>
              <a:rPr lang="en-US" sz="2400" dirty="0" smtClean="0"/>
              <a:t>linical </a:t>
            </a:r>
            <a:r>
              <a:rPr lang="en-US" sz="2400" dirty="0"/>
              <a:t>negligence action brought by a catastrophically brain-injured </a:t>
            </a:r>
            <a:r>
              <a:rPr lang="en-US" sz="2400" dirty="0" smtClean="0"/>
              <a:t>(via HCM) young </a:t>
            </a:r>
            <a:r>
              <a:rPr lang="en-US" sz="2400" dirty="0"/>
              <a:t>footballer against those responsible for </a:t>
            </a:r>
            <a:r>
              <a:rPr lang="en-US" sz="2400" dirty="0" smtClean="0"/>
              <a:t>his </a:t>
            </a:r>
            <a:r>
              <a:rPr lang="en-US" sz="2400" dirty="0"/>
              <a:t>medical </a:t>
            </a:r>
            <a:r>
              <a:rPr lang="en-US" sz="2400" dirty="0" smtClean="0"/>
              <a:t>care.</a:t>
            </a:r>
          </a:p>
          <a:p>
            <a:r>
              <a:rPr lang="en-US" sz="2400" dirty="0" smtClean="0"/>
              <a:t>Two doctors (Cardiologist and Club)</a:t>
            </a:r>
          </a:p>
          <a:p>
            <a:r>
              <a:rPr lang="en-US" sz="2400" dirty="0" smtClean="0"/>
              <a:t>Echo and ECG performed, no one informed (player and parents</a:t>
            </a:r>
          </a:p>
          <a:p>
            <a:r>
              <a:rPr lang="en-US" sz="2400" dirty="0" smtClean="0"/>
              <a:t>Cardiologist inadequately communicated the issue, but the Spurs doctor and hence club were fined (30/70).</a:t>
            </a:r>
          </a:p>
          <a:p>
            <a:r>
              <a:rPr lang="en-US" sz="2400" dirty="0" smtClean="0"/>
              <a:t>Total pay out £10million</a:t>
            </a:r>
          </a:p>
          <a:p>
            <a:endParaRPr lang="en-US" sz="24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03412" y="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Record Keeping and </a:t>
            </a:r>
            <a:r>
              <a:rPr lang="en-GB" dirty="0" err="1" smtClean="0"/>
              <a:t>Comms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6821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412" y="838200"/>
            <a:ext cx="7687235" cy="3092824"/>
          </a:xfrm>
        </p:spPr>
        <p:txBody>
          <a:bodyPr>
            <a:noAutofit/>
          </a:bodyPr>
          <a:lstStyle/>
          <a:p>
            <a:r>
              <a:rPr lang="en-US" sz="2400" dirty="0" smtClean="0"/>
              <a:t>Vicarious Liability</a:t>
            </a:r>
            <a:endParaRPr lang="en-US" sz="2400" dirty="0"/>
          </a:p>
          <a:p>
            <a:r>
              <a:rPr lang="en-US" sz="2400" dirty="0" smtClean="0"/>
              <a:t>Negligence</a:t>
            </a:r>
          </a:p>
          <a:p>
            <a:pPr lvl="1"/>
            <a:r>
              <a:rPr lang="en-US" sz="2000" dirty="0" smtClean="0"/>
              <a:t>Private Practitioner</a:t>
            </a:r>
            <a:endParaRPr lang="en-US" sz="2000" dirty="0"/>
          </a:p>
          <a:p>
            <a:pPr lvl="1"/>
            <a:r>
              <a:rPr lang="en-US" sz="2000" dirty="0" smtClean="0"/>
              <a:t>Duty </a:t>
            </a:r>
            <a:r>
              <a:rPr lang="en-US" sz="2000" dirty="0"/>
              <a:t>of care </a:t>
            </a:r>
            <a:r>
              <a:rPr lang="en-US" sz="2000" dirty="0" smtClean="0"/>
              <a:t>owed</a:t>
            </a:r>
            <a:endParaRPr lang="en-US" sz="2000" dirty="0"/>
          </a:p>
          <a:p>
            <a:pPr lvl="1"/>
            <a:r>
              <a:rPr lang="en-US" sz="2000" dirty="0" smtClean="0"/>
              <a:t>Breach </a:t>
            </a:r>
            <a:r>
              <a:rPr lang="en-US" sz="2000" dirty="0"/>
              <a:t>of duty of care </a:t>
            </a:r>
            <a:endParaRPr lang="en-US" sz="2000" dirty="0"/>
          </a:p>
          <a:p>
            <a:pPr lvl="2"/>
            <a:r>
              <a:rPr lang="en-US" sz="1600" dirty="0" smtClean="0"/>
              <a:t>Substandard care</a:t>
            </a:r>
            <a:endParaRPr lang="en-US" sz="1600" dirty="0"/>
          </a:p>
          <a:p>
            <a:pPr lvl="1"/>
            <a:r>
              <a:rPr lang="en-US" sz="2000" dirty="0" smtClean="0"/>
              <a:t>Causing </a:t>
            </a:r>
            <a:r>
              <a:rPr lang="en-US" sz="2000" dirty="0"/>
              <a:t>reasonable foreseeable harm </a:t>
            </a:r>
            <a:endParaRPr lang="en-US" sz="2000" dirty="0"/>
          </a:p>
          <a:p>
            <a:r>
              <a:rPr lang="en-US" sz="2400" dirty="0" smtClean="0"/>
              <a:t>Record </a:t>
            </a:r>
            <a:r>
              <a:rPr lang="en-US" sz="2400" dirty="0"/>
              <a:t>Keeping </a:t>
            </a:r>
            <a:endParaRPr lang="en-US" sz="2400" dirty="0"/>
          </a:p>
          <a:p>
            <a:r>
              <a:rPr lang="en-US" sz="2400" dirty="0" smtClean="0"/>
              <a:t>Public </a:t>
            </a:r>
            <a:r>
              <a:rPr lang="en-US" sz="2400" dirty="0"/>
              <a:t>Liability </a:t>
            </a:r>
            <a:endParaRPr lang="en-US" sz="2400" dirty="0"/>
          </a:p>
          <a:p>
            <a:pPr lvl="1"/>
            <a:r>
              <a:rPr lang="en-US" sz="2000" dirty="0" smtClean="0"/>
              <a:t>Child </a:t>
            </a:r>
            <a:r>
              <a:rPr lang="en-US" sz="2000" dirty="0"/>
              <a:t>Protection </a:t>
            </a:r>
            <a:endParaRPr lang="en-US" sz="2000" dirty="0" smtClean="0"/>
          </a:p>
          <a:p>
            <a:pPr lvl="1"/>
            <a:r>
              <a:rPr lang="en-US" sz="2000" dirty="0"/>
              <a:t>A</a:t>
            </a:r>
            <a:r>
              <a:rPr lang="en-US" sz="2400" dirty="0" smtClean="0"/>
              <a:t>ccess </a:t>
            </a:r>
            <a:r>
              <a:rPr lang="en-US" sz="2400" dirty="0"/>
              <a:t>to records </a:t>
            </a:r>
            <a:r>
              <a:rPr lang="en-US" sz="2400" dirty="0"/>
              <a:t>(</a:t>
            </a:r>
            <a:r>
              <a:rPr lang="en-US" sz="2400" dirty="0" smtClean="0"/>
              <a:t>Who/Why/Record) </a:t>
            </a:r>
            <a:endParaRPr lang="en-US" sz="2400" dirty="0"/>
          </a:p>
          <a:p>
            <a:r>
              <a:rPr lang="en-US" sz="2400" dirty="0" smtClean="0"/>
              <a:t>Accountability </a:t>
            </a:r>
            <a:endParaRPr lang="en-US" sz="2400" dirty="0"/>
          </a:p>
          <a:p>
            <a:endParaRPr lang="en-US" sz="24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03412" y="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Record Keeping and </a:t>
            </a:r>
            <a:r>
              <a:rPr lang="en-GB" dirty="0" err="1" smtClean="0"/>
              <a:t>Comms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9980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NEW .thmx</Template>
  <TotalTime>127</TotalTime>
  <Words>1413</Words>
  <Application>Microsoft Macintosh PowerPoint</Application>
  <PresentationFormat>On-screen Show (4:3)</PresentationFormat>
  <Paragraphs>191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Calibri</vt:lpstr>
      <vt:lpstr>Myriad Pro</vt:lpstr>
      <vt:lpstr>Arial</vt:lpstr>
      <vt:lpstr>UWTSD NEW </vt:lpstr>
      <vt:lpstr>SHSS4062 PDP</vt:lpstr>
      <vt:lpstr>Neglience </vt:lpstr>
      <vt:lpstr>Negligence</vt:lpstr>
      <vt:lpstr>Negligence</vt:lpstr>
      <vt:lpstr>Negligence</vt:lpstr>
      <vt:lpstr>Negligence</vt:lpstr>
      <vt:lpstr>Negligence</vt:lpstr>
      <vt:lpstr>Record Keeping</vt:lpstr>
      <vt:lpstr>Record Keeping</vt:lpstr>
      <vt:lpstr>Record Keeping</vt:lpstr>
      <vt:lpstr>Record Keeping</vt:lpstr>
      <vt:lpstr>Record Keeping</vt:lpstr>
      <vt:lpstr>Public Liability</vt:lpstr>
      <vt:lpstr>Public Liability</vt:lpstr>
      <vt:lpstr>The Therapist as a Private Practitioner</vt:lpstr>
      <vt:lpstr>The Therapist as a Private Practitioner</vt:lpstr>
      <vt:lpstr>The Therapist as a Private Practitioner</vt:lpstr>
      <vt:lpstr>The Therapist as a Private Practitioner</vt:lpstr>
      <vt:lpstr>The Therapist as a Private Practitioner</vt:lpstr>
      <vt:lpstr>Record Keeping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SHSS4062 PDP</dc:title>
  <dc:creator>Administrator</dc:creator>
  <cp:lastModifiedBy>Daniel Martin</cp:lastModifiedBy>
  <cp:revision>18</cp:revision>
  <dcterms:created xsi:type="dcterms:W3CDTF">2015-01-20T13:41:36Z</dcterms:created>
  <dcterms:modified xsi:type="dcterms:W3CDTF">2019-03-21T09:43:04Z</dcterms:modified>
</cp:coreProperties>
</file>