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7" autoAdjust="0"/>
    <p:restoredTop sz="94660"/>
  </p:normalViewPr>
  <p:slideViewPr>
    <p:cSldViewPr snapToGrid="0">
      <p:cViewPr varScale="1">
        <p:scale>
          <a:sx n="83" d="100"/>
          <a:sy n="83" d="100"/>
        </p:scale>
        <p:origin x="8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819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90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9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30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378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49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88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771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7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6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325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E94F45-652B-46A8-A156-52BA45D45CE7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ynamics.microsoft.com/" TargetMode="External"/><Relationship Id="rId2" Type="http://schemas.openxmlformats.org/officeDocument/2006/relationships/hyperlink" Target="https://aptien.com/en/kb/articles/what-is-enterprise-information-syste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school.syracuse.edu/types-of-information-systems/?utm_source=chatgpt.com" TargetMode="External"/><Relationship Id="rId5" Type="http://schemas.openxmlformats.org/officeDocument/2006/relationships/hyperlink" Target="https://www.salesforce.com/" TargetMode="External"/><Relationship Id="rId4" Type="http://schemas.openxmlformats.org/officeDocument/2006/relationships/hyperlink" Target="https://www.hubspo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7228ED1-B9A0-400B-9B40-A4517FEB6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A4D3818-CA69-46CE-A808-0750E5BFD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11A2E7-2DD9-4555-928A-894EC79E0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A1C2D529-F07F-5428-2702-9C74638C038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t="18800" r="9092" b="16660"/>
          <a:stretch>
            <a:fillRect/>
          </a:stretch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BA98C34-AC1D-4AEE-8074-7A190172E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052486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22352-80C4-2F03-74EA-7A8C8FD8DB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248" y="1123837"/>
            <a:ext cx="6451110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spc="-60" dirty="0"/>
              <a:t>Introduce Information Systems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9B8882-24A4-B9C5-38D0-4EE1B26CC7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248" y="2510395"/>
            <a:ext cx="6451109" cy="327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Student: Willian Mauricio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Student ID: 2333036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Module: Managing Business Information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Focus: CRM (Salesforce, HubSpot CRM, and Microsoft Dynamics 365).</a:t>
            </a:r>
          </a:p>
          <a:p>
            <a:pPr indent="-182880">
              <a:buFont typeface="Wingdings 2" pitchFamily="18" charset="2"/>
              <a:buChar char="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E96A25A-F57C-45D2-9D6D-87D57CC40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 black and yellow logo">
            <a:extLst>
              <a:ext uri="{FF2B5EF4-FFF2-40B4-BE49-F238E27FC236}">
                <a16:creationId xmlns:a16="http://schemas.microsoft.com/office/drawing/2014/main" id="{F5D94F79-3B69-B675-BA64-E47AA14B38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3376" y="4949952"/>
            <a:ext cx="2116209" cy="1139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03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E9F49-BE94-39AB-4BBD-BC476FBEC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28DFC-93CE-1C2A-D8BA-965FCF355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8879" y="864108"/>
            <a:ext cx="6165983" cy="5120640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0"/>
            <a:endParaRPr lang="en-GB" sz="6200" dirty="0"/>
          </a:p>
          <a:p>
            <a:pPr lvl="0"/>
            <a:endParaRPr lang="en-GB" sz="6200" dirty="0"/>
          </a:p>
          <a:p>
            <a:pPr lvl="0"/>
            <a:endParaRPr lang="en-GB" sz="6200" dirty="0"/>
          </a:p>
          <a:p>
            <a:pPr lvl="0"/>
            <a:endParaRPr lang="en-GB" sz="6200" dirty="0"/>
          </a:p>
          <a:p>
            <a:pPr lvl="0"/>
            <a:r>
              <a:rPr lang="en-GB" sz="6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an Information System?</a:t>
            </a:r>
          </a:p>
          <a:p>
            <a:pPr lvl="0"/>
            <a:endParaRPr lang="en-GB" sz="6200" dirty="0"/>
          </a:p>
          <a:p>
            <a:pPr lvl="0"/>
            <a:r>
              <a:rPr lang="en-GB" sz="6200" dirty="0">
                <a:solidFill>
                  <a:schemeClr val="tx1"/>
                </a:solidFill>
              </a:rPr>
              <a:t>An </a:t>
            </a:r>
            <a:r>
              <a:rPr lang="en-GB" sz="6200" b="1" dirty="0">
                <a:solidFill>
                  <a:schemeClr val="tx1"/>
                </a:solidFill>
              </a:rPr>
              <a:t>Information System (IS)</a:t>
            </a:r>
            <a:r>
              <a:rPr lang="en-GB" sz="6200" dirty="0">
                <a:solidFill>
                  <a:schemeClr val="tx1"/>
                </a:solidFill>
              </a:rPr>
              <a:t> combines </a:t>
            </a:r>
            <a:r>
              <a:rPr lang="en-GB" sz="6200" b="1" dirty="0">
                <a:solidFill>
                  <a:schemeClr val="tx1"/>
                </a:solidFill>
              </a:rPr>
              <a:t>people, technology, data, and processes</a:t>
            </a:r>
            <a:r>
              <a:rPr lang="en-GB" sz="6200" dirty="0">
                <a:solidFill>
                  <a:schemeClr val="tx1"/>
                </a:solidFill>
              </a:rPr>
              <a:t> to collect, store, and share information.</a:t>
            </a:r>
          </a:p>
          <a:p>
            <a:pPr lvl="0"/>
            <a:r>
              <a:rPr lang="en-GB" sz="6200" dirty="0">
                <a:solidFill>
                  <a:schemeClr val="tx1"/>
                </a:solidFill>
              </a:rPr>
              <a:t>IS supports </a:t>
            </a:r>
            <a:r>
              <a:rPr lang="en-GB" sz="6200" b="1" dirty="0">
                <a:solidFill>
                  <a:schemeClr val="tx1"/>
                </a:solidFill>
              </a:rPr>
              <a:t>business operations, decision-making, and strategic advantage</a:t>
            </a:r>
            <a:r>
              <a:rPr lang="en-GB" sz="62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en-GB" sz="6200" b="1" dirty="0">
                <a:solidFill>
                  <a:schemeClr val="tx1"/>
                </a:solidFill>
              </a:rPr>
              <a:t>Main types of IS include:</a:t>
            </a:r>
            <a:endParaRPr lang="en-GB" sz="6200" dirty="0">
              <a:solidFill>
                <a:schemeClr val="tx1"/>
              </a:solidFill>
            </a:endParaRP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Transaction Processing Systems (TPS)</a:t>
            </a:r>
            <a:r>
              <a:rPr lang="en-GB" sz="6200" dirty="0">
                <a:solidFill>
                  <a:schemeClr val="tx1"/>
                </a:solidFill>
              </a:rPr>
              <a:t> – record routine business transactions.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Management Information Systems (MIS)</a:t>
            </a:r>
            <a:r>
              <a:rPr lang="en-GB" sz="6200" dirty="0">
                <a:solidFill>
                  <a:schemeClr val="tx1"/>
                </a:solidFill>
              </a:rPr>
              <a:t> – generate regular reports for managers.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Decision Support Systems (DSS)</a:t>
            </a:r>
            <a:r>
              <a:rPr lang="en-GB" sz="6200" dirty="0">
                <a:solidFill>
                  <a:schemeClr val="tx1"/>
                </a:solidFill>
              </a:rPr>
              <a:t> – support data analysis and decision-making.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Enterprise Resource Planning (ERP)</a:t>
            </a:r>
            <a:r>
              <a:rPr lang="en-GB" sz="6200" dirty="0">
                <a:solidFill>
                  <a:schemeClr val="tx1"/>
                </a:solidFill>
              </a:rPr>
              <a:t> – integrate internal business processes.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Customer Relationship Management (CRM)</a:t>
            </a:r>
            <a:r>
              <a:rPr lang="en-GB" sz="6200" dirty="0">
                <a:solidFill>
                  <a:schemeClr val="tx1"/>
                </a:solidFill>
              </a:rPr>
              <a:t> – manage customer data and interactions.</a:t>
            </a:r>
          </a:p>
          <a:p>
            <a:pPr lvl="0"/>
            <a:r>
              <a:rPr lang="en-GB" sz="6200" dirty="0">
                <a:solidFill>
                  <a:schemeClr val="tx1"/>
                </a:solidFill>
              </a:rPr>
              <a:t>For this project, we focus on </a:t>
            </a:r>
            <a:r>
              <a:rPr lang="en-GB" sz="6200" b="1" dirty="0">
                <a:solidFill>
                  <a:schemeClr val="tx1"/>
                </a:solidFill>
              </a:rPr>
              <a:t>CRM systems</a:t>
            </a:r>
            <a:r>
              <a:rPr lang="en-GB" sz="6200" dirty="0">
                <a:solidFill>
                  <a:schemeClr val="tx1"/>
                </a:solidFill>
              </a:rPr>
              <a:t> as the key innovation to enhance customer engagement, marketing, and service in a </a:t>
            </a:r>
            <a:r>
              <a:rPr lang="en-GB" sz="6200" b="1" dirty="0">
                <a:solidFill>
                  <a:schemeClr val="tx1"/>
                </a:solidFill>
              </a:rPr>
              <a:t>fast-growing fast-food business</a:t>
            </a:r>
            <a:r>
              <a:rPr lang="en-GB" sz="6200" dirty="0">
                <a:solidFill>
                  <a:schemeClr val="tx1"/>
                </a:solidFill>
              </a:rPr>
              <a:t>.</a:t>
            </a:r>
          </a:p>
          <a:p>
            <a:endParaRPr lang="en-GB" sz="6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6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r>
              <a:rPr lang="en-GB" sz="5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sz="6400" b="1" dirty="0"/>
              <a:t>(Syracuse University iSchool, 2025).</a:t>
            </a:r>
          </a:p>
          <a:p>
            <a:endParaRPr lang="en-GB" sz="6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6200" dirty="0"/>
          </a:p>
          <a:p>
            <a:endParaRPr lang="en-GB" sz="6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(Syracuse University iSchool, 2025)</a:t>
            </a:r>
          </a:p>
          <a:p>
            <a:endParaRPr lang="en-GB" dirty="0"/>
          </a:p>
        </p:txBody>
      </p:sp>
      <p:pic>
        <p:nvPicPr>
          <p:cNvPr id="5" name="Picture 4" descr="A diagram of a system&#10;&#10;AI-generated content may be incorrect.">
            <a:extLst>
              <a:ext uri="{FF2B5EF4-FFF2-40B4-BE49-F238E27FC236}">
                <a16:creationId xmlns:a16="http://schemas.microsoft.com/office/drawing/2014/main" id="{B885F30C-7004-57AB-D209-F0B0EB66CB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4348" y="156373"/>
            <a:ext cx="2707652" cy="15798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7D0AE4-35AC-4A37-2346-195692BC73A5}"/>
              </a:ext>
            </a:extLst>
          </p:cNvPr>
          <p:cNvSpPr txBox="1"/>
          <p:nvPr/>
        </p:nvSpPr>
        <p:spPr>
          <a:xfrm>
            <a:off x="10197296" y="1736203"/>
            <a:ext cx="2399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(Aptien.com, 2025).</a:t>
            </a:r>
          </a:p>
        </p:txBody>
      </p:sp>
    </p:spTree>
    <p:extLst>
      <p:ext uri="{BB962C8B-B14F-4D97-AF65-F5344CB8AC3E}">
        <p14:creationId xmlns:p14="http://schemas.microsoft.com/office/powerpoint/2010/main" val="4265954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EE448-1FAE-E726-2EC2-6C188C804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CRM Systems in Business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2338C-475F-B040-4CC1-7E9E130AA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01000"/>
            </a:pP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Manage customer data, interactions, and sales processes</a:t>
            </a: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 Improve efficiency through automation and workflow management</a:t>
            </a: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 Enable data-driven decisions using analytics and dashboards</a:t>
            </a: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Strengthen competitive advantage with better customer experiences</a:t>
            </a:r>
          </a:p>
          <a:p>
            <a:pPr>
              <a:buSzPct val="101000"/>
            </a:pPr>
            <a:endParaRPr lang="en-GB" dirty="0">
              <a:solidFill>
                <a:schemeClr val="tx1"/>
              </a:solidFill>
            </a:endParaRP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Reference: Laudon &amp; Laudon (2023); McKinsey &amp; Company (2023)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949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E6AC6-6DA1-AE5A-2B82-A362FC1CD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     Salesforce CRM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94C2E-23E9-E0FD-AB88-3086217EC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Cloud-based and highly customisable platform</a:t>
            </a:r>
          </a:p>
          <a:p>
            <a:r>
              <a:rPr lang="en-GB" dirty="0">
                <a:solidFill>
                  <a:schemeClr val="tx1"/>
                </a:solidFill>
              </a:rPr>
              <a:t> Advanced AI analytics (Einstein AI) and automation tools</a:t>
            </a:r>
          </a:p>
          <a:p>
            <a:r>
              <a:rPr lang="en-GB" dirty="0">
                <a:solidFill>
                  <a:schemeClr val="tx1"/>
                </a:solidFill>
              </a:rPr>
              <a:t> Integrates with 4,000+ applications via AppExchange</a:t>
            </a:r>
          </a:p>
          <a:p>
            <a:r>
              <a:rPr lang="en-GB" dirty="0">
                <a:solidFill>
                  <a:schemeClr val="tx1"/>
                </a:solidFill>
              </a:rPr>
              <a:t> Ideal for large enterprises requiring data depth and scalability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Reference: Salesforce (2024); Gartner (2024)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000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23350-07E8-7BB9-24A2-DE6818A2F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HubSpot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FCB38-D26F-1DB6-FABB-62F01980B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 All-in-one platform combining marketing, sales, and service</a:t>
            </a:r>
          </a:p>
          <a:p>
            <a:r>
              <a:rPr lang="en-GB" dirty="0">
                <a:solidFill>
                  <a:schemeClr val="tx1"/>
                </a:solidFill>
              </a:rPr>
              <a:t> Free entry tier and easy-to-use interface</a:t>
            </a:r>
          </a:p>
          <a:p>
            <a:r>
              <a:rPr lang="en-GB" dirty="0">
                <a:solidFill>
                  <a:schemeClr val="tx1"/>
                </a:solidFill>
              </a:rPr>
              <a:t> Strong inbound marketing and automation tools</a:t>
            </a:r>
          </a:p>
          <a:p>
            <a:r>
              <a:rPr lang="en-GB" dirty="0">
                <a:solidFill>
                  <a:schemeClr val="tx1"/>
                </a:solidFill>
              </a:rPr>
              <a:t> Best suited for startups and SMEs focused on growth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Reference: HubSpot (2024); Turban, Pollard &amp; Wood (2022)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583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85A42-1E62-B7CA-9821-C85CBDA25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Microsoft Dynamics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B1131-1CA9-184D-72B2-63CE27C14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Combines CRM and ERP into one integrated suite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Seamless integration with Microsoft 365, Teams, and Power BI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Improves efficiency via connected workflows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Ideal for mid-to-large firms using Microsoft tools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Reference: (Corporation, n.d.).</a:t>
            </a:r>
          </a:p>
        </p:txBody>
      </p:sp>
    </p:spTree>
    <p:extLst>
      <p:ext uri="{BB962C8B-B14F-4D97-AF65-F5344CB8AC3E}">
        <p14:creationId xmlns:p14="http://schemas.microsoft.com/office/powerpoint/2010/main" val="2266036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CB627-7A1C-3FE7-5318-B0707EF36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/>
              <a:t>                                  References</a:t>
            </a:r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D54BE-091F-E68E-7E68-FF2858443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 lnSpcReduction="10000"/>
          </a:bodyPr>
          <a:lstStyle/>
          <a:p>
            <a:pPr lvl="0" eaLnBrk="0" fontAlgn="base" hangingPunct="0"/>
            <a:r>
              <a:rPr lang="en-GB" sz="1400" dirty="0"/>
              <a:t>Aptien.com (2025) </a:t>
            </a:r>
            <a:r>
              <a:rPr lang="en-GB" sz="1400" i="1" dirty="0"/>
              <a:t>What is an Information System?</a:t>
            </a:r>
            <a:r>
              <a:rPr lang="en-GB" sz="1400" dirty="0"/>
              <a:t> Available at: </a:t>
            </a:r>
            <a:r>
              <a:rPr lang="en-GB" sz="1400" dirty="0">
                <a:hlinkClick r:id="rId2"/>
              </a:rPr>
              <a:t>https://aptien.com/en/kb/articles/what-is-enterprise-information-system</a:t>
            </a:r>
            <a:r>
              <a:rPr lang="en-GB" sz="1400" dirty="0"/>
              <a:t> (Accessed:</a:t>
            </a:r>
            <a:r>
              <a:rPr lang="en-US" sz="1400" dirty="0">
                <a:solidFill>
                  <a:schemeClr val="tx1"/>
                </a:solidFill>
              </a:rPr>
              <a:t> Accessed: 30 October 2025</a:t>
            </a:r>
            <a:r>
              <a:rPr lang="en-GB" sz="1400" dirty="0"/>
              <a:t>).</a:t>
            </a:r>
            <a:endParaRPr lang="en-US" sz="1400" b="1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Corporation, M.</a:t>
            </a:r>
            <a:r>
              <a:rPr lang="en-US" sz="1400" dirty="0">
                <a:solidFill>
                  <a:schemeClr val="tx1"/>
                </a:solidFill>
              </a:rPr>
              <a:t> (n.d.) </a:t>
            </a:r>
            <a:r>
              <a:rPr lang="en-US" sz="1400" i="1" dirty="0">
                <a:solidFill>
                  <a:schemeClr val="tx1"/>
                </a:solidFill>
              </a:rPr>
              <a:t>CRM and ERP Applications | Microsoft Dynamics 365.</a:t>
            </a:r>
            <a:r>
              <a:rPr lang="en-US" sz="1400" dirty="0">
                <a:solidFill>
                  <a:schemeClr val="tx1"/>
                </a:solidFill>
              </a:rPr>
              <a:t> [online] Available at: </a:t>
            </a:r>
            <a:r>
              <a:rPr lang="en-US" sz="1400" u="sng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https://dynamics.microsoft.com</a:t>
            </a:r>
            <a:r>
              <a:rPr lang="en-US" sz="1400" dirty="0">
                <a:solidFill>
                  <a:schemeClr val="tx1"/>
                </a:solidFill>
              </a:rPr>
              <a:t> (Accessed: 5 November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Gartner</a:t>
            </a:r>
            <a:r>
              <a:rPr lang="en-US" sz="1400" dirty="0">
                <a:solidFill>
                  <a:schemeClr val="tx1"/>
                </a:solidFill>
              </a:rPr>
              <a:t> (2024) </a:t>
            </a:r>
            <a:r>
              <a:rPr lang="en-US" sz="1400" i="1" dirty="0">
                <a:solidFill>
                  <a:schemeClr val="tx1"/>
                </a:solidFill>
              </a:rPr>
              <a:t>Market share analysis: CRM software, worldwide, 2024.</a:t>
            </a:r>
            <a:r>
              <a:rPr lang="en-US" sz="1400" dirty="0">
                <a:solidFill>
                  <a:schemeClr val="tx1"/>
                </a:solidFill>
              </a:rPr>
              <a:t> Gartner Research.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HubSpot</a:t>
            </a:r>
            <a:r>
              <a:rPr lang="en-US" sz="1400" dirty="0">
                <a:solidFill>
                  <a:schemeClr val="tx1"/>
                </a:solidFill>
              </a:rPr>
              <a:t> (2024) </a:t>
            </a:r>
            <a:r>
              <a:rPr lang="en-US" sz="1400" i="1" dirty="0">
                <a:solidFill>
                  <a:schemeClr val="tx1"/>
                </a:solidFill>
              </a:rPr>
              <a:t>HubSpot CRM overview.</a:t>
            </a:r>
            <a:r>
              <a:rPr lang="en-US" sz="1400" dirty="0">
                <a:solidFill>
                  <a:schemeClr val="tx1"/>
                </a:solidFill>
              </a:rPr>
              <a:t> Available at: </a:t>
            </a:r>
            <a:r>
              <a:rPr lang="en-US" sz="1400" u="sng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https://www.hubspot.com</a:t>
            </a:r>
            <a:r>
              <a:rPr lang="en-US" sz="1400" dirty="0">
                <a:solidFill>
                  <a:schemeClr val="tx1"/>
                </a:solidFill>
              </a:rPr>
              <a:t> (Accessed: 3 November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Laudon, K.C. and Laudon, J.P.</a:t>
            </a:r>
            <a:r>
              <a:rPr lang="en-US" sz="1400" dirty="0">
                <a:solidFill>
                  <a:schemeClr val="tx1"/>
                </a:solidFill>
              </a:rPr>
              <a:t> (2023). </a:t>
            </a:r>
            <a:r>
              <a:rPr lang="en-US" sz="1400" i="1" dirty="0">
                <a:solidFill>
                  <a:schemeClr val="tx1"/>
                </a:solidFill>
              </a:rPr>
              <a:t>Management Information Systems.</a:t>
            </a:r>
            <a:r>
              <a:rPr lang="en-US" sz="1400" dirty="0">
                <a:solidFill>
                  <a:schemeClr val="tx1"/>
                </a:solidFill>
              </a:rPr>
              <a:t> 17</a:t>
            </a:r>
            <a:r>
              <a:rPr lang="en-US" sz="1400" baseline="30000" dirty="0">
                <a:solidFill>
                  <a:schemeClr val="tx1"/>
                </a:solidFill>
              </a:rPr>
              <a:t>th</a:t>
            </a:r>
            <a:r>
              <a:rPr lang="en-US" sz="1400" dirty="0">
                <a:solidFill>
                  <a:schemeClr val="tx1"/>
                </a:solidFill>
              </a:rPr>
              <a:t> </a:t>
            </a:r>
            <a:r>
              <a:rPr lang="en-US" sz="1400" dirty="0" err="1">
                <a:solidFill>
                  <a:schemeClr val="tx1"/>
                </a:solidFill>
              </a:rPr>
              <a:t>edn</a:t>
            </a:r>
            <a:r>
              <a:rPr lang="en-US" sz="1400" dirty="0">
                <a:solidFill>
                  <a:schemeClr val="tx1"/>
                </a:solidFill>
              </a:rPr>
              <a:t>. Harlow: Pearson Education.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McKinsey &amp; Company</a:t>
            </a:r>
            <a:r>
              <a:rPr lang="en-US" sz="1400" dirty="0">
                <a:solidFill>
                  <a:schemeClr val="tx1"/>
                </a:solidFill>
              </a:rPr>
              <a:t> (2023). </a:t>
            </a:r>
            <a:r>
              <a:rPr lang="en-US" sz="1400" i="1" dirty="0">
                <a:solidFill>
                  <a:schemeClr val="tx1"/>
                </a:solidFill>
              </a:rPr>
              <a:t>How leading CRMs drive customer-centric growth.</a:t>
            </a:r>
            <a:r>
              <a:rPr lang="en-US" sz="1400" dirty="0">
                <a:solidFill>
                  <a:schemeClr val="tx1"/>
                </a:solidFill>
              </a:rPr>
              <a:t> McKinsey Digital.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Salesforce</a:t>
            </a:r>
            <a:r>
              <a:rPr lang="en-US" sz="1400" dirty="0">
                <a:solidFill>
                  <a:schemeClr val="tx1"/>
                </a:solidFill>
              </a:rPr>
              <a:t> (2024) </a:t>
            </a:r>
            <a:r>
              <a:rPr lang="en-US" sz="1400" i="1" dirty="0">
                <a:solidFill>
                  <a:schemeClr val="tx1"/>
                </a:solidFill>
              </a:rPr>
              <a:t>What is Salesforce CRM?</a:t>
            </a:r>
            <a:r>
              <a:rPr lang="en-US" sz="1400" dirty="0">
                <a:solidFill>
                  <a:schemeClr val="tx1"/>
                </a:solidFill>
              </a:rPr>
              <a:t> Available at: </a:t>
            </a:r>
            <a:r>
              <a:rPr lang="en-US" sz="1400" u="sng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https://www.salesforce.com</a:t>
            </a:r>
            <a:r>
              <a:rPr lang="en-US" sz="1400" dirty="0">
                <a:solidFill>
                  <a:schemeClr val="tx1"/>
                </a:solidFill>
              </a:rPr>
              <a:t> (Accessed: 4 November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Syracuse University </a:t>
            </a:r>
            <a:r>
              <a:rPr lang="en-US" sz="1400" b="1" dirty="0" err="1">
                <a:solidFill>
                  <a:schemeClr val="tx1"/>
                </a:solidFill>
              </a:rPr>
              <a:t>iSchool</a:t>
            </a:r>
            <a:r>
              <a:rPr lang="en-US" sz="1400" dirty="0">
                <a:solidFill>
                  <a:schemeClr val="tx1"/>
                </a:solidFill>
              </a:rPr>
              <a:t> (2025) </a:t>
            </a:r>
            <a:r>
              <a:rPr lang="en-US" sz="1400" i="1" dirty="0">
                <a:solidFill>
                  <a:schemeClr val="tx1"/>
                </a:solidFill>
              </a:rPr>
              <a:t>All 8 Types of Information Systems: A Full Breakdown.</a:t>
            </a:r>
            <a:r>
              <a:rPr lang="en-US" sz="1400" dirty="0">
                <a:solidFill>
                  <a:schemeClr val="tx1"/>
                </a:solidFill>
              </a:rPr>
              <a:t> Available at: </a:t>
            </a:r>
            <a:r>
              <a:rPr lang="en-US" sz="1400" u="sng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https://ischool.syracuse.edu/types-of-information-systems/</a:t>
            </a:r>
            <a:r>
              <a:rPr lang="en-US" sz="1400" dirty="0">
                <a:solidFill>
                  <a:schemeClr val="tx1"/>
                </a:solidFill>
              </a:rPr>
              <a:t> (Accessed: 30 October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Turban, E., Pollard, C. and Wood, G.</a:t>
            </a:r>
            <a:r>
              <a:rPr lang="en-US" sz="1400" dirty="0">
                <a:solidFill>
                  <a:schemeClr val="tx1"/>
                </a:solidFill>
              </a:rPr>
              <a:t> (2022). </a:t>
            </a:r>
            <a:r>
              <a:rPr lang="en-US" sz="1400" i="1" dirty="0">
                <a:solidFill>
                  <a:schemeClr val="tx1"/>
                </a:solidFill>
              </a:rPr>
              <a:t>Information Technology for Management.</a:t>
            </a:r>
            <a:r>
              <a:rPr lang="en-US" sz="1400" dirty="0">
                <a:solidFill>
                  <a:schemeClr val="tx1"/>
                </a:solidFill>
              </a:rPr>
              <a:t> Hoboken, NJ: Wiley.</a:t>
            </a:r>
            <a:endParaRPr lang="en-GB" sz="1400" dirty="0">
              <a:solidFill>
                <a:schemeClr val="tx1"/>
              </a:solidFill>
            </a:endParaRP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86109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6206</TotalTime>
  <Words>648</Words>
  <Application>Microsoft Office PowerPoint</Application>
  <PresentationFormat>Widescreen</PresentationFormat>
  <Paragraphs>74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Corbel</vt:lpstr>
      <vt:lpstr>Wingdings 2</vt:lpstr>
      <vt:lpstr>Frame</vt:lpstr>
      <vt:lpstr>Introduce Information Systems</vt:lpstr>
      <vt:lpstr>Information Systems</vt:lpstr>
      <vt:lpstr>Role of CRM Systems in Business Operations</vt:lpstr>
      <vt:lpstr>                               Salesforce CRM</vt:lpstr>
      <vt:lpstr>                              HubSpot CRM</vt:lpstr>
      <vt:lpstr>                   Microsoft Dynamics 365</vt:lpstr>
      <vt:lpstr>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Willian Mauricio</dc:creator>
  <cp:lastModifiedBy>Willian Mauricio</cp:lastModifiedBy>
  <cp:revision>7</cp:revision>
  <dcterms:created xsi:type="dcterms:W3CDTF">2025-11-07T09:43:34Z</dcterms:created>
  <dcterms:modified xsi:type="dcterms:W3CDTF">2025-11-12T11:33:32Z</dcterms:modified>
</cp:coreProperties>
</file>