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60" r:id="rId4"/>
  </p:sldMasterIdLst>
  <p:notesMasterIdLst>
    <p:notesMasterId r:id="rId26"/>
  </p:notesMasterIdLst>
  <p:handoutMasterIdLst>
    <p:handoutMasterId r:id="rId27"/>
  </p:handoutMasterIdLst>
  <p:sldIdLst>
    <p:sldId id="282" r:id="rId5"/>
    <p:sldId id="284" r:id="rId6"/>
    <p:sldId id="443" r:id="rId7"/>
    <p:sldId id="436" r:id="rId8"/>
    <p:sldId id="430" r:id="rId9"/>
    <p:sldId id="431" r:id="rId10"/>
    <p:sldId id="435" r:id="rId11"/>
    <p:sldId id="401" r:id="rId12"/>
    <p:sldId id="402" r:id="rId13"/>
    <p:sldId id="427" r:id="rId14"/>
    <p:sldId id="437" r:id="rId15"/>
    <p:sldId id="404" r:id="rId16"/>
    <p:sldId id="429" r:id="rId17"/>
    <p:sldId id="403" r:id="rId18"/>
    <p:sldId id="438" r:id="rId19"/>
    <p:sldId id="442" r:id="rId20"/>
    <p:sldId id="466" r:id="rId21"/>
    <p:sldId id="444" r:id="rId22"/>
    <p:sldId id="468" r:id="rId23"/>
    <p:sldId id="467" r:id="rId24"/>
    <p:sldId id="432" r:id="rId25"/>
  </p:sldIdLst>
  <p:sldSz cx="12192000" cy="6858000"/>
  <p:notesSz cx="7104063" cy="10234613"/>
  <p:embeddedFontLst>
    <p:embeddedFont>
      <p:font typeface="Franklin Gothic Book" panose="020B0503020102020204" pitchFamily="34" charset="0"/>
      <p:regular r:id="rId28"/>
      <p:italic r:id="rId29"/>
    </p:embeddedFont>
    <p:embeddedFont>
      <p:font typeface="Franklin Gothic Demi" panose="020B0703020102020204" pitchFamily="34" charset="0"/>
      <p:regular r:id="rId30"/>
      <p:italic r:id="rId31"/>
    </p:embeddedFont>
    <p:embeddedFont>
      <p:font typeface="Gill Sans MT" panose="020B0502020104020203" pitchFamily="34" charset="0"/>
      <p:regular r:id="rId32"/>
      <p:bold r:id="rId33"/>
      <p:italic r:id="rId34"/>
      <p:boldItalic r:id="rId35"/>
    </p:embeddedFont>
    <p:embeddedFont>
      <p:font typeface="Open Sans" panose="020B0606030504020204" pitchFamily="34" charset="0"/>
      <p:regular r:id="rId36"/>
      <p:bold r:id="rId37"/>
      <p:italic r:id="rId38"/>
      <p:boldItalic r:id="rId39"/>
    </p:embeddedFont>
    <p:embeddedFont>
      <p:font typeface="Roboto" panose="02000000000000000000" pitchFamily="2" charset="0"/>
      <p:regular r:id="rId40"/>
      <p:bold r:id="rId41"/>
      <p:italic r:id="rId42"/>
      <p:boldItalic r:id="rId43"/>
    </p:embeddedFont>
    <p:embeddedFont>
      <p:font typeface="Wingdings 2" panose="05020102010507070707" pitchFamily="18" charset="2"/>
      <p:regular r:id="rId44"/>
    </p:embeddedFont>
    <p:embeddedFont>
      <p:font typeface="Wingdings 3" panose="05040102010807070707" pitchFamily="18" charset="2"/>
      <p:regular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7DDF6D-572D-4228-B34F-8CAA71F15393}" v="2" dt="2025-02-04T21:41:40.8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3" autoAdjust="0"/>
    <p:restoredTop sz="94606" autoAdjust="0"/>
  </p:normalViewPr>
  <p:slideViewPr>
    <p:cSldViewPr snapToGrid="0">
      <p:cViewPr varScale="1">
        <p:scale>
          <a:sx n="72" d="100"/>
          <a:sy n="72" d="100"/>
        </p:scale>
        <p:origin x="283" y="6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9" Type="http://schemas.openxmlformats.org/officeDocument/2006/relationships/font" Target="fonts/font12.fntdata"/><Relationship Id="rId21" Type="http://schemas.openxmlformats.org/officeDocument/2006/relationships/slide" Target="slides/slide17.xml"/><Relationship Id="rId34" Type="http://schemas.openxmlformats.org/officeDocument/2006/relationships/font" Target="fonts/font7.fntdata"/><Relationship Id="rId42" Type="http://schemas.openxmlformats.org/officeDocument/2006/relationships/font" Target="fonts/font15.fntdata"/><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font" Target="fonts/font2.fntdata"/><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5.fntdata"/><Relationship Id="rId37" Type="http://schemas.openxmlformats.org/officeDocument/2006/relationships/font" Target="fonts/font10.fntdata"/><Relationship Id="rId40" Type="http://schemas.openxmlformats.org/officeDocument/2006/relationships/font" Target="fonts/font13.fntdata"/><Relationship Id="rId45" Type="http://schemas.openxmlformats.org/officeDocument/2006/relationships/font" Target="fonts/font18.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1.fntdata"/><Relationship Id="rId36" Type="http://schemas.openxmlformats.org/officeDocument/2006/relationships/font" Target="fonts/font9.fntdata"/><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4.fntdata"/><Relationship Id="rId44" Type="http://schemas.openxmlformats.org/officeDocument/2006/relationships/font" Target="fonts/font17.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font" Target="fonts/font3.fntdata"/><Relationship Id="rId35" Type="http://schemas.openxmlformats.org/officeDocument/2006/relationships/font" Target="fonts/font8.fntdata"/><Relationship Id="rId43" Type="http://schemas.openxmlformats.org/officeDocument/2006/relationships/font" Target="fonts/font16.fntdata"/><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6.fntdata"/><Relationship Id="rId38" Type="http://schemas.openxmlformats.org/officeDocument/2006/relationships/font" Target="fonts/font11.fntdata"/><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font" Target="fonts/font14.fntdata"/><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ymarie Rodriguez" userId="eb57ffcc-b800-4730-b13a-976a9689d050" providerId="ADAL" clId="{137DDF6D-572D-4228-B34F-8CAA71F15393}"/>
    <pc:docChg chg="modNotesMaster modHandout">
      <pc:chgData name="Lymarie Rodriguez" userId="eb57ffcc-b800-4730-b13a-976a9689d050" providerId="ADAL" clId="{137DDF6D-572D-4228-B34F-8CAA71F15393}" dt="2025-02-04T21:41:40.829" v="0"/>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904A8B-A3F7-4822-B2E0-8A299CD4CCE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5657CB7-77B4-429E-81A0-2EC2FBE19465}">
      <dgm:prSet/>
      <dgm:spPr/>
      <dgm:t>
        <a:bodyPr/>
        <a:lstStyle/>
        <a:p>
          <a:r>
            <a:rPr lang="en-GB" b="1" dirty="0"/>
            <a:t>Empathy: it’s not an attitude or an approach, but a </a:t>
          </a:r>
          <a:r>
            <a:rPr lang="en-GB" i="1" dirty="0"/>
            <a:t>process</a:t>
          </a:r>
          <a:r>
            <a:rPr lang="en-GB" b="1" dirty="0"/>
            <a:t>. It requires intense and active attention to the feelings of your client, and when you are fully engaged in it, it is impossible to be diagnosing or working out solutions.</a:t>
          </a:r>
          <a:endParaRPr lang="en-US" dirty="0"/>
        </a:p>
      </dgm:t>
    </dgm:pt>
    <dgm:pt modelId="{8C2DB77F-3D09-49DD-930D-420F845BA4EC}" type="parTrans" cxnId="{791AA7E0-E3A1-46F2-867E-86DE193CF784}">
      <dgm:prSet/>
      <dgm:spPr/>
      <dgm:t>
        <a:bodyPr/>
        <a:lstStyle/>
        <a:p>
          <a:endParaRPr lang="en-US"/>
        </a:p>
      </dgm:t>
    </dgm:pt>
    <dgm:pt modelId="{92144879-114F-47E3-8B7C-B7088CB66BCE}" type="sibTrans" cxnId="{791AA7E0-E3A1-46F2-867E-86DE193CF784}">
      <dgm:prSet/>
      <dgm:spPr/>
      <dgm:t>
        <a:bodyPr/>
        <a:lstStyle/>
        <a:p>
          <a:endParaRPr lang="en-US"/>
        </a:p>
      </dgm:t>
    </dgm:pt>
    <dgm:pt modelId="{96C3648D-DA01-4A8C-8A8B-CD5A341A1501}">
      <dgm:prSet/>
      <dgm:spPr/>
      <dgm:t>
        <a:bodyPr/>
        <a:lstStyle/>
        <a:p>
          <a:r>
            <a:rPr lang="en-GB" b="1"/>
            <a:t>When empathy is present, there is a resonance between the two people, which Rogers maintained was healing in itself.</a:t>
          </a:r>
          <a:endParaRPr lang="en-US"/>
        </a:p>
      </dgm:t>
    </dgm:pt>
    <dgm:pt modelId="{18C435BD-9F98-4FDB-8399-D6FC045622EB}" type="parTrans" cxnId="{E86746C6-AF0F-4FBF-9B05-17C0BE2C477E}">
      <dgm:prSet/>
      <dgm:spPr/>
      <dgm:t>
        <a:bodyPr/>
        <a:lstStyle/>
        <a:p>
          <a:endParaRPr lang="en-US"/>
        </a:p>
      </dgm:t>
    </dgm:pt>
    <dgm:pt modelId="{94492DCD-46AF-47D7-B44D-B20E83116809}" type="sibTrans" cxnId="{E86746C6-AF0F-4FBF-9B05-17C0BE2C477E}">
      <dgm:prSet/>
      <dgm:spPr/>
      <dgm:t>
        <a:bodyPr/>
        <a:lstStyle/>
        <a:p>
          <a:endParaRPr lang="en-US"/>
        </a:p>
      </dgm:t>
    </dgm:pt>
    <dgm:pt modelId="{E1F0F0FB-9446-40D8-9B13-D7E074637347}" type="pres">
      <dgm:prSet presAssocID="{E3904A8B-A3F7-4822-B2E0-8A299CD4CCEB}" presName="hierChild1" presStyleCnt="0">
        <dgm:presLayoutVars>
          <dgm:chPref val="1"/>
          <dgm:dir/>
          <dgm:animOne val="branch"/>
          <dgm:animLvl val="lvl"/>
          <dgm:resizeHandles/>
        </dgm:presLayoutVars>
      </dgm:prSet>
      <dgm:spPr/>
    </dgm:pt>
    <dgm:pt modelId="{90798D52-959B-4E7C-8CE2-EE091BC894B0}" type="pres">
      <dgm:prSet presAssocID="{05657CB7-77B4-429E-81A0-2EC2FBE19465}" presName="hierRoot1" presStyleCnt="0"/>
      <dgm:spPr/>
    </dgm:pt>
    <dgm:pt modelId="{98A690AD-0B99-4B11-89F5-E8AB6664EF11}" type="pres">
      <dgm:prSet presAssocID="{05657CB7-77B4-429E-81A0-2EC2FBE19465}" presName="composite" presStyleCnt="0"/>
      <dgm:spPr/>
    </dgm:pt>
    <dgm:pt modelId="{AF4B0924-C25E-4F1F-9C4F-09D59B50061B}" type="pres">
      <dgm:prSet presAssocID="{05657CB7-77B4-429E-81A0-2EC2FBE19465}" presName="background" presStyleLbl="node0" presStyleIdx="0" presStyleCnt="2"/>
      <dgm:spPr/>
    </dgm:pt>
    <dgm:pt modelId="{69E67D01-8434-4B4E-968E-1A83058603E2}" type="pres">
      <dgm:prSet presAssocID="{05657CB7-77B4-429E-81A0-2EC2FBE19465}" presName="text" presStyleLbl="fgAcc0" presStyleIdx="0" presStyleCnt="2">
        <dgm:presLayoutVars>
          <dgm:chPref val="3"/>
        </dgm:presLayoutVars>
      </dgm:prSet>
      <dgm:spPr/>
    </dgm:pt>
    <dgm:pt modelId="{5838C252-544B-4D56-B7A9-4E1AEF439E85}" type="pres">
      <dgm:prSet presAssocID="{05657CB7-77B4-429E-81A0-2EC2FBE19465}" presName="hierChild2" presStyleCnt="0"/>
      <dgm:spPr/>
    </dgm:pt>
    <dgm:pt modelId="{5D39A679-3E6F-446C-900E-A63EE9D2CFD9}" type="pres">
      <dgm:prSet presAssocID="{96C3648D-DA01-4A8C-8A8B-CD5A341A1501}" presName="hierRoot1" presStyleCnt="0"/>
      <dgm:spPr/>
    </dgm:pt>
    <dgm:pt modelId="{2A5E9D4B-263E-41A4-9F79-1C8DD0DB9870}" type="pres">
      <dgm:prSet presAssocID="{96C3648D-DA01-4A8C-8A8B-CD5A341A1501}" presName="composite" presStyleCnt="0"/>
      <dgm:spPr/>
    </dgm:pt>
    <dgm:pt modelId="{4B392DF1-8288-4B61-A333-2C6154B55C1C}" type="pres">
      <dgm:prSet presAssocID="{96C3648D-DA01-4A8C-8A8B-CD5A341A1501}" presName="background" presStyleLbl="node0" presStyleIdx="1" presStyleCnt="2"/>
      <dgm:spPr/>
    </dgm:pt>
    <dgm:pt modelId="{49552571-B4C0-49CD-BA2D-1713C536E526}" type="pres">
      <dgm:prSet presAssocID="{96C3648D-DA01-4A8C-8A8B-CD5A341A1501}" presName="text" presStyleLbl="fgAcc0" presStyleIdx="1" presStyleCnt="2">
        <dgm:presLayoutVars>
          <dgm:chPref val="3"/>
        </dgm:presLayoutVars>
      </dgm:prSet>
      <dgm:spPr/>
    </dgm:pt>
    <dgm:pt modelId="{62CDDB5C-92E5-434D-88CF-97245BCAACA0}" type="pres">
      <dgm:prSet presAssocID="{96C3648D-DA01-4A8C-8A8B-CD5A341A1501}" presName="hierChild2" presStyleCnt="0"/>
      <dgm:spPr/>
    </dgm:pt>
  </dgm:ptLst>
  <dgm:cxnLst>
    <dgm:cxn modelId="{C810DA06-262D-46B1-97BC-B13F3D0AEA38}" type="presOf" srcId="{E3904A8B-A3F7-4822-B2E0-8A299CD4CCEB}" destId="{E1F0F0FB-9446-40D8-9B13-D7E074637347}" srcOrd="0" destOrd="0" presId="urn:microsoft.com/office/officeart/2005/8/layout/hierarchy1"/>
    <dgm:cxn modelId="{DD95B741-9388-46A0-8D42-B487BC66CD63}" type="presOf" srcId="{05657CB7-77B4-429E-81A0-2EC2FBE19465}" destId="{69E67D01-8434-4B4E-968E-1A83058603E2}" srcOrd="0" destOrd="0" presId="urn:microsoft.com/office/officeart/2005/8/layout/hierarchy1"/>
    <dgm:cxn modelId="{B72F5D73-5367-4B82-B8D5-AB2757884770}" type="presOf" srcId="{96C3648D-DA01-4A8C-8A8B-CD5A341A1501}" destId="{49552571-B4C0-49CD-BA2D-1713C536E526}" srcOrd="0" destOrd="0" presId="urn:microsoft.com/office/officeart/2005/8/layout/hierarchy1"/>
    <dgm:cxn modelId="{E86746C6-AF0F-4FBF-9B05-17C0BE2C477E}" srcId="{E3904A8B-A3F7-4822-B2E0-8A299CD4CCEB}" destId="{96C3648D-DA01-4A8C-8A8B-CD5A341A1501}" srcOrd="1" destOrd="0" parTransId="{18C435BD-9F98-4FDB-8399-D6FC045622EB}" sibTransId="{94492DCD-46AF-47D7-B44D-B20E83116809}"/>
    <dgm:cxn modelId="{791AA7E0-E3A1-46F2-867E-86DE193CF784}" srcId="{E3904A8B-A3F7-4822-B2E0-8A299CD4CCEB}" destId="{05657CB7-77B4-429E-81A0-2EC2FBE19465}" srcOrd="0" destOrd="0" parTransId="{8C2DB77F-3D09-49DD-930D-420F845BA4EC}" sibTransId="{92144879-114F-47E3-8B7C-B7088CB66BCE}"/>
    <dgm:cxn modelId="{D1FB3D16-A60A-443A-A360-4CAA27C56ADE}" type="presParOf" srcId="{E1F0F0FB-9446-40D8-9B13-D7E074637347}" destId="{90798D52-959B-4E7C-8CE2-EE091BC894B0}" srcOrd="0" destOrd="0" presId="urn:microsoft.com/office/officeart/2005/8/layout/hierarchy1"/>
    <dgm:cxn modelId="{A1B253A5-3EFA-410B-9293-1362A6076E7E}" type="presParOf" srcId="{90798D52-959B-4E7C-8CE2-EE091BC894B0}" destId="{98A690AD-0B99-4B11-89F5-E8AB6664EF11}" srcOrd="0" destOrd="0" presId="urn:microsoft.com/office/officeart/2005/8/layout/hierarchy1"/>
    <dgm:cxn modelId="{9A31B274-D906-49F2-818D-4EFE3F0B81C6}" type="presParOf" srcId="{98A690AD-0B99-4B11-89F5-E8AB6664EF11}" destId="{AF4B0924-C25E-4F1F-9C4F-09D59B50061B}" srcOrd="0" destOrd="0" presId="urn:microsoft.com/office/officeart/2005/8/layout/hierarchy1"/>
    <dgm:cxn modelId="{9DE082F3-1FAD-4DEE-B9A1-75B4876F4369}" type="presParOf" srcId="{98A690AD-0B99-4B11-89F5-E8AB6664EF11}" destId="{69E67D01-8434-4B4E-968E-1A83058603E2}" srcOrd="1" destOrd="0" presId="urn:microsoft.com/office/officeart/2005/8/layout/hierarchy1"/>
    <dgm:cxn modelId="{22DA0287-7CC9-4C02-AB64-C4850473D923}" type="presParOf" srcId="{90798D52-959B-4E7C-8CE2-EE091BC894B0}" destId="{5838C252-544B-4D56-B7A9-4E1AEF439E85}" srcOrd="1" destOrd="0" presId="urn:microsoft.com/office/officeart/2005/8/layout/hierarchy1"/>
    <dgm:cxn modelId="{66F6C4F1-E557-4DBF-A1C6-43FEA7943785}" type="presParOf" srcId="{E1F0F0FB-9446-40D8-9B13-D7E074637347}" destId="{5D39A679-3E6F-446C-900E-A63EE9D2CFD9}" srcOrd="1" destOrd="0" presId="urn:microsoft.com/office/officeart/2005/8/layout/hierarchy1"/>
    <dgm:cxn modelId="{F4B553D3-17E3-40D1-9AC1-6C682F44F793}" type="presParOf" srcId="{5D39A679-3E6F-446C-900E-A63EE9D2CFD9}" destId="{2A5E9D4B-263E-41A4-9F79-1C8DD0DB9870}" srcOrd="0" destOrd="0" presId="urn:microsoft.com/office/officeart/2005/8/layout/hierarchy1"/>
    <dgm:cxn modelId="{9A08B02B-286F-4D55-9227-6567B3018FC9}" type="presParOf" srcId="{2A5E9D4B-263E-41A4-9F79-1C8DD0DB9870}" destId="{4B392DF1-8288-4B61-A333-2C6154B55C1C}" srcOrd="0" destOrd="0" presId="urn:microsoft.com/office/officeart/2005/8/layout/hierarchy1"/>
    <dgm:cxn modelId="{E6AF3C5E-FFB5-4CFC-AD34-1118F70003E6}" type="presParOf" srcId="{2A5E9D4B-263E-41A4-9F79-1C8DD0DB9870}" destId="{49552571-B4C0-49CD-BA2D-1713C536E526}" srcOrd="1" destOrd="0" presId="urn:microsoft.com/office/officeart/2005/8/layout/hierarchy1"/>
    <dgm:cxn modelId="{842F936B-1FB9-4C01-B27D-2C6B6932BD76}" type="presParOf" srcId="{5D39A679-3E6F-446C-900E-A63EE9D2CFD9}" destId="{62CDDB5C-92E5-434D-88CF-97245BCAACA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4B0924-C25E-4F1F-9C4F-09D59B50061B}">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E67D01-8434-4B4E-968E-1A83058603E2}">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t>Empathy: it’s not an attitude or an approach, but a </a:t>
          </a:r>
          <a:r>
            <a:rPr lang="en-GB" sz="2500" i="1" kern="1200" dirty="0"/>
            <a:t>process</a:t>
          </a:r>
          <a:r>
            <a:rPr lang="en-GB" sz="2500" b="1" kern="1200" dirty="0"/>
            <a:t>. It requires intense and active attention to the feelings of your client, and when you are fully engaged in it, it is impossible to be diagnosing or working out solutions.</a:t>
          </a:r>
          <a:endParaRPr lang="en-US" sz="2500" kern="1200" dirty="0"/>
        </a:p>
      </dsp:txBody>
      <dsp:txXfrm>
        <a:off x="614349" y="743967"/>
        <a:ext cx="4550175" cy="2825197"/>
      </dsp:txXfrm>
    </dsp:sp>
    <dsp:sp modelId="{4B392DF1-8288-4B61-A333-2C6154B55C1C}">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552571-B4C0-49CD-BA2D-1713C536E526}">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When empathy is present, there is a resonance between the two people, which Rogers maintained was healing in itself.</a:t>
          </a:r>
          <a:endParaRPr lang="en-US" sz="2500" kern="1200"/>
        </a:p>
      </dsp:txBody>
      <dsp:txXfrm>
        <a:off x="6390532" y="743967"/>
        <a:ext cx="4550175" cy="282519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0734BD0-1B64-EBB7-14AD-592135F58922}"/>
              </a:ext>
            </a:extLst>
          </p:cNvPr>
          <p:cNvSpPr>
            <a:spLocks noGrp="1"/>
          </p:cNvSpPr>
          <p:nvPr>
            <p:ph type="hdr" sz="quarter"/>
          </p:nvPr>
        </p:nvSpPr>
        <p:spPr>
          <a:xfrm>
            <a:off x="0" y="0"/>
            <a:ext cx="3078427" cy="513508"/>
          </a:xfrm>
          <a:prstGeom prst="rect">
            <a:avLst/>
          </a:prstGeom>
        </p:spPr>
        <p:txBody>
          <a:bodyPr vert="horz" lIns="99075" tIns="49538" rIns="99075" bIns="49538" rtlCol="0"/>
          <a:lstStyle>
            <a:lvl1pPr algn="l">
              <a:defRPr sz="1300"/>
            </a:lvl1pPr>
          </a:lstStyle>
          <a:p>
            <a:endParaRPr lang="en-GB"/>
          </a:p>
        </p:txBody>
      </p:sp>
      <p:sp>
        <p:nvSpPr>
          <p:cNvPr id="3" name="Date Placeholder 2">
            <a:extLst>
              <a:ext uri="{FF2B5EF4-FFF2-40B4-BE49-F238E27FC236}">
                <a16:creationId xmlns:a16="http://schemas.microsoft.com/office/drawing/2014/main" id="{C962EC5C-9D4D-B407-521A-169D222352D8}"/>
              </a:ext>
            </a:extLst>
          </p:cNvPr>
          <p:cNvSpPr>
            <a:spLocks noGrp="1"/>
          </p:cNvSpPr>
          <p:nvPr>
            <p:ph type="dt" sz="quarter" idx="1"/>
          </p:nvPr>
        </p:nvSpPr>
        <p:spPr>
          <a:xfrm>
            <a:off x="4023992" y="0"/>
            <a:ext cx="3078427" cy="513508"/>
          </a:xfrm>
          <a:prstGeom prst="rect">
            <a:avLst/>
          </a:prstGeom>
        </p:spPr>
        <p:txBody>
          <a:bodyPr vert="horz" lIns="99075" tIns="49538" rIns="99075" bIns="49538" rtlCol="0"/>
          <a:lstStyle>
            <a:lvl1pPr algn="r">
              <a:defRPr sz="1300"/>
            </a:lvl1pPr>
          </a:lstStyle>
          <a:p>
            <a:endParaRPr lang="en-GB"/>
          </a:p>
        </p:txBody>
      </p:sp>
      <p:sp>
        <p:nvSpPr>
          <p:cNvPr id="4" name="Footer Placeholder 3">
            <a:extLst>
              <a:ext uri="{FF2B5EF4-FFF2-40B4-BE49-F238E27FC236}">
                <a16:creationId xmlns:a16="http://schemas.microsoft.com/office/drawing/2014/main" id="{52AEBE81-EB75-21D9-4AB1-4FE1C3131F36}"/>
              </a:ext>
            </a:extLst>
          </p:cNvPr>
          <p:cNvSpPr>
            <a:spLocks noGrp="1"/>
          </p:cNvSpPr>
          <p:nvPr>
            <p:ph type="ftr" sz="quarter" idx="2"/>
          </p:nvPr>
        </p:nvSpPr>
        <p:spPr>
          <a:xfrm>
            <a:off x="0" y="9721107"/>
            <a:ext cx="3078427" cy="513507"/>
          </a:xfrm>
          <a:prstGeom prst="rect">
            <a:avLst/>
          </a:prstGeom>
        </p:spPr>
        <p:txBody>
          <a:bodyPr vert="horz" lIns="99075" tIns="49538" rIns="99075" bIns="49538" rtlCol="0" anchor="b"/>
          <a:lstStyle>
            <a:lvl1pPr algn="l">
              <a:defRPr sz="1300"/>
            </a:lvl1pPr>
          </a:lstStyle>
          <a:p>
            <a:endParaRPr lang="en-GB"/>
          </a:p>
        </p:txBody>
      </p:sp>
      <p:sp>
        <p:nvSpPr>
          <p:cNvPr id="5" name="Slide Number Placeholder 4">
            <a:extLst>
              <a:ext uri="{FF2B5EF4-FFF2-40B4-BE49-F238E27FC236}">
                <a16:creationId xmlns:a16="http://schemas.microsoft.com/office/drawing/2014/main" id="{24DEB452-2EB0-12A1-00D1-04AEC6C878CD}"/>
              </a:ext>
            </a:extLst>
          </p:cNvPr>
          <p:cNvSpPr>
            <a:spLocks noGrp="1"/>
          </p:cNvSpPr>
          <p:nvPr>
            <p:ph type="sldNum" sz="quarter" idx="3"/>
          </p:nvPr>
        </p:nvSpPr>
        <p:spPr>
          <a:xfrm>
            <a:off x="4023992" y="9721107"/>
            <a:ext cx="3078427" cy="513507"/>
          </a:xfrm>
          <a:prstGeom prst="rect">
            <a:avLst/>
          </a:prstGeom>
        </p:spPr>
        <p:txBody>
          <a:bodyPr vert="horz" lIns="99075" tIns="49538" rIns="99075" bIns="49538" rtlCol="0" anchor="b"/>
          <a:lstStyle>
            <a:lvl1pPr algn="r">
              <a:defRPr sz="1300"/>
            </a:lvl1pPr>
          </a:lstStyle>
          <a:p>
            <a:fld id="{54949FF9-990B-4712-ABCD-1FECE1E3A7A0}" type="slidenum">
              <a:rPr lang="en-GB" smtClean="0"/>
              <a:t>‹#›</a:t>
            </a:fld>
            <a:endParaRPr lang="en-GB"/>
          </a:p>
        </p:txBody>
      </p:sp>
    </p:spTree>
    <p:extLst>
      <p:ext uri="{BB962C8B-B14F-4D97-AF65-F5344CB8AC3E}">
        <p14:creationId xmlns:p14="http://schemas.microsoft.com/office/powerpoint/2010/main" val="109291320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427" cy="513508"/>
          </a:xfrm>
          <a:prstGeom prst="rect">
            <a:avLst/>
          </a:prstGeom>
        </p:spPr>
        <p:txBody>
          <a:bodyPr vert="horz" lIns="99075" tIns="49538" rIns="99075" bIns="49538" rtlCol="0"/>
          <a:lstStyle>
            <a:lvl1pPr algn="l">
              <a:defRPr sz="1300"/>
            </a:lvl1pPr>
          </a:lstStyle>
          <a:p>
            <a:endParaRPr lang="en-GB"/>
          </a:p>
        </p:txBody>
      </p:sp>
      <p:sp>
        <p:nvSpPr>
          <p:cNvPr id="3" name="Date Placeholder 2"/>
          <p:cNvSpPr>
            <a:spLocks noGrp="1"/>
          </p:cNvSpPr>
          <p:nvPr>
            <p:ph type="dt" idx="1"/>
          </p:nvPr>
        </p:nvSpPr>
        <p:spPr>
          <a:xfrm>
            <a:off x="4023992" y="0"/>
            <a:ext cx="3078427" cy="513508"/>
          </a:xfrm>
          <a:prstGeom prst="rect">
            <a:avLst/>
          </a:prstGeom>
        </p:spPr>
        <p:txBody>
          <a:bodyPr vert="horz" lIns="99075" tIns="49538" rIns="99075" bIns="49538" rtlCol="0"/>
          <a:lstStyle>
            <a:lvl1pPr algn="r">
              <a:defRPr sz="1300"/>
            </a:lvl1pPr>
          </a:lstStyle>
          <a:p>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9075" tIns="49538" rIns="99075" bIns="49538" rtlCol="0" anchor="ctr"/>
          <a:lstStyle/>
          <a:p>
            <a:endParaRPr lang="en-GB"/>
          </a:p>
        </p:txBody>
      </p:sp>
      <p:sp>
        <p:nvSpPr>
          <p:cNvPr id="5" name="Notes Placeholder 4"/>
          <p:cNvSpPr>
            <a:spLocks noGrp="1"/>
          </p:cNvSpPr>
          <p:nvPr>
            <p:ph type="body" sz="quarter" idx="3"/>
          </p:nvPr>
        </p:nvSpPr>
        <p:spPr>
          <a:xfrm>
            <a:off x="710407" y="4925407"/>
            <a:ext cx="5683250" cy="4029879"/>
          </a:xfrm>
          <a:prstGeom prst="rect">
            <a:avLst/>
          </a:prstGeom>
        </p:spPr>
        <p:txBody>
          <a:bodyPr vert="horz" lIns="99075" tIns="49538" rIns="99075" bIns="495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107"/>
            <a:ext cx="3078427" cy="513507"/>
          </a:xfrm>
          <a:prstGeom prst="rect">
            <a:avLst/>
          </a:prstGeom>
        </p:spPr>
        <p:txBody>
          <a:bodyPr vert="horz" lIns="99075" tIns="49538" rIns="99075" bIns="49538" rtlCol="0" anchor="b"/>
          <a:lstStyle>
            <a:lvl1pPr algn="l">
              <a:defRPr sz="1300"/>
            </a:lvl1pPr>
          </a:lstStyle>
          <a:p>
            <a:endParaRPr lang="en-GB"/>
          </a:p>
        </p:txBody>
      </p:sp>
      <p:sp>
        <p:nvSpPr>
          <p:cNvPr id="7" name="Slide Number Placeholder 6"/>
          <p:cNvSpPr>
            <a:spLocks noGrp="1"/>
          </p:cNvSpPr>
          <p:nvPr>
            <p:ph type="sldNum" sz="quarter" idx="5"/>
          </p:nvPr>
        </p:nvSpPr>
        <p:spPr>
          <a:xfrm>
            <a:off x="4023992" y="9721107"/>
            <a:ext cx="3078427" cy="513507"/>
          </a:xfrm>
          <a:prstGeom prst="rect">
            <a:avLst/>
          </a:prstGeom>
        </p:spPr>
        <p:txBody>
          <a:bodyPr vert="horz" lIns="99075" tIns="49538" rIns="99075" bIns="49538" rtlCol="0" anchor="b"/>
          <a:lstStyle>
            <a:lvl1pPr algn="r">
              <a:defRPr sz="1300"/>
            </a:lvl1pPr>
          </a:lstStyle>
          <a:p>
            <a:fld id="{2EE80BCE-973B-4B77-83DA-551AA52A26E2}" type="slidenum">
              <a:rPr lang="en-GB" smtClean="0"/>
              <a:t>‹#›</a:t>
            </a:fld>
            <a:endParaRPr lang="en-GB"/>
          </a:p>
        </p:txBody>
      </p:sp>
    </p:spTree>
    <p:extLst>
      <p:ext uri="{BB962C8B-B14F-4D97-AF65-F5344CB8AC3E}">
        <p14:creationId xmlns:p14="http://schemas.microsoft.com/office/powerpoint/2010/main" val="280103657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E80BCE-973B-4B77-83DA-551AA52A26E2}" type="slidenum">
              <a:rPr lang="en-GB" smtClean="0"/>
              <a:t>4</a:t>
            </a:fld>
            <a:endParaRPr lang="en-GB"/>
          </a:p>
        </p:txBody>
      </p:sp>
      <p:sp>
        <p:nvSpPr>
          <p:cNvPr id="5" name="Date Placeholder 4">
            <a:extLst>
              <a:ext uri="{FF2B5EF4-FFF2-40B4-BE49-F238E27FC236}">
                <a16:creationId xmlns:a16="http://schemas.microsoft.com/office/drawing/2014/main" id="{9E8AC35A-C4B4-0AD9-690A-16EEADD3E033}"/>
              </a:ext>
            </a:extLst>
          </p:cNvPr>
          <p:cNvSpPr>
            <a:spLocks noGrp="1"/>
          </p:cNvSpPr>
          <p:nvPr>
            <p:ph type="dt" idx="1"/>
          </p:nvPr>
        </p:nvSpPr>
        <p:spPr/>
        <p:txBody>
          <a:bodyPr/>
          <a:lstStyle/>
          <a:p>
            <a:endParaRPr lang="en-GB"/>
          </a:p>
        </p:txBody>
      </p:sp>
    </p:spTree>
    <p:extLst>
      <p:ext uri="{BB962C8B-B14F-4D97-AF65-F5344CB8AC3E}">
        <p14:creationId xmlns:p14="http://schemas.microsoft.com/office/powerpoint/2010/main" val="3774053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2/4/2025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9133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2/4/2025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65116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2/4/2025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9386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45993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71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8143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47817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2/4/2025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28855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2/4/2025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9146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3977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2/4/2025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3680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2/4/2025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978907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1Evwgu369Jw&amp;t=45s" TargetMode="External"/><Relationship Id="rId2" Type="http://schemas.openxmlformats.org/officeDocument/2006/relationships/hyperlink" Target="https://www.youtube.com/watch?v=BG46IwVfSu8&amp;t=17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youtube.com/watch?v=FYMSHjm3mqI"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counsellingtutor.com/counselling-approaches/person-centred-approach-to-counselling/carl-rogers-core-condit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F7207B7B-5C57-458C-BE38-95D2CD765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7703"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5" y="0"/>
            <a:ext cx="4654295"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1FC5398-C628-478A-822A-BE6CBC51559B}"/>
              </a:ext>
            </a:extLst>
          </p:cNvPr>
          <p:cNvSpPr>
            <a:spLocks noGrp="1"/>
          </p:cNvSpPr>
          <p:nvPr>
            <p:ph type="ctrTitle"/>
          </p:nvPr>
        </p:nvSpPr>
        <p:spPr>
          <a:xfrm>
            <a:off x="8109235" y="863695"/>
            <a:ext cx="3511233" cy="3779995"/>
          </a:xfrm>
        </p:spPr>
        <p:txBody>
          <a:bodyPr anchor="ctr">
            <a:normAutofit/>
          </a:bodyPr>
          <a:lstStyle/>
          <a:p>
            <a:r>
              <a:rPr lang="en-US" dirty="0">
                <a:solidFill>
                  <a:schemeClr val="tx1"/>
                </a:solidFill>
              </a:rPr>
              <a:t>Introduction to Counselling Skills </a:t>
            </a:r>
          </a:p>
        </p:txBody>
      </p:sp>
      <p:sp>
        <p:nvSpPr>
          <p:cNvPr id="3" name="Subtitle 2">
            <a:extLst>
              <a:ext uri="{FF2B5EF4-FFF2-40B4-BE49-F238E27FC236}">
                <a16:creationId xmlns:a16="http://schemas.microsoft.com/office/drawing/2014/main" id="{07730D41-D3A4-4CFC-91DC-62E6A5AE503B}"/>
              </a:ext>
            </a:extLst>
          </p:cNvPr>
          <p:cNvSpPr>
            <a:spLocks noGrp="1"/>
          </p:cNvSpPr>
          <p:nvPr>
            <p:ph type="subTitle" idx="1"/>
          </p:nvPr>
        </p:nvSpPr>
        <p:spPr>
          <a:xfrm>
            <a:off x="8109234" y="4232693"/>
            <a:ext cx="3511233" cy="2248619"/>
          </a:xfrm>
        </p:spPr>
        <p:txBody>
          <a:bodyPr anchor="t">
            <a:normAutofit/>
          </a:bodyPr>
          <a:lstStyle/>
          <a:p>
            <a:pPr>
              <a:lnSpc>
                <a:spcPct val="100000"/>
              </a:lnSpc>
            </a:pPr>
            <a:r>
              <a:rPr lang="en-US" sz="2400" dirty="0">
                <a:solidFill>
                  <a:srgbClr val="00B0F0"/>
                </a:solidFill>
              </a:rPr>
              <a:t>Week 2 </a:t>
            </a:r>
            <a:endParaRPr lang="en-US" sz="1400" dirty="0"/>
          </a:p>
        </p:txBody>
      </p:sp>
      <p:sp>
        <p:nvSpPr>
          <p:cNvPr id="59" name="Rectangle 58">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235"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Content Placeholder 13" descr="Carl Rogers' core conditions in counselling - empathy, congruence and unconditional positve regard">
            <a:extLst>
              <a:ext uri="{FF2B5EF4-FFF2-40B4-BE49-F238E27FC236}">
                <a16:creationId xmlns:a16="http://schemas.microsoft.com/office/drawing/2014/main" id="{F7DD4D20-C930-4DE9-BBEB-7B93E7771DDB}"/>
              </a:ext>
            </a:extLst>
          </p:cNvPr>
          <p:cNvPicPr>
            <a:picLocks/>
          </p:cNvPicPr>
          <p:nvPr/>
        </p:nvPicPr>
        <p:blipFill>
          <a:blip r:embed="rId3">
            <a:extLst>
              <a:ext uri="{28A0092B-C50C-407E-A947-70E740481C1C}">
                <a14:useLocalDpi xmlns:a14="http://schemas.microsoft.com/office/drawing/2010/main" val="0"/>
              </a:ext>
            </a:extLst>
          </a:blip>
          <a:stretch>
            <a:fillRect/>
          </a:stretch>
        </p:blipFill>
        <p:spPr bwMode="auto">
          <a:xfrm>
            <a:off x="1018466" y="647808"/>
            <a:ext cx="5503162" cy="5581779"/>
          </a:xfrm>
          <a:prstGeom prst="rect">
            <a:avLst/>
          </a:prstGeom>
          <a:noFill/>
        </p:spPr>
      </p:pic>
    </p:spTree>
    <p:extLst>
      <p:ext uri="{BB962C8B-B14F-4D97-AF65-F5344CB8AC3E}">
        <p14:creationId xmlns:p14="http://schemas.microsoft.com/office/powerpoint/2010/main" val="6748736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47">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49">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52" name="Rectangle 51">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1E3471C-5483-40A3-B388-8B2C3DA6626F}"/>
              </a:ext>
            </a:extLst>
          </p:cNvPr>
          <p:cNvSpPr>
            <a:spLocks noGrp="1"/>
          </p:cNvSpPr>
          <p:nvPr>
            <p:ph type="title"/>
          </p:nvPr>
        </p:nvSpPr>
        <p:spPr>
          <a:xfrm>
            <a:off x="138024" y="827314"/>
            <a:ext cx="4376468" cy="5403928"/>
          </a:xfrm>
        </p:spPr>
        <p:txBody>
          <a:bodyPr vert="horz" lIns="91440" tIns="45720" rIns="91440" bIns="45720" rtlCol="0" anchor="ctr">
            <a:normAutofit fontScale="90000"/>
          </a:bodyPr>
          <a:lstStyle/>
          <a:p>
            <a:pPr>
              <a:lnSpc>
                <a:spcPct val="90000"/>
              </a:lnSpc>
            </a:pPr>
            <a:br>
              <a:rPr kumimoji="0" lang="en-US" sz="1700" i="0" u="none" strike="noStrike" spc="0" normalizeH="0" baseline="0" noProof="0" dirty="0">
                <a:ln>
                  <a:noFill/>
                </a:ln>
                <a:solidFill>
                  <a:schemeClr val="tx1"/>
                </a:solidFill>
                <a:effectLst/>
                <a:uLnTx/>
                <a:uFillTx/>
              </a:rPr>
            </a:br>
            <a:br>
              <a:rPr kumimoji="0" lang="en-US" sz="1700" i="0" u="none" strike="noStrike" spc="0" normalizeH="0" baseline="0" noProof="0" dirty="0">
                <a:ln>
                  <a:noFill/>
                </a:ln>
                <a:solidFill>
                  <a:schemeClr val="tx1"/>
                </a:solidFill>
                <a:effectLst/>
                <a:uLnTx/>
                <a:uFillTx/>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r>
              <a:rPr lang="en-US" sz="2200" dirty="0">
                <a:solidFill>
                  <a:schemeClr val="accent5">
                    <a:lumMod val="40000"/>
                    <a:lumOff val="60000"/>
                  </a:schemeClr>
                </a:solidFill>
              </a:rPr>
              <a:t>Welcome/Introductions</a:t>
            </a:r>
            <a:br>
              <a:rPr lang="en-US" sz="2200" dirty="0">
                <a:solidFill>
                  <a:schemeClr val="accent5">
                    <a:lumMod val="40000"/>
                    <a:lumOff val="60000"/>
                  </a:schemeClr>
                </a:solidFill>
              </a:rPr>
            </a:br>
            <a:br>
              <a:rPr lang="en-US" sz="2200" dirty="0">
                <a:solidFill>
                  <a:schemeClr val="accent5">
                    <a:lumMod val="40000"/>
                    <a:lumOff val="60000"/>
                  </a:schemeClr>
                </a:solidFill>
              </a:rPr>
            </a:br>
            <a:r>
              <a:rPr kumimoji="0" lang="en-US" sz="2200" i="0" u="none" strike="noStrike" spc="0" normalizeH="0" baseline="0" noProof="0" dirty="0">
                <a:ln>
                  <a:noFill/>
                </a:ln>
                <a:solidFill>
                  <a:schemeClr val="accent5">
                    <a:lumMod val="40000"/>
                    <a:lumOff val="60000"/>
                  </a:schemeClr>
                </a:solidFill>
                <a:effectLst/>
                <a:uLnTx/>
                <a:uFillTx/>
              </a:rPr>
              <a:t>Listening Activity </a:t>
            </a:r>
            <a:br>
              <a:rPr lang="en-US" sz="2200" dirty="0">
                <a:solidFill>
                  <a:schemeClr val="accent5">
                    <a:lumMod val="40000"/>
                    <a:lumOff val="60000"/>
                  </a:schemeClr>
                </a:solidFill>
              </a:rPr>
            </a:br>
            <a:br>
              <a:rPr lang="en-US" sz="2200" dirty="0">
                <a:solidFill>
                  <a:schemeClr val="accent5">
                    <a:lumMod val="40000"/>
                    <a:lumOff val="60000"/>
                  </a:schemeClr>
                </a:solidFill>
              </a:rPr>
            </a:br>
            <a:r>
              <a:rPr lang="en-GB" sz="2200" dirty="0">
                <a:solidFill>
                  <a:schemeClr val="accent5">
                    <a:lumMod val="40000"/>
                    <a:lumOff val="60000"/>
                  </a:schemeClr>
                </a:solidFill>
              </a:rPr>
              <a:t>Theoretical Underpinning and Models of Counselling Skills- Core Conditions </a:t>
            </a:r>
            <a:br>
              <a:rPr lang="en-GB" sz="2200" dirty="0">
                <a:solidFill>
                  <a:schemeClr val="accent5">
                    <a:lumMod val="40000"/>
                    <a:lumOff val="60000"/>
                  </a:schemeClr>
                </a:solidFill>
              </a:rPr>
            </a:br>
            <a:br>
              <a:rPr lang="en-GB" sz="2200" dirty="0">
                <a:solidFill>
                  <a:schemeClr val="accent5">
                    <a:lumMod val="40000"/>
                    <a:lumOff val="60000"/>
                  </a:schemeClr>
                </a:solidFill>
              </a:rPr>
            </a:br>
            <a:r>
              <a:rPr lang="en-GB" sz="2200" dirty="0">
                <a:solidFill>
                  <a:schemeClr val="accent5">
                    <a:lumMod val="40000"/>
                    <a:lumOff val="60000"/>
                  </a:schemeClr>
                </a:solidFill>
              </a:rPr>
              <a:t>Group Contracting</a:t>
            </a:r>
            <a:br>
              <a:rPr lang="en-GB" sz="2200" dirty="0">
                <a:solidFill>
                  <a:schemeClr val="accent5">
                    <a:lumMod val="40000"/>
                    <a:lumOff val="60000"/>
                  </a:schemeClr>
                </a:solidFill>
              </a:rPr>
            </a:br>
            <a:br>
              <a:rPr lang="en-US" sz="2200" dirty="0">
                <a:solidFill>
                  <a:schemeClr val="accent5">
                    <a:lumMod val="40000"/>
                    <a:lumOff val="60000"/>
                  </a:schemeClr>
                </a:solidFill>
              </a:rPr>
            </a:br>
            <a:r>
              <a:rPr lang="en-US" sz="2200" dirty="0">
                <a:solidFill>
                  <a:schemeClr val="accent5">
                    <a:lumMod val="40000"/>
                    <a:lumOff val="60000"/>
                  </a:schemeClr>
                </a:solidFill>
              </a:rPr>
              <a:t>Demonstration of Skills</a:t>
            </a:r>
            <a:br>
              <a:rPr lang="en-US" sz="2200" dirty="0">
                <a:solidFill>
                  <a:schemeClr val="accent5">
                    <a:lumMod val="40000"/>
                    <a:lumOff val="60000"/>
                  </a:schemeClr>
                </a:solidFill>
              </a:rPr>
            </a:br>
            <a:br>
              <a:rPr lang="en-US" sz="2200" dirty="0">
                <a:solidFill>
                  <a:schemeClr val="accent5">
                    <a:lumMod val="40000"/>
                    <a:lumOff val="60000"/>
                  </a:schemeClr>
                </a:solidFill>
              </a:rPr>
            </a:br>
            <a:r>
              <a:rPr lang="en-US" sz="2200" dirty="0">
                <a:solidFill>
                  <a:schemeClr val="accent5">
                    <a:lumMod val="40000"/>
                    <a:lumOff val="60000"/>
                  </a:schemeClr>
                </a:solidFill>
              </a:rPr>
              <a:t>Small Group Work</a:t>
            </a:r>
            <a:br>
              <a:rPr lang="en-US" sz="1700" dirty="0">
                <a:solidFill>
                  <a:schemeClr val="tx1"/>
                </a:solidFill>
              </a:rPr>
            </a:br>
            <a:br>
              <a:rPr kumimoji="0" lang="en-US" sz="1700" i="0" u="none" strike="noStrike" spc="0" normalizeH="0" baseline="0" noProof="0" dirty="0">
                <a:ln>
                  <a:noFill/>
                </a:ln>
                <a:solidFill>
                  <a:schemeClr val="tx1"/>
                </a:solidFill>
                <a:effectLst/>
                <a:uLnTx/>
                <a:uFillTx/>
              </a:rPr>
            </a:br>
            <a:br>
              <a:rPr lang="en-US" sz="1700" dirty="0">
                <a:solidFill>
                  <a:schemeClr val="tx1"/>
                </a:solidFill>
              </a:rPr>
            </a:br>
            <a:br>
              <a:rPr lang="en-US" sz="1700" dirty="0">
                <a:solidFill>
                  <a:schemeClr val="tx1"/>
                </a:solidFill>
              </a:rPr>
            </a:br>
            <a:br>
              <a:rPr lang="en-US" sz="2700" dirty="0">
                <a:solidFill>
                  <a:schemeClr val="tx1"/>
                </a:solidFill>
              </a:rPr>
            </a:br>
            <a:br>
              <a:rPr lang="en-US" sz="3600" dirty="0">
                <a:solidFill>
                  <a:schemeClr val="accent1">
                    <a:lumMod val="60000"/>
                    <a:lumOff val="40000"/>
                  </a:schemeClr>
                </a:solidFill>
              </a:rPr>
            </a:br>
            <a:br>
              <a:rPr lang="en-US" sz="3600" dirty="0">
                <a:solidFill>
                  <a:schemeClr val="accent1">
                    <a:lumMod val="60000"/>
                    <a:lumOff val="40000"/>
                  </a:schemeClr>
                </a:solidFill>
              </a:rPr>
            </a:br>
            <a:br>
              <a:rPr kumimoji="0" lang="en-US" i="0" u="none" strike="noStrike" spc="0" normalizeH="0" baseline="0" noProof="0" dirty="0">
                <a:ln>
                  <a:noFill/>
                </a:ln>
                <a:solidFill>
                  <a:schemeClr val="tx1"/>
                </a:solidFill>
                <a:effectLst/>
                <a:uLnTx/>
                <a:uFillTx/>
              </a:rPr>
            </a:br>
            <a:br>
              <a:rPr kumimoji="0" lang="en-US" sz="1700" i="0" u="none" strike="noStrike" spc="0" normalizeH="0" baseline="0" noProof="0" dirty="0">
                <a:ln>
                  <a:noFill/>
                </a:ln>
                <a:solidFill>
                  <a:schemeClr val="tx1"/>
                </a:solidFill>
                <a:effectLst/>
                <a:uLnTx/>
                <a:uFillTx/>
              </a:rPr>
            </a:br>
            <a:endParaRPr lang="en-US" sz="1700" dirty="0">
              <a:solidFill>
                <a:schemeClr val="tx1"/>
              </a:solidFill>
            </a:endParaRPr>
          </a:p>
        </p:txBody>
      </p:sp>
      <p:sp>
        <p:nvSpPr>
          <p:cNvPr id="54" name="Rectangle 53">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a:extLst>
              <a:ext uri="{FF2B5EF4-FFF2-40B4-BE49-F238E27FC236}">
                <a16:creationId xmlns:a16="http://schemas.microsoft.com/office/drawing/2014/main" id="{D7B7D9B7-ACD6-47C5-90A0-4781C382AD7B}"/>
              </a:ext>
            </a:extLst>
          </p:cNvPr>
          <p:cNvPicPr>
            <a:picLocks noChangeAspect="1"/>
          </p:cNvPicPr>
          <p:nvPr/>
        </p:nvPicPr>
        <p:blipFill rotWithShape="1">
          <a:blip r:embed="rId2"/>
          <a:srcRect r="-2" b="9015"/>
          <a:stretch/>
        </p:blipFill>
        <p:spPr>
          <a:xfrm>
            <a:off x="4654295" y="10"/>
            <a:ext cx="7537705" cy="6857990"/>
          </a:xfrm>
          <a:prstGeom prst="rect">
            <a:avLst/>
          </a:prstGeom>
        </p:spPr>
      </p:pic>
    </p:spTree>
    <p:extLst>
      <p:ext uri="{BB962C8B-B14F-4D97-AF65-F5344CB8AC3E}">
        <p14:creationId xmlns:p14="http://schemas.microsoft.com/office/powerpoint/2010/main" val="14487552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1" name="Rectangle 2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F81FFE43-149D-4430-99BD-2F31D2D8BAAF}"/>
              </a:ext>
            </a:extLst>
          </p:cNvPr>
          <p:cNvSpPr>
            <a:spLocks noGrp="1"/>
          </p:cNvSpPr>
          <p:nvPr>
            <p:ph type="title"/>
          </p:nvPr>
        </p:nvSpPr>
        <p:spPr>
          <a:xfrm>
            <a:off x="584200" y="1524001"/>
            <a:ext cx="3412067" cy="1435020"/>
          </a:xfrm>
        </p:spPr>
        <p:txBody>
          <a:bodyPr vert="horz" lIns="91440" tIns="45720" rIns="91440" bIns="45720" rtlCol="0" anchor="b">
            <a:normAutofit fontScale="90000"/>
          </a:bodyPr>
          <a:lstStyle/>
          <a:p>
            <a:r>
              <a:rPr lang="en-US" sz="3600" dirty="0">
                <a:solidFill>
                  <a:srgbClr val="FFFFFF"/>
                </a:solidFill>
              </a:rPr>
              <a:t>Active Listening Skills Activity </a:t>
            </a:r>
          </a:p>
        </p:txBody>
      </p:sp>
      <p:sp>
        <p:nvSpPr>
          <p:cNvPr id="3" name="Content Placeholder 2">
            <a:extLst>
              <a:ext uri="{FF2B5EF4-FFF2-40B4-BE49-F238E27FC236}">
                <a16:creationId xmlns:a16="http://schemas.microsoft.com/office/drawing/2014/main" id="{60F0CEB3-CA18-49AF-97D3-A17D9F64C58C}"/>
              </a:ext>
            </a:extLst>
          </p:cNvPr>
          <p:cNvSpPr>
            <a:spLocks noGrp="1"/>
          </p:cNvSpPr>
          <p:nvPr>
            <p:ph idx="1"/>
          </p:nvPr>
        </p:nvSpPr>
        <p:spPr>
          <a:xfrm>
            <a:off x="584200" y="3637961"/>
            <a:ext cx="3412067" cy="2246372"/>
          </a:xfrm>
        </p:spPr>
        <p:txBody>
          <a:bodyPr vert="horz" lIns="91440" tIns="45720" rIns="91440" bIns="45720" rtlCol="0" anchor="t">
            <a:normAutofit/>
          </a:bodyPr>
          <a:lstStyle/>
          <a:p>
            <a:pPr marL="0" indent="0">
              <a:buNone/>
            </a:pPr>
            <a:r>
              <a:rPr lang="en-US" sz="3200" b="1" i="1" kern="1200" cap="all" dirty="0">
                <a:solidFill>
                  <a:schemeClr val="accent1">
                    <a:alpha val="75000"/>
                  </a:schemeClr>
                </a:solidFill>
                <a:effectLst/>
                <a:latin typeface="+mn-lt"/>
                <a:ea typeface="+mn-ea"/>
                <a:cs typeface="+mn-cs"/>
              </a:rPr>
              <a:t>Drawing Picture Exercise</a:t>
            </a:r>
            <a:r>
              <a:rPr lang="en-US" sz="3200" b="1" kern="1200" cap="all" dirty="0">
                <a:solidFill>
                  <a:schemeClr val="accent1">
                    <a:alpha val="75000"/>
                  </a:schemeClr>
                </a:solidFill>
                <a:effectLst/>
                <a:latin typeface="+mn-lt"/>
                <a:ea typeface="+mn-ea"/>
                <a:cs typeface="+mn-cs"/>
              </a:rPr>
              <a:t>  (pairs)  A &amp; B person</a:t>
            </a:r>
            <a:r>
              <a:rPr lang="en-US" sz="1600" kern="1200" cap="all" dirty="0">
                <a:solidFill>
                  <a:schemeClr val="accent1">
                    <a:alpha val="75000"/>
                  </a:schemeClr>
                </a:solidFill>
                <a:effectLst/>
                <a:latin typeface="+mn-lt"/>
                <a:ea typeface="+mn-ea"/>
                <a:cs typeface="+mn-cs"/>
              </a:rPr>
              <a:t>.</a:t>
            </a:r>
            <a:endParaRPr lang="en-US" sz="1600" kern="1200" cap="all" dirty="0">
              <a:solidFill>
                <a:schemeClr val="accent1">
                  <a:alpha val="75000"/>
                </a:schemeClr>
              </a:solidFill>
              <a:latin typeface="+mn-lt"/>
              <a:ea typeface="+mn-ea"/>
              <a:cs typeface="+mn-cs"/>
            </a:endParaRPr>
          </a:p>
        </p:txBody>
      </p:sp>
      <p:pic>
        <p:nvPicPr>
          <p:cNvPr id="7" name="Graphic 6" descr="Document">
            <a:extLst>
              <a:ext uri="{FF2B5EF4-FFF2-40B4-BE49-F238E27FC236}">
                <a16:creationId xmlns:a16="http://schemas.microsoft.com/office/drawing/2014/main" id="{19B8E94B-E6B6-46BE-9088-3CCF286CFA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2225509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4F289A-C2DB-4FD6-846F-35491EE042AD}"/>
              </a:ext>
            </a:extLst>
          </p:cNvPr>
          <p:cNvSpPr>
            <a:spLocks noGrp="1"/>
          </p:cNvSpPr>
          <p:nvPr>
            <p:ph type="title"/>
          </p:nvPr>
        </p:nvSpPr>
        <p:spPr>
          <a:xfrm>
            <a:off x="581192" y="702156"/>
            <a:ext cx="11029616" cy="1188720"/>
          </a:xfrm>
        </p:spPr>
        <p:txBody>
          <a:bodyPr>
            <a:normAutofit fontScale="90000"/>
          </a:bodyPr>
          <a:lstStyle/>
          <a:p>
            <a:r>
              <a:rPr lang="en-GB" dirty="0"/>
              <a:t>Theoretical Underpinning and Models of Counselling Skills- Core Conditions</a:t>
            </a:r>
            <a:br>
              <a:rPr lang="en-GB" dirty="0"/>
            </a:br>
            <a:endParaRPr lang="en-GB" dirty="0"/>
          </a:p>
        </p:txBody>
      </p:sp>
      <p:sp>
        <p:nvSpPr>
          <p:cNvPr id="73" name="Rectangle 7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5" name="Rectangle 7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Rectangle 7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7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Counselling skills images">
            <a:extLst>
              <a:ext uri="{FF2B5EF4-FFF2-40B4-BE49-F238E27FC236}">
                <a16:creationId xmlns:a16="http://schemas.microsoft.com/office/drawing/2014/main" id="{2C9FF300-7B25-4E5F-B05D-16CBF186C61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36157" y="2499053"/>
            <a:ext cx="4237822" cy="340539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0F249E6-6B13-44F8-8E60-35D8963159EB}"/>
              </a:ext>
            </a:extLst>
          </p:cNvPr>
          <p:cNvSpPr>
            <a:spLocks noGrp="1"/>
          </p:cNvSpPr>
          <p:nvPr>
            <p:ph idx="1"/>
          </p:nvPr>
        </p:nvSpPr>
        <p:spPr>
          <a:xfrm>
            <a:off x="6206169" y="2135095"/>
            <a:ext cx="5404639" cy="4335304"/>
          </a:xfrm>
        </p:spPr>
        <p:txBody>
          <a:bodyPr>
            <a:normAutofit fontScale="77500" lnSpcReduction="20000"/>
          </a:bodyPr>
          <a:lstStyle/>
          <a:p>
            <a:pPr marL="0" indent="0">
              <a:lnSpc>
                <a:spcPct val="100000"/>
              </a:lnSpc>
              <a:buNone/>
            </a:pPr>
            <a:endParaRPr lang="en-GB" sz="1400" b="1" dirty="0"/>
          </a:p>
          <a:p>
            <a:pPr marL="0" indent="0">
              <a:lnSpc>
                <a:spcPct val="100000"/>
              </a:lnSpc>
              <a:buNone/>
            </a:pPr>
            <a:r>
              <a:rPr lang="en-GB" sz="2400" b="1" dirty="0">
                <a:solidFill>
                  <a:srgbClr val="0070C0"/>
                </a:solidFill>
              </a:rPr>
              <a:t>Skilled Helper – (Gerard Egan 2002) –</a:t>
            </a:r>
            <a:r>
              <a:rPr lang="en-GB" sz="2400" b="1" i="1" dirty="0">
                <a:solidFill>
                  <a:srgbClr val="0070C0"/>
                </a:solidFill>
              </a:rPr>
              <a:t>A solution focused Model </a:t>
            </a:r>
          </a:p>
          <a:p>
            <a:pPr marL="0" indent="0">
              <a:lnSpc>
                <a:spcPct val="100000"/>
              </a:lnSpc>
              <a:buNone/>
            </a:pPr>
            <a:r>
              <a:rPr lang="en-GB" sz="2400" b="1" i="1" dirty="0"/>
              <a:t>Exploration, challenging, action planning &amp; review</a:t>
            </a:r>
          </a:p>
          <a:p>
            <a:pPr marL="0" indent="0">
              <a:lnSpc>
                <a:spcPct val="100000"/>
              </a:lnSpc>
              <a:buNone/>
            </a:pPr>
            <a:r>
              <a:rPr lang="en-GB" sz="2400" b="1" i="1" dirty="0"/>
              <a:t>SOLER Model – Active Listening Skills </a:t>
            </a:r>
          </a:p>
          <a:p>
            <a:pPr marL="0" indent="0">
              <a:lnSpc>
                <a:spcPct val="100000"/>
              </a:lnSpc>
              <a:buNone/>
            </a:pPr>
            <a:r>
              <a:rPr lang="en-GB" sz="2400" b="1" dirty="0">
                <a:solidFill>
                  <a:srgbClr val="0070C0"/>
                </a:solidFill>
              </a:rPr>
              <a:t>Relational Skills Model  - (Midwinter &amp; Dickson 2015) </a:t>
            </a:r>
          </a:p>
          <a:p>
            <a:pPr marL="0" indent="0">
              <a:lnSpc>
                <a:spcPct val="100000"/>
              </a:lnSpc>
              <a:buNone/>
            </a:pPr>
            <a:r>
              <a:rPr lang="en-GB" sz="2400" b="1" i="1" dirty="0"/>
              <a:t>Setting up the relationship, Developing the relationship, Working with the relationship, The established relationship, Maintaining and ending the relationship. </a:t>
            </a:r>
          </a:p>
          <a:p>
            <a:pPr marL="0" indent="0">
              <a:lnSpc>
                <a:spcPct val="100000"/>
              </a:lnSpc>
              <a:buNone/>
            </a:pPr>
            <a:r>
              <a:rPr lang="en-GB" sz="2400" b="1" dirty="0">
                <a:solidFill>
                  <a:srgbClr val="0070C0"/>
                </a:solidFill>
              </a:rPr>
              <a:t>Person-Centred Core Conditions (Rogers 1961)  </a:t>
            </a:r>
          </a:p>
          <a:p>
            <a:pPr marL="0" indent="0">
              <a:lnSpc>
                <a:spcPct val="100000"/>
              </a:lnSpc>
              <a:buNone/>
            </a:pPr>
            <a:r>
              <a:rPr lang="en-GB" sz="2400" b="1" i="1" dirty="0"/>
              <a:t>Core Conditions </a:t>
            </a:r>
          </a:p>
          <a:p>
            <a:pPr marL="0" indent="0">
              <a:lnSpc>
                <a:spcPct val="100000"/>
              </a:lnSpc>
              <a:buNone/>
            </a:pPr>
            <a:endParaRPr lang="en-GB" sz="2000" b="1" i="1" dirty="0"/>
          </a:p>
          <a:p>
            <a:pPr marL="0" indent="0">
              <a:lnSpc>
                <a:spcPct val="100000"/>
              </a:lnSpc>
              <a:buNone/>
            </a:pPr>
            <a:endParaRPr lang="en-GB" sz="2000" b="1" i="1" dirty="0"/>
          </a:p>
          <a:p>
            <a:pPr>
              <a:lnSpc>
                <a:spcPct val="100000"/>
              </a:lnSpc>
            </a:pPr>
            <a:endParaRPr lang="en-GB" sz="1400" dirty="0"/>
          </a:p>
          <a:p>
            <a:pPr>
              <a:lnSpc>
                <a:spcPct val="100000"/>
              </a:lnSpc>
            </a:pPr>
            <a:endParaRPr lang="en-GB" sz="1400" dirty="0"/>
          </a:p>
        </p:txBody>
      </p:sp>
    </p:spTree>
    <p:extLst>
      <p:ext uri="{BB962C8B-B14F-4D97-AF65-F5344CB8AC3E}">
        <p14:creationId xmlns:p14="http://schemas.microsoft.com/office/powerpoint/2010/main" val="901496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FF6-3D6C-4D10-9F34-6F05E09F1BFF}"/>
              </a:ext>
            </a:extLst>
          </p:cNvPr>
          <p:cNvSpPr>
            <a:spLocks noGrp="1"/>
          </p:cNvSpPr>
          <p:nvPr>
            <p:ph type="title"/>
          </p:nvPr>
        </p:nvSpPr>
        <p:spPr/>
        <p:txBody>
          <a:bodyPr/>
          <a:lstStyle/>
          <a:p>
            <a:r>
              <a:rPr lang="en-GB" dirty="0"/>
              <a:t>Person centred core conditions </a:t>
            </a:r>
          </a:p>
        </p:txBody>
      </p:sp>
      <p:sp>
        <p:nvSpPr>
          <p:cNvPr id="3" name="Content Placeholder 2">
            <a:extLst>
              <a:ext uri="{FF2B5EF4-FFF2-40B4-BE49-F238E27FC236}">
                <a16:creationId xmlns:a16="http://schemas.microsoft.com/office/drawing/2014/main" id="{32E6FB83-89EE-4A07-A94D-01F4EF490D5A}"/>
              </a:ext>
            </a:extLst>
          </p:cNvPr>
          <p:cNvSpPr>
            <a:spLocks noGrp="1"/>
          </p:cNvSpPr>
          <p:nvPr>
            <p:ph idx="1"/>
          </p:nvPr>
        </p:nvSpPr>
        <p:spPr/>
        <p:txBody>
          <a:bodyPr/>
          <a:lstStyle/>
          <a:p>
            <a:pPr marL="0" indent="0" algn="l" fontAlgn="base">
              <a:buNone/>
            </a:pPr>
            <a:r>
              <a:rPr lang="en-GB" b="1" i="0" dirty="0">
                <a:solidFill>
                  <a:srgbClr val="0070C0"/>
                </a:solidFill>
                <a:effectLst/>
                <a:latin typeface="Open Sans" panose="020B0606030504020204" pitchFamily="34" charset="0"/>
              </a:rPr>
              <a:t>The 6 Conditions: The 3 Core Conditions and the 3 Hidden Conditions</a:t>
            </a:r>
          </a:p>
          <a:p>
            <a:pPr algn="l" fontAlgn="base"/>
            <a:r>
              <a:rPr lang="en-GB" b="0" i="0" dirty="0">
                <a:solidFill>
                  <a:srgbClr val="333333"/>
                </a:solidFill>
                <a:effectLst/>
                <a:latin typeface="Roboto" panose="02000000000000000000" pitchFamily="2" charset="0"/>
              </a:rPr>
              <a:t>The </a:t>
            </a:r>
            <a:r>
              <a:rPr lang="en-GB" b="0" i="1" dirty="0">
                <a:solidFill>
                  <a:srgbClr val="333333"/>
                </a:solidFill>
                <a:effectLst/>
                <a:latin typeface="Roboto" panose="02000000000000000000" pitchFamily="2" charset="0"/>
              </a:rPr>
              <a:t>first three conditions</a:t>
            </a:r>
            <a:r>
              <a:rPr lang="en-GB" b="0" i="0" dirty="0">
                <a:solidFill>
                  <a:srgbClr val="333333"/>
                </a:solidFill>
                <a:effectLst/>
                <a:latin typeface="Roboto" panose="02000000000000000000" pitchFamily="2" charset="0"/>
              </a:rPr>
              <a:t> are </a:t>
            </a:r>
            <a:r>
              <a:rPr lang="en-GB" b="1" i="0" dirty="0">
                <a:solidFill>
                  <a:srgbClr val="333333"/>
                </a:solidFill>
                <a:effectLst/>
                <a:latin typeface="Roboto" panose="02000000000000000000" pitchFamily="2" charset="0"/>
              </a:rPr>
              <a:t>empathy, congruence and unconditional positive regard</a:t>
            </a:r>
            <a:r>
              <a:rPr lang="en-GB" b="0" i="0" dirty="0">
                <a:solidFill>
                  <a:srgbClr val="333333"/>
                </a:solidFill>
                <a:effectLst/>
                <a:latin typeface="Roboto" panose="02000000000000000000" pitchFamily="2" charset="0"/>
              </a:rPr>
              <a:t>. These first three conditions are called the core conditions, sometimes referred to as the </a:t>
            </a:r>
            <a:r>
              <a:rPr lang="en-GB" b="0" i="1" dirty="0">
                <a:solidFill>
                  <a:srgbClr val="333333"/>
                </a:solidFill>
                <a:effectLst/>
                <a:latin typeface="Roboto" panose="02000000000000000000" pitchFamily="2" charset="0"/>
              </a:rPr>
              <a:t>‘</a:t>
            </a:r>
            <a:r>
              <a:rPr lang="en-GB" b="1" i="1" dirty="0">
                <a:solidFill>
                  <a:srgbClr val="333333"/>
                </a:solidFill>
                <a:effectLst/>
                <a:latin typeface="Roboto" panose="02000000000000000000" pitchFamily="2" charset="0"/>
              </a:rPr>
              <a:t>facilitative conditions</a:t>
            </a:r>
            <a:r>
              <a:rPr lang="en-GB" b="0" i="1" dirty="0">
                <a:solidFill>
                  <a:srgbClr val="333333"/>
                </a:solidFill>
                <a:effectLst/>
                <a:latin typeface="Roboto" panose="02000000000000000000" pitchFamily="2" charset="0"/>
              </a:rPr>
              <a:t>’</a:t>
            </a:r>
            <a:r>
              <a:rPr lang="en-GB" b="0" i="0" dirty="0">
                <a:solidFill>
                  <a:srgbClr val="333333"/>
                </a:solidFill>
                <a:effectLst/>
                <a:latin typeface="Roboto" panose="02000000000000000000" pitchFamily="2" charset="0"/>
              </a:rPr>
              <a:t> or the </a:t>
            </a:r>
            <a:r>
              <a:rPr lang="en-GB" b="0" i="1" dirty="0">
                <a:solidFill>
                  <a:srgbClr val="333333"/>
                </a:solidFill>
                <a:effectLst/>
                <a:latin typeface="Roboto" panose="02000000000000000000" pitchFamily="2" charset="0"/>
              </a:rPr>
              <a:t>‘</a:t>
            </a:r>
            <a:r>
              <a:rPr lang="en-GB" b="1" i="1" dirty="0">
                <a:solidFill>
                  <a:srgbClr val="333333"/>
                </a:solidFill>
                <a:effectLst/>
                <a:latin typeface="Roboto" panose="02000000000000000000" pitchFamily="2" charset="0"/>
              </a:rPr>
              <a:t>client’s conditions</a:t>
            </a:r>
            <a:r>
              <a:rPr lang="en-GB" b="0" i="1" dirty="0">
                <a:solidFill>
                  <a:srgbClr val="333333"/>
                </a:solidFill>
                <a:effectLst/>
                <a:latin typeface="Roboto" panose="02000000000000000000" pitchFamily="2" charset="0"/>
              </a:rPr>
              <a:t>’</a:t>
            </a:r>
            <a:r>
              <a:rPr lang="en-GB" b="0" i="0" dirty="0">
                <a:solidFill>
                  <a:srgbClr val="333333"/>
                </a:solidFill>
                <a:effectLst/>
                <a:latin typeface="Roboto" panose="02000000000000000000" pitchFamily="2" charset="0"/>
              </a:rPr>
              <a:t>.</a:t>
            </a:r>
          </a:p>
          <a:p>
            <a:pPr algn="l" fontAlgn="base"/>
            <a:r>
              <a:rPr lang="en-GB" b="0" i="0" dirty="0">
                <a:solidFill>
                  <a:srgbClr val="333333"/>
                </a:solidFill>
                <a:effectLst/>
                <a:latin typeface="Roboto" panose="02000000000000000000" pitchFamily="2" charset="0"/>
              </a:rPr>
              <a:t>In other words, they are </a:t>
            </a:r>
            <a:r>
              <a:rPr lang="en-GB" b="0" i="1" dirty="0">
                <a:solidFill>
                  <a:srgbClr val="333333"/>
                </a:solidFill>
                <a:effectLst/>
                <a:latin typeface="Roboto" panose="02000000000000000000" pitchFamily="2" charset="0"/>
              </a:rPr>
              <a:t>the conditions that the client needs for the therapy to work.</a:t>
            </a:r>
            <a:endParaRPr lang="en-GB" b="0" i="0" dirty="0">
              <a:solidFill>
                <a:srgbClr val="333333"/>
              </a:solidFill>
              <a:effectLst/>
              <a:latin typeface="Roboto" panose="02000000000000000000" pitchFamily="2" charset="0"/>
            </a:endParaRPr>
          </a:p>
          <a:p>
            <a:pPr algn="l" fontAlgn="base"/>
            <a:r>
              <a:rPr lang="en-GB" b="0" i="0" dirty="0">
                <a:solidFill>
                  <a:srgbClr val="333333"/>
                </a:solidFill>
                <a:effectLst/>
                <a:latin typeface="Roboto" panose="02000000000000000000" pitchFamily="2" charset="0"/>
              </a:rPr>
              <a:t>These conditions need to be transmitted from the therapist to the client.</a:t>
            </a:r>
          </a:p>
          <a:p>
            <a:pPr algn="l" fontAlgn="base"/>
            <a:r>
              <a:rPr lang="en-GB" b="0" i="0" dirty="0">
                <a:solidFill>
                  <a:srgbClr val="333333"/>
                </a:solidFill>
                <a:effectLst/>
                <a:latin typeface="Roboto" panose="02000000000000000000" pitchFamily="2" charset="0"/>
              </a:rPr>
              <a:t>This enables the client to look at self and to be able to make appropriate changes.</a:t>
            </a:r>
          </a:p>
          <a:p>
            <a:pPr algn="l" fontAlgn="base"/>
            <a:r>
              <a:rPr lang="en-GB" b="0" i="0" dirty="0">
                <a:solidFill>
                  <a:srgbClr val="333333"/>
                </a:solidFill>
                <a:effectLst/>
                <a:latin typeface="Roboto" panose="02000000000000000000" pitchFamily="2" charset="0"/>
              </a:rPr>
              <a:t>The remaining three conditions are sometimes known as the </a:t>
            </a:r>
            <a:r>
              <a:rPr lang="en-GB" b="0" i="1" dirty="0">
                <a:solidFill>
                  <a:srgbClr val="333333"/>
                </a:solidFill>
                <a:effectLst/>
                <a:latin typeface="Roboto" panose="02000000000000000000" pitchFamily="2" charset="0"/>
              </a:rPr>
              <a:t>‘</a:t>
            </a:r>
            <a:r>
              <a:rPr lang="en-GB" b="1" i="1" dirty="0">
                <a:solidFill>
                  <a:srgbClr val="333333"/>
                </a:solidFill>
                <a:effectLst/>
                <a:latin typeface="Roboto" panose="02000000000000000000" pitchFamily="2" charset="0"/>
              </a:rPr>
              <a:t>hidden conditions</a:t>
            </a:r>
            <a:r>
              <a:rPr lang="en-GB" b="0" i="1" dirty="0">
                <a:solidFill>
                  <a:srgbClr val="333333"/>
                </a:solidFill>
                <a:effectLst/>
                <a:latin typeface="Roboto" panose="02000000000000000000" pitchFamily="2" charset="0"/>
              </a:rPr>
              <a:t>’</a:t>
            </a:r>
            <a:r>
              <a:rPr lang="en-GB" b="0" i="0" dirty="0">
                <a:solidFill>
                  <a:srgbClr val="333333"/>
                </a:solidFill>
                <a:effectLst/>
                <a:latin typeface="Roboto" panose="02000000000000000000" pitchFamily="2" charset="0"/>
              </a:rPr>
              <a:t> or the </a:t>
            </a:r>
            <a:r>
              <a:rPr lang="en-GB" b="0" i="1" dirty="0">
                <a:solidFill>
                  <a:srgbClr val="333333"/>
                </a:solidFill>
                <a:effectLst/>
                <a:latin typeface="Roboto" panose="02000000000000000000" pitchFamily="2" charset="0"/>
              </a:rPr>
              <a:t>‘</a:t>
            </a:r>
            <a:r>
              <a:rPr lang="en-GB" b="1" i="1" dirty="0">
                <a:solidFill>
                  <a:srgbClr val="333333"/>
                </a:solidFill>
                <a:effectLst/>
                <a:latin typeface="Roboto" panose="02000000000000000000" pitchFamily="2" charset="0"/>
              </a:rPr>
              <a:t>therapist’s conditions</a:t>
            </a:r>
            <a:r>
              <a:rPr lang="en-GB" b="0" i="1" dirty="0">
                <a:solidFill>
                  <a:srgbClr val="333333"/>
                </a:solidFill>
                <a:effectLst/>
                <a:latin typeface="Roboto" panose="02000000000000000000" pitchFamily="2" charset="0"/>
              </a:rPr>
              <a:t>’. Please refer to the you tube link that </a:t>
            </a:r>
            <a:r>
              <a:rPr lang="en-GB" i="1" dirty="0">
                <a:solidFill>
                  <a:srgbClr val="333333"/>
                </a:solidFill>
                <a:latin typeface="Roboto" panose="02000000000000000000" pitchFamily="2" charset="0"/>
              </a:rPr>
              <a:t>in your Sessions 2: Time on Moodle </a:t>
            </a:r>
            <a:endParaRPr lang="en-GB" b="0" i="1" dirty="0">
              <a:solidFill>
                <a:srgbClr val="333333"/>
              </a:solidFill>
              <a:effectLst/>
              <a:latin typeface="Roboto" panose="02000000000000000000" pitchFamily="2" charset="0"/>
            </a:endParaRPr>
          </a:p>
          <a:p>
            <a:endParaRPr lang="en-GB" dirty="0"/>
          </a:p>
        </p:txBody>
      </p:sp>
    </p:spTree>
    <p:extLst>
      <p:ext uri="{BB962C8B-B14F-4D97-AF65-F5344CB8AC3E}">
        <p14:creationId xmlns:p14="http://schemas.microsoft.com/office/powerpoint/2010/main" val="2379275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B7EF09-2728-4694-A5B5-76A0FE12E7BA}"/>
              </a:ext>
            </a:extLst>
          </p:cNvPr>
          <p:cNvSpPr>
            <a:spLocks noGrp="1"/>
          </p:cNvSpPr>
          <p:nvPr>
            <p:ph type="title"/>
          </p:nvPr>
        </p:nvSpPr>
        <p:spPr>
          <a:xfrm>
            <a:off x="581193" y="702156"/>
            <a:ext cx="6309003" cy="1013800"/>
          </a:xfrm>
        </p:spPr>
        <p:txBody>
          <a:bodyPr>
            <a:normAutofit/>
          </a:bodyPr>
          <a:lstStyle/>
          <a:p>
            <a:r>
              <a:rPr lang="en-GB">
                <a:solidFill>
                  <a:schemeClr val="tx2"/>
                </a:solidFill>
              </a:rPr>
              <a:t>Hidden Conditions</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C7E64FB-2DAD-48A4-85EE-7600499F8E23}"/>
              </a:ext>
            </a:extLst>
          </p:cNvPr>
          <p:cNvSpPr>
            <a:spLocks noGrp="1"/>
          </p:cNvSpPr>
          <p:nvPr>
            <p:ph idx="1"/>
          </p:nvPr>
        </p:nvSpPr>
        <p:spPr>
          <a:xfrm>
            <a:off x="581194" y="1896533"/>
            <a:ext cx="6309003" cy="3962266"/>
          </a:xfrm>
        </p:spPr>
        <p:txBody>
          <a:bodyPr>
            <a:normAutofit/>
          </a:bodyPr>
          <a:lstStyle/>
          <a:p>
            <a:r>
              <a:rPr lang="en-GB" sz="3600" dirty="0">
                <a:solidFill>
                  <a:schemeClr val="tx2"/>
                </a:solidFill>
              </a:rPr>
              <a:t>Psychological Contact</a:t>
            </a:r>
          </a:p>
          <a:p>
            <a:r>
              <a:rPr lang="en-GB" sz="3600" dirty="0">
                <a:solidFill>
                  <a:schemeClr val="tx2"/>
                </a:solidFill>
              </a:rPr>
              <a:t>Clients Perception of the therapist </a:t>
            </a:r>
          </a:p>
          <a:p>
            <a:r>
              <a:rPr lang="en-GB" sz="3600" dirty="0">
                <a:solidFill>
                  <a:schemeClr val="tx2"/>
                </a:solidFill>
              </a:rPr>
              <a:t>Client incongruence.</a:t>
            </a:r>
          </a:p>
        </p:txBody>
      </p:sp>
      <p:pic>
        <p:nvPicPr>
          <p:cNvPr id="5" name="Picture 4" descr="Close up image of hands applauding">
            <a:extLst>
              <a:ext uri="{FF2B5EF4-FFF2-40B4-BE49-F238E27FC236}">
                <a16:creationId xmlns:a16="http://schemas.microsoft.com/office/drawing/2014/main" id="{E166D96D-0D7F-4567-A985-AA589D63C175}"/>
              </a:ext>
            </a:extLst>
          </p:cNvPr>
          <p:cNvPicPr>
            <a:picLocks noChangeAspect="1"/>
          </p:cNvPicPr>
          <p:nvPr/>
        </p:nvPicPr>
        <p:blipFill rotWithShape="1">
          <a:blip r:embed="rId2"/>
          <a:srcRect l="33960" r="20578" b="-1"/>
          <a:stretch/>
        </p:blipFill>
        <p:spPr>
          <a:xfrm>
            <a:off x="7521283" y="10"/>
            <a:ext cx="4670717" cy="6857990"/>
          </a:xfrm>
          <a:prstGeom prst="rect">
            <a:avLst/>
          </a:prstGeom>
        </p:spPr>
      </p:pic>
    </p:spTree>
    <p:extLst>
      <p:ext uri="{BB962C8B-B14F-4D97-AF65-F5344CB8AC3E}">
        <p14:creationId xmlns:p14="http://schemas.microsoft.com/office/powerpoint/2010/main" val="3670437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13" descr="Carl Rogers' core conditions in counselling - empathy, congruence and unconditional positve regard">
            <a:extLst>
              <a:ext uri="{FF2B5EF4-FFF2-40B4-BE49-F238E27FC236}">
                <a16:creationId xmlns:a16="http://schemas.microsoft.com/office/drawing/2014/main" id="{F7DD4D20-C930-4DE9-BBEB-7B93E7771DDB}"/>
              </a:ext>
            </a:extLst>
          </p:cNvPr>
          <p:cNvPicPr>
            <a:picLocks/>
          </p:cNvPicPr>
          <p:nvPr/>
        </p:nvPicPr>
        <p:blipFill>
          <a:blip r:embed="rId2">
            <a:extLst>
              <a:ext uri="{28A0092B-C50C-407E-A947-70E740481C1C}">
                <a14:useLocalDpi xmlns:a14="http://schemas.microsoft.com/office/drawing/2010/main" val="0"/>
              </a:ext>
            </a:extLst>
          </a:blip>
          <a:stretch>
            <a:fillRect/>
          </a:stretch>
        </p:blipFill>
        <p:spPr bwMode="auto">
          <a:xfrm>
            <a:off x="1750142" y="647808"/>
            <a:ext cx="8770374" cy="5581779"/>
          </a:xfrm>
          <a:prstGeom prst="rect">
            <a:avLst/>
          </a:prstGeom>
          <a:noFill/>
        </p:spPr>
      </p:pic>
    </p:spTree>
    <p:extLst>
      <p:ext uri="{BB962C8B-B14F-4D97-AF65-F5344CB8AC3E}">
        <p14:creationId xmlns:p14="http://schemas.microsoft.com/office/powerpoint/2010/main" val="3368931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E1DD9C06-1A11-4618-976D-5D1D28C2D77B}"/>
              </a:ext>
            </a:extLst>
          </p:cNvPr>
          <p:cNvSpPr>
            <a:spLocks noGrp="1"/>
          </p:cNvSpPr>
          <p:nvPr>
            <p:ph type="title"/>
          </p:nvPr>
        </p:nvSpPr>
        <p:spPr>
          <a:xfrm>
            <a:off x="4382724" y="702156"/>
            <a:ext cx="7225075" cy="1013800"/>
          </a:xfrm>
        </p:spPr>
        <p:txBody>
          <a:bodyPr>
            <a:normAutofit/>
          </a:bodyPr>
          <a:lstStyle/>
          <a:p>
            <a:pPr eaLnBrk="1" hangingPunct="1"/>
            <a:r>
              <a:rPr lang="en-GB" altLang="en-US" dirty="0">
                <a:solidFill>
                  <a:schemeClr val="tx2"/>
                </a:solidFill>
              </a:rPr>
              <a:t>What is empathy </a:t>
            </a:r>
          </a:p>
        </p:txBody>
      </p:sp>
      <p:sp>
        <p:nvSpPr>
          <p:cNvPr id="141" name="Rectangle 14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3" name="Rectangle 14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45" name="Rectangle 144">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9941" name="Picture 39940">
            <a:extLst>
              <a:ext uri="{FF2B5EF4-FFF2-40B4-BE49-F238E27FC236}">
                <a16:creationId xmlns:a16="http://schemas.microsoft.com/office/drawing/2014/main" id="{4DE05026-C53F-4C50-85C4-4921F71FAFE0}"/>
              </a:ext>
            </a:extLst>
          </p:cNvPr>
          <p:cNvPicPr>
            <a:picLocks noChangeAspect="1"/>
          </p:cNvPicPr>
          <p:nvPr/>
        </p:nvPicPr>
        <p:blipFill rotWithShape="1">
          <a:blip r:embed="rId2"/>
          <a:srcRect l="21475" r="42448"/>
          <a:stretch/>
        </p:blipFill>
        <p:spPr>
          <a:xfrm>
            <a:off x="446534" y="601201"/>
            <a:ext cx="3703320" cy="5774200"/>
          </a:xfrm>
          <a:prstGeom prst="rect">
            <a:avLst/>
          </a:prstGeom>
        </p:spPr>
      </p:pic>
      <p:sp>
        <p:nvSpPr>
          <p:cNvPr id="39939" name="Content Placeholder 2">
            <a:extLst>
              <a:ext uri="{FF2B5EF4-FFF2-40B4-BE49-F238E27FC236}">
                <a16:creationId xmlns:a16="http://schemas.microsoft.com/office/drawing/2014/main" id="{F00D57BD-46A4-4CEA-A52E-7BE47DAD78C1}"/>
              </a:ext>
            </a:extLst>
          </p:cNvPr>
          <p:cNvSpPr>
            <a:spLocks noGrp="1"/>
          </p:cNvSpPr>
          <p:nvPr>
            <p:ph idx="1"/>
          </p:nvPr>
        </p:nvSpPr>
        <p:spPr>
          <a:xfrm>
            <a:off x="4382726" y="1896533"/>
            <a:ext cx="6878108" cy="3962266"/>
          </a:xfrm>
        </p:spPr>
        <p:txBody>
          <a:bodyPr rtlCol="0">
            <a:normAutofit/>
          </a:bodyPr>
          <a:lstStyle/>
          <a:p>
            <a:pPr eaLnBrk="1" fontAlgn="auto" hangingPunct="1">
              <a:spcAft>
                <a:spcPts val="0"/>
              </a:spcAft>
              <a:buFont typeface="Wingdings 3" charset="2"/>
              <a:buChar char=""/>
              <a:defRPr/>
            </a:pPr>
            <a:r>
              <a:rPr lang="en-GB" altLang="en-US" sz="2400" b="1" dirty="0"/>
              <a:t>Articulates that you understand</a:t>
            </a:r>
          </a:p>
          <a:p>
            <a:pPr eaLnBrk="1" fontAlgn="auto" hangingPunct="1">
              <a:spcAft>
                <a:spcPts val="0"/>
              </a:spcAft>
              <a:buFont typeface="Wingdings 3" charset="2"/>
              <a:buChar char=""/>
              <a:defRPr/>
            </a:pPr>
            <a:r>
              <a:rPr lang="en-GB" altLang="en-US" sz="2400" b="1" dirty="0"/>
              <a:t>Involves ‘taking in’ the world of another – what is it like to be that person</a:t>
            </a:r>
          </a:p>
          <a:p>
            <a:pPr eaLnBrk="1" fontAlgn="auto" hangingPunct="1">
              <a:spcAft>
                <a:spcPts val="0"/>
              </a:spcAft>
              <a:buFont typeface="Wingdings 3" charset="2"/>
              <a:buChar char=""/>
              <a:defRPr/>
            </a:pPr>
            <a:r>
              <a:rPr lang="en-GB" altLang="en-US" sz="2400" b="1" dirty="0"/>
              <a:t>‘Tuning in’, ‘Walking in another’s shoes’, seeing the world from another’s perspective</a:t>
            </a:r>
          </a:p>
          <a:p>
            <a:pPr eaLnBrk="1" fontAlgn="auto" hangingPunct="1">
              <a:spcAft>
                <a:spcPts val="0"/>
              </a:spcAft>
              <a:buFont typeface="Wingdings 3" charset="2"/>
              <a:buChar char=""/>
              <a:defRPr/>
            </a:pPr>
            <a:r>
              <a:rPr lang="en-GB" altLang="en-US" sz="2400" b="1" dirty="0"/>
              <a:t>Try to make sense of what we hear and understand the person on their own terms</a:t>
            </a:r>
          </a:p>
          <a:p>
            <a:pPr eaLnBrk="1" fontAlgn="auto" hangingPunct="1">
              <a:spcAft>
                <a:spcPts val="0"/>
              </a:spcAft>
              <a:buFont typeface="Wingdings 3" charset="2"/>
              <a:buChar char=""/>
              <a:defRPr/>
            </a:pPr>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721D5300-5328-4358-87F7-DB9820335798}"/>
              </a:ext>
            </a:extLst>
          </p:cNvPr>
          <p:cNvSpPr>
            <a:spLocks noGrp="1"/>
          </p:cNvSpPr>
          <p:nvPr>
            <p:ph type="title"/>
          </p:nvPr>
        </p:nvSpPr>
        <p:spPr>
          <a:xfrm>
            <a:off x="581192" y="702156"/>
            <a:ext cx="11029616" cy="1188720"/>
          </a:xfrm>
        </p:spPr>
        <p:txBody>
          <a:bodyPr>
            <a:normAutofit/>
          </a:bodyPr>
          <a:lstStyle/>
          <a:p>
            <a:pPr eaLnBrk="1" hangingPunct="1"/>
            <a:r>
              <a:rPr lang="en-GB" altLang="en-US"/>
              <a:t>Empathy</a:t>
            </a:r>
          </a:p>
        </p:txBody>
      </p:sp>
      <p:graphicFrame>
        <p:nvGraphicFramePr>
          <p:cNvPr id="38917" name="Content Placeholder 2">
            <a:extLst>
              <a:ext uri="{FF2B5EF4-FFF2-40B4-BE49-F238E27FC236}">
                <a16:creationId xmlns:a16="http://schemas.microsoft.com/office/drawing/2014/main" id="{79022032-1E4F-4FC9-B01C-A30491A18045}"/>
              </a:ext>
            </a:extLst>
          </p:cNvPr>
          <p:cNvGraphicFramePr>
            <a:graphicFrameLocks noGrp="1"/>
          </p:cNvGraphicFramePr>
          <p:nvPr>
            <p:ph idx="1"/>
            <p:extLst>
              <p:ext uri="{D42A27DB-BD31-4B8C-83A1-F6EECF244321}">
                <p14:modId xmlns:p14="http://schemas.microsoft.com/office/powerpoint/2010/main" val="2427936263"/>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12F6CE-426F-4BBE-90FD-53D2ACF59429}"/>
              </a:ext>
            </a:extLst>
          </p:cNvPr>
          <p:cNvSpPr>
            <a:spLocks noGrp="1"/>
          </p:cNvSpPr>
          <p:nvPr>
            <p:ph type="title"/>
          </p:nvPr>
        </p:nvSpPr>
        <p:spPr>
          <a:xfrm>
            <a:off x="581193" y="702156"/>
            <a:ext cx="6309003" cy="1013800"/>
          </a:xfrm>
        </p:spPr>
        <p:txBody>
          <a:bodyPr>
            <a:normAutofit/>
          </a:bodyPr>
          <a:lstStyle/>
          <a:p>
            <a:r>
              <a:rPr lang="en-GB" dirty="0">
                <a:solidFill>
                  <a:schemeClr val="tx2"/>
                </a:solidFill>
              </a:rPr>
              <a:t>Internal frame of reference </a:t>
            </a:r>
          </a:p>
        </p:txBody>
      </p:sp>
      <p:sp>
        <p:nvSpPr>
          <p:cNvPr id="21" name="Rectangle 2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2F084B8-014B-4FBB-A19E-9B133F032826}"/>
              </a:ext>
            </a:extLst>
          </p:cNvPr>
          <p:cNvSpPr>
            <a:spLocks noGrp="1"/>
          </p:cNvSpPr>
          <p:nvPr>
            <p:ph idx="1"/>
          </p:nvPr>
        </p:nvSpPr>
        <p:spPr>
          <a:xfrm>
            <a:off x="601948" y="1940778"/>
            <a:ext cx="6309003" cy="3962266"/>
          </a:xfrm>
        </p:spPr>
        <p:txBody>
          <a:bodyPr>
            <a:normAutofit/>
          </a:bodyPr>
          <a:lstStyle/>
          <a:p>
            <a:r>
              <a:rPr lang="en-GB" sz="2400" dirty="0">
                <a:solidFill>
                  <a:schemeClr val="tx1"/>
                </a:solidFill>
              </a:rPr>
              <a:t>"The state of empathy, or being empathic, is to perceive the internal frame of reference of another with accuracy and with the emotional components and meanings which pertain thereto as if one were the person." (Carl Rogers 1980 p. 140</a:t>
            </a:r>
            <a:r>
              <a:rPr lang="en-GB" dirty="0">
                <a:solidFill>
                  <a:schemeClr val="tx1"/>
                </a:solidFill>
              </a:rPr>
              <a:t>)</a:t>
            </a:r>
          </a:p>
        </p:txBody>
      </p:sp>
      <p:pic>
        <p:nvPicPr>
          <p:cNvPr id="4" name="Picture 3">
            <a:extLst>
              <a:ext uri="{FF2B5EF4-FFF2-40B4-BE49-F238E27FC236}">
                <a16:creationId xmlns:a16="http://schemas.microsoft.com/office/drawing/2014/main" id="{0822EC1D-2717-40D7-800E-3971FD889B7B}"/>
              </a:ext>
            </a:extLst>
          </p:cNvPr>
          <p:cNvPicPr>
            <a:picLocks noChangeAspect="1"/>
          </p:cNvPicPr>
          <p:nvPr/>
        </p:nvPicPr>
        <p:blipFill rotWithShape="1">
          <a:blip r:embed="rId2"/>
          <a:srcRect l="11729" r="35300" b="1"/>
          <a:stretch/>
        </p:blipFill>
        <p:spPr>
          <a:xfrm>
            <a:off x="7521283" y="10"/>
            <a:ext cx="4670717" cy="6857990"/>
          </a:xfrm>
          <a:prstGeom prst="rect">
            <a:avLst/>
          </a:prstGeom>
        </p:spPr>
      </p:pic>
    </p:spTree>
    <p:extLst>
      <p:ext uri="{BB962C8B-B14F-4D97-AF65-F5344CB8AC3E}">
        <p14:creationId xmlns:p14="http://schemas.microsoft.com/office/powerpoint/2010/main" val="38840168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7C582-7E0A-444C-AF6A-0FC33EEEA50E}"/>
              </a:ext>
            </a:extLst>
          </p:cNvPr>
          <p:cNvSpPr>
            <a:spLocks noGrp="1"/>
          </p:cNvSpPr>
          <p:nvPr>
            <p:ph type="title"/>
          </p:nvPr>
        </p:nvSpPr>
        <p:spPr/>
        <p:txBody>
          <a:bodyPr/>
          <a:lstStyle/>
          <a:p>
            <a:r>
              <a:rPr lang="en-GB" dirty="0"/>
              <a:t>The Power of Empathy – a larger perspective  </a:t>
            </a:r>
          </a:p>
        </p:txBody>
      </p:sp>
      <p:sp>
        <p:nvSpPr>
          <p:cNvPr id="3" name="Content Placeholder 2">
            <a:extLst>
              <a:ext uri="{FF2B5EF4-FFF2-40B4-BE49-F238E27FC236}">
                <a16:creationId xmlns:a16="http://schemas.microsoft.com/office/drawing/2014/main" id="{36727A85-9EFA-4693-BADC-E11F2C03A28B}"/>
              </a:ext>
            </a:extLst>
          </p:cNvPr>
          <p:cNvSpPr>
            <a:spLocks noGrp="1"/>
          </p:cNvSpPr>
          <p:nvPr>
            <p:ph idx="1"/>
          </p:nvPr>
        </p:nvSpPr>
        <p:spPr/>
        <p:txBody>
          <a:bodyPr>
            <a:normAutofit/>
          </a:bodyPr>
          <a:lstStyle/>
          <a:p>
            <a:r>
              <a:rPr lang="en-GB" sz="3600" dirty="0">
                <a:hlinkClick r:id="rId2"/>
              </a:rPr>
              <a:t>RSA ANIMATE: The Power of </a:t>
            </a:r>
            <a:r>
              <a:rPr lang="en-GB" sz="3600" dirty="0" err="1">
                <a:hlinkClick r:id="rId2"/>
              </a:rPr>
              <a:t>Outrospection</a:t>
            </a:r>
            <a:r>
              <a:rPr lang="en-GB" sz="3600" dirty="0">
                <a:hlinkClick r:id="rId2"/>
              </a:rPr>
              <a:t> – YouTube</a:t>
            </a:r>
            <a:endParaRPr lang="en-GB" sz="3600" dirty="0"/>
          </a:p>
          <a:p>
            <a:r>
              <a:rPr lang="en-GB" sz="3600" dirty="0" err="1">
                <a:hlinkClick r:id="rId3"/>
              </a:rPr>
              <a:t>Brené</a:t>
            </a:r>
            <a:r>
              <a:rPr lang="en-GB" sz="3600" dirty="0">
                <a:hlinkClick r:id="rId3"/>
              </a:rPr>
              <a:t> Brown on Empathy - YouTube</a:t>
            </a:r>
            <a:endParaRPr lang="en-GB" sz="3600" dirty="0"/>
          </a:p>
        </p:txBody>
      </p:sp>
    </p:spTree>
    <p:extLst>
      <p:ext uri="{BB962C8B-B14F-4D97-AF65-F5344CB8AC3E}">
        <p14:creationId xmlns:p14="http://schemas.microsoft.com/office/powerpoint/2010/main" val="4282701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4E620DDA-C533-4800-BEE7-B13415602373}"/>
              </a:ext>
            </a:extLst>
          </p:cNvPr>
          <p:cNvSpPr>
            <a:spLocks noGrp="1"/>
          </p:cNvSpPr>
          <p:nvPr>
            <p:ph type="title"/>
          </p:nvPr>
        </p:nvSpPr>
        <p:spPr>
          <a:xfrm>
            <a:off x="581193" y="702156"/>
            <a:ext cx="6309003" cy="1013800"/>
          </a:xfrm>
        </p:spPr>
        <p:txBody>
          <a:bodyPr>
            <a:normAutofit/>
          </a:bodyPr>
          <a:lstStyle/>
          <a:p>
            <a:pPr eaLnBrk="1" hangingPunct="1"/>
            <a:r>
              <a:rPr lang="en-GB" altLang="en-US">
                <a:solidFill>
                  <a:schemeClr val="tx2"/>
                </a:solidFill>
              </a:rPr>
              <a:t>Congruence</a:t>
            </a:r>
          </a:p>
        </p:txBody>
      </p:sp>
      <p:sp>
        <p:nvSpPr>
          <p:cNvPr id="76" name="Rectangle 75">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891" name="Content Placeholder 2">
            <a:extLst>
              <a:ext uri="{FF2B5EF4-FFF2-40B4-BE49-F238E27FC236}">
                <a16:creationId xmlns:a16="http://schemas.microsoft.com/office/drawing/2014/main" id="{69633C5F-2F55-4596-BEA6-F5F6F250B164}"/>
              </a:ext>
            </a:extLst>
          </p:cNvPr>
          <p:cNvSpPr>
            <a:spLocks noGrp="1"/>
          </p:cNvSpPr>
          <p:nvPr>
            <p:ph idx="1"/>
          </p:nvPr>
        </p:nvSpPr>
        <p:spPr>
          <a:xfrm>
            <a:off x="581194" y="1896533"/>
            <a:ext cx="6309003" cy="3962266"/>
          </a:xfrm>
        </p:spPr>
        <p:txBody>
          <a:bodyPr rtlCol="0">
            <a:normAutofit/>
          </a:bodyPr>
          <a:lstStyle/>
          <a:p>
            <a:pPr eaLnBrk="1" fontAlgn="auto" hangingPunct="1">
              <a:spcAft>
                <a:spcPts val="0"/>
              </a:spcAft>
              <a:buFont typeface="Wingdings 3" charset="2"/>
              <a:buChar char=""/>
              <a:defRPr/>
            </a:pPr>
            <a:r>
              <a:rPr lang="en-GB" altLang="en-US" sz="2400" b="1" dirty="0">
                <a:solidFill>
                  <a:schemeClr val="tx2"/>
                </a:solidFill>
              </a:rPr>
              <a:t>Congruence: is a willingness on your part to be authentic within the relationship, to allow your external responses to the client to match as closely as possible to your internal process but to do so in a sensitive manner appropriate to the relationship</a:t>
            </a:r>
          </a:p>
          <a:p>
            <a:pPr eaLnBrk="1" fontAlgn="auto" hangingPunct="1">
              <a:spcAft>
                <a:spcPts val="0"/>
              </a:spcAft>
              <a:buFont typeface="Wingdings 3" charset="2"/>
              <a:buChar char=""/>
              <a:defRPr/>
            </a:pPr>
            <a:r>
              <a:rPr lang="en-GB" sz="2400" dirty="0">
                <a:hlinkClick r:id="rId2"/>
              </a:rPr>
              <a:t>What is congruence in therapy? - YouTube</a:t>
            </a:r>
            <a:endParaRPr lang="en-GB" altLang="en-US" sz="2400" b="1" dirty="0">
              <a:solidFill>
                <a:schemeClr val="tx2"/>
              </a:solidFill>
            </a:endParaRPr>
          </a:p>
        </p:txBody>
      </p:sp>
      <p:pic>
        <p:nvPicPr>
          <p:cNvPr id="37893" name="Picture 37892" descr="People shaking hands">
            <a:extLst>
              <a:ext uri="{FF2B5EF4-FFF2-40B4-BE49-F238E27FC236}">
                <a16:creationId xmlns:a16="http://schemas.microsoft.com/office/drawing/2014/main" id="{E96D3CA0-A972-4BC0-B606-59DA5D0D47A1}"/>
              </a:ext>
            </a:extLst>
          </p:cNvPr>
          <p:cNvPicPr>
            <a:picLocks noChangeAspect="1"/>
          </p:cNvPicPr>
          <p:nvPr/>
        </p:nvPicPr>
        <p:blipFill rotWithShape="1">
          <a:blip r:embed="rId3"/>
          <a:srcRect l="18631" r="30290"/>
          <a:stretch/>
        </p:blipFill>
        <p:spPr>
          <a:xfrm>
            <a:off x="7521283" y="10"/>
            <a:ext cx="4670717" cy="685799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D1AB12-0483-444D-BBA4-434809796D7B}"/>
              </a:ext>
            </a:extLst>
          </p:cNvPr>
          <p:cNvSpPr>
            <a:spLocks noGrp="1"/>
          </p:cNvSpPr>
          <p:nvPr>
            <p:ph type="title"/>
          </p:nvPr>
        </p:nvSpPr>
        <p:spPr>
          <a:xfrm>
            <a:off x="581192" y="1507414"/>
            <a:ext cx="5120255" cy="3903332"/>
          </a:xfrm>
        </p:spPr>
        <p:txBody>
          <a:bodyPr anchor="t">
            <a:normAutofit/>
          </a:bodyPr>
          <a:lstStyle/>
          <a:p>
            <a:r>
              <a:rPr lang="en-GB" sz="4000" dirty="0">
                <a:solidFill>
                  <a:schemeClr val="tx1">
                    <a:lumMod val="85000"/>
                    <a:lumOff val="15000"/>
                  </a:schemeClr>
                </a:solidFill>
              </a:rPr>
              <a:t>Building a trusting relationship</a:t>
            </a: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27AE9A0-B679-4A32-A1EA-2E2CF4724FC6}"/>
              </a:ext>
            </a:extLst>
          </p:cNvPr>
          <p:cNvSpPr>
            <a:spLocks noGrp="1"/>
          </p:cNvSpPr>
          <p:nvPr>
            <p:ph idx="1"/>
          </p:nvPr>
        </p:nvSpPr>
        <p:spPr>
          <a:xfrm>
            <a:off x="6441743" y="1507415"/>
            <a:ext cx="4819091" cy="3903331"/>
          </a:xfrm>
          <a:ln w="57150">
            <a:noFill/>
          </a:ln>
        </p:spPr>
        <p:txBody>
          <a:bodyPr anchor="t">
            <a:normAutofit/>
          </a:bodyPr>
          <a:lstStyle/>
          <a:p>
            <a:pPr fontAlgn="base">
              <a:lnSpc>
                <a:spcPct val="100000"/>
              </a:lnSpc>
            </a:pPr>
            <a:r>
              <a:rPr lang="en-GB" b="0" i="0" dirty="0">
                <a:effectLst/>
                <a:latin typeface="Roboto" panose="02000000000000000000" pitchFamily="2" charset="0"/>
              </a:rPr>
              <a:t>This condition is important as it allows the client to build a trusting relationship with the counsellor.</a:t>
            </a:r>
          </a:p>
          <a:p>
            <a:pPr fontAlgn="base">
              <a:lnSpc>
                <a:spcPct val="100000"/>
              </a:lnSpc>
            </a:pPr>
            <a:r>
              <a:rPr lang="en-GB" b="0" i="0" dirty="0">
                <a:effectLst/>
                <a:latin typeface="Roboto" panose="02000000000000000000" pitchFamily="2" charset="0"/>
              </a:rPr>
              <a:t>The counsellor’s congruence can also help defeat negative attitudes or </a:t>
            </a:r>
            <a:r>
              <a:rPr lang="en-GB" b="1" i="0" dirty="0">
                <a:effectLst/>
                <a:latin typeface="Roboto" panose="02000000000000000000" pitchFamily="2" charset="0"/>
              </a:rPr>
              <a:t>conditions of worth </a:t>
            </a:r>
            <a:r>
              <a:rPr lang="en-GB" b="0" i="0" dirty="0">
                <a:effectLst/>
                <a:latin typeface="Roboto" panose="02000000000000000000" pitchFamily="2" charset="0"/>
              </a:rPr>
              <a:t>others may have placed on the client.</a:t>
            </a:r>
          </a:p>
          <a:p>
            <a:pPr fontAlgn="base">
              <a:lnSpc>
                <a:spcPct val="100000"/>
              </a:lnSpc>
            </a:pPr>
            <a:r>
              <a:rPr lang="en-GB" b="0" i="0" dirty="0">
                <a:effectLst/>
                <a:latin typeface="Roboto" panose="02000000000000000000" pitchFamily="2" charset="0"/>
              </a:rPr>
              <a:t>The counsellor’s warm and genuine approach allows the client to feel </a:t>
            </a:r>
            <a:r>
              <a:rPr lang="en-GB" b="0" i="1" dirty="0">
                <a:effectLst/>
                <a:latin typeface="Roboto" panose="02000000000000000000" pitchFamily="2" charset="0"/>
              </a:rPr>
              <a:t>valued</a:t>
            </a:r>
            <a:r>
              <a:rPr lang="en-GB" b="0" i="0" dirty="0">
                <a:effectLst/>
                <a:latin typeface="Roboto" panose="02000000000000000000" pitchFamily="2" charset="0"/>
              </a:rPr>
              <a:t>. This in turn builds self-esteem and trust in their own judgement. </a:t>
            </a:r>
          </a:p>
          <a:p>
            <a:pPr>
              <a:lnSpc>
                <a:spcPct val="100000"/>
              </a:lnSpc>
            </a:pPr>
            <a:endParaRPr lang="en-GB" dirty="0"/>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246060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5831F6F6-F880-46FB-A704-1D05E0C426A3}"/>
              </a:ext>
            </a:extLst>
          </p:cNvPr>
          <p:cNvSpPr>
            <a:spLocks noGrp="1"/>
          </p:cNvSpPr>
          <p:nvPr>
            <p:ph type="title"/>
          </p:nvPr>
        </p:nvSpPr>
        <p:spPr>
          <a:xfrm>
            <a:off x="581192" y="702156"/>
            <a:ext cx="11029616" cy="1188720"/>
          </a:xfrm>
        </p:spPr>
        <p:txBody>
          <a:bodyPr>
            <a:normAutofit/>
          </a:bodyPr>
          <a:lstStyle/>
          <a:p>
            <a:pPr eaLnBrk="1" hangingPunct="1"/>
            <a:r>
              <a:rPr lang="en-GB" altLang="en-US" dirty="0"/>
              <a:t>Unconditional Positive Regard</a:t>
            </a:r>
          </a:p>
        </p:txBody>
      </p:sp>
      <p:sp>
        <p:nvSpPr>
          <p:cNvPr id="36867" name="Content Placeholder 2">
            <a:extLst>
              <a:ext uri="{FF2B5EF4-FFF2-40B4-BE49-F238E27FC236}">
                <a16:creationId xmlns:a16="http://schemas.microsoft.com/office/drawing/2014/main" id="{20C83EFE-8929-490B-9841-51679684C2D6}"/>
              </a:ext>
            </a:extLst>
          </p:cNvPr>
          <p:cNvSpPr>
            <a:spLocks noGrp="1"/>
          </p:cNvSpPr>
          <p:nvPr>
            <p:ph idx="1"/>
          </p:nvPr>
        </p:nvSpPr>
        <p:spPr>
          <a:xfrm>
            <a:off x="581193" y="2340864"/>
            <a:ext cx="7024758" cy="3634486"/>
          </a:xfrm>
        </p:spPr>
        <p:txBody>
          <a:bodyPr rtlCol="0">
            <a:noAutofit/>
          </a:bodyPr>
          <a:lstStyle/>
          <a:p>
            <a:pPr eaLnBrk="1" fontAlgn="auto" hangingPunct="1">
              <a:spcAft>
                <a:spcPts val="0"/>
              </a:spcAft>
              <a:buFont typeface="Wingdings 3" charset="2"/>
              <a:buChar char=""/>
              <a:defRPr/>
            </a:pPr>
            <a:r>
              <a:rPr lang="en-GB" altLang="en-US" sz="2400" b="1" dirty="0"/>
              <a:t>Unconditional Positive Regard: An attitude of warmth, caring and interest towards the client and a willingness to acknowledge the separation between a person and their behaviour.</a:t>
            </a:r>
          </a:p>
          <a:p>
            <a:pPr eaLnBrk="1" fontAlgn="auto" hangingPunct="1">
              <a:spcAft>
                <a:spcPts val="0"/>
              </a:spcAft>
              <a:buFont typeface="Wingdings 3" charset="2"/>
              <a:buChar char=""/>
              <a:defRPr/>
            </a:pPr>
            <a:r>
              <a:rPr lang="en-GB" altLang="en-US" sz="2400" b="1" dirty="0"/>
              <a:t>It implies a non-judgemental approach and an acceptance of all the constituent parts of an individual, without discrimination, with the view that if you accept another, they can accept themselves.</a:t>
            </a:r>
          </a:p>
        </p:txBody>
      </p:sp>
      <p:pic>
        <p:nvPicPr>
          <p:cNvPr id="2" name="Picture 1">
            <a:extLst>
              <a:ext uri="{FF2B5EF4-FFF2-40B4-BE49-F238E27FC236}">
                <a16:creationId xmlns:a16="http://schemas.microsoft.com/office/drawing/2014/main" id="{437013FC-3A23-4097-856A-10FB73F84EEA}"/>
              </a:ext>
            </a:extLst>
          </p:cNvPr>
          <p:cNvPicPr>
            <a:picLocks noChangeAspect="1"/>
          </p:cNvPicPr>
          <p:nvPr/>
        </p:nvPicPr>
        <p:blipFill rotWithShape="1">
          <a:blip r:embed="rId2"/>
          <a:srcRect l="8032" r="13794" b="-2"/>
          <a:stretch/>
        </p:blipFill>
        <p:spPr>
          <a:xfrm>
            <a:off x="8051799" y="2340864"/>
            <a:ext cx="3683001" cy="3634486"/>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1" name="Rectangle 2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6022499E-526D-4229-A5EE-24DF654F80AE}"/>
              </a:ext>
            </a:extLst>
          </p:cNvPr>
          <p:cNvSpPr>
            <a:spLocks noGrp="1"/>
          </p:cNvSpPr>
          <p:nvPr>
            <p:ph type="title"/>
          </p:nvPr>
        </p:nvSpPr>
        <p:spPr>
          <a:xfrm>
            <a:off x="584200" y="1488030"/>
            <a:ext cx="3412067" cy="3514355"/>
          </a:xfrm>
        </p:spPr>
        <p:txBody>
          <a:bodyPr vert="horz" lIns="91440" tIns="45720" rIns="91440" bIns="45720" rtlCol="0" anchor="b">
            <a:normAutofit/>
          </a:bodyPr>
          <a:lstStyle/>
          <a:p>
            <a:r>
              <a:rPr lang="en-US" sz="3600" dirty="0">
                <a:solidFill>
                  <a:schemeClr val="accent1"/>
                </a:solidFill>
              </a:rPr>
              <a:t>Ground rules and Contracting </a:t>
            </a:r>
          </a:p>
        </p:txBody>
      </p:sp>
      <p:pic>
        <p:nvPicPr>
          <p:cNvPr id="7" name="Graphic 6" descr="Contract">
            <a:extLst>
              <a:ext uri="{FF2B5EF4-FFF2-40B4-BE49-F238E27FC236}">
                <a16:creationId xmlns:a16="http://schemas.microsoft.com/office/drawing/2014/main" id="{EA1B2159-AE2D-479E-86CE-D7E1929FC0C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3101353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693B07CD-AF7D-4BB3-B40A-324C72E3F8DB}"/>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100" dirty="0">
                <a:solidFill>
                  <a:srgbClr val="00B0F0"/>
                </a:solidFill>
              </a:rPr>
              <a:t>Attending Skills Demonstration</a:t>
            </a:r>
            <a:br>
              <a:rPr lang="en-US" sz="3100" dirty="0">
                <a:solidFill>
                  <a:srgbClr val="00B0F0"/>
                </a:solidFill>
              </a:rPr>
            </a:br>
            <a:br>
              <a:rPr lang="en-US" sz="3100" dirty="0">
                <a:solidFill>
                  <a:srgbClr val="00B0F0"/>
                </a:solidFill>
              </a:rPr>
            </a:br>
            <a:r>
              <a:rPr lang="en-US" sz="3100" dirty="0">
                <a:solidFill>
                  <a:srgbClr val="00B0F0"/>
                </a:solidFill>
              </a:rPr>
              <a:t> </a:t>
            </a:r>
          </a:p>
        </p:txBody>
      </p:sp>
      <p:pic>
        <p:nvPicPr>
          <p:cNvPr id="4" name="Content Placeholder 3">
            <a:extLst>
              <a:ext uri="{FF2B5EF4-FFF2-40B4-BE49-F238E27FC236}">
                <a16:creationId xmlns:a16="http://schemas.microsoft.com/office/drawing/2014/main" id="{3F9080A4-1F3A-4DDF-8256-F86EB08D1F16}"/>
              </a:ext>
            </a:extLst>
          </p:cNvPr>
          <p:cNvPicPr>
            <a:picLocks noGrp="1" noChangeAspect="1"/>
          </p:cNvPicPr>
          <p:nvPr>
            <p:ph idx="1"/>
          </p:nvPr>
        </p:nvPicPr>
        <p:blipFill>
          <a:blip r:embed="rId2"/>
          <a:stretch>
            <a:fillRect/>
          </a:stretch>
        </p:blipFill>
        <p:spPr>
          <a:xfrm>
            <a:off x="4765053" y="983793"/>
            <a:ext cx="6764864" cy="4866705"/>
          </a:xfrm>
          <a:prstGeom prst="rect">
            <a:avLst/>
          </a:prstGeom>
        </p:spPr>
      </p:pic>
    </p:spTree>
    <p:extLst>
      <p:ext uri="{BB962C8B-B14F-4D97-AF65-F5344CB8AC3E}">
        <p14:creationId xmlns:p14="http://schemas.microsoft.com/office/powerpoint/2010/main" val="1475360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2F2F9-2E93-475F-BCDA-267FF1144D30}"/>
              </a:ext>
            </a:extLst>
          </p:cNvPr>
          <p:cNvSpPr>
            <a:spLocks noGrp="1"/>
          </p:cNvSpPr>
          <p:nvPr>
            <p:ph type="title"/>
          </p:nvPr>
        </p:nvSpPr>
        <p:spPr>
          <a:xfrm>
            <a:off x="263525" y="5445125"/>
            <a:ext cx="5545138" cy="1009650"/>
          </a:xfrm>
        </p:spPr>
        <p:txBody>
          <a:bodyPr/>
          <a:lstStyle/>
          <a:p>
            <a:pPr>
              <a:defRPr/>
            </a:pPr>
            <a:r>
              <a:rPr lang="en-GB" sz="2400" b="1" dirty="0">
                <a:solidFill>
                  <a:schemeClr val="accent1"/>
                </a:solidFill>
              </a:rPr>
              <a:t>Overview &amp; Demonstration of basic active listening skills </a:t>
            </a:r>
          </a:p>
        </p:txBody>
      </p:sp>
      <p:sp>
        <p:nvSpPr>
          <p:cNvPr id="3" name="Content Placeholder 2">
            <a:extLst>
              <a:ext uri="{FF2B5EF4-FFF2-40B4-BE49-F238E27FC236}">
                <a16:creationId xmlns:a16="http://schemas.microsoft.com/office/drawing/2014/main" id="{26A1E5F8-11C2-459B-8369-BAE080AFEA4E}"/>
              </a:ext>
            </a:extLst>
          </p:cNvPr>
          <p:cNvSpPr>
            <a:spLocks noGrp="1"/>
          </p:cNvSpPr>
          <p:nvPr>
            <p:ph idx="1"/>
          </p:nvPr>
        </p:nvSpPr>
        <p:spPr>
          <a:xfrm>
            <a:off x="479425" y="404813"/>
            <a:ext cx="5472113" cy="5040312"/>
          </a:xfrm>
        </p:spPr>
        <p:txBody>
          <a:bodyPr>
            <a:normAutofit lnSpcReduction="10000"/>
          </a:bodyPr>
          <a:lstStyle/>
          <a:p>
            <a:pPr marL="0" indent="0">
              <a:buFont typeface="Wingdings 3" panose="05040102010807070707" pitchFamily="18" charset="2"/>
              <a:buNone/>
              <a:defRPr/>
            </a:pPr>
            <a:endParaRPr lang="en-GB" sz="2800" b="1" dirty="0">
              <a:solidFill>
                <a:schemeClr val="tx1"/>
              </a:solidFill>
            </a:endParaRPr>
          </a:p>
          <a:p>
            <a:pPr marL="0" indent="0">
              <a:buFont typeface="Wingdings 3" panose="05040102010807070707" pitchFamily="18" charset="2"/>
              <a:buNone/>
              <a:defRPr/>
            </a:pPr>
            <a:r>
              <a:rPr lang="en-GB" sz="2000" b="1" dirty="0">
                <a:solidFill>
                  <a:srgbClr val="0070C0"/>
                </a:solidFill>
              </a:rPr>
              <a:t>Attending and Non Verbal Listening skills</a:t>
            </a:r>
          </a:p>
          <a:p>
            <a:pPr marL="0" indent="0">
              <a:buFont typeface="Wingdings 3" panose="05040102010807070707" pitchFamily="18" charset="2"/>
              <a:buNone/>
              <a:defRPr/>
            </a:pPr>
            <a:r>
              <a:rPr lang="en-GB" b="1" dirty="0">
                <a:solidFill>
                  <a:schemeClr val="tx1"/>
                </a:solidFill>
              </a:rPr>
              <a:t>Building a rapport</a:t>
            </a:r>
          </a:p>
          <a:p>
            <a:pPr marL="0" indent="0">
              <a:buFont typeface="Wingdings 3" panose="05040102010807070707" pitchFamily="18" charset="2"/>
              <a:buNone/>
              <a:defRPr/>
            </a:pPr>
            <a:r>
              <a:rPr lang="en-GB" b="1" dirty="0">
                <a:solidFill>
                  <a:schemeClr val="tx1"/>
                </a:solidFill>
              </a:rPr>
              <a:t>SOLER (Gerard Egan – Skilled Helper) </a:t>
            </a:r>
          </a:p>
          <a:p>
            <a:pPr>
              <a:buFont typeface="Wingdings" panose="05000000000000000000" pitchFamily="2" charset="2"/>
              <a:buChar char="Ø"/>
              <a:defRPr/>
            </a:pPr>
            <a:r>
              <a:rPr lang="en-GB" b="1" dirty="0">
                <a:solidFill>
                  <a:schemeClr val="tx1"/>
                </a:solidFill>
              </a:rPr>
              <a:t>Sitting Squarely, Open Posture, Leaning In, Eye Contact, Relaxed body</a:t>
            </a:r>
          </a:p>
          <a:p>
            <a:pPr marL="0" indent="0">
              <a:buFont typeface="Wingdings 3" panose="05040102010807070707" pitchFamily="18" charset="2"/>
              <a:buNone/>
              <a:defRPr/>
            </a:pPr>
            <a:r>
              <a:rPr lang="en-GB" b="1" dirty="0">
                <a:solidFill>
                  <a:schemeClr val="tx1"/>
                </a:solidFill>
              </a:rPr>
              <a:t>Use of minimal encouragers </a:t>
            </a:r>
          </a:p>
          <a:p>
            <a:pPr marL="0" indent="0">
              <a:buFont typeface="Wingdings 3" panose="05040102010807070707" pitchFamily="18" charset="2"/>
              <a:buNone/>
              <a:defRPr/>
            </a:pPr>
            <a:r>
              <a:rPr lang="en-GB" sz="2000" b="1" dirty="0">
                <a:solidFill>
                  <a:srgbClr val="0070C0"/>
                </a:solidFill>
              </a:rPr>
              <a:t>Active Listening Skills</a:t>
            </a:r>
          </a:p>
          <a:p>
            <a:pPr marL="0" indent="0">
              <a:buFont typeface="Wingdings 3" panose="05040102010807070707" pitchFamily="18" charset="2"/>
              <a:buNone/>
              <a:defRPr/>
            </a:pPr>
            <a:r>
              <a:rPr lang="en-GB" b="1" dirty="0">
                <a:solidFill>
                  <a:schemeClr val="tx1"/>
                </a:solidFill>
              </a:rPr>
              <a:t>Use of Silence</a:t>
            </a:r>
          </a:p>
          <a:p>
            <a:pPr marL="0" indent="0">
              <a:buFont typeface="Wingdings 3" panose="05040102010807070707" pitchFamily="18" charset="2"/>
              <a:buNone/>
              <a:defRPr/>
            </a:pPr>
            <a:r>
              <a:rPr lang="en-GB" b="1" dirty="0">
                <a:solidFill>
                  <a:schemeClr val="tx1"/>
                </a:solidFill>
              </a:rPr>
              <a:t>Reflective Skills</a:t>
            </a:r>
          </a:p>
          <a:p>
            <a:pPr>
              <a:buFont typeface="Wingdings" panose="05000000000000000000" pitchFamily="2" charset="2"/>
              <a:buChar char="Ø"/>
              <a:defRPr/>
            </a:pPr>
            <a:r>
              <a:rPr lang="en-GB" b="1" dirty="0">
                <a:solidFill>
                  <a:schemeClr val="tx1"/>
                </a:solidFill>
              </a:rPr>
              <a:t>Restating, paraphrasing and summarising</a:t>
            </a:r>
          </a:p>
          <a:p>
            <a:pPr marL="0" indent="0">
              <a:buFont typeface="Wingdings 3" panose="05040102010807070707" pitchFamily="18" charset="2"/>
              <a:buNone/>
              <a:defRPr/>
            </a:pPr>
            <a:r>
              <a:rPr lang="en-GB" dirty="0"/>
              <a:t> </a:t>
            </a:r>
          </a:p>
        </p:txBody>
      </p:sp>
      <p:pic>
        <p:nvPicPr>
          <p:cNvPr id="12292" name="Picture 5">
            <a:extLst>
              <a:ext uri="{FF2B5EF4-FFF2-40B4-BE49-F238E27FC236}">
                <a16:creationId xmlns:a16="http://schemas.microsoft.com/office/drawing/2014/main" id="{C9FEF93A-3807-4310-AB96-E575E2B76BA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14594" y="0"/>
            <a:ext cx="610596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1" name="Rectangle 2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1106517-81C5-4C0D-A720-AD74BF460BEF}"/>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Small group work </a:t>
            </a:r>
          </a:p>
        </p:txBody>
      </p:sp>
      <p:pic>
        <p:nvPicPr>
          <p:cNvPr id="7" name="Graphic 6" descr="Group Object">
            <a:extLst>
              <a:ext uri="{FF2B5EF4-FFF2-40B4-BE49-F238E27FC236}">
                <a16:creationId xmlns:a16="http://schemas.microsoft.com/office/drawing/2014/main" id="{004319AB-566C-42FA-AF6C-C4A136A31F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21404071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49B3F-1BBD-45D0-935A-64EC9552EA54}"/>
              </a:ext>
            </a:extLst>
          </p:cNvPr>
          <p:cNvSpPr>
            <a:spLocks noGrp="1"/>
          </p:cNvSpPr>
          <p:nvPr>
            <p:ph type="title"/>
          </p:nvPr>
        </p:nvSpPr>
        <p:spPr/>
        <p:txBody>
          <a:bodyPr/>
          <a:lstStyle/>
          <a:p>
            <a:r>
              <a:rPr lang="en-GB" dirty="0"/>
              <a:t>Library resources:  Counselling Books, Carl Rogers and Journal Articles </a:t>
            </a:r>
          </a:p>
        </p:txBody>
      </p:sp>
      <p:pic>
        <p:nvPicPr>
          <p:cNvPr id="5" name="Content Placeholder 4">
            <a:extLst>
              <a:ext uri="{FF2B5EF4-FFF2-40B4-BE49-F238E27FC236}">
                <a16:creationId xmlns:a16="http://schemas.microsoft.com/office/drawing/2014/main" id="{2A49DB4F-49D2-4CD7-BEF5-C7E934701093}"/>
              </a:ext>
            </a:extLst>
          </p:cNvPr>
          <p:cNvPicPr>
            <a:picLocks noGrp="1" noChangeAspect="1"/>
          </p:cNvPicPr>
          <p:nvPr>
            <p:ph idx="1"/>
          </p:nvPr>
        </p:nvPicPr>
        <p:blipFill>
          <a:blip r:embed="rId2"/>
          <a:stretch>
            <a:fillRect/>
          </a:stretch>
        </p:blipFill>
        <p:spPr>
          <a:xfrm>
            <a:off x="921657" y="2341563"/>
            <a:ext cx="10464800" cy="4291466"/>
          </a:xfrm>
        </p:spPr>
      </p:pic>
    </p:spTree>
    <p:extLst>
      <p:ext uri="{BB962C8B-B14F-4D97-AF65-F5344CB8AC3E}">
        <p14:creationId xmlns:p14="http://schemas.microsoft.com/office/powerpoint/2010/main" val="12825410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FECDAF-A50F-4B7F-849B-D665338CF062}"/>
              </a:ext>
            </a:extLst>
          </p:cNvPr>
          <p:cNvSpPr>
            <a:spLocks noGrp="1"/>
          </p:cNvSpPr>
          <p:nvPr>
            <p:ph type="title"/>
          </p:nvPr>
        </p:nvSpPr>
        <p:spPr>
          <a:xfrm>
            <a:off x="581193" y="702156"/>
            <a:ext cx="6309003" cy="1013800"/>
          </a:xfrm>
        </p:spPr>
        <p:txBody>
          <a:bodyPr>
            <a:normAutofit/>
          </a:bodyPr>
          <a:lstStyle/>
          <a:p>
            <a:r>
              <a:rPr lang="en-GB">
                <a:solidFill>
                  <a:schemeClr val="tx2"/>
                </a:solidFill>
              </a:rPr>
              <a:t>Evaluation of the Day/Feedback</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78A988E-19F9-44F0-A22A-7F60822A05A5}"/>
              </a:ext>
            </a:extLst>
          </p:cNvPr>
          <p:cNvSpPr>
            <a:spLocks noGrp="1"/>
          </p:cNvSpPr>
          <p:nvPr>
            <p:ph idx="1"/>
          </p:nvPr>
        </p:nvSpPr>
        <p:spPr>
          <a:xfrm>
            <a:off x="581194" y="1896533"/>
            <a:ext cx="6309003" cy="3962266"/>
          </a:xfrm>
        </p:spPr>
        <p:txBody>
          <a:bodyPr>
            <a:normAutofit/>
          </a:bodyPr>
          <a:lstStyle/>
          <a:p>
            <a:r>
              <a:rPr lang="en-GB" sz="4000" dirty="0">
                <a:solidFill>
                  <a:schemeClr val="tx2"/>
                </a:solidFill>
              </a:rPr>
              <a:t>What was helpful</a:t>
            </a:r>
          </a:p>
          <a:p>
            <a:r>
              <a:rPr lang="en-GB" sz="4000" dirty="0">
                <a:solidFill>
                  <a:schemeClr val="tx2"/>
                </a:solidFill>
              </a:rPr>
              <a:t>What was challenging or not helpful</a:t>
            </a:r>
          </a:p>
          <a:p>
            <a:r>
              <a:rPr lang="en-GB" sz="4000" dirty="0">
                <a:solidFill>
                  <a:schemeClr val="tx2"/>
                </a:solidFill>
              </a:rPr>
              <a:t>Any other suggestions. </a:t>
            </a:r>
          </a:p>
          <a:p>
            <a:pPr marL="0" indent="0">
              <a:buNone/>
            </a:pPr>
            <a:endParaRPr lang="en-GB" dirty="0">
              <a:solidFill>
                <a:schemeClr val="tx2"/>
              </a:solidFill>
            </a:endParaRPr>
          </a:p>
        </p:txBody>
      </p:sp>
      <p:pic>
        <p:nvPicPr>
          <p:cNvPr id="5" name="Picture 4" descr="Wood human figure">
            <a:extLst>
              <a:ext uri="{FF2B5EF4-FFF2-40B4-BE49-F238E27FC236}">
                <a16:creationId xmlns:a16="http://schemas.microsoft.com/office/drawing/2014/main" id="{4124AF58-86BA-4330-8487-A89527195916}"/>
              </a:ext>
            </a:extLst>
          </p:cNvPr>
          <p:cNvPicPr>
            <a:picLocks noChangeAspect="1"/>
          </p:cNvPicPr>
          <p:nvPr/>
        </p:nvPicPr>
        <p:blipFill rotWithShape="1">
          <a:blip r:embed="rId2"/>
          <a:srcRect l="1983" r="52556" b="-1"/>
          <a:stretch/>
        </p:blipFill>
        <p:spPr>
          <a:xfrm>
            <a:off x="7521283" y="10"/>
            <a:ext cx="4670717" cy="6857990"/>
          </a:xfrm>
          <a:prstGeom prst="rect">
            <a:avLst/>
          </a:prstGeom>
        </p:spPr>
      </p:pic>
    </p:spTree>
    <p:extLst>
      <p:ext uri="{BB962C8B-B14F-4D97-AF65-F5344CB8AC3E}">
        <p14:creationId xmlns:p14="http://schemas.microsoft.com/office/powerpoint/2010/main" val="31232002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751E5-446B-4A4C-88E2-9FD6EE9E6C86}"/>
              </a:ext>
            </a:extLst>
          </p:cNvPr>
          <p:cNvSpPr>
            <a:spLocks noGrp="1"/>
          </p:cNvSpPr>
          <p:nvPr>
            <p:ph type="title"/>
          </p:nvPr>
        </p:nvSpPr>
        <p:spPr>
          <a:xfrm>
            <a:off x="581192" y="702156"/>
            <a:ext cx="11029616" cy="1073890"/>
          </a:xfrm>
        </p:spPr>
        <p:txBody>
          <a:bodyPr>
            <a:normAutofit fontScale="90000"/>
          </a:bodyPr>
          <a:lstStyle/>
          <a:p>
            <a:r>
              <a:rPr lang="en-GB" dirty="0"/>
              <a:t>References and resources</a:t>
            </a:r>
            <a:br>
              <a:rPr lang="en-GB" dirty="0"/>
            </a:br>
            <a:br>
              <a:rPr lang="en-GB" dirty="0"/>
            </a:br>
            <a:r>
              <a:rPr lang="en-GB" dirty="0"/>
              <a:t> </a:t>
            </a:r>
          </a:p>
        </p:txBody>
      </p:sp>
      <p:sp>
        <p:nvSpPr>
          <p:cNvPr id="3" name="Content Placeholder 2">
            <a:extLst>
              <a:ext uri="{FF2B5EF4-FFF2-40B4-BE49-F238E27FC236}">
                <a16:creationId xmlns:a16="http://schemas.microsoft.com/office/drawing/2014/main" id="{0742479C-41EB-447A-B274-60C50A6281A4}"/>
              </a:ext>
            </a:extLst>
          </p:cNvPr>
          <p:cNvSpPr>
            <a:spLocks noGrp="1"/>
          </p:cNvSpPr>
          <p:nvPr>
            <p:ph idx="1"/>
          </p:nvPr>
        </p:nvSpPr>
        <p:spPr>
          <a:xfrm>
            <a:off x="519646" y="1705708"/>
            <a:ext cx="11029615" cy="4287227"/>
          </a:xfrm>
        </p:spPr>
        <p:txBody>
          <a:bodyPr>
            <a:normAutofit fontScale="85000" lnSpcReduction="20000"/>
          </a:bodyPr>
          <a:lstStyle/>
          <a:p>
            <a:pPr marL="0" indent="0" defTabSz="914400">
              <a:lnSpc>
                <a:spcPct val="100000"/>
              </a:lnSpc>
              <a:spcBef>
                <a:spcPts val="1000"/>
              </a:spcBef>
              <a:spcAft>
                <a:spcPts val="0"/>
              </a:spcAft>
              <a:buClrTx/>
              <a:buSzTx/>
              <a:buNone/>
              <a:defRPr/>
            </a:pPr>
            <a:endParaRPr kumimoji="0" lang="en-GB" sz="2600" b="1" i="0" u="none" strike="noStrike" kern="1200" cap="none" spc="0" normalizeH="0" baseline="0" noProof="0" dirty="0">
              <a:ln>
                <a:noFill/>
              </a:ln>
              <a:solidFill>
                <a:srgbClr val="0070C0"/>
              </a:solidFill>
              <a:effectLst/>
              <a:uLnTx/>
              <a:uFillTx/>
              <a:latin typeface="Calibri Light" panose="020F0302020204030204"/>
              <a:ea typeface="+mn-ea"/>
              <a:cs typeface="+mn-cs"/>
            </a:endParaRPr>
          </a:p>
          <a:p>
            <a:pPr marL="0" indent="0" defTabSz="914400">
              <a:lnSpc>
                <a:spcPct val="100000"/>
              </a:lnSpc>
              <a:spcBef>
                <a:spcPts val="1000"/>
              </a:spcBef>
              <a:spcAft>
                <a:spcPts val="0"/>
              </a:spcAft>
              <a:buClrTx/>
              <a:buSzTx/>
              <a:buNone/>
              <a:defRPr/>
            </a:pPr>
            <a:endParaRPr kumimoji="0" lang="en-GB" sz="2600" b="1" i="0" u="none" strike="noStrike" kern="1200" cap="none" spc="0" normalizeH="0" baseline="0" noProof="0" dirty="0">
              <a:ln>
                <a:noFill/>
              </a:ln>
              <a:solidFill>
                <a:srgbClr val="0070C0"/>
              </a:solidFill>
              <a:effectLst/>
              <a:uLnTx/>
              <a:uFillTx/>
              <a:latin typeface="Calibri Light" panose="020F0302020204030204"/>
              <a:ea typeface="+mn-ea"/>
              <a:cs typeface="+mn-cs"/>
            </a:endParaRPr>
          </a:p>
          <a:p>
            <a:pPr marL="0" indent="0" defTabSz="914400">
              <a:lnSpc>
                <a:spcPct val="100000"/>
              </a:lnSpc>
              <a:spcBef>
                <a:spcPts val="1000"/>
              </a:spcBef>
              <a:spcAft>
                <a:spcPts val="0"/>
              </a:spcAft>
              <a:buClrTx/>
              <a:buSzTx/>
              <a:buNone/>
              <a:defRPr/>
            </a:pPr>
            <a:r>
              <a:rPr kumimoji="0" lang="en-GB" sz="26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The Counselling Tutor </a:t>
            </a:r>
            <a:r>
              <a:rPr kumimoji="0" lang="en-GB" sz="26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https://counsellingtutor.com/counselling-approaches/person-centred-approach-to-counselling/carl-rogers-core-conditions/</a:t>
            </a:r>
            <a:endParaRPr kumimoji="0" lang="en-GB" sz="26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0" indent="0" defTabSz="914400">
              <a:lnSpc>
                <a:spcPct val="100000"/>
              </a:lnSpc>
              <a:spcBef>
                <a:spcPts val="1000"/>
              </a:spcBef>
              <a:spcAft>
                <a:spcPts val="0"/>
              </a:spcAft>
              <a:buClrTx/>
              <a:buSzTx/>
              <a:buNone/>
              <a:defRPr/>
            </a:pPr>
            <a:r>
              <a:rPr lang="en-GB" sz="2800" b="0" i="0" dirty="0">
                <a:solidFill>
                  <a:srgbClr val="373A3C"/>
                </a:solidFill>
                <a:effectLst/>
                <a:latin typeface="Arial" panose="020B0604020202020204" pitchFamily="34" charset="0"/>
                <a:cs typeface="Arial" panose="020B0604020202020204" pitchFamily="34" charset="0"/>
              </a:rPr>
              <a:t>Midwinter, R. (2015).</a:t>
            </a:r>
            <a:r>
              <a:rPr lang="en-GB" sz="2800" b="0" i="1" dirty="0">
                <a:solidFill>
                  <a:srgbClr val="373A3C"/>
                </a:solidFill>
                <a:effectLst/>
                <a:latin typeface="Arial" panose="020B0604020202020204" pitchFamily="34" charset="0"/>
                <a:cs typeface="Arial" panose="020B0604020202020204" pitchFamily="34" charset="0"/>
              </a:rPr>
              <a:t> Embedding Counselling and Communication Skills</a:t>
            </a:r>
            <a:r>
              <a:rPr lang="en-GB" sz="2800" b="0" i="0" dirty="0">
                <a:solidFill>
                  <a:srgbClr val="373A3C"/>
                </a:solidFill>
                <a:effectLst/>
                <a:latin typeface="Arial" panose="020B0604020202020204" pitchFamily="34" charset="0"/>
                <a:cs typeface="Arial" panose="020B0604020202020204" pitchFamily="34" charset="0"/>
              </a:rPr>
              <a:t>. Routledge. </a:t>
            </a:r>
          </a:p>
          <a:p>
            <a:pPr marL="0" indent="0" defTabSz="914400">
              <a:lnSpc>
                <a:spcPct val="100000"/>
              </a:lnSpc>
              <a:spcBef>
                <a:spcPts val="1000"/>
              </a:spcBef>
              <a:spcAft>
                <a:spcPts val="0"/>
              </a:spcAft>
              <a:buClrTx/>
              <a:buSzTx/>
              <a:buNone/>
              <a:defRPr/>
            </a:pPr>
            <a:r>
              <a:rPr lang="en-GB" sz="2800" b="0" i="0" dirty="0">
                <a:solidFill>
                  <a:srgbClr val="373A3C"/>
                </a:solidFill>
                <a:effectLst/>
                <a:latin typeface="Arial" panose="020B0604020202020204" pitchFamily="34" charset="0"/>
                <a:cs typeface="Arial" panose="020B0604020202020204" pitchFamily="34" charset="0"/>
              </a:rPr>
              <a:t>McLeod, J.&amp; McLeod, J. (2011). C</a:t>
            </a:r>
            <a:r>
              <a:rPr lang="en-GB" sz="2800" b="0" i="1" dirty="0">
                <a:solidFill>
                  <a:srgbClr val="373A3C"/>
                </a:solidFill>
                <a:effectLst/>
                <a:latin typeface="Arial" panose="020B0604020202020204" pitchFamily="34" charset="0"/>
                <a:cs typeface="Arial" panose="020B0604020202020204" pitchFamily="34" charset="0"/>
              </a:rPr>
              <a:t>ounselling skills: a practical guide for Counsellors and helping professionals.</a:t>
            </a:r>
            <a:r>
              <a:rPr lang="en-GB" sz="2800" b="0" i="0" dirty="0">
                <a:solidFill>
                  <a:srgbClr val="373A3C"/>
                </a:solidFill>
                <a:effectLst/>
                <a:latin typeface="Arial" panose="020B0604020202020204" pitchFamily="34" charset="0"/>
                <a:cs typeface="Arial" panose="020B0604020202020204" pitchFamily="34" charset="0"/>
              </a:rPr>
              <a:t>  McGraw Hill /Open University Press </a:t>
            </a:r>
            <a:endParaRPr kumimoji="0" lang="en-GB" sz="26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Rogers, C. (2007) The Necessary and Sufficient Conditions of Therapeutic Personality Change Psychotherapy: Theory, Research, Practice, Training Copyright 2007 by the American Psychological Association 2007, Vol. 44, No. 3, 240 –248 0033-3204/07/$12.00 DOI: 10.1037/0033-3204.44.3.240</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solidFill>
                <a:srgbClr val="0070C0"/>
              </a:solidFill>
              <a:effectLst/>
              <a:uLnTx/>
              <a:uFillTx/>
              <a:latin typeface="Calibri Light" panose="020F0302020204030204"/>
              <a:ea typeface="+mn-ea"/>
              <a:cs typeface="+mn-cs"/>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solidFill>
                <a:srgbClr val="0070C0"/>
              </a:solidFill>
              <a:effectLst/>
              <a:uLnTx/>
              <a:uFillTx/>
              <a:latin typeface="Calibri Light" panose="020F0302020204030204"/>
              <a:ea typeface="+mn-ea"/>
              <a:cs typeface="+mn-cs"/>
            </a:endParaRPr>
          </a:p>
          <a:p>
            <a:endParaRPr lang="en-GB" dirty="0"/>
          </a:p>
        </p:txBody>
      </p:sp>
    </p:spTree>
    <p:extLst>
      <p:ext uri="{BB962C8B-B14F-4D97-AF65-F5344CB8AC3E}">
        <p14:creationId xmlns:p14="http://schemas.microsoft.com/office/powerpoint/2010/main" val="4056587828"/>
      </p:ext>
    </p:extLst>
  </p:cSld>
  <p:clrMapOvr>
    <a:masterClrMapping/>
  </p:clrMapOvr>
</p:sld>
</file>

<file path=ppt/theme/theme1.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DF95FD5-1F25-4FA5-84C8-2AB1AFB896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8C6403A-684A-431F-8F36-A24C99E28661}">
  <ds:schemaRefs>
    <ds:schemaRef ds:uri="http://schemas.microsoft.com/sharepoint/v3/contenttype/forms"/>
  </ds:schemaRefs>
</ds:datastoreItem>
</file>

<file path=customXml/itemProps3.xml><?xml version="1.0" encoding="utf-8"?>
<ds:datastoreItem xmlns:ds="http://schemas.openxmlformats.org/officeDocument/2006/customXml" ds:itemID="{F2455B2D-BAB7-438A-85DA-0266A24CB79F}">
  <ds:schemaRefs>
    <ds:schemaRef ds:uri="http://purl.org/dc/terms/"/>
    <ds:schemaRef ds:uri="http://purl.org/dc/dcmitype/"/>
    <ds:schemaRef ds:uri="http://purl.org/dc/elements/1.1/"/>
    <ds:schemaRef ds:uri="http://schemas.microsoft.com/office/2006/metadata/properties"/>
    <ds:schemaRef ds:uri="http://schemas.microsoft.com/office/2006/documentManagement/types"/>
    <ds:schemaRef ds:uri="http://schemas.microsoft.com/office/infopath/2007/PartnerControls"/>
    <ds:schemaRef ds:uri="http://www.w3.org/XML/1998/namespace"/>
    <ds:schemaRef ds:uri="http://schemas.openxmlformats.org/package/2006/metadata/core-properties"/>
    <ds:schemaRef ds:uri="16c05727-aa75-4e4a-9b5f-8a80a1165891"/>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{26663FD1-C94B-41EA-BAAD-1D9AFAA671FA}tf11964407_win32</Template>
  <TotalTime>0</TotalTime>
  <Words>912</Words>
  <Application>Microsoft Office PowerPoint</Application>
  <PresentationFormat>Widescreen</PresentationFormat>
  <Paragraphs>79</Paragraphs>
  <Slides>21</Slides>
  <Notes>1</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21</vt:i4>
      </vt:variant>
    </vt:vector>
  </HeadingPairs>
  <TitlesOfParts>
    <vt:vector size="34" baseType="lpstr">
      <vt:lpstr>Calibri</vt:lpstr>
      <vt:lpstr>Roboto</vt:lpstr>
      <vt:lpstr>Calibri Light</vt:lpstr>
      <vt:lpstr>Wingdings 3</vt:lpstr>
      <vt:lpstr>Open Sans</vt:lpstr>
      <vt:lpstr>Gill Sans MT</vt:lpstr>
      <vt:lpstr>Wingdings 2</vt:lpstr>
      <vt:lpstr>Aptos</vt:lpstr>
      <vt:lpstr>Franklin Gothic Book</vt:lpstr>
      <vt:lpstr>Arial</vt:lpstr>
      <vt:lpstr>Franklin Gothic Demi</vt:lpstr>
      <vt:lpstr>Wingdings</vt:lpstr>
      <vt:lpstr>DividendVTI</vt:lpstr>
      <vt:lpstr>Introduction to Counselling Skills </vt:lpstr>
      <vt:lpstr>              Welcome/Introductions  Listening Activity   Theoretical Underpinning and Models of Counselling Skills- Core Conditions   Group Contracting  Demonstration of Skills  Small Group Work         </vt:lpstr>
      <vt:lpstr>Active Listening Skills Activity </vt:lpstr>
      <vt:lpstr>Theoretical Underpinning and Models of Counselling Skills- Core Conditions </vt:lpstr>
      <vt:lpstr>Person centred core conditions </vt:lpstr>
      <vt:lpstr>Hidden Conditions</vt:lpstr>
      <vt:lpstr>PowerPoint Presentation</vt:lpstr>
      <vt:lpstr>What is empathy </vt:lpstr>
      <vt:lpstr>Empathy</vt:lpstr>
      <vt:lpstr>Internal frame of reference </vt:lpstr>
      <vt:lpstr>The Power of Empathy – a larger perspective  </vt:lpstr>
      <vt:lpstr>Congruence</vt:lpstr>
      <vt:lpstr>Building a trusting relationship</vt:lpstr>
      <vt:lpstr>Unconditional Positive Regard</vt:lpstr>
      <vt:lpstr>Ground rules and Contracting </vt:lpstr>
      <vt:lpstr>Attending Skills Demonstration   </vt:lpstr>
      <vt:lpstr>Overview &amp; Demonstration of basic active listening skills </vt:lpstr>
      <vt:lpstr>Small group work </vt:lpstr>
      <vt:lpstr>Library resources:  Counselling Books, Carl Rogers and Journal Articles </vt:lpstr>
      <vt:lpstr>Evaluation of the Day/Feedback</vt:lpstr>
      <vt:lpstr>References and resources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Counselling Skills</dc:title>
  <dc:creator>Ruth Groff</dc:creator>
  <cp:lastModifiedBy>Lymarie Rodriguez</cp:lastModifiedBy>
  <cp:revision>18</cp:revision>
  <dcterms:created xsi:type="dcterms:W3CDTF">2022-01-24T18:35:43Z</dcterms:created>
  <dcterms:modified xsi:type="dcterms:W3CDTF">2025-02-04T21:41:41Z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