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3" r:id="rId2"/>
    <p:sldId id="284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  <p:sldId id="265" r:id="rId13"/>
    <p:sldId id="266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6" r:id="rId22"/>
    <p:sldId id="275" r:id="rId23"/>
    <p:sldId id="277" r:id="rId24"/>
    <p:sldId id="278" r:id="rId25"/>
    <p:sldId id="279" r:id="rId26"/>
    <p:sldId id="280" r:id="rId27"/>
    <p:sldId id="281" r:id="rId28"/>
    <p:sldId id="282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80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63775"/>
            <a:ext cx="7772400" cy="1470025"/>
          </a:xfrm>
        </p:spPr>
        <p:txBody>
          <a:bodyPr/>
          <a:lstStyle/>
          <a:p>
            <a:r>
              <a:rPr lang="en-GB" dirty="0" smtClean="0"/>
              <a:t>Object Oriented Programming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25230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Contents: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lnSpcReduction="1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Intro to C++</a:t>
            </a:r>
            <a:endParaRPr lang="en-US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Improving on C programming language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Inline functions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Objects, </a:t>
            </a:r>
            <a:r>
              <a:rPr lang="en-US" dirty="0" err="1" smtClean="0">
                <a:solidFill>
                  <a:schemeClr val="tx1"/>
                </a:solidFill>
              </a:rPr>
              <a:t>behaviours</a:t>
            </a:r>
            <a:r>
              <a:rPr lang="en-US" dirty="0" smtClean="0">
                <a:solidFill>
                  <a:schemeClr val="tx1"/>
                </a:solidFill>
              </a:rPr>
              <a:t> and class relationships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Action / Object oriented programming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Limitations of structures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C++ classes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Scope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Interface / implementation</a:t>
            </a:r>
            <a:endParaRPr lang="en-US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anose="020B0604020202020204" pitchFamily="34" charset="0"/>
              <a:buChar char="•"/>
            </a:pPr>
            <a:endParaRPr lang="en-US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21806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Improving on C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C++ improves on many of C’s features and provides object oriented programming (</a:t>
            </a:r>
            <a:r>
              <a:rPr lang="en-US" i="1" dirty="0"/>
              <a:t>OOP</a:t>
            </a:r>
            <a:r>
              <a:rPr lang="en-US" dirty="0"/>
              <a:t>). This section covers many of C++’s enhancements to C.</a:t>
            </a:r>
            <a:endParaRPr lang="en-GB" dirty="0"/>
          </a:p>
          <a:p>
            <a:r>
              <a:rPr lang="en-US" dirty="0"/>
              <a:t> </a:t>
            </a:r>
            <a:endParaRPr lang="en-GB" dirty="0"/>
          </a:p>
          <a:p>
            <a:r>
              <a:rPr lang="en-US" dirty="0"/>
              <a:t>C++ was developed by Bjarne </a:t>
            </a:r>
            <a:r>
              <a:rPr lang="en-US" dirty="0" err="1"/>
              <a:t>Stroustrup</a:t>
            </a:r>
            <a:r>
              <a:rPr lang="en-US" dirty="0"/>
              <a:t> at Bell Laboratories and was originally named “C with classes”. The name C++ includes C’s increment operator (++) to indicate that C++ is an enhanced version of 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66230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Declarations in C++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77500" lnSpcReduction="2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In C, all declarations must appear before any executable statements in a block. </a:t>
            </a:r>
            <a:endParaRPr lang="en-US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In </a:t>
            </a:r>
            <a:r>
              <a:rPr lang="en-US" dirty="0">
                <a:solidFill>
                  <a:schemeClr val="tx1"/>
                </a:solidFill>
              </a:rPr>
              <a:t>C++, declarations can appear anywhere an executable statement can appear providing the declarations precede the use of what is being declared.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E</a:t>
            </a:r>
            <a:r>
              <a:rPr lang="en-US" dirty="0" smtClean="0">
                <a:solidFill>
                  <a:schemeClr val="tx1"/>
                </a:solidFill>
              </a:rPr>
              <a:t>xample</a:t>
            </a:r>
            <a:r>
              <a:rPr lang="en-US" dirty="0">
                <a:solidFill>
                  <a:schemeClr val="tx1"/>
                </a:solidFill>
              </a:rPr>
              <a:t>: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sz="2600" dirty="0" err="1" smtClean="0">
                <a:solidFill>
                  <a:srgbClr val="0070C0"/>
                </a:solidFill>
              </a:rPr>
              <a:t>cout</a:t>
            </a:r>
            <a:r>
              <a:rPr lang="en-US" sz="2600" dirty="0" smtClean="0">
                <a:solidFill>
                  <a:schemeClr val="tx1"/>
                </a:solidFill>
              </a:rPr>
              <a:t> </a:t>
            </a:r>
            <a:r>
              <a:rPr lang="en-US" sz="2600" dirty="0">
                <a:solidFill>
                  <a:schemeClr val="tx1"/>
                </a:solidFill>
              </a:rPr>
              <a:t>&lt;&lt; "Enter two integers: ";</a:t>
            </a:r>
            <a:endParaRPr lang="en-GB" sz="2600" dirty="0">
              <a:solidFill>
                <a:schemeClr val="tx1"/>
              </a:solidFill>
            </a:endParaRPr>
          </a:p>
          <a:p>
            <a:pPr algn="l"/>
            <a:r>
              <a:rPr lang="en-US" sz="2600" dirty="0" err="1" smtClean="0">
                <a:solidFill>
                  <a:srgbClr val="0070C0"/>
                </a:solidFill>
              </a:rPr>
              <a:t>int</a:t>
            </a:r>
            <a:r>
              <a:rPr lang="en-US" sz="2600" dirty="0" smtClean="0">
                <a:solidFill>
                  <a:srgbClr val="0070C0"/>
                </a:solidFill>
              </a:rPr>
              <a:t> </a:t>
            </a:r>
            <a:r>
              <a:rPr lang="en-US" sz="2600" dirty="0" err="1">
                <a:solidFill>
                  <a:schemeClr val="tx1"/>
                </a:solidFill>
              </a:rPr>
              <a:t>x,y</a:t>
            </a:r>
            <a:r>
              <a:rPr lang="en-US" sz="2600" dirty="0">
                <a:solidFill>
                  <a:schemeClr val="tx1"/>
                </a:solidFill>
              </a:rPr>
              <a:t>;</a:t>
            </a:r>
            <a:endParaRPr lang="en-GB" sz="2600" dirty="0">
              <a:solidFill>
                <a:schemeClr val="tx1"/>
              </a:solidFill>
            </a:endParaRPr>
          </a:p>
          <a:p>
            <a:pPr algn="l"/>
            <a:r>
              <a:rPr lang="en-US" sz="2600" dirty="0" err="1" smtClean="0">
                <a:solidFill>
                  <a:srgbClr val="0070C0"/>
                </a:solidFill>
              </a:rPr>
              <a:t>cin</a:t>
            </a:r>
            <a:r>
              <a:rPr lang="en-US" sz="2600" dirty="0" smtClean="0">
                <a:solidFill>
                  <a:srgbClr val="0070C0"/>
                </a:solidFill>
              </a:rPr>
              <a:t> </a:t>
            </a:r>
            <a:r>
              <a:rPr lang="en-US" sz="2600" dirty="0">
                <a:solidFill>
                  <a:schemeClr val="tx1"/>
                </a:solidFill>
              </a:rPr>
              <a:t>&gt;&gt; x &gt;&gt; y;</a:t>
            </a:r>
            <a:endParaRPr lang="en-GB" sz="2600" dirty="0">
              <a:solidFill>
                <a:schemeClr val="tx1"/>
              </a:solidFill>
            </a:endParaRPr>
          </a:p>
          <a:p>
            <a:pPr algn="l"/>
            <a:r>
              <a:rPr lang="en-US" sz="2600" dirty="0" err="1" smtClean="0">
                <a:solidFill>
                  <a:srgbClr val="0070C0"/>
                </a:solidFill>
              </a:rPr>
              <a:t>cout</a:t>
            </a:r>
            <a:r>
              <a:rPr lang="en-US" sz="2600" dirty="0" smtClean="0">
                <a:solidFill>
                  <a:srgbClr val="0070C0"/>
                </a:solidFill>
              </a:rPr>
              <a:t> </a:t>
            </a:r>
            <a:r>
              <a:rPr lang="en-US" sz="2600" dirty="0">
                <a:solidFill>
                  <a:schemeClr val="tx1"/>
                </a:solidFill>
              </a:rPr>
              <a:t>&lt;&lt; "The sum of " &lt;&lt; x &lt;&lt; " and " &lt;&lt; y &lt;&lt; " is " &lt;&lt; </a:t>
            </a:r>
            <a:r>
              <a:rPr lang="en-US" sz="2600" dirty="0" err="1">
                <a:solidFill>
                  <a:schemeClr val="tx1"/>
                </a:solidFill>
              </a:rPr>
              <a:t>x+y</a:t>
            </a:r>
            <a:r>
              <a:rPr lang="en-US" sz="2600" dirty="0">
                <a:solidFill>
                  <a:schemeClr val="tx1"/>
                </a:solidFill>
              </a:rPr>
              <a:t> &lt;&lt; '\n';</a:t>
            </a:r>
            <a:endParaRPr lang="en-GB" sz="2600" dirty="0">
              <a:solidFill>
                <a:schemeClr val="tx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35410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Declarations in C++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70000" lnSpcReduction="2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Also </a:t>
            </a:r>
            <a:r>
              <a:rPr lang="en-US" dirty="0">
                <a:solidFill>
                  <a:schemeClr val="tx1"/>
                </a:solidFill>
              </a:rPr>
              <a:t>variables can be declared in the initialization section of a </a:t>
            </a:r>
            <a:r>
              <a:rPr lang="en-US" b="1" dirty="0">
                <a:solidFill>
                  <a:schemeClr val="tx1"/>
                </a:solidFill>
              </a:rPr>
              <a:t>for</a:t>
            </a:r>
            <a:r>
              <a:rPr lang="en-US" dirty="0">
                <a:solidFill>
                  <a:schemeClr val="tx1"/>
                </a:solidFill>
              </a:rPr>
              <a:t> structure: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	</a:t>
            </a:r>
            <a:r>
              <a:rPr lang="en-US" sz="2900" dirty="0">
                <a:solidFill>
                  <a:srgbClr val="0070C0"/>
                </a:solidFill>
              </a:rPr>
              <a:t>fo</a:t>
            </a:r>
            <a:r>
              <a:rPr lang="en-US" sz="2900" dirty="0">
                <a:solidFill>
                  <a:schemeClr val="tx1"/>
                </a:solidFill>
              </a:rPr>
              <a:t>r(</a:t>
            </a:r>
            <a:r>
              <a:rPr lang="en-US" sz="2900" dirty="0" err="1">
                <a:solidFill>
                  <a:srgbClr val="0070C0"/>
                </a:solidFill>
              </a:rPr>
              <a:t>int</a:t>
            </a:r>
            <a:r>
              <a:rPr lang="en-US" sz="2900" dirty="0">
                <a:solidFill>
                  <a:schemeClr val="tx1"/>
                </a:solidFill>
              </a:rPr>
              <a:t> </a:t>
            </a:r>
            <a:r>
              <a:rPr lang="en-US" sz="2900" dirty="0" err="1">
                <a:solidFill>
                  <a:schemeClr val="tx1"/>
                </a:solidFill>
              </a:rPr>
              <a:t>i</a:t>
            </a:r>
            <a:r>
              <a:rPr lang="en-US" sz="2900" dirty="0">
                <a:solidFill>
                  <a:schemeClr val="tx1"/>
                </a:solidFill>
              </a:rPr>
              <a:t>=0; </a:t>
            </a:r>
            <a:r>
              <a:rPr lang="en-US" sz="2900" dirty="0" err="1">
                <a:solidFill>
                  <a:schemeClr val="tx1"/>
                </a:solidFill>
              </a:rPr>
              <a:t>i</a:t>
            </a:r>
            <a:r>
              <a:rPr lang="en-US" sz="2900" dirty="0">
                <a:solidFill>
                  <a:schemeClr val="tx1"/>
                </a:solidFill>
              </a:rPr>
              <a:t>&lt;10; </a:t>
            </a:r>
            <a:r>
              <a:rPr lang="en-US" sz="2900" dirty="0" err="1">
                <a:solidFill>
                  <a:schemeClr val="tx1"/>
                </a:solidFill>
              </a:rPr>
              <a:t>i</a:t>
            </a:r>
            <a:r>
              <a:rPr lang="en-US" sz="2900" dirty="0">
                <a:solidFill>
                  <a:schemeClr val="tx1"/>
                </a:solidFill>
              </a:rPr>
              <a:t>++ )</a:t>
            </a:r>
            <a:endParaRPr lang="en-GB" sz="2900" dirty="0">
              <a:solidFill>
                <a:schemeClr val="tx1"/>
              </a:solidFill>
            </a:endParaRPr>
          </a:p>
          <a:p>
            <a:pPr algn="l"/>
            <a:r>
              <a:rPr lang="en-US" sz="2900" dirty="0">
                <a:solidFill>
                  <a:schemeClr val="tx1"/>
                </a:solidFill>
              </a:rPr>
              <a:t>	{</a:t>
            </a:r>
            <a:endParaRPr lang="en-GB" sz="2900" dirty="0">
              <a:solidFill>
                <a:schemeClr val="tx1"/>
              </a:solidFill>
            </a:endParaRPr>
          </a:p>
          <a:p>
            <a:pPr algn="l"/>
            <a:r>
              <a:rPr lang="en-US" sz="2900" dirty="0" smtClean="0">
                <a:solidFill>
                  <a:schemeClr val="tx1"/>
                </a:solidFill>
              </a:rPr>
              <a:t>		</a:t>
            </a:r>
            <a:r>
              <a:rPr lang="en-US" sz="2900" dirty="0" err="1" smtClean="0">
                <a:solidFill>
                  <a:srgbClr val="0070C0"/>
                </a:solidFill>
              </a:rPr>
              <a:t>cout</a:t>
            </a:r>
            <a:r>
              <a:rPr lang="en-US" sz="2900" dirty="0" smtClean="0">
                <a:solidFill>
                  <a:schemeClr val="tx1"/>
                </a:solidFill>
              </a:rPr>
              <a:t> </a:t>
            </a:r>
            <a:r>
              <a:rPr lang="en-US" sz="2900" dirty="0">
                <a:solidFill>
                  <a:schemeClr val="tx1"/>
                </a:solidFill>
              </a:rPr>
              <a:t>&lt;&lt; </a:t>
            </a:r>
            <a:r>
              <a:rPr lang="en-US" sz="2900" dirty="0" err="1" smtClean="0">
                <a:solidFill>
                  <a:schemeClr val="tx1"/>
                </a:solidFill>
              </a:rPr>
              <a:t>i</a:t>
            </a:r>
            <a:r>
              <a:rPr lang="en-US" sz="2900" dirty="0" smtClean="0">
                <a:solidFill>
                  <a:schemeClr val="tx1"/>
                </a:solidFill>
              </a:rPr>
              <a:t> </a:t>
            </a:r>
            <a:r>
              <a:rPr lang="en-US" sz="2900" dirty="0">
                <a:solidFill>
                  <a:schemeClr val="tx1"/>
                </a:solidFill>
              </a:rPr>
              <a:t>&lt;&lt; ‘\n’;</a:t>
            </a:r>
            <a:endParaRPr lang="en-GB" sz="2900" dirty="0">
              <a:solidFill>
                <a:schemeClr val="tx1"/>
              </a:solidFill>
            </a:endParaRPr>
          </a:p>
          <a:p>
            <a:pPr algn="l"/>
            <a:r>
              <a:rPr lang="en-US" sz="2900" dirty="0" smtClean="0">
                <a:solidFill>
                  <a:schemeClr val="tx1"/>
                </a:solidFill>
              </a:rPr>
              <a:t>	}</a:t>
            </a:r>
            <a:endParaRPr lang="en-GB" sz="2900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endParaRPr lang="en-US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The </a:t>
            </a:r>
            <a:r>
              <a:rPr lang="en-US" dirty="0">
                <a:solidFill>
                  <a:schemeClr val="tx1"/>
                </a:solidFill>
              </a:rPr>
              <a:t>scope of a local C++ variable begins with its declaration and extends to the right closing brace. </a:t>
            </a:r>
            <a:endParaRPr lang="en-US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Therefore </a:t>
            </a:r>
            <a:r>
              <a:rPr lang="en-US" dirty="0">
                <a:solidFill>
                  <a:schemeClr val="tx1"/>
                </a:solidFill>
              </a:rPr>
              <a:t>statements preceding a variable declaration cannot reference the variable even if the statements are in the same block.</a:t>
            </a:r>
            <a:endParaRPr lang="en-GB" dirty="0">
              <a:solidFill>
                <a:schemeClr val="tx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7813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Function Prototypes and Type Checking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500" dirty="0">
                <a:solidFill>
                  <a:schemeClr val="tx1"/>
                </a:solidFill>
              </a:rPr>
              <a:t>In ANSI C, function prototypes are optional. </a:t>
            </a:r>
            <a:endParaRPr lang="en-US" sz="2500" dirty="0" smtClean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500" dirty="0" smtClean="0">
                <a:solidFill>
                  <a:schemeClr val="tx1"/>
                </a:solidFill>
              </a:rPr>
              <a:t>In </a:t>
            </a:r>
            <a:r>
              <a:rPr lang="en-US" sz="2500" dirty="0">
                <a:solidFill>
                  <a:schemeClr val="tx1"/>
                </a:solidFill>
              </a:rPr>
              <a:t>C++ they are </a:t>
            </a:r>
            <a:r>
              <a:rPr lang="en-US" sz="2500" b="1" dirty="0">
                <a:solidFill>
                  <a:schemeClr val="tx1"/>
                </a:solidFill>
              </a:rPr>
              <a:t>required</a:t>
            </a:r>
            <a:r>
              <a:rPr lang="en-US" sz="2500" dirty="0">
                <a:solidFill>
                  <a:schemeClr val="tx1"/>
                </a:solidFill>
              </a:rPr>
              <a:t> for all functions.</a:t>
            </a:r>
            <a:endParaRPr lang="en-GB" sz="2500" dirty="0">
              <a:solidFill>
                <a:schemeClr val="tx1"/>
              </a:solidFill>
            </a:endParaRPr>
          </a:p>
          <a:p>
            <a:pPr algn="l"/>
            <a:r>
              <a:rPr lang="en-US" sz="2500" dirty="0">
                <a:solidFill>
                  <a:schemeClr val="tx1"/>
                </a:solidFill>
              </a:rPr>
              <a:t> </a:t>
            </a:r>
            <a:endParaRPr lang="en-GB" sz="25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500" dirty="0">
                <a:solidFill>
                  <a:schemeClr val="tx1"/>
                </a:solidFill>
              </a:rPr>
              <a:t>However, a function defined in a file before any call to the function, does not require a separate function prototype. In this case, the function header acts as the function prototype.</a:t>
            </a:r>
          </a:p>
        </p:txBody>
      </p:sp>
    </p:spTree>
    <p:extLst>
      <p:ext uri="{BB962C8B-B14F-4D97-AF65-F5344CB8AC3E}">
        <p14:creationId xmlns:p14="http://schemas.microsoft.com/office/powerpoint/2010/main" val="20312208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Function Prototypes and Type Checking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1000" y="1600200"/>
            <a:ext cx="8458200" cy="4495800"/>
          </a:xfrm>
        </p:spPr>
        <p:txBody>
          <a:bodyPr>
            <a:noAutofit/>
          </a:bodyPr>
          <a:lstStyle/>
          <a:p>
            <a:pPr algn="l"/>
            <a:r>
              <a:rPr lang="en-US" sz="2000" dirty="0">
                <a:solidFill>
                  <a:srgbClr val="00B050"/>
                </a:solidFill>
              </a:rPr>
              <a:t>// function prototype</a:t>
            </a:r>
            <a:endParaRPr lang="en-GB" sz="2000" dirty="0">
              <a:solidFill>
                <a:srgbClr val="00B050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void print(</a:t>
            </a:r>
            <a:r>
              <a:rPr lang="en-US" sz="2000" dirty="0" err="1">
                <a:solidFill>
                  <a:srgbClr val="0070C0"/>
                </a:solidFill>
              </a:rPr>
              <a:t>int</a:t>
            </a:r>
            <a:r>
              <a:rPr lang="en-US" sz="2000" dirty="0" smtClean="0">
                <a:solidFill>
                  <a:schemeClr val="tx1"/>
                </a:solidFill>
              </a:rPr>
              <a:t>);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 smtClean="0">
                <a:solidFill>
                  <a:srgbClr val="00B050"/>
                </a:solidFill>
              </a:rPr>
              <a:t>// function definition.... does not need separate function prototype</a:t>
            </a:r>
            <a:endParaRPr lang="en-GB" sz="2000" dirty="0" smtClean="0">
              <a:solidFill>
                <a:srgbClr val="00B050"/>
              </a:solidFill>
            </a:endParaRPr>
          </a:p>
          <a:p>
            <a:pPr algn="l"/>
            <a:r>
              <a:rPr lang="en-US" sz="2000" dirty="0" err="1" smtClean="0">
                <a:solidFill>
                  <a:srgbClr val="0070C0"/>
                </a:solidFill>
              </a:rPr>
              <a:t>int</a:t>
            </a:r>
            <a:r>
              <a:rPr lang="en-US" sz="2000" dirty="0" smtClean="0">
                <a:solidFill>
                  <a:schemeClr val="tx1"/>
                </a:solidFill>
              </a:rPr>
              <a:t> square(</a:t>
            </a:r>
            <a:r>
              <a:rPr lang="en-US" sz="2000" dirty="0" err="1" smtClean="0">
                <a:solidFill>
                  <a:srgbClr val="0070C0"/>
                </a:solidFill>
              </a:rPr>
              <a:t>int</a:t>
            </a:r>
            <a:r>
              <a:rPr lang="en-US" sz="2000" dirty="0" smtClean="0">
                <a:solidFill>
                  <a:schemeClr val="tx1"/>
                </a:solidFill>
              </a:rPr>
              <a:t> x){</a:t>
            </a:r>
            <a:endParaRPr lang="en-GB" sz="2000" dirty="0" smtClean="0">
              <a:solidFill>
                <a:schemeClr val="tx1"/>
              </a:solidFill>
            </a:endParaRPr>
          </a:p>
          <a:p>
            <a:pPr algn="l"/>
            <a:r>
              <a:rPr lang="en-US" sz="2000" dirty="0" smtClean="0">
                <a:solidFill>
                  <a:srgbClr val="0070C0"/>
                </a:solidFill>
              </a:rPr>
              <a:t>	return</a:t>
            </a:r>
            <a:r>
              <a:rPr lang="en-US" sz="2000" dirty="0" smtClean="0">
                <a:solidFill>
                  <a:schemeClr val="tx1"/>
                </a:solidFill>
              </a:rPr>
              <a:t> x*x;</a:t>
            </a:r>
            <a:endParaRPr lang="en-GB" sz="2000" dirty="0" smtClean="0">
              <a:solidFill>
                <a:schemeClr val="tx1"/>
              </a:solidFill>
            </a:endParaRPr>
          </a:p>
          <a:p>
            <a:pPr algn="l"/>
            <a:r>
              <a:rPr lang="en-US" sz="2000" dirty="0" smtClean="0">
                <a:solidFill>
                  <a:schemeClr val="tx1"/>
                </a:solidFill>
              </a:rPr>
              <a:t>}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main</a:t>
            </a:r>
            <a:r>
              <a:rPr lang="en-US" sz="2000" dirty="0" smtClean="0">
                <a:solidFill>
                  <a:schemeClr val="tx1"/>
                </a:solidFill>
              </a:rPr>
              <a:t>(){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	print(square(5));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 smtClean="0">
                <a:solidFill>
                  <a:srgbClr val="0070C0"/>
                </a:solidFill>
              </a:rPr>
              <a:t>	while</a:t>
            </a:r>
            <a:r>
              <a:rPr lang="en-US" sz="2000" dirty="0">
                <a:solidFill>
                  <a:schemeClr val="tx1"/>
                </a:solidFill>
              </a:rPr>
              <a:t>( </a:t>
            </a:r>
            <a:r>
              <a:rPr lang="en-US" sz="2000" dirty="0" err="1">
                <a:solidFill>
                  <a:schemeClr val="tx1"/>
                </a:solidFill>
              </a:rPr>
              <a:t>getchar</a:t>
            </a:r>
            <a:r>
              <a:rPr lang="en-US" sz="2000" dirty="0">
                <a:solidFill>
                  <a:schemeClr val="tx1"/>
                </a:solidFill>
              </a:rPr>
              <a:t>() != EOF );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 smtClean="0">
                <a:solidFill>
                  <a:schemeClr val="tx1"/>
                </a:solidFill>
              </a:rPr>
              <a:t>}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 smtClean="0">
                <a:solidFill>
                  <a:srgbClr val="00B050"/>
                </a:solidFill>
              </a:rPr>
              <a:t>// function definitions that appear after being used require a function prototype</a:t>
            </a:r>
            <a:endParaRPr lang="en-GB" sz="2000" dirty="0" smtClean="0">
              <a:solidFill>
                <a:srgbClr val="00B050"/>
              </a:solidFill>
            </a:endParaRPr>
          </a:p>
          <a:p>
            <a:pPr algn="l"/>
            <a:r>
              <a:rPr lang="en-US" sz="2000" dirty="0" smtClean="0">
                <a:solidFill>
                  <a:srgbClr val="0070C0"/>
                </a:solidFill>
              </a:rPr>
              <a:t>void</a:t>
            </a:r>
            <a:r>
              <a:rPr lang="en-US" sz="2000" dirty="0" smtClean="0">
                <a:solidFill>
                  <a:schemeClr val="tx1"/>
                </a:solidFill>
              </a:rPr>
              <a:t> print(</a:t>
            </a:r>
            <a:r>
              <a:rPr lang="en-US" sz="2000" dirty="0" err="1" smtClean="0">
                <a:solidFill>
                  <a:srgbClr val="0070C0"/>
                </a:solidFill>
              </a:rPr>
              <a:t>int</a:t>
            </a:r>
            <a:r>
              <a:rPr lang="en-US" sz="2000" dirty="0" smtClean="0">
                <a:solidFill>
                  <a:schemeClr val="tx1"/>
                </a:solidFill>
              </a:rPr>
              <a:t> x){</a:t>
            </a:r>
            <a:endParaRPr lang="en-GB" sz="2000" dirty="0" smtClean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	</a:t>
            </a:r>
            <a:r>
              <a:rPr lang="en-US" sz="2000" dirty="0" err="1">
                <a:solidFill>
                  <a:srgbClr val="0070C0"/>
                </a:solidFill>
              </a:rPr>
              <a:t>cout</a:t>
            </a:r>
            <a:r>
              <a:rPr lang="en-US" sz="2000" dirty="0">
                <a:solidFill>
                  <a:schemeClr val="tx1"/>
                </a:solidFill>
              </a:rPr>
              <a:t> &lt;&lt; "Answer = " &lt;&lt; x &lt;&lt; '\n';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 smtClean="0">
                <a:solidFill>
                  <a:schemeClr val="tx1"/>
                </a:solidFill>
              </a:rPr>
              <a:t>}</a:t>
            </a:r>
            <a:endParaRPr lang="en-GB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44056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Inline Functions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55000" lnSpcReduction="2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Implementing a program as a set of function calls is good from a software engineering standpoint, but function calls involve execution time overhead – especially for small functions.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The qualifier inline before a functions return type in the function definition ‘advises’ the compiler to make a copy of the functions code in place, to avoid a function call.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The trade-off is that multiple copies of code are generated.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The compiler can (and typically does), ignore the inline qualifier except for the smallest of functions.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 smtClean="0">
                <a:solidFill>
                  <a:schemeClr val="tx1"/>
                </a:solidFill>
              </a:rPr>
              <a:t>	</a:t>
            </a:r>
            <a:r>
              <a:rPr lang="en-US" dirty="0" smtClean="0">
                <a:solidFill>
                  <a:srgbClr val="0070C0"/>
                </a:solidFill>
              </a:rPr>
              <a:t>inline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rgbClr val="0070C0"/>
                </a:solidFill>
              </a:rPr>
              <a:t>int</a:t>
            </a:r>
            <a:r>
              <a:rPr lang="en-US" dirty="0">
                <a:solidFill>
                  <a:schemeClr val="tx1"/>
                </a:solidFill>
              </a:rPr>
              <a:t> square(</a:t>
            </a:r>
            <a:r>
              <a:rPr lang="en-US" dirty="0" err="1">
                <a:solidFill>
                  <a:srgbClr val="0070C0"/>
                </a:solidFill>
              </a:rPr>
              <a:t>int</a:t>
            </a:r>
            <a:r>
              <a:rPr lang="en-US" dirty="0">
                <a:solidFill>
                  <a:schemeClr val="tx1"/>
                </a:solidFill>
              </a:rPr>
              <a:t> x)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 smtClean="0">
                <a:solidFill>
                  <a:schemeClr val="tx1"/>
                </a:solidFill>
              </a:rPr>
              <a:t>	{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 smtClean="0">
                <a:solidFill>
                  <a:schemeClr val="tx1"/>
                </a:solidFill>
              </a:rPr>
              <a:t>		</a:t>
            </a:r>
            <a:r>
              <a:rPr lang="en-US" dirty="0" smtClean="0">
                <a:solidFill>
                  <a:srgbClr val="0070C0"/>
                </a:solidFill>
              </a:rPr>
              <a:t>return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>
                <a:solidFill>
                  <a:schemeClr val="tx1"/>
                </a:solidFill>
              </a:rPr>
              <a:t>x*x;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 smtClean="0">
                <a:solidFill>
                  <a:schemeClr val="tx1"/>
                </a:solidFill>
              </a:rPr>
              <a:t>	}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62681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Inline Functions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Two advantages of </a:t>
            </a:r>
            <a:r>
              <a:rPr lang="en-US" sz="2800" b="1" dirty="0">
                <a:solidFill>
                  <a:schemeClr val="tx1"/>
                </a:solidFill>
              </a:rPr>
              <a:t>inline</a:t>
            </a:r>
            <a:r>
              <a:rPr lang="en-US" sz="2800" dirty="0">
                <a:solidFill>
                  <a:schemeClr val="tx1"/>
                </a:solidFill>
              </a:rPr>
              <a:t> functions over macros are outlined below:</a:t>
            </a:r>
            <a:endParaRPr lang="en-GB" sz="28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Proper </a:t>
            </a:r>
            <a:r>
              <a:rPr lang="en-US" sz="2400" dirty="0">
                <a:solidFill>
                  <a:schemeClr val="tx1"/>
                </a:solidFill>
              </a:rPr>
              <a:t>type checking is performed. </a:t>
            </a:r>
            <a:endParaRPr lang="en-US" sz="2400" dirty="0" smtClean="0">
              <a:solidFill>
                <a:schemeClr val="tx1"/>
              </a:solidFill>
            </a:endParaRPr>
          </a:p>
          <a:p>
            <a:pPr marL="1257300" lvl="2" indent="-34290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Preprocessor </a:t>
            </a:r>
            <a:r>
              <a:rPr lang="en-US" sz="2000" dirty="0">
                <a:solidFill>
                  <a:schemeClr val="tx1"/>
                </a:solidFill>
              </a:rPr>
              <a:t>macros do not support type </a:t>
            </a:r>
            <a:r>
              <a:rPr lang="en-US" sz="2000" dirty="0" smtClean="0">
                <a:solidFill>
                  <a:schemeClr val="tx1"/>
                </a:solidFill>
              </a:rPr>
              <a:t>checking.</a:t>
            </a: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Inline </a:t>
            </a:r>
            <a:r>
              <a:rPr lang="en-US" sz="2400" dirty="0">
                <a:solidFill>
                  <a:schemeClr val="tx1"/>
                </a:solidFill>
              </a:rPr>
              <a:t>functions can be debugged with a debugger program. </a:t>
            </a:r>
            <a:endParaRPr lang="en-US" sz="2400" dirty="0" smtClean="0">
              <a:solidFill>
                <a:schemeClr val="tx1"/>
              </a:solidFill>
            </a:endParaRPr>
          </a:p>
          <a:p>
            <a:pPr marL="1257300" lvl="2" indent="-34290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Debuggers </a:t>
            </a:r>
            <a:r>
              <a:rPr lang="en-US" sz="2000" dirty="0">
                <a:solidFill>
                  <a:schemeClr val="tx1"/>
                </a:solidFill>
              </a:rPr>
              <a:t>do not recognize macros as special units because they are simply text substitutions performed by the preprocessor before program compilation. </a:t>
            </a:r>
            <a:endParaRPr lang="en-GB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14295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Classes and Data Abstraction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endParaRPr lang="en-GB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9957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Objects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r>
              <a:rPr lang="en-US" sz="2800" dirty="0" smtClean="0">
                <a:solidFill>
                  <a:schemeClr val="tx1"/>
                </a:solidFill>
              </a:rPr>
              <a:t>This </a:t>
            </a:r>
            <a:r>
              <a:rPr lang="en-US" sz="2800" dirty="0">
                <a:solidFill>
                  <a:schemeClr val="tx1"/>
                </a:solidFill>
              </a:rPr>
              <a:t>section introduces the concept of objects. Look around you. They are everywhere – objects:</a:t>
            </a:r>
            <a:endParaRPr lang="en-GB" sz="2800" dirty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People</a:t>
            </a:r>
            <a:endParaRPr lang="en-GB" sz="2000" dirty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Animals</a:t>
            </a:r>
            <a:endParaRPr lang="en-GB" sz="2000" dirty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Plants</a:t>
            </a:r>
            <a:endParaRPr lang="en-GB" sz="2000" dirty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Cars</a:t>
            </a:r>
            <a:endParaRPr lang="en-GB" sz="2000" dirty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Planes</a:t>
            </a:r>
            <a:endParaRPr lang="en-GB" sz="2000" dirty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Buildings</a:t>
            </a:r>
            <a:endParaRPr lang="en-GB" sz="2000" dirty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en-US" sz="2000" dirty="0" err="1">
                <a:solidFill>
                  <a:schemeClr val="tx1"/>
                </a:solidFill>
              </a:rPr>
              <a:t>Etc</a:t>
            </a:r>
            <a:r>
              <a:rPr lang="en-US" sz="2000" dirty="0">
                <a:solidFill>
                  <a:schemeClr val="tx1"/>
                </a:solidFill>
              </a:rPr>
              <a:t> 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endParaRPr lang="en-GB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06892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Objects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92500" lnSpcReduction="2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chemeClr val="tx1"/>
                </a:solidFill>
              </a:rPr>
              <a:t>We </a:t>
            </a:r>
            <a:r>
              <a:rPr lang="en-US" sz="2800" dirty="0">
                <a:solidFill>
                  <a:schemeClr val="tx1"/>
                </a:solidFill>
              </a:rPr>
              <a:t>have the ability of abstraction that enables us to perceive images on a computer monitor as objects such as people, cars, buildings, rather than as millions of </a:t>
            </a:r>
            <a:r>
              <a:rPr lang="en-US" sz="2800" dirty="0" err="1">
                <a:solidFill>
                  <a:schemeClr val="tx1"/>
                </a:solidFill>
              </a:rPr>
              <a:t>coloured</a:t>
            </a:r>
            <a:r>
              <a:rPr lang="en-US" sz="2800" dirty="0">
                <a:solidFill>
                  <a:schemeClr val="tx1"/>
                </a:solidFill>
              </a:rPr>
              <a:t> dots on a screen. </a:t>
            </a:r>
            <a:endParaRPr lang="en-GB" sz="28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We can, if we wish, think in terms of beaches, rather than grains of sand, forests rather than trees, and houses rather than bricks.</a:t>
            </a:r>
            <a:endParaRPr lang="en-GB" sz="2800" dirty="0">
              <a:solidFill>
                <a:schemeClr val="tx1"/>
              </a:solidFill>
            </a:endParaRPr>
          </a:p>
          <a:p>
            <a:pPr algn="l"/>
            <a:r>
              <a:rPr lang="en-US" sz="2800" dirty="0">
                <a:solidFill>
                  <a:schemeClr val="tx1"/>
                </a:solidFill>
              </a:rPr>
              <a:t> </a:t>
            </a:r>
            <a:endParaRPr lang="en-GB" sz="28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These objects could be split up into animate and inanimate objects (living / dead). However, they all have certain things in common. They all have attributes - e.g. size, shape, </a:t>
            </a:r>
            <a:r>
              <a:rPr lang="en-US" sz="2800" dirty="0" err="1">
                <a:solidFill>
                  <a:schemeClr val="tx1"/>
                </a:solidFill>
              </a:rPr>
              <a:t>colour</a:t>
            </a:r>
            <a:r>
              <a:rPr lang="en-US" sz="2800" dirty="0">
                <a:solidFill>
                  <a:schemeClr val="tx1"/>
                </a:solidFill>
              </a:rPr>
              <a:t> and weight. </a:t>
            </a:r>
            <a:endParaRPr lang="en-GB" sz="2800" dirty="0">
              <a:solidFill>
                <a:schemeClr val="tx1"/>
              </a:solidFill>
            </a:endParaRPr>
          </a:p>
          <a:p>
            <a:pPr algn="l"/>
            <a:endParaRPr lang="en-GB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23023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err="1" smtClean="0"/>
              <a:t>Behaviours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They </a:t>
            </a:r>
            <a:r>
              <a:rPr lang="en-US" sz="2400" dirty="0">
                <a:solidFill>
                  <a:schemeClr val="tx1"/>
                </a:solidFill>
              </a:rPr>
              <a:t>also all exhibit various </a:t>
            </a:r>
            <a:r>
              <a:rPr lang="en-US" sz="2400" dirty="0" err="1">
                <a:solidFill>
                  <a:schemeClr val="tx1"/>
                </a:solidFill>
              </a:rPr>
              <a:t>behaviours</a:t>
            </a:r>
            <a:r>
              <a:rPr lang="en-US" sz="2400" dirty="0">
                <a:solidFill>
                  <a:schemeClr val="tx1"/>
                </a:solidFill>
              </a:rPr>
              <a:t>, e.g. a ball bounces, rolls, inflates, deflates; a baby cries, sleeps, walks and blinks; a car accelerates, brakes and turns.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Different objects can share many attributes and exhibit similar </a:t>
            </a:r>
            <a:r>
              <a:rPr lang="en-US" sz="2400" dirty="0" smtClean="0">
                <a:solidFill>
                  <a:schemeClr val="tx1"/>
                </a:solidFill>
              </a:rPr>
              <a:t>behaviors.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Similarities </a:t>
            </a:r>
            <a:r>
              <a:rPr lang="en-US" sz="2400" dirty="0">
                <a:solidFill>
                  <a:schemeClr val="tx1"/>
                </a:solidFill>
              </a:rPr>
              <a:t>exist </a:t>
            </a:r>
            <a:r>
              <a:rPr lang="en-US" sz="2400" dirty="0" smtClean="0">
                <a:solidFill>
                  <a:schemeClr val="tx1"/>
                </a:solidFill>
              </a:rPr>
              <a:t>between: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babies </a:t>
            </a:r>
            <a:r>
              <a:rPr lang="en-US" sz="2000" dirty="0">
                <a:solidFill>
                  <a:schemeClr val="tx1"/>
                </a:solidFill>
              </a:rPr>
              <a:t>and </a:t>
            </a:r>
            <a:r>
              <a:rPr lang="en-US" sz="2000" dirty="0" smtClean="0">
                <a:solidFill>
                  <a:schemeClr val="tx1"/>
                </a:solidFill>
              </a:rPr>
              <a:t>adults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Humans </a:t>
            </a:r>
            <a:r>
              <a:rPr lang="en-US" sz="2000" dirty="0">
                <a:solidFill>
                  <a:schemeClr val="tx1"/>
                </a:solidFill>
              </a:rPr>
              <a:t>and </a:t>
            </a:r>
            <a:r>
              <a:rPr lang="en-US" sz="2000" dirty="0" smtClean="0">
                <a:solidFill>
                  <a:schemeClr val="tx1"/>
                </a:solidFill>
              </a:rPr>
              <a:t>chimpanzees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Cars</a:t>
            </a:r>
            <a:r>
              <a:rPr lang="en-US" sz="2000" dirty="0">
                <a:solidFill>
                  <a:schemeClr val="tx1"/>
                </a:solidFill>
              </a:rPr>
              <a:t>, trucks and skateboards </a:t>
            </a:r>
            <a:r>
              <a:rPr lang="en-US" sz="2000" dirty="0" smtClean="0">
                <a:solidFill>
                  <a:schemeClr val="tx1"/>
                </a:solidFill>
              </a:rPr>
              <a:t>also have </a:t>
            </a:r>
            <a:r>
              <a:rPr lang="en-US" sz="2000" dirty="0">
                <a:solidFill>
                  <a:schemeClr val="tx1"/>
                </a:solidFill>
              </a:rPr>
              <a:t>much in common.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endParaRPr lang="en-GB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81421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Class Relationships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Object oriented programming (OOP) takes advantage of class relationships where objects of a certain class have the same characteristics.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i="1" dirty="0" smtClean="0">
                <a:solidFill>
                  <a:schemeClr val="tx1"/>
                </a:solidFill>
              </a:rPr>
              <a:t>OOP</a:t>
            </a:r>
            <a:r>
              <a:rPr lang="en-US" sz="2400" dirty="0" smtClean="0">
                <a:solidFill>
                  <a:schemeClr val="tx1"/>
                </a:solidFill>
              </a:rPr>
              <a:t> also takes advantage of inheritance relationships; where inheriting characteristics of existing classes derives newly created classes, yet contain unique characteristics of their own.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Babies share many of their parents’ characteristics. Yet short parents occasionally have tall children.</a:t>
            </a:r>
            <a:endParaRPr lang="en-GB" sz="2400" dirty="0" smtClean="0">
              <a:solidFill>
                <a:schemeClr val="tx1"/>
              </a:solidFill>
            </a:endParaRPr>
          </a:p>
          <a:p>
            <a:pPr algn="l"/>
            <a:endParaRPr lang="en-GB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83479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Action/Object Oriented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In C programming tends to be more action oriented, whereas in C++ programming tends to be more object-oriented.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In C the unit of programming is the function. </a:t>
            </a:r>
            <a:endParaRPr lang="en-US" sz="2400" dirty="0" smtClean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In </a:t>
            </a:r>
            <a:r>
              <a:rPr lang="en-US" sz="2400" dirty="0">
                <a:solidFill>
                  <a:schemeClr val="tx1"/>
                </a:solidFill>
              </a:rPr>
              <a:t>C++ the unit of programming is the class from which objects are eventually instantiated (i.e. created).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43665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C Functions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C programmers concentrate on writing functions, which </a:t>
            </a:r>
            <a:r>
              <a:rPr lang="en-US" sz="2400" dirty="0" smtClean="0">
                <a:solidFill>
                  <a:schemeClr val="tx1"/>
                </a:solidFill>
              </a:rPr>
              <a:t>can be </a:t>
            </a:r>
            <a:r>
              <a:rPr lang="en-US" sz="2400" dirty="0">
                <a:solidFill>
                  <a:schemeClr val="tx1"/>
                </a:solidFill>
              </a:rPr>
              <a:t>grouped together to form </a:t>
            </a:r>
            <a:r>
              <a:rPr lang="en-US" sz="2400" dirty="0" smtClean="0">
                <a:solidFill>
                  <a:schemeClr val="tx1"/>
                </a:solidFill>
              </a:rPr>
              <a:t>complex programs</a:t>
            </a:r>
            <a:r>
              <a:rPr lang="en-US" sz="2400" dirty="0">
                <a:solidFill>
                  <a:schemeClr val="tx1"/>
                </a:solidFill>
              </a:rPr>
              <a:t>.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This is a very linear method of </a:t>
            </a:r>
            <a:r>
              <a:rPr lang="en-US" sz="2400" dirty="0" smtClean="0">
                <a:solidFill>
                  <a:schemeClr val="tx1"/>
                </a:solidFill>
              </a:rPr>
              <a:t>programming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71013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C++ Class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C</a:t>
            </a:r>
            <a:r>
              <a:rPr lang="en-US" sz="2400" dirty="0">
                <a:solidFill>
                  <a:schemeClr val="tx1"/>
                </a:solidFill>
              </a:rPr>
              <a:t>++ programmers concentrate on developing their own user-defined </a:t>
            </a:r>
            <a:r>
              <a:rPr lang="en-US" sz="2400" i="1" dirty="0">
                <a:solidFill>
                  <a:schemeClr val="tx1"/>
                </a:solidFill>
              </a:rPr>
              <a:t>types</a:t>
            </a:r>
            <a:r>
              <a:rPr lang="en-US" sz="2400" dirty="0">
                <a:solidFill>
                  <a:schemeClr val="tx1"/>
                </a:solidFill>
              </a:rPr>
              <a:t> called </a:t>
            </a:r>
            <a:r>
              <a:rPr lang="en-US" sz="2400" i="1" dirty="0">
                <a:solidFill>
                  <a:schemeClr val="tx1"/>
                </a:solidFill>
              </a:rPr>
              <a:t>classes</a:t>
            </a:r>
            <a:r>
              <a:rPr lang="en-US" sz="2400" dirty="0">
                <a:solidFill>
                  <a:schemeClr val="tx1"/>
                </a:solidFill>
              </a:rPr>
              <a:t>. 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Each class contains data as well </a:t>
            </a:r>
            <a:r>
              <a:rPr lang="en-US" sz="2400" dirty="0" smtClean="0">
                <a:solidFill>
                  <a:schemeClr val="tx1"/>
                </a:solidFill>
              </a:rPr>
              <a:t>as a </a:t>
            </a:r>
            <a:r>
              <a:rPr lang="en-US" sz="2400" dirty="0">
                <a:solidFill>
                  <a:schemeClr val="tx1"/>
                </a:solidFill>
              </a:rPr>
              <a:t>set of functions to manipulate </a:t>
            </a:r>
            <a:r>
              <a:rPr lang="en-US" sz="2400" dirty="0" smtClean="0">
                <a:solidFill>
                  <a:schemeClr val="tx1"/>
                </a:solidFill>
              </a:rPr>
              <a:t>that </a:t>
            </a:r>
            <a:r>
              <a:rPr lang="en-US" sz="2400" dirty="0">
                <a:solidFill>
                  <a:schemeClr val="tx1"/>
                </a:solidFill>
              </a:rPr>
              <a:t>data. </a:t>
            </a:r>
            <a:endParaRPr lang="en-GB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12670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Members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The data components of a class are called data members. 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The functions within a class are called member functions.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Just as an instance of a built in type such as an </a:t>
            </a:r>
            <a:r>
              <a:rPr lang="en-US" sz="2400" b="1" dirty="0" err="1">
                <a:solidFill>
                  <a:schemeClr val="tx1"/>
                </a:solidFill>
              </a:rPr>
              <a:t>int</a:t>
            </a:r>
            <a:r>
              <a:rPr lang="en-US" sz="2400" dirty="0">
                <a:solidFill>
                  <a:schemeClr val="tx1"/>
                </a:solidFill>
              </a:rPr>
              <a:t> is called a variable, an instance of a user-defined type (i.e. a class) is called an object.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59214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C with Classes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Classes in C++ are a natural progression of the C notion of </a:t>
            </a:r>
            <a:r>
              <a:rPr lang="en-US" sz="2400" b="1" dirty="0" err="1">
                <a:solidFill>
                  <a:schemeClr val="tx1"/>
                </a:solidFill>
              </a:rPr>
              <a:t>struct</a:t>
            </a:r>
            <a:r>
              <a:rPr lang="en-US" sz="2400" dirty="0">
                <a:solidFill>
                  <a:schemeClr val="tx1"/>
                </a:solidFill>
              </a:rPr>
              <a:t>.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6111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Limitations of </a:t>
            </a:r>
            <a:r>
              <a:rPr lang="en-US" dirty="0" err="1" smtClean="0"/>
              <a:t>struct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32500" lnSpcReduction="20000"/>
          </a:bodyPr>
          <a:lstStyle/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7400" dirty="0">
                <a:solidFill>
                  <a:schemeClr val="tx1"/>
                </a:solidFill>
              </a:rPr>
              <a:t>The </a:t>
            </a:r>
            <a:r>
              <a:rPr lang="en-US" sz="7400" dirty="0" err="1">
                <a:solidFill>
                  <a:schemeClr val="tx1"/>
                </a:solidFill>
              </a:rPr>
              <a:t>struct</a:t>
            </a:r>
            <a:r>
              <a:rPr lang="en-US" sz="7400" dirty="0">
                <a:solidFill>
                  <a:schemeClr val="tx1"/>
                </a:solidFill>
              </a:rPr>
              <a:t> type has some limitations. Consider the following</a:t>
            </a:r>
            <a:r>
              <a:rPr lang="en-US" sz="7400" dirty="0" smtClean="0">
                <a:solidFill>
                  <a:schemeClr val="tx1"/>
                </a:solidFill>
              </a:rPr>
              <a:t>:</a:t>
            </a:r>
            <a:endParaRPr lang="en-GB" sz="7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	</a:t>
            </a:r>
            <a:r>
              <a:rPr lang="en-US" sz="3600" dirty="0" err="1">
                <a:solidFill>
                  <a:srgbClr val="0070C0"/>
                </a:solidFill>
              </a:rPr>
              <a:t>struct</a:t>
            </a:r>
            <a:r>
              <a:rPr lang="en-US" sz="3600" dirty="0">
                <a:solidFill>
                  <a:schemeClr val="tx1"/>
                </a:solidFill>
              </a:rPr>
              <a:t> time</a:t>
            </a:r>
            <a:endParaRPr lang="en-GB" sz="3600" dirty="0">
              <a:solidFill>
                <a:schemeClr val="tx1"/>
              </a:solidFill>
            </a:endParaRPr>
          </a:p>
          <a:p>
            <a:pPr algn="l"/>
            <a:r>
              <a:rPr lang="en-US" sz="3600" dirty="0" smtClean="0">
                <a:solidFill>
                  <a:schemeClr val="tx1"/>
                </a:solidFill>
              </a:rPr>
              <a:t>	{</a:t>
            </a:r>
            <a:endParaRPr lang="en-GB" sz="3600" dirty="0">
              <a:solidFill>
                <a:schemeClr val="tx1"/>
              </a:solidFill>
            </a:endParaRPr>
          </a:p>
          <a:p>
            <a:pPr algn="l"/>
            <a:r>
              <a:rPr lang="en-US" sz="3600" dirty="0" smtClean="0">
                <a:solidFill>
                  <a:schemeClr val="tx1"/>
                </a:solidFill>
              </a:rPr>
              <a:t>		</a:t>
            </a:r>
            <a:r>
              <a:rPr lang="en-US" sz="3600" dirty="0" err="1" smtClean="0">
                <a:solidFill>
                  <a:srgbClr val="0070C0"/>
                </a:solidFill>
              </a:rPr>
              <a:t>int</a:t>
            </a:r>
            <a:r>
              <a:rPr lang="en-US" sz="3600" dirty="0" smtClean="0">
                <a:solidFill>
                  <a:srgbClr val="0070C0"/>
                </a:solidFill>
              </a:rPr>
              <a:t> </a:t>
            </a:r>
            <a:r>
              <a:rPr lang="en-US" sz="3600" dirty="0" smtClean="0">
                <a:solidFill>
                  <a:schemeClr val="tx1"/>
                </a:solidFill>
              </a:rPr>
              <a:t>hour, min, sec;</a:t>
            </a:r>
            <a:endParaRPr lang="en-GB" sz="3600" dirty="0">
              <a:solidFill>
                <a:schemeClr val="tx1"/>
              </a:solidFill>
            </a:endParaRPr>
          </a:p>
          <a:p>
            <a:pPr algn="l"/>
            <a:r>
              <a:rPr lang="en-US" sz="3600" dirty="0" smtClean="0">
                <a:solidFill>
                  <a:schemeClr val="tx1"/>
                </a:solidFill>
              </a:rPr>
              <a:t>	};</a:t>
            </a:r>
            <a:endParaRPr lang="en-GB" sz="3600" dirty="0">
              <a:solidFill>
                <a:schemeClr val="tx1"/>
              </a:solidFill>
            </a:endParaRPr>
          </a:p>
          <a:p>
            <a:pPr algn="l"/>
            <a:r>
              <a:rPr lang="en-US" sz="3600" dirty="0">
                <a:solidFill>
                  <a:schemeClr val="tx1"/>
                </a:solidFill>
              </a:rPr>
              <a:t> </a:t>
            </a:r>
            <a:endParaRPr lang="en-GB" sz="3600" dirty="0">
              <a:solidFill>
                <a:schemeClr val="tx1"/>
              </a:solidFill>
            </a:endParaRPr>
          </a:p>
          <a:p>
            <a:pPr algn="l"/>
            <a:r>
              <a:rPr lang="en-US" sz="3600" dirty="0" smtClean="0">
                <a:solidFill>
                  <a:schemeClr val="tx1"/>
                </a:solidFill>
              </a:rPr>
              <a:t>	time </a:t>
            </a:r>
            <a:r>
              <a:rPr lang="en-US" sz="3600" dirty="0">
                <a:solidFill>
                  <a:schemeClr val="tx1"/>
                </a:solidFill>
              </a:rPr>
              <a:t>t;</a:t>
            </a:r>
            <a:endParaRPr lang="en-GB" sz="3600" dirty="0">
              <a:solidFill>
                <a:schemeClr val="tx1"/>
              </a:solidFill>
            </a:endParaRPr>
          </a:p>
          <a:p>
            <a:pPr algn="l"/>
            <a:r>
              <a:rPr lang="en-US" sz="3600" dirty="0" smtClean="0">
                <a:solidFill>
                  <a:schemeClr val="tx1"/>
                </a:solidFill>
              </a:rPr>
              <a:t>	</a:t>
            </a:r>
            <a:r>
              <a:rPr lang="en-US" sz="3600" dirty="0" err="1" smtClean="0">
                <a:solidFill>
                  <a:schemeClr val="tx1"/>
                </a:solidFill>
              </a:rPr>
              <a:t>t.hour</a:t>
            </a:r>
            <a:r>
              <a:rPr lang="en-US" sz="3600" dirty="0" smtClean="0">
                <a:solidFill>
                  <a:schemeClr val="tx1"/>
                </a:solidFill>
              </a:rPr>
              <a:t> </a:t>
            </a:r>
            <a:r>
              <a:rPr lang="en-US" sz="3600" dirty="0">
                <a:solidFill>
                  <a:schemeClr val="tx1"/>
                </a:solidFill>
              </a:rPr>
              <a:t>= 7;</a:t>
            </a:r>
            <a:endParaRPr lang="en-GB" sz="3600" dirty="0">
              <a:solidFill>
                <a:schemeClr val="tx1"/>
              </a:solidFill>
            </a:endParaRPr>
          </a:p>
          <a:p>
            <a:pPr algn="l"/>
            <a:r>
              <a:rPr lang="en-US" sz="3600" dirty="0" smtClean="0">
                <a:solidFill>
                  <a:schemeClr val="tx1"/>
                </a:solidFill>
              </a:rPr>
              <a:t>	</a:t>
            </a:r>
            <a:r>
              <a:rPr lang="en-US" sz="3600" dirty="0" err="1" smtClean="0">
                <a:solidFill>
                  <a:schemeClr val="tx1"/>
                </a:solidFill>
              </a:rPr>
              <a:t>t.min</a:t>
            </a:r>
            <a:r>
              <a:rPr lang="en-US" sz="3600" dirty="0" smtClean="0">
                <a:solidFill>
                  <a:schemeClr val="tx1"/>
                </a:solidFill>
              </a:rPr>
              <a:t> </a:t>
            </a:r>
            <a:r>
              <a:rPr lang="en-US" sz="3600" dirty="0">
                <a:solidFill>
                  <a:schemeClr val="tx1"/>
                </a:solidFill>
              </a:rPr>
              <a:t>= 23;</a:t>
            </a:r>
            <a:endParaRPr lang="en-GB" sz="3600" dirty="0">
              <a:solidFill>
                <a:schemeClr val="tx1"/>
              </a:solidFill>
            </a:endParaRPr>
          </a:p>
          <a:p>
            <a:pPr algn="l"/>
            <a:r>
              <a:rPr lang="en-US" sz="3600" dirty="0" smtClean="0">
                <a:solidFill>
                  <a:schemeClr val="tx1"/>
                </a:solidFill>
              </a:rPr>
              <a:t>	</a:t>
            </a:r>
            <a:r>
              <a:rPr lang="en-US" sz="3600" dirty="0" err="1" smtClean="0">
                <a:solidFill>
                  <a:schemeClr val="tx1"/>
                </a:solidFill>
              </a:rPr>
              <a:t>t.sec</a:t>
            </a:r>
            <a:r>
              <a:rPr lang="en-US" sz="3600" dirty="0" smtClean="0">
                <a:solidFill>
                  <a:schemeClr val="tx1"/>
                </a:solidFill>
              </a:rPr>
              <a:t> </a:t>
            </a:r>
            <a:r>
              <a:rPr lang="en-US" sz="3600" dirty="0">
                <a:solidFill>
                  <a:schemeClr val="tx1"/>
                </a:solidFill>
              </a:rPr>
              <a:t>= 105;</a:t>
            </a:r>
            <a:endParaRPr lang="en-GB" sz="3600" dirty="0">
              <a:solidFill>
                <a:schemeClr val="tx1"/>
              </a:solidFill>
            </a:endParaRPr>
          </a:p>
          <a:p>
            <a:pPr algn="l"/>
            <a:r>
              <a:rPr lang="en-US" sz="3600" dirty="0" smtClean="0">
                <a:solidFill>
                  <a:schemeClr val="tx1"/>
                </a:solidFill>
              </a:rPr>
              <a:t>	</a:t>
            </a:r>
            <a:r>
              <a:rPr lang="en-US" sz="3600" dirty="0" err="1" smtClean="0">
                <a:solidFill>
                  <a:srgbClr val="0070C0"/>
                </a:solidFill>
              </a:rPr>
              <a:t>printf</a:t>
            </a:r>
            <a:r>
              <a:rPr lang="en-US" sz="3600" dirty="0">
                <a:solidFill>
                  <a:schemeClr val="tx1"/>
                </a:solidFill>
              </a:rPr>
              <a:t>( "Current time is %d:%d:%d", </a:t>
            </a:r>
            <a:r>
              <a:rPr lang="en-US" sz="3600" dirty="0" err="1">
                <a:solidFill>
                  <a:schemeClr val="tx1"/>
                </a:solidFill>
              </a:rPr>
              <a:t>t.hour</a:t>
            </a:r>
            <a:r>
              <a:rPr lang="en-US" sz="3600" dirty="0">
                <a:solidFill>
                  <a:schemeClr val="tx1"/>
                </a:solidFill>
              </a:rPr>
              <a:t>, </a:t>
            </a:r>
            <a:r>
              <a:rPr lang="en-US" sz="3600" dirty="0" err="1">
                <a:solidFill>
                  <a:schemeClr val="tx1"/>
                </a:solidFill>
              </a:rPr>
              <a:t>t.min</a:t>
            </a:r>
            <a:r>
              <a:rPr lang="en-US" sz="3600" dirty="0">
                <a:solidFill>
                  <a:schemeClr val="tx1"/>
                </a:solidFill>
              </a:rPr>
              <a:t>, </a:t>
            </a:r>
            <a:r>
              <a:rPr lang="en-US" sz="3600" dirty="0" err="1">
                <a:solidFill>
                  <a:schemeClr val="tx1"/>
                </a:solidFill>
              </a:rPr>
              <a:t>t.sec</a:t>
            </a:r>
            <a:r>
              <a:rPr lang="en-US" sz="3600" dirty="0">
                <a:solidFill>
                  <a:schemeClr val="tx1"/>
                </a:solidFill>
              </a:rPr>
              <a:t> </a:t>
            </a:r>
            <a:r>
              <a:rPr lang="en-US" sz="3600" dirty="0" smtClean="0">
                <a:solidFill>
                  <a:schemeClr val="tx1"/>
                </a:solidFill>
              </a:rPr>
              <a:t>);</a:t>
            </a:r>
          </a:p>
          <a:p>
            <a:pPr algn="l"/>
            <a:endParaRPr lang="en-GB" sz="36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US" sz="2400" dirty="0" smtClean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	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br>
              <a:rPr lang="en-GB" sz="2400" dirty="0">
                <a:solidFill>
                  <a:schemeClr val="tx1"/>
                </a:solidFill>
              </a:rPr>
            </a:br>
            <a:r>
              <a:rPr lang="en-US" sz="2400" dirty="0">
                <a:solidFill>
                  <a:schemeClr val="tx1"/>
                </a:solidFill>
              </a:rPr>
              <a:t> 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	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endParaRPr lang="en-GB" sz="2400" dirty="0">
              <a:solidFill>
                <a:schemeClr val="tx1"/>
              </a:solidFill>
            </a:endParaRPr>
          </a:p>
          <a:p>
            <a:pPr marL="857250" indent="-857250" algn="l">
              <a:buFont typeface="Arial" panose="020B0604020202020204" pitchFamily="34" charset="0"/>
              <a:buChar char="•"/>
            </a:pPr>
            <a:endParaRPr lang="en-US" sz="7400" dirty="0" smtClean="0">
              <a:solidFill>
                <a:schemeClr val="tx1"/>
              </a:solidFill>
            </a:endParaRPr>
          </a:p>
          <a:p>
            <a:pPr algn="l"/>
            <a:r>
              <a:rPr lang="en-US" sz="6200" dirty="0" smtClean="0">
                <a:solidFill>
                  <a:schemeClr val="tx1"/>
                </a:solidFill>
              </a:rPr>
              <a:t>NB&gt; The </a:t>
            </a:r>
            <a:r>
              <a:rPr lang="en-US" sz="6200" dirty="0">
                <a:solidFill>
                  <a:schemeClr val="tx1"/>
                </a:solidFill>
              </a:rPr>
              <a:t>values for time have exceeded logical limits.</a:t>
            </a:r>
            <a:endParaRPr lang="en-GB" sz="6200" dirty="0">
              <a:solidFill>
                <a:schemeClr val="tx1"/>
              </a:solidFill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8748011"/>
              </p:ext>
            </p:extLst>
          </p:nvPr>
        </p:nvGraphicFramePr>
        <p:xfrm>
          <a:off x="1676400" y="4648200"/>
          <a:ext cx="32766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76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800" dirty="0" smtClean="0">
                          <a:solidFill>
                            <a:schemeClr val="tx1"/>
                          </a:solidFill>
                        </a:rPr>
                        <a:t>Current time is 07:23:105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828571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Advantages of using classes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The </a:t>
            </a:r>
            <a:r>
              <a:rPr lang="en-US" sz="2000" b="1" dirty="0">
                <a:solidFill>
                  <a:schemeClr val="tx1"/>
                </a:solidFill>
              </a:rPr>
              <a:t>class</a:t>
            </a:r>
            <a:r>
              <a:rPr lang="en-US" sz="2000" dirty="0">
                <a:solidFill>
                  <a:schemeClr val="tx1"/>
                </a:solidFill>
              </a:rPr>
              <a:t> structure can have functions embedded within the class to ensure manipulation of data remains consistent with the </a:t>
            </a:r>
            <a:r>
              <a:rPr lang="en-US" sz="2000" b="1" dirty="0">
                <a:solidFill>
                  <a:schemeClr val="tx1"/>
                </a:solidFill>
              </a:rPr>
              <a:t>class </a:t>
            </a:r>
            <a:r>
              <a:rPr lang="en-US" sz="2000" dirty="0">
                <a:solidFill>
                  <a:schemeClr val="tx1"/>
                </a:solidFill>
              </a:rPr>
              <a:t>needs. </a:t>
            </a:r>
            <a:endParaRPr lang="en-US" sz="2000" dirty="0" smtClean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Below </a:t>
            </a:r>
            <a:r>
              <a:rPr lang="en-US" sz="2000" dirty="0">
                <a:solidFill>
                  <a:schemeClr val="tx1"/>
                </a:solidFill>
              </a:rPr>
              <a:t>is a similar routine to print out the time using a </a:t>
            </a:r>
            <a:r>
              <a:rPr lang="en-US" sz="2000" b="1" dirty="0">
                <a:solidFill>
                  <a:schemeClr val="tx1"/>
                </a:solidFill>
              </a:rPr>
              <a:t>class</a:t>
            </a:r>
            <a:r>
              <a:rPr lang="en-US" sz="2000" dirty="0">
                <a:solidFill>
                  <a:schemeClr val="tx1"/>
                </a:solidFill>
              </a:rPr>
              <a:t> structure: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1400" dirty="0">
                <a:solidFill>
                  <a:schemeClr val="tx1"/>
                </a:solidFill>
              </a:rPr>
              <a:t> </a:t>
            </a:r>
            <a:endParaRPr lang="en-GB" sz="1400" i="1" dirty="0">
              <a:solidFill>
                <a:schemeClr val="tx1"/>
              </a:solidFill>
            </a:endParaRPr>
          </a:p>
          <a:p>
            <a:pPr algn="l"/>
            <a:r>
              <a:rPr lang="en-US" sz="1400" i="1" dirty="0">
                <a:solidFill>
                  <a:schemeClr val="tx1"/>
                </a:solidFill>
              </a:rPr>
              <a:t>	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20323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Advantages of using classes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219200"/>
            <a:ext cx="7848600" cy="5410200"/>
          </a:xfrm>
        </p:spPr>
        <p:txBody>
          <a:bodyPr>
            <a:normAutofit fontScale="25000" lnSpcReduction="20000"/>
          </a:bodyPr>
          <a:lstStyle/>
          <a:p>
            <a:pPr algn="l"/>
            <a:endParaRPr lang="en-GB" sz="1400" dirty="0">
              <a:solidFill>
                <a:schemeClr val="tx1"/>
              </a:solidFill>
            </a:endParaRPr>
          </a:p>
          <a:p>
            <a:pPr algn="l"/>
            <a:r>
              <a:rPr lang="en-US" sz="4000" b="1" dirty="0" smtClean="0">
                <a:solidFill>
                  <a:srgbClr val="0070C0"/>
                </a:solidFill>
              </a:rPr>
              <a:t>class</a:t>
            </a:r>
            <a:r>
              <a:rPr lang="en-US" sz="4000" dirty="0" smtClean="0">
                <a:solidFill>
                  <a:schemeClr val="tx1"/>
                </a:solidFill>
              </a:rPr>
              <a:t> </a:t>
            </a:r>
            <a:r>
              <a:rPr lang="en-US" sz="4000" dirty="0" err="1">
                <a:solidFill>
                  <a:schemeClr val="tx1"/>
                </a:solidFill>
              </a:rPr>
              <a:t>cTime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{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b="1" dirty="0">
                <a:solidFill>
                  <a:srgbClr val="0070C0"/>
                </a:solidFill>
              </a:rPr>
              <a:t>public</a:t>
            </a:r>
            <a:r>
              <a:rPr lang="en-US" sz="4000" dirty="0">
                <a:solidFill>
                  <a:srgbClr val="0070C0"/>
                </a:solidFill>
              </a:rPr>
              <a:t>:</a:t>
            </a:r>
            <a:endParaRPr lang="en-GB" sz="4000" dirty="0">
              <a:solidFill>
                <a:srgbClr val="0070C0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b="1" dirty="0">
                <a:solidFill>
                  <a:srgbClr val="0070C0"/>
                </a:solidFill>
              </a:rPr>
              <a:t>void</a:t>
            </a:r>
            <a:r>
              <a:rPr lang="en-US" sz="4000" dirty="0">
                <a:solidFill>
                  <a:schemeClr val="tx1"/>
                </a:solidFill>
              </a:rPr>
              <a:t> </a:t>
            </a:r>
            <a:r>
              <a:rPr lang="en-US" sz="4000" dirty="0" err="1">
                <a:solidFill>
                  <a:schemeClr val="tx1"/>
                </a:solidFill>
              </a:rPr>
              <a:t>setTime</a:t>
            </a:r>
            <a:r>
              <a:rPr lang="en-US" sz="4000" dirty="0">
                <a:solidFill>
                  <a:schemeClr val="tx1"/>
                </a:solidFill>
              </a:rPr>
              <a:t>(</a:t>
            </a:r>
            <a:r>
              <a:rPr lang="en-US" sz="4000" dirty="0" err="1">
                <a:solidFill>
                  <a:schemeClr val="tx1"/>
                </a:solidFill>
              </a:rPr>
              <a:t>int,int,int</a:t>
            </a:r>
            <a:r>
              <a:rPr lang="en-US" sz="4000" dirty="0">
                <a:solidFill>
                  <a:schemeClr val="tx1"/>
                </a:solidFill>
              </a:rPr>
              <a:t>);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b="1" dirty="0">
                <a:solidFill>
                  <a:srgbClr val="0070C0"/>
                </a:solidFill>
              </a:rPr>
              <a:t>void</a:t>
            </a:r>
            <a:r>
              <a:rPr lang="en-US" sz="4000" dirty="0">
                <a:solidFill>
                  <a:schemeClr val="tx1"/>
                </a:solidFill>
              </a:rPr>
              <a:t> </a:t>
            </a:r>
            <a:r>
              <a:rPr lang="en-US" sz="4000" dirty="0" err="1">
                <a:solidFill>
                  <a:schemeClr val="tx1"/>
                </a:solidFill>
              </a:rPr>
              <a:t>printTime</a:t>
            </a:r>
            <a:r>
              <a:rPr lang="en-US" sz="4000" dirty="0">
                <a:solidFill>
                  <a:schemeClr val="tx1"/>
                </a:solidFill>
              </a:rPr>
              <a:t>();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b="1" dirty="0">
                <a:solidFill>
                  <a:srgbClr val="0070C0"/>
                </a:solidFill>
              </a:rPr>
              <a:t>private</a:t>
            </a:r>
            <a:r>
              <a:rPr lang="en-US" sz="4000" dirty="0">
                <a:solidFill>
                  <a:srgbClr val="0070C0"/>
                </a:solidFill>
              </a:rPr>
              <a:t>:</a:t>
            </a:r>
            <a:endParaRPr lang="en-GB" sz="4000" dirty="0">
              <a:solidFill>
                <a:srgbClr val="0070C0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b="1" dirty="0" err="1">
                <a:solidFill>
                  <a:srgbClr val="0070C0"/>
                </a:solidFill>
              </a:rPr>
              <a:t>int</a:t>
            </a:r>
            <a:r>
              <a:rPr lang="en-US" sz="4000" dirty="0">
                <a:solidFill>
                  <a:schemeClr val="tx1"/>
                </a:solidFill>
              </a:rPr>
              <a:t> </a:t>
            </a:r>
            <a:r>
              <a:rPr lang="en-US" sz="4000" dirty="0" smtClean="0">
                <a:solidFill>
                  <a:schemeClr val="tx1"/>
                </a:solidFill>
              </a:rPr>
              <a:t>hour</a:t>
            </a:r>
            <a:r>
              <a:rPr lang="en-GB" sz="4000" dirty="0" smtClean="0">
                <a:solidFill>
                  <a:schemeClr val="tx1"/>
                </a:solidFill>
              </a:rPr>
              <a:t>, min, sec;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};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 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b="1" dirty="0">
                <a:solidFill>
                  <a:srgbClr val="0070C0"/>
                </a:solidFill>
              </a:rPr>
              <a:t>void</a:t>
            </a:r>
            <a:r>
              <a:rPr lang="en-US" sz="4000" dirty="0">
                <a:solidFill>
                  <a:schemeClr val="tx1"/>
                </a:solidFill>
              </a:rPr>
              <a:t> </a:t>
            </a:r>
            <a:r>
              <a:rPr lang="en-US" sz="4000" dirty="0" err="1">
                <a:solidFill>
                  <a:schemeClr val="tx1"/>
                </a:solidFill>
              </a:rPr>
              <a:t>cTime</a:t>
            </a:r>
            <a:r>
              <a:rPr lang="en-US" sz="4000" dirty="0">
                <a:solidFill>
                  <a:schemeClr val="tx1"/>
                </a:solidFill>
              </a:rPr>
              <a:t>::</a:t>
            </a:r>
            <a:r>
              <a:rPr lang="en-US" sz="4000" dirty="0" err="1">
                <a:solidFill>
                  <a:schemeClr val="tx1"/>
                </a:solidFill>
              </a:rPr>
              <a:t>setTime</a:t>
            </a:r>
            <a:r>
              <a:rPr lang="en-US" sz="4000" b="1" dirty="0">
                <a:solidFill>
                  <a:srgbClr val="0070C0"/>
                </a:solidFill>
              </a:rPr>
              <a:t>(</a:t>
            </a:r>
            <a:r>
              <a:rPr lang="en-US" sz="4000" b="1" dirty="0" err="1">
                <a:solidFill>
                  <a:srgbClr val="0070C0"/>
                </a:solidFill>
              </a:rPr>
              <a:t>int</a:t>
            </a:r>
            <a:r>
              <a:rPr lang="en-US" sz="4000" dirty="0">
                <a:solidFill>
                  <a:schemeClr val="tx1"/>
                </a:solidFill>
              </a:rPr>
              <a:t> h, </a:t>
            </a:r>
            <a:r>
              <a:rPr lang="en-US" sz="4000" b="1" dirty="0" err="1">
                <a:solidFill>
                  <a:srgbClr val="0070C0"/>
                </a:solidFill>
              </a:rPr>
              <a:t>int</a:t>
            </a:r>
            <a:r>
              <a:rPr lang="en-US" sz="4000" dirty="0">
                <a:solidFill>
                  <a:schemeClr val="tx1"/>
                </a:solidFill>
              </a:rPr>
              <a:t> m, </a:t>
            </a:r>
            <a:r>
              <a:rPr lang="en-US" sz="4000" b="1" dirty="0" err="1">
                <a:solidFill>
                  <a:srgbClr val="0070C0"/>
                </a:solidFill>
              </a:rPr>
              <a:t>int</a:t>
            </a:r>
            <a:r>
              <a:rPr lang="en-US" sz="4000" dirty="0">
                <a:solidFill>
                  <a:schemeClr val="tx1"/>
                </a:solidFill>
              </a:rPr>
              <a:t> s )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{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dirty="0">
                <a:solidFill>
                  <a:srgbClr val="00B050"/>
                </a:solidFill>
              </a:rPr>
              <a:t>// perform validity checks on data</a:t>
            </a:r>
            <a:endParaRPr lang="en-GB" sz="4000" dirty="0">
              <a:solidFill>
                <a:srgbClr val="00B050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hour = (h&gt;0 &amp;&amp; h&lt;24) ? h:0;	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min =  (m&gt;0 &amp;&amp; m&lt;60) ? m:0;	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sec =  (s&gt;0 &amp;&amp; s&lt;60) ? s:0;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}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b="1" dirty="0">
                <a:solidFill>
                  <a:srgbClr val="0070C0"/>
                </a:solidFill>
              </a:rPr>
              <a:t>void</a:t>
            </a:r>
            <a:r>
              <a:rPr lang="en-US" sz="4000" dirty="0">
                <a:solidFill>
                  <a:schemeClr val="tx1"/>
                </a:solidFill>
              </a:rPr>
              <a:t> </a:t>
            </a:r>
            <a:r>
              <a:rPr lang="en-US" sz="4000" dirty="0" err="1">
                <a:solidFill>
                  <a:schemeClr val="tx1"/>
                </a:solidFill>
              </a:rPr>
              <a:t>cTime</a:t>
            </a:r>
            <a:r>
              <a:rPr lang="en-US" sz="4000" dirty="0">
                <a:solidFill>
                  <a:schemeClr val="tx1"/>
                </a:solidFill>
              </a:rPr>
              <a:t>::</a:t>
            </a:r>
            <a:r>
              <a:rPr lang="en-US" sz="4000" dirty="0" err="1">
                <a:solidFill>
                  <a:schemeClr val="tx1"/>
                </a:solidFill>
              </a:rPr>
              <a:t>printTime</a:t>
            </a:r>
            <a:r>
              <a:rPr lang="en-US" sz="4000" dirty="0">
                <a:solidFill>
                  <a:schemeClr val="tx1"/>
                </a:solidFill>
              </a:rPr>
              <a:t>()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{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b="1" dirty="0" err="1">
                <a:solidFill>
                  <a:srgbClr val="0070C0"/>
                </a:solidFill>
              </a:rPr>
              <a:t>cout</a:t>
            </a:r>
            <a:r>
              <a:rPr lang="en-US" sz="4000" dirty="0">
                <a:solidFill>
                  <a:schemeClr val="tx1"/>
                </a:solidFill>
              </a:rPr>
              <a:t> &lt;&lt; "Current time is ";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b="1" dirty="0" smtClean="0">
                <a:solidFill>
                  <a:srgbClr val="0070C0"/>
                </a:solidFill>
              </a:rPr>
              <a:t>if</a:t>
            </a:r>
            <a:r>
              <a:rPr lang="en-US" sz="4000" dirty="0">
                <a:solidFill>
                  <a:schemeClr val="tx1"/>
                </a:solidFill>
              </a:rPr>
              <a:t>( hour &lt; 10 ) </a:t>
            </a:r>
            <a:r>
              <a:rPr lang="en-US" sz="4000" b="1" dirty="0" err="1">
                <a:solidFill>
                  <a:srgbClr val="0070C0"/>
                </a:solidFill>
              </a:rPr>
              <a:t>cout</a:t>
            </a:r>
            <a:r>
              <a:rPr lang="en-US" sz="4000" dirty="0">
                <a:solidFill>
                  <a:schemeClr val="tx1"/>
                </a:solidFill>
              </a:rPr>
              <a:t> &lt;&lt; "0";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dirty="0" smtClean="0">
                <a:solidFill>
                  <a:schemeClr val="tx1"/>
                </a:solidFill>
              </a:rPr>
              <a:t>	</a:t>
            </a:r>
            <a:r>
              <a:rPr lang="en-US" sz="4000" b="1" dirty="0" err="1" smtClean="0">
                <a:solidFill>
                  <a:srgbClr val="0070C0"/>
                </a:solidFill>
              </a:rPr>
              <a:t>cout</a:t>
            </a:r>
            <a:r>
              <a:rPr lang="en-US" sz="4000" dirty="0" smtClean="0">
                <a:solidFill>
                  <a:schemeClr val="tx1"/>
                </a:solidFill>
              </a:rPr>
              <a:t> </a:t>
            </a:r>
            <a:r>
              <a:rPr lang="en-US" sz="4000" dirty="0">
                <a:solidFill>
                  <a:schemeClr val="tx1"/>
                </a:solidFill>
              </a:rPr>
              <a:t>&lt;&lt; hour &lt;&lt; ":";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b="1" dirty="0" smtClean="0">
                <a:solidFill>
                  <a:srgbClr val="0070C0"/>
                </a:solidFill>
              </a:rPr>
              <a:t>if</a:t>
            </a:r>
            <a:r>
              <a:rPr lang="en-US" sz="4000" dirty="0">
                <a:solidFill>
                  <a:schemeClr val="tx1"/>
                </a:solidFill>
              </a:rPr>
              <a:t>( min &lt; 10 ) </a:t>
            </a:r>
            <a:r>
              <a:rPr lang="en-US" sz="4000" b="1" dirty="0" err="1">
                <a:solidFill>
                  <a:srgbClr val="0070C0"/>
                </a:solidFill>
              </a:rPr>
              <a:t>cout</a:t>
            </a:r>
            <a:r>
              <a:rPr lang="en-US" sz="4000" b="1" dirty="0">
                <a:solidFill>
                  <a:srgbClr val="0070C0"/>
                </a:solidFill>
              </a:rPr>
              <a:t> </a:t>
            </a:r>
            <a:r>
              <a:rPr lang="en-US" sz="4000" dirty="0">
                <a:solidFill>
                  <a:schemeClr val="tx1"/>
                </a:solidFill>
              </a:rPr>
              <a:t>&lt;&lt; "0";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dirty="0" smtClean="0">
                <a:solidFill>
                  <a:schemeClr val="tx1"/>
                </a:solidFill>
              </a:rPr>
              <a:t>	</a:t>
            </a:r>
            <a:r>
              <a:rPr lang="en-US" sz="4000" dirty="0" err="1" smtClean="0">
                <a:solidFill>
                  <a:schemeClr val="tx1"/>
                </a:solidFill>
              </a:rPr>
              <a:t>cout</a:t>
            </a:r>
            <a:r>
              <a:rPr lang="en-US" sz="4000" dirty="0" smtClean="0">
                <a:solidFill>
                  <a:schemeClr val="tx1"/>
                </a:solidFill>
              </a:rPr>
              <a:t> </a:t>
            </a:r>
            <a:r>
              <a:rPr lang="en-US" sz="4000" dirty="0">
                <a:solidFill>
                  <a:schemeClr val="tx1"/>
                </a:solidFill>
              </a:rPr>
              <a:t>&lt;&lt; min &lt;&lt; ":";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b="1" dirty="0">
                <a:solidFill>
                  <a:srgbClr val="0070C0"/>
                </a:solidFill>
              </a:rPr>
              <a:t>if</a:t>
            </a:r>
            <a:r>
              <a:rPr lang="en-US" sz="4000" dirty="0">
                <a:solidFill>
                  <a:schemeClr val="tx1"/>
                </a:solidFill>
              </a:rPr>
              <a:t>( sec &lt; 10 ) </a:t>
            </a:r>
            <a:r>
              <a:rPr lang="en-US" sz="4000" b="1" dirty="0" err="1">
                <a:solidFill>
                  <a:srgbClr val="0070C0"/>
                </a:solidFill>
              </a:rPr>
              <a:t>cout</a:t>
            </a:r>
            <a:r>
              <a:rPr lang="en-US" sz="4000" dirty="0">
                <a:solidFill>
                  <a:schemeClr val="tx1"/>
                </a:solidFill>
              </a:rPr>
              <a:t> &lt;&lt; "0";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dirty="0" smtClean="0">
                <a:solidFill>
                  <a:schemeClr val="tx1"/>
                </a:solidFill>
              </a:rPr>
              <a:t>	</a:t>
            </a:r>
            <a:r>
              <a:rPr lang="en-US" sz="4000" b="1" dirty="0" err="1" smtClean="0">
                <a:solidFill>
                  <a:srgbClr val="0070C0"/>
                </a:solidFill>
              </a:rPr>
              <a:t>cout</a:t>
            </a:r>
            <a:r>
              <a:rPr lang="en-US" sz="4000" b="1" dirty="0" smtClean="0">
                <a:solidFill>
                  <a:srgbClr val="0070C0"/>
                </a:solidFill>
              </a:rPr>
              <a:t> </a:t>
            </a:r>
            <a:r>
              <a:rPr lang="en-US" sz="4000" dirty="0">
                <a:solidFill>
                  <a:schemeClr val="tx1"/>
                </a:solidFill>
              </a:rPr>
              <a:t>&lt;&lt; sec &lt;&lt; '\n';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}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 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b="1" dirty="0">
                <a:solidFill>
                  <a:srgbClr val="0070C0"/>
                </a:solidFill>
              </a:rPr>
              <a:t>v</a:t>
            </a:r>
            <a:r>
              <a:rPr lang="en-US" sz="4000" b="1" dirty="0" smtClean="0">
                <a:solidFill>
                  <a:srgbClr val="0070C0"/>
                </a:solidFill>
              </a:rPr>
              <a:t>oid</a:t>
            </a:r>
            <a:r>
              <a:rPr lang="en-US" sz="4000" dirty="0" smtClean="0">
                <a:solidFill>
                  <a:schemeClr val="tx1"/>
                </a:solidFill>
              </a:rPr>
              <a:t> main</a:t>
            </a:r>
            <a:r>
              <a:rPr lang="en-US" sz="4000" dirty="0">
                <a:solidFill>
                  <a:schemeClr val="tx1"/>
                </a:solidFill>
              </a:rPr>
              <a:t>()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{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dirty="0" err="1" smtClean="0">
                <a:solidFill>
                  <a:schemeClr val="tx1"/>
                </a:solidFill>
              </a:rPr>
              <a:t>cTime</a:t>
            </a:r>
            <a:r>
              <a:rPr lang="en-US" sz="4000" dirty="0" smtClean="0">
                <a:solidFill>
                  <a:schemeClr val="tx1"/>
                </a:solidFill>
              </a:rPr>
              <a:t> </a:t>
            </a:r>
            <a:r>
              <a:rPr lang="en-US" sz="4000" dirty="0">
                <a:solidFill>
                  <a:schemeClr val="tx1"/>
                </a:solidFill>
              </a:rPr>
              <a:t>t;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dirty="0" err="1">
                <a:solidFill>
                  <a:schemeClr val="tx1"/>
                </a:solidFill>
              </a:rPr>
              <a:t>t.setTime</a:t>
            </a:r>
            <a:r>
              <a:rPr lang="en-US" sz="4000" dirty="0">
                <a:solidFill>
                  <a:schemeClr val="tx1"/>
                </a:solidFill>
              </a:rPr>
              <a:t>(7, 23, 105);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dirty="0" err="1">
                <a:solidFill>
                  <a:schemeClr val="tx1"/>
                </a:solidFill>
              </a:rPr>
              <a:t>t.printTime</a:t>
            </a:r>
            <a:r>
              <a:rPr lang="en-US" sz="4000" dirty="0" smtClean="0">
                <a:solidFill>
                  <a:schemeClr val="tx1"/>
                </a:solidFill>
              </a:rPr>
              <a:t>();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dirty="0">
                <a:solidFill>
                  <a:srgbClr val="00B050"/>
                </a:solidFill>
              </a:rPr>
              <a:t>// exit</a:t>
            </a:r>
            <a:endParaRPr lang="en-GB" sz="4000" dirty="0">
              <a:solidFill>
                <a:srgbClr val="00B050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b="1" dirty="0">
                <a:solidFill>
                  <a:srgbClr val="0070C0"/>
                </a:solidFill>
              </a:rPr>
              <a:t>while</a:t>
            </a:r>
            <a:r>
              <a:rPr lang="en-US" sz="4000" dirty="0">
                <a:solidFill>
                  <a:schemeClr val="tx1"/>
                </a:solidFill>
              </a:rPr>
              <a:t>( </a:t>
            </a:r>
            <a:r>
              <a:rPr lang="en-US" sz="4000" dirty="0" err="1">
                <a:solidFill>
                  <a:schemeClr val="tx1"/>
                </a:solidFill>
              </a:rPr>
              <a:t>getchar</a:t>
            </a:r>
            <a:r>
              <a:rPr lang="en-US" sz="4000" dirty="0">
                <a:solidFill>
                  <a:schemeClr val="tx1"/>
                </a:solidFill>
              </a:rPr>
              <a:t>() != EOF );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}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87460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Class scope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Variable names and member names declared in a class definition belong to the scope of that particular class.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endParaRPr lang="en-GB" sz="20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Within the scope of class all variable members are directly accessible by all of the class member functions, and can be referenced by name.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endParaRPr lang="en-GB" sz="20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Outside the scope of a class, members are referenced through either an object name, a reference to an object, or a pointer to an object</a:t>
            </a:r>
            <a:r>
              <a:rPr lang="en-US" sz="2000" dirty="0" smtClean="0">
                <a:solidFill>
                  <a:schemeClr val="tx1"/>
                </a:solidFill>
              </a:rPr>
              <a:t>.</a:t>
            </a:r>
            <a:r>
              <a:rPr lang="en-US" sz="1400" dirty="0">
                <a:solidFill>
                  <a:schemeClr val="tx1"/>
                </a:solidFill>
              </a:rPr>
              <a:t> </a:t>
            </a:r>
            <a:endParaRPr lang="en-GB" sz="1400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03570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Accessing class members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85000" lnSpcReduction="20000"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The </a:t>
            </a:r>
            <a:r>
              <a:rPr lang="en-US" sz="2400" dirty="0">
                <a:solidFill>
                  <a:schemeClr val="tx1"/>
                </a:solidFill>
              </a:rPr>
              <a:t>two operators used to access class members are the same as used for </a:t>
            </a:r>
            <a:r>
              <a:rPr lang="en-US" sz="2400" dirty="0" err="1">
                <a:solidFill>
                  <a:schemeClr val="tx1"/>
                </a:solidFill>
              </a:rPr>
              <a:t>structs</a:t>
            </a:r>
            <a:r>
              <a:rPr lang="en-US" sz="2400" dirty="0">
                <a:solidFill>
                  <a:schemeClr val="tx1"/>
                </a:solidFill>
              </a:rPr>
              <a:t>. 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endParaRPr lang="en-GB" sz="24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The </a:t>
            </a:r>
            <a:r>
              <a:rPr lang="en-US" sz="2400" i="1" dirty="0">
                <a:solidFill>
                  <a:schemeClr val="tx1"/>
                </a:solidFill>
              </a:rPr>
              <a:t>dot member selection operator</a:t>
            </a:r>
            <a:r>
              <a:rPr lang="en-US" sz="2400" dirty="0">
                <a:solidFill>
                  <a:schemeClr val="tx1"/>
                </a:solidFill>
              </a:rPr>
              <a:t> (</a:t>
            </a:r>
            <a:r>
              <a:rPr lang="en-US" sz="2400" b="1" dirty="0">
                <a:solidFill>
                  <a:schemeClr val="tx1"/>
                </a:solidFill>
              </a:rPr>
              <a:t>.</a:t>
            </a:r>
            <a:r>
              <a:rPr lang="en-US" sz="2400" dirty="0">
                <a:solidFill>
                  <a:schemeClr val="tx1"/>
                </a:solidFill>
              </a:rPr>
              <a:t>) is combined with an objects name or with a reference to an object to access the objects’ members.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 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 smtClean="0">
                <a:solidFill>
                  <a:schemeClr val="tx1"/>
                </a:solidFill>
              </a:rPr>
              <a:t>	</a:t>
            </a:r>
            <a:r>
              <a:rPr lang="en-US" sz="2000" dirty="0" err="1" smtClean="0">
                <a:solidFill>
                  <a:schemeClr val="tx1"/>
                </a:solidFill>
              </a:rPr>
              <a:t>cTime</a:t>
            </a:r>
            <a:r>
              <a:rPr lang="en-US" sz="2000" dirty="0" smtClean="0">
                <a:solidFill>
                  <a:schemeClr val="tx1"/>
                </a:solidFill>
              </a:rPr>
              <a:t> </a:t>
            </a:r>
            <a:r>
              <a:rPr lang="en-US" sz="2000" dirty="0">
                <a:solidFill>
                  <a:schemeClr val="tx1"/>
                </a:solidFill>
              </a:rPr>
              <a:t>t;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	</a:t>
            </a:r>
            <a:r>
              <a:rPr lang="en-US" sz="2000" dirty="0" err="1">
                <a:solidFill>
                  <a:schemeClr val="tx1"/>
                </a:solidFill>
              </a:rPr>
              <a:t>t.setTime</a:t>
            </a:r>
            <a:r>
              <a:rPr lang="en-US" sz="2000" dirty="0">
                <a:solidFill>
                  <a:schemeClr val="tx1"/>
                </a:solidFill>
              </a:rPr>
              <a:t>(7, 23, 105);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 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 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The </a:t>
            </a:r>
            <a:r>
              <a:rPr lang="en-US" sz="2400" i="1" dirty="0">
                <a:solidFill>
                  <a:schemeClr val="tx1"/>
                </a:solidFill>
              </a:rPr>
              <a:t>arrow member selection operator</a:t>
            </a:r>
            <a:r>
              <a:rPr lang="en-US" sz="2400" dirty="0">
                <a:solidFill>
                  <a:schemeClr val="tx1"/>
                </a:solidFill>
              </a:rPr>
              <a:t> (</a:t>
            </a:r>
            <a:r>
              <a:rPr lang="en-US" sz="2400" b="1" dirty="0">
                <a:solidFill>
                  <a:schemeClr val="tx1"/>
                </a:solidFill>
              </a:rPr>
              <a:t>-&gt;</a:t>
            </a:r>
            <a:r>
              <a:rPr lang="en-US" sz="2400" dirty="0">
                <a:solidFill>
                  <a:schemeClr val="tx1"/>
                </a:solidFill>
              </a:rPr>
              <a:t>) is combined with pointer to an object to access that objects’ members.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 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 smtClean="0">
                <a:solidFill>
                  <a:schemeClr val="tx1"/>
                </a:solidFill>
              </a:rPr>
              <a:t>	</a:t>
            </a:r>
            <a:r>
              <a:rPr lang="en-US" sz="2000" dirty="0" err="1" smtClean="0">
                <a:solidFill>
                  <a:schemeClr val="tx1"/>
                </a:solidFill>
              </a:rPr>
              <a:t>cTime</a:t>
            </a:r>
            <a:r>
              <a:rPr lang="en-US" sz="2000" dirty="0" smtClean="0">
                <a:solidFill>
                  <a:schemeClr val="tx1"/>
                </a:solidFill>
              </a:rPr>
              <a:t> </a:t>
            </a:r>
            <a:r>
              <a:rPr lang="en-US" sz="2000" dirty="0">
                <a:solidFill>
                  <a:schemeClr val="tx1"/>
                </a:solidFill>
              </a:rPr>
              <a:t>*</a:t>
            </a:r>
            <a:r>
              <a:rPr lang="en-US" sz="2000" dirty="0" err="1">
                <a:solidFill>
                  <a:schemeClr val="tx1"/>
                </a:solidFill>
              </a:rPr>
              <a:t>tPtr</a:t>
            </a:r>
            <a:r>
              <a:rPr lang="en-US" sz="2000" dirty="0">
                <a:solidFill>
                  <a:schemeClr val="tx1"/>
                </a:solidFill>
              </a:rPr>
              <a:t> = &amp;t;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 smtClean="0">
                <a:solidFill>
                  <a:schemeClr val="tx1"/>
                </a:solidFill>
              </a:rPr>
              <a:t>	</a:t>
            </a:r>
            <a:r>
              <a:rPr lang="en-US" sz="2000" dirty="0" err="1" smtClean="0">
                <a:solidFill>
                  <a:schemeClr val="tx1"/>
                </a:solidFill>
              </a:rPr>
              <a:t>tPtr</a:t>
            </a:r>
            <a:r>
              <a:rPr lang="en-US" sz="2000" dirty="0" smtClean="0">
                <a:solidFill>
                  <a:schemeClr val="tx1"/>
                </a:solidFill>
              </a:rPr>
              <a:t>-</a:t>
            </a:r>
            <a:r>
              <a:rPr lang="en-US" sz="2000" dirty="0">
                <a:solidFill>
                  <a:schemeClr val="tx1"/>
                </a:solidFill>
              </a:rPr>
              <a:t>&gt;</a:t>
            </a:r>
            <a:r>
              <a:rPr lang="en-US" sz="2000" dirty="0" err="1">
                <a:solidFill>
                  <a:schemeClr val="tx1"/>
                </a:solidFill>
              </a:rPr>
              <a:t>setTime</a:t>
            </a:r>
            <a:r>
              <a:rPr lang="en-US" sz="2000" dirty="0">
                <a:solidFill>
                  <a:schemeClr val="tx1"/>
                </a:solidFill>
              </a:rPr>
              <a:t>(7,23,105);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1400" dirty="0">
                <a:solidFill>
                  <a:schemeClr val="tx1"/>
                </a:solidFill>
              </a:rPr>
              <a:t> </a:t>
            </a:r>
            <a:endParaRPr lang="en-GB" sz="1400" i="1" dirty="0">
              <a:solidFill>
                <a:schemeClr val="tx1"/>
              </a:solidFill>
            </a:endParaRPr>
          </a:p>
          <a:p>
            <a:pPr algn="l"/>
            <a:r>
              <a:rPr lang="en-US" sz="1400" i="1" dirty="0">
                <a:solidFill>
                  <a:schemeClr val="tx1"/>
                </a:solidFill>
              </a:rPr>
              <a:t>	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9922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Interface &amp; Implementation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It is important to distinguish the difference between interface and implementation. </a:t>
            </a:r>
            <a:endParaRPr lang="en-US" sz="2400" dirty="0" smtClean="0">
              <a:solidFill>
                <a:schemeClr val="tx1"/>
              </a:solidFill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The </a:t>
            </a:r>
            <a:r>
              <a:rPr lang="en-US" sz="2000" dirty="0">
                <a:solidFill>
                  <a:schemeClr val="tx1"/>
                </a:solidFill>
              </a:rPr>
              <a:t>clients of a class need only be aware of the class interface – what the class does. </a:t>
            </a:r>
            <a:endParaRPr lang="en-US" sz="2000" dirty="0" smtClean="0">
              <a:solidFill>
                <a:schemeClr val="tx1"/>
              </a:solidFill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The </a:t>
            </a:r>
            <a:r>
              <a:rPr lang="en-US" sz="2000" dirty="0">
                <a:solidFill>
                  <a:schemeClr val="tx1"/>
                </a:solidFill>
              </a:rPr>
              <a:t>client should not be concerned with changes in the implementation of a class as long as it’s interface remains unchanged.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1400" dirty="0">
                <a:solidFill>
                  <a:schemeClr val="tx1"/>
                </a:solidFill>
              </a:rPr>
              <a:t> </a:t>
            </a:r>
            <a:endParaRPr lang="en-GB" sz="1400" i="1" dirty="0">
              <a:solidFill>
                <a:schemeClr val="tx1"/>
              </a:solidFill>
            </a:endParaRPr>
          </a:p>
          <a:p>
            <a:pPr algn="l"/>
            <a:r>
              <a:rPr lang="en-US" sz="1400" i="1" dirty="0" smtClean="0">
                <a:solidFill>
                  <a:schemeClr val="tx1"/>
                </a:solidFill>
              </a:rPr>
              <a:t>	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18124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smtClean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25000" lnSpcReduction="20000"/>
          </a:bodyPr>
          <a:lstStyle/>
          <a:p>
            <a:r>
              <a:rPr lang="en-US" sz="1800" dirty="0"/>
              <a:t> </a:t>
            </a:r>
            <a:endParaRPr lang="en-GB" sz="18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7200" dirty="0" smtClean="0">
                <a:solidFill>
                  <a:schemeClr val="tx1"/>
                </a:solidFill>
              </a:rPr>
              <a:t>Create </a:t>
            </a:r>
            <a:r>
              <a:rPr lang="en-US" sz="7200" dirty="0">
                <a:solidFill>
                  <a:schemeClr val="tx1"/>
                </a:solidFill>
              </a:rPr>
              <a:t>your own class object to query, store and print out the number of milliseconds that have elapsed since the machine was started. </a:t>
            </a:r>
            <a:r>
              <a:rPr lang="en-US" sz="7200" dirty="0" smtClean="0">
                <a:solidFill>
                  <a:schemeClr val="tx1"/>
                </a:solidFill>
              </a:rPr>
              <a:t>You </a:t>
            </a:r>
            <a:r>
              <a:rPr lang="en-US" sz="7200" dirty="0">
                <a:solidFill>
                  <a:schemeClr val="tx1"/>
                </a:solidFill>
              </a:rPr>
              <a:t>should use the following</a:t>
            </a:r>
            <a:r>
              <a:rPr lang="en-US" sz="7200" dirty="0" smtClean="0">
                <a:solidFill>
                  <a:schemeClr val="tx1"/>
                </a:solidFill>
              </a:rPr>
              <a:t>:</a:t>
            </a:r>
            <a:r>
              <a:rPr lang="en-US" sz="7200" dirty="0">
                <a:solidFill>
                  <a:schemeClr val="tx1"/>
                </a:solidFill>
              </a:rPr>
              <a:t> </a:t>
            </a:r>
            <a:endParaRPr lang="en-GB" sz="7200" dirty="0">
              <a:solidFill>
                <a:schemeClr val="tx1"/>
              </a:solidFill>
            </a:endParaRPr>
          </a:p>
          <a:p>
            <a:pPr algn="l"/>
            <a:r>
              <a:rPr lang="en-US" sz="7200" dirty="0">
                <a:solidFill>
                  <a:schemeClr val="tx1"/>
                </a:solidFill>
              </a:rPr>
              <a:t>	</a:t>
            </a:r>
            <a:r>
              <a:rPr lang="en-US" sz="7200" dirty="0" smtClean="0">
                <a:solidFill>
                  <a:schemeClr val="tx1"/>
                </a:solidFill>
              </a:rPr>
              <a:t>unsigned </a:t>
            </a:r>
            <a:r>
              <a:rPr lang="en-US" sz="7200" dirty="0" err="1">
                <a:solidFill>
                  <a:schemeClr val="tx1"/>
                </a:solidFill>
              </a:rPr>
              <a:t>int</a:t>
            </a:r>
            <a:r>
              <a:rPr lang="en-US" sz="7200" dirty="0">
                <a:solidFill>
                  <a:schemeClr val="tx1"/>
                </a:solidFill>
              </a:rPr>
              <a:t> </a:t>
            </a:r>
            <a:r>
              <a:rPr lang="en-US" sz="7200" dirty="0" err="1">
                <a:solidFill>
                  <a:schemeClr val="tx1"/>
                </a:solidFill>
              </a:rPr>
              <a:t>currTime</a:t>
            </a:r>
            <a:r>
              <a:rPr lang="en-US" sz="7200" dirty="0">
                <a:solidFill>
                  <a:schemeClr val="tx1"/>
                </a:solidFill>
              </a:rPr>
              <a:t> = </a:t>
            </a:r>
            <a:r>
              <a:rPr lang="en-US" sz="7200" dirty="0" err="1">
                <a:solidFill>
                  <a:schemeClr val="tx1"/>
                </a:solidFill>
              </a:rPr>
              <a:t>GetTickCount</a:t>
            </a:r>
            <a:r>
              <a:rPr lang="en-US" sz="7200" dirty="0">
                <a:solidFill>
                  <a:schemeClr val="tx1"/>
                </a:solidFill>
              </a:rPr>
              <a:t>(); </a:t>
            </a:r>
            <a:endParaRPr lang="en-GB" sz="7200" dirty="0">
              <a:solidFill>
                <a:schemeClr val="tx1"/>
              </a:solidFill>
            </a:endParaRPr>
          </a:p>
          <a:p>
            <a:pPr algn="l"/>
            <a:r>
              <a:rPr lang="en-US" sz="7200" dirty="0">
                <a:solidFill>
                  <a:schemeClr val="tx1"/>
                </a:solidFill>
              </a:rPr>
              <a:t>  </a:t>
            </a:r>
            <a:endParaRPr lang="en-GB" sz="7200" dirty="0">
              <a:solidFill>
                <a:schemeClr val="tx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7200" dirty="0" smtClean="0">
                <a:solidFill>
                  <a:schemeClr val="tx1"/>
                </a:solidFill>
              </a:rPr>
              <a:t>Extend </a:t>
            </a:r>
            <a:r>
              <a:rPr lang="en-US" sz="7200" dirty="0">
                <a:solidFill>
                  <a:schemeClr val="tx1"/>
                </a:solidFill>
              </a:rPr>
              <a:t>the previous class to include a method for converting the number of </a:t>
            </a:r>
            <a:r>
              <a:rPr lang="en-US" sz="7200" i="1" dirty="0">
                <a:solidFill>
                  <a:schemeClr val="tx1"/>
                </a:solidFill>
              </a:rPr>
              <a:t>Ticks</a:t>
            </a:r>
            <a:r>
              <a:rPr lang="en-US" sz="7200" dirty="0">
                <a:solidFill>
                  <a:schemeClr val="tx1"/>
                </a:solidFill>
              </a:rPr>
              <a:t> elapsed into hours, minutes and seconds</a:t>
            </a:r>
            <a:r>
              <a:rPr lang="en-US" sz="7200" dirty="0" smtClean="0">
                <a:solidFill>
                  <a:schemeClr val="tx1"/>
                </a:solidFill>
              </a:rPr>
              <a:t>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sz="7200" dirty="0">
              <a:solidFill>
                <a:schemeClr val="tx1"/>
              </a:solidFill>
            </a:endParaRPr>
          </a:p>
          <a:p>
            <a:pPr algn="l"/>
            <a:r>
              <a:rPr lang="en-US" sz="7200" dirty="0" smtClean="0">
                <a:solidFill>
                  <a:schemeClr val="tx1"/>
                </a:solidFill>
              </a:rPr>
              <a:t>	NB</a:t>
            </a:r>
            <a:r>
              <a:rPr lang="en-US" sz="7200" dirty="0">
                <a:solidFill>
                  <a:schemeClr val="tx1"/>
                </a:solidFill>
              </a:rPr>
              <a:t>&gt; There are 1000 milliseconds (ticks) per </a:t>
            </a:r>
            <a:r>
              <a:rPr lang="en-US" sz="7200" dirty="0" smtClean="0">
                <a:solidFill>
                  <a:schemeClr val="tx1"/>
                </a:solidFill>
              </a:rPr>
              <a:t>second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sz="7200" dirty="0" smtClean="0">
              <a:solidFill>
                <a:schemeClr val="tx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7200" dirty="0">
                <a:solidFill>
                  <a:schemeClr val="tx1"/>
                </a:solidFill>
              </a:rPr>
              <a:t>Add </a:t>
            </a:r>
            <a:r>
              <a:rPr lang="en-US" sz="7200" i="1" dirty="0" err="1">
                <a:solidFill>
                  <a:schemeClr val="tx1"/>
                </a:solidFill>
              </a:rPr>
              <a:t>timeLapsed</a:t>
            </a:r>
            <a:r>
              <a:rPr lang="en-US" sz="7200" dirty="0">
                <a:solidFill>
                  <a:schemeClr val="tx1"/>
                </a:solidFill>
              </a:rPr>
              <a:t> and </a:t>
            </a:r>
            <a:r>
              <a:rPr lang="en-US" sz="7200" i="1" dirty="0" err="1">
                <a:solidFill>
                  <a:schemeClr val="tx1"/>
                </a:solidFill>
              </a:rPr>
              <a:t>timeLast</a:t>
            </a:r>
            <a:r>
              <a:rPr lang="en-US" sz="7200" dirty="0">
                <a:solidFill>
                  <a:schemeClr val="tx1"/>
                </a:solidFill>
              </a:rPr>
              <a:t> member variables to your class to keep track of the number of milliseconds that have elapsed since the last render call. </a:t>
            </a:r>
            <a:endParaRPr lang="en-GB" sz="7200" dirty="0">
              <a:solidFill>
                <a:schemeClr val="tx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7200" dirty="0">
              <a:solidFill>
                <a:schemeClr val="tx1"/>
              </a:solidFill>
            </a:endParaRPr>
          </a:p>
          <a:p>
            <a:pPr algn="l"/>
            <a:r>
              <a:rPr lang="en-US" sz="7200" dirty="0" smtClean="0">
                <a:solidFill>
                  <a:schemeClr val="tx1"/>
                </a:solidFill>
              </a:rPr>
              <a:t>	NB</a:t>
            </a:r>
            <a:r>
              <a:rPr lang="en-US" sz="7200" dirty="0">
                <a:solidFill>
                  <a:schemeClr val="tx1"/>
                </a:solidFill>
              </a:rPr>
              <a:t>&gt; The </a:t>
            </a:r>
            <a:r>
              <a:rPr lang="en-US" sz="7200" i="1" dirty="0" err="1">
                <a:solidFill>
                  <a:schemeClr val="tx1"/>
                </a:solidFill>
              </a:rPr>
              <a:t>timeLapsed</a:t>
            </a:r>
            <a:r>
              <a:rPr lang="en-US" sz="7200" dirty="0">
                <a:solidFill>
                  <a:schemeClr val="tx1"/>
                </a:solidFill>
              </a:rPr>
              <a:t> variable should be used to scale the velocity of any </a:t>
            </a:r>
            <a:r>
              <a:rPr lang="en-US" sz="7200" dirty="0" smtClean="0">
                <a:solidFill>
                  <a:schemeClr val="tx1"/>
                </a:solidFill>
              </a:rPr>
              <a:t>	moving object within </a:t>
            </a:r>
            <a:r>
              <a:rPr lang="en-US" sz="7200" dirty="0">
                <a:solidFill>
                  <a:schemeClr val="tx1"/>
                </a:solidFill>
              </a:rPr>
              <a:t>your scene.</a:t>
            </a:r>
            <a:endParaRPr lang="en-GB" sz="7200" dirty="0">
              <a:solidFill>
                <a:schemeClr val="tx1"/>
              </a:solidFill>
            </a:endParaRPr>
          </a:p>
          <a:p>
            <a:pPr algn="l"/>
            <a:endParaRPr lang="en-GB" sz="1800" dirty="0">
              <a:solidFill>
                <a:schemeClr val="tx1"/>
              </a:solidFill>
            </a:endParaRPr>
          </a:p>
          <a:p>
            <a:pPr algn="l"/>
            <a:r>
              <a:rPr lang="en-US" sz="1400" dirty="0">
                <a:solidFill>
                  <a:schemeClr val="tx1"/>
                </a:solidFill>
              </a:rPr>
              <a:t> </a:t>
            </a:r>
            <a:endParaRPr lang="en-GB" sz="1400" i="1" dirty="0">
              <a:solidFill>
                <a:schemeClr val="tx1"/>
              </a:solidFill>
            </a:endParaRPr>
          </a:p>
          <a:p>
            <a:pPr algn="l"/>
            <a:r>
              <a:rPr lang="en-US" sz="1400" i="1" dirty="0" smtClean="0">
                <a:solidFill>
                  <a:schemeClr val="tx1"/>
                </a:solidFill>
              </a:rPr>
              <a:t>	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3846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smtClean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 smtClean="0">
                <a:solidFill>
                  <a:schemeClr val="tx1"/>
                </a:solidFill>
              </a:rPr>
              <a:t>Create a </a:t>
            </a:r>
            <a:r>
              <a:rPr lang="en-US" sz="1800" dirty="0" err="1" smtClean="0">
                <a:solidFill>
                  <a:schemeClr val="tx1"/>
                </a:solidFill>
              </a:rPr>
              <a:t>cPupil</a:t>
            </a:r>
            <a:r>
              <a:rPr lang="en-US" sz="1800" dirty="0" smtClean="0">
                <a:solidFill>
                  <a:schemeClr val="tx1"/>
                </a:solidFill>
              </a:rPr>
              <a:t> class to hold details of a pupil enrolled at a school. You are required to store the following personal information within the class:</a:t>
            </a:r>
            <a:endParaRPr lang="en-US" sz="1800" dirty="0">
              <a:solidFill>
                <a:schemeClr val="tx1"/>
              </a:solidFill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sz="1800" dirty="0" smtClean="0">
                <a:solidFill>
                  <a:schemeClr val="tx1"/>
                </a:solidFill>
              </a:rPr>
              <a:t>First Name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sz="1800" dirty="0" smtClean="0">
                <a:solidFill>
                  <a:schemeClr val="tx1"/>
                </a:solidFill>
              </a:rPr>
              <a:t>Middle Names (if applicable)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sz="1800" dirty="0" smtClean="0">
                <a:solidFill>
                  <a:schemeClr val="tx1"/>
                </a:solidFill>
              </a:rPr>
              <a:t>Surname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sz="1800" dirty="0" smtClean="0">
                <a:solidFill>
                  <a:schemeClr val="tx1"/>
                </a:solidFill>
              </a:rPr>
              <a:t>Date of Birth</a:t>
            </a:r>
            <a:endParaRPr lang="en-GB" sz="1800" dirty="0" smtClean="0">
              <a:solidFill>
                <a:schemeClr val="tx1"/>
              </a:solidFill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tx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 smtClean="0">
                <a:solidFill>
                  <a:schemeClr val="tx1"/>
                </a:solidFill>
              </a:rPr>
              <a:t>Using </a:t>
            </a:r>
            <a:r>
              <a:rPr lang="en-GB" sz="1800" i="1" dirty="0">
                <a:solidFill>
                  <a:schemeClr val="tx1"/>
                </a:solidFill>
              </a:rPr>
              <a:t>dynamic memory </a:t>
            </a:r>
            <a:r>
              <a:rPr lang="en-GB" sz="1800" i="1" dirty="0" smtClean="0">
                <a:solidFill>
                  <a:schemeClr val="tx1"/>
                </a:solidFill>
              </a:rPr>
              <a:t>allocation, modify </a:t>
            </a:r>
            <a:r>
              <a:rPr lang="en-GB" sz="1800" dirty="0" smtClean="0">
                <a:solidFill>
                  <a:schemeClr val="tx1"/>
                </a:solidFill>
              </a:rPr>
              <a:t>your implementation to store the personal data for </a:t>
            </a:r>
            <a:r>
              <a:rPr lang="en-GB" sz="1800" u="sng" dirty="0" smtClean="0">
                <a:solidFill>
                  <a:schemeClr val="tx1"/>
                </a:solidFill>
              </a:rPr>
              <a:t>multiple</a:t>
            </a:r>
            <a:r>
              <a:rPr lang="en-GB" sz="1800" dirty="0" smtClean="0">
                <a:solidFill>
                  <a:schemeClr val="tx1"/>
                </a:solidFill>
              </a:rPr>
              <a:t> pupils within the class.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800" dirty="0" smtClean="0">
              <a:solidFill>
                <a:schemeClr val="tx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 smtClean="0">
                <a:solidFill>
                  <a:schemeClr val="tx1"/>
                </a:solidFill>
              </a:rPr>
              <a:t>De-allocate all memory used to create the objects (classes) before exiting the program</a:t>
            </a:r>
            <a:endParaRPr lang="en-GB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855403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smtClean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 smtClean="0">
                <a:solidFill>
                  <a:schemeClr val="tx1"/>
                </a:solidFill>
              </a:rPr>
              <a:t>Particles System: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1800" dirty="0" smtClean="0">
                <a:solidFill>
                  <a:schemeClr val="tx1"/>
                </a:solidFill>
              </a:rPr>
              <a:t>Create a </a:t>
            </a:r>
            <a:r>
              <a:rPr lang="en-GB" sz="1800" dirty="0" err="1" smtClean="0">
                <a:solidFill>
                  <a:schemeClr val="tx1"/>
                </a:solidFill>
              </a:rPr>
              <a:t>cParticle</a:t>
            </a:r>
            <a:r>
              <a:rPr lang="en-GB" sz="1800" dirty="0" smtClean="0">
                <a:solidFill>
                  <a:schemeClr val="tx1"/>
                </a:solidFill>
              </a:rPr>
              <a:t> class that can be used to hold a single particle needed for a visual effect within a computer game. Your particle should contain the following data types as a minimum:</a:t>
            </a:r>
          </a:p>
          <a:p>
            <a:pPr marL="1200150" lvl="2" indent="-285750" algn="l">
              <a:buFont typeface="Arial" panose="020B0604020202020204" pitchFamily="34" charset="0"/>
              <a:buChar char="•"/>
            </a:pPr>
            <a:r>
              <a:rPr lang="en-GB" sz="1800" dirty="0" smtClean="0">
                <a:solidFill>
                  <a:schemeClr val="tx1"/>
                </a:solidFill>
              </a:rPr>
              <a:t>Position / velocity / scale – (xyz coordinates)</a:t>
            </a:r>
          </a:p>
          <a:p>
            <a:pPr marL="1200150" lvl="2" indent="-285750" algn="l">
              <a:buFont typeface="Arial" panose="020B0604020202020204" pitchFamily="34" charset="0"/>
              <a:buChar char="•"/>
            </a:pPr>
            <a:r>
              <a:rPr lang="en-GB" sz="1800" dirty="0" smtClean="0">
                <a:solidFill>
                  <a:schemeClr val="tx1"/>
                </a:solidFill>
              </a:rPr>
              <a:t>Start &amp; </a:t>
            </a:r>
            <a:r>
              <a:rPr lang="en-GB" sz="1800" dirty="0">
                <a:solidFill>
                  <a:schemeClr val="tx1"/>
                </a:solidFill>
              </a:rPr>
              <a:t>e</a:t>
            </a:r>
            <a:r>
              <a:rPr lang="en-GB" sz="1800" dirty="0" smtClean="0">
                <a:solidFill>
                  <a:schemeClr val="tx1"/>
                </a:solidFill>
              </a:rPr>
              <a:t>nd </a:t>
            </a:r>
            <a:r>
              <a:rPr lang="en-GB" sz="1800" dirty="0">
                <a:solidFill>
                  <a:schemeClr val="tx1"/>
                </a:solidFill>
              </a:rPr>
              <a:t>c</a:t>
            </a:r>
            <a:r>
              <a:rPr lang="en-GB" sz="1800" dirty="0" smtClean="0">
                <a:solidFill>
                  <a:schemeClr val="tx1"/>
                </a:solidFill>
              </a:rPr>
              <a:t>olour values – (RGBA colour values)</a:t>
            </a:r>
          </a:p>
          <a:p>
            <a:pPr marL="1200150" lvl="2" indent="-285750" algn="l">
              <a:buFont typeface="Arial" panose="020B0604020202020204" pitchFamily="34" charset="0"/>
              <a:buChar char="•"/>
            </a:pPr>
            <a:r>
              <a:rPr lang="en-GB" sz="1800" dirty="0" smtClean="0">
                <a:solidFill>
                  <a:schemeClr val="tx1"/>
                </a:solidFill>
              </a:rPr>
              <a:t>Born – (when the particle was first created, i.e. </a:t>
            </a:r>
            <a:r>
              <a:rPr lang="en-GB" sz="1800" dirty="0" err="1" smtClean="0">
                <a:solidFill>
                  <a:schemeClr val="tx1"/>
                </a:solidFill>
              </a:rPr>
              <a:t>currentTime</a:t>
            </a:r>
            <a:r>
              <a:rPr lang="en-GB" sz="1800" dirty="0" smtClean="0">
                <a:solidFill>
                  <a:schemeClr val="tx1"/>
                </a:solidFill>
              </a:rPr>
              <a:t>)</a:t>
            </a:r>
          </a:p>
          <a:p>
            <a:pPr marL="1200150" lvl="2" indent="-285750" algn="l">
              <a:buFont typeface="Arial" panose="020B0604020202020204" pitchFamily="34" charset="0"/>
              <a:buChar char="•"/>
            </a:pPr>
            <a:r>
              <a:rPr lang="en-GB" sz="1800" dirty="0" err="1" smtClean="0">
                <a:solidFill>
                  <a:schemeClr val="tx1"/>
                </a:solidFill>
              </a:rPr>
              <a:t>LifeSpan</a:t>
            </a:r>
            <a:r>
              <a:rPr lang="en-GB" sz="1800" dirty="0" smtClean="0">
                <a:solidFill>
                  <a:schemeClr val="tx1"/>
                </a:solidFill>
              </a:rPr>
              <a:t> – (How long the particle will be active)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200" dirty="0" smtClean="0">
                <a:solidFill>
                  <a:schemeClr val="tx1"/>
                </a:solidFill>
              </a:rPr>
              <a:t>Add member functions to control the following:</a:t>
            </a:r>
          </a:p>
          <a:p>
            <a:pPr marL="1200150" lvl="2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M</a:t>
            </a:r>
            <a:r>
              <a:rPr lang="en-GB" sz="1800" dirty="0" smtClean="0">
                <a:solidFill>
                  <a:schemeClr val="tx1"/>
                </a:solidFill>
              </a:rPr>
              <a:t>ovement of the particle</a:t>
            </a:r>
          </a:p>
          <a:p>
            <a:pPr marL="1200150" lvl="2" indent="-285750" algn="l">
              <a:buFont typeface="Arial" panose="020B0604020202020204" pitchFamily="34" charset="0"/>
              <a:buChar char="•"/>
            </a:pPr>
            <a:r>
              <a:rPr lang="en-GB" sz="1800" dirty="0" smtClean="0">
                <a:solidFill>
                  <a:schemeClr val="tx1"/>
                </a:solidFill>
              </a:rPr>
              <a:t>Timer function to delete the particle when </a:t>
            </a:r>
            <a:r>
              <a:rPr lang="en-GB" sz="1800" i="1" dirty="0" smtClean="0">
                <a:solidFill>
                  <a:schemeClr val="tx1"/>
                </a:solidFill>
              </a:rPr>
              <a:t>Life</a:t>
            </a:r>
            <a:r>
              <a:rPr lang="en-GB" sz="1800" dirty="0" smtClean="0">
                <a:solidFill>
                  <a:schemeClr val="tx1"/>
                </a:solidFill>
              </a:rPr>
              <a:t> expires</a:t>
            </a:r>
          </a:p>
          <a:p>
            <a:pPr marL="1200150" lvl="2" indent="-285750" algn="l">
              <a:buFont typeface="Arial" panose="020B0604020202020204" pitchFamily="34" charset="0"/>
              <a:buChar char="•"/>
            </a:pPr>
            <a:r>
              <a:rPr lang="en-GB" sz="1800" dirty="0" smtClean="0">
                <a:solidFill>
                  <a:schemeClr val="tx1"/>
                </a:solidFill>
              </a:rPr>
              <a:t>Change in the particle’s colour from </a:t>
            </a:r>
            <a:r>
              <a:rPr lang="en-GB" sz="1800" i="1" dirty="0" smtClean="0">
                <a:solidFill>
                  <a:schemeClr val="tx1"/>
                </a:solidFill>
              </a:rPr>
              <a:t>start</a:t>
            </a:r>
            <a:r>
              <a:rPr lang="en-GB" sz="1800" dirty="0" smtClean="0">
                <a:solidFill>
                  <a:schemeClr val="tx1"/>
                </a:solidFill>
              </a:rPr>
              <a:t> to </a:t>
            </a:r>
            <a:r>
              <a:rPr lang="en-GB" sz="1800" i="1" dirty="0" smtClean="0">
                <a:solidFill>
                  <a:schemeClr val="tx1"/>
                </a:solidFill>
              </a:rPr>
              <a:t>end colour </a:t>
            </a:r>
            <a:r>
              <a:rPr lang="en-GB" sz="1800" dirty="0" smtClean="0">
                <a:solidFill>
                  <a:schemeClr val="tx1"/>
                </a:solidFill>
              </a:rPr>
              <a:t>values – based on time</a:t>
            </a:r>
          </a:p>
        </p:txBody>
      </p:sp>
    </p:spTree>
    <p:extLst>
      <p:ext uri="{BB962C8B-B14F-4D97-AF65-F5344CB8AC3E}">
        <p14:creationId xmlns:p14="http://schemas.microsoft.com/office/powerpoint/2010/main" val="8289942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1942</Words>
  <Application>Microsoft Office PowerPoint</Application>
  <PresentationFormat>On-screen Show (4:3)</PresentationFormat>
  <Paragraphs>253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1" baseType="lpstr">
      <vt:lpstr>Arial</vt:lpstr>
      <vt:lpstr>Calibri</vt:lpstr>
      <vt:lpstr>Office Theme</vt:lpstr>
      <vt:lpstr>Object Oriented Programming</vt:lpstr>
      <vt:lpstr>Contents:</vt:lpstr>
      <vt:lpstr>Improving on C</vt:lpstr>
      <vt:lpstr>Declarations in C++</vt:lpstr>
      <vt:lpstr>Declarations in C++</vt:lpstr>
      <vt:lpstr>Function Prototypes and Type Checking</vt:lpstr>
      <vt:lpstr>Function Prototypes and Type Checking</vt:lpstr>
      <vt:lpstr>Inline Functions</vt:lpstr>
      <vt:lpstr>Inline Functions</vt:lpstr>
      <vt:lpstr>Classes and Data Abstraction</vt:lpstr>
      <vt:lpstr>Objects</vt:lpstr>
      <vt:lpstr>Objects</vt:lpstr>
      <vt:lpstr>Behaviours</vt:lpstr>
      <vt:lpstr>Class Relationships</vt:lpstr>
      <vt:lpstr>Action/Object Oriented</vt:lpstr>
      <vt:lpstr>C Functions</vt:lpstr>
      <vt:lpstr>C++ Class</vt:lpstr>
      <vt:lpstr>Members</vt:lpstr>
      <vt:lpstr>C with Classes</vt:lpstr>
      <vt:lpstr>Limitations of struct</vt:lpstr>
      <vt:lpstr>Advantages of using classes</vt:lpstr>
      <vt:lpstr>Advantages of using classes</vt:lpstr>
      <vt:lpstr>Class scope</vt:lpstr>
      <vt:lpstr>Accessing class members</vt:lpstr>
      <vt:lpstr>Interface &amp; Implementation</vt:lpstr>
      <vt:lpstr>EXERCISES:</vt:lpstr>
      <vt:lpstr>EXERCISES:</vt:lpstr>
      <vt:lpstr>EXERCISES: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Software Development</dc:title>
  <dc:creator>Andrew Baker</dc:creator>
  <cp:lastModifiedBy>Andrew Baker</cp:lastModifiedBy>
  <cp:revision>16</cp:revision>
  <dcterms:created xsi:type="dcterms:W3CDTF">2006-08-16T00:00:00Z</dcterms:created>
  <dcterms:modified xsi:type="dcterms:W3CDTF">2020-02-02T19:27:34Z</dcterms:modified>
</cp:coreProperties>
</file>