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comments/modernComment_105_1FA7BB00.xml" ContentType="application/vnd.ms-powerpoint.comments+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4"/>
    <p:sldMasterId id="2147483659" r:id="rId5"/>
    <p:sldMasterId id="2147483657" r:id="rId6"/>
    <p:sldMasterId id="2147483653" r:id="rId7"/>
    <p:sldMasterId id="2147483661" r:id="rId8"/>
  </p:sldMasterIdLst>
  <p:notesMasterIdLst>
    <p:notesMasterId r:id="rId11"/>
  </p:notesMasterIdLst>
  <p:handoutMasterIdLst>
    <p:handoutMasterId r:id="rId12"/>
  </p:handoutMasterIdLst>
  <p:sldIdLst>
    <p:sldId id="256" r:id="rId9"/>
    <p:sldId id="261" r:id="rId10"/>
  </p:sldIdLst>
  <p:sldSz cx="43891200" cy="32918400"/>
  <p:notesSz cx="6858000" cy="9875838"/>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6303972A-76FF-4CCC-9280-8A5E543206BD}">
          <p14:sldIdLst>
            <p14:sldId id="256"/>
            <p14:sldId id="261"/>
          </p14:sldIdLst>
        </p14:section>
      </p14:sectionLst>
    </p:ex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3111" userDrawn="1">
          <p15:clr>
            <a:srgbClr val="A4A3A4"/>
          </p15:clr>
        </p15:guide>
        <p15:guide id="2" pos="2160" userDrawn="1">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3D2CB72-A701-BC79-6BAA-6D6BCBB4FC84}" name="seleetz munroe" initials="sm" userId="1f07e38744400d1d" providerId="Windows Live"/>
  <p188:author id="{BAF48ECC-0242-B1CA-AFF0-83E222A5C901}" name="Seletta Loreen Munroe (2332437)" initials="SM" userId="S::2332437@student.uwtsd.ac.uk::878cf21e-4018-4c58-91ca-0be9bb557239"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18616"/>
    <a:srgbClr val="F3F5FA"/>
    <a:srgbClr val="F1D906"/>
    <a:srgbClr val="107A74"/>
    <a:srgbClr val="143161"/>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1D7C11-D491-42BC-B0FF-603044B5FCBD}" v="3" dt="2026-07-27T23:17:34.2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varScale="1">
        <p:scale>
          <a:sx n="12" d="100"/>
          <a:sy n="12" d="100"/>
        </p:scale>
        <p:origin x="1804" y="88"/>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3111"/>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commentAuthors" Target="commentAuthor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Master" Target="slideMasters/slideMaster4.xml"/><Relationship Id="rId12" Type="http://schemas.openxmlformats.org/officeDocument/2006/relationships/handoutMaster" Target="handoutMasters/handout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viewProps" Target="viewProps.xml"/><Relationship Id="rId10" Type="http://schemas.openxmlformats.org/officeDocument/2006/relationships/slide" Target="slides/slide2.xml"/><Relationship Id="rId19"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presProps" Target="presProps.xml"/></Relationships>
</file>

<file path=ppt/comments/modernComment_105_1FA7BB00.xml><?xml version="1.0" encoding="utf-8"?>
<p188:cmLst xmlns:a="http://schemas.openxmlformats.org/drawingml/2006/main" xmlns:r="http://schemas.openxmlformats.org/officeDocument/2006/relationships" xmlns:p188="http://schemas.microsoft.com/office/powerpoint/2018/8/main">
  <p188:cm id="{FC14133D-BF26-43D0-8313-F1A66AD7861E}" authorId="{03D2CB72-A701-BC79-6BAA-6D6BCBB4FC84}" created="2026-07-06T15:21:45.307">
    <ac:txMkLst xmlns:ac="http://schemas.microsoft.com/office/drawing/2013/main/command">
      <pc:docMk xmlns:pc="http://schemas.microsoft.com/office/powerpoint/2013/main/command"/>
      <pc:sldMk xmlns:pc="http://schemas.microsoft.com/office/powerpoint/2013/main/command" cId="531086080" sldId="261"/>
      <ac:spMk id="5" creationId="{925EA422-02CF-EC85-AE1E-9F501EE4E390}"/>
      <ac:txMk cp="1207">
        <ac:context len="1593" hash="2942960647"/>
      </ac:txMk>
    </ac:txMkLst>
    <p188:pos x="9908908" y="19862222"/>
    <p188:txBody>
      <a:bodyPr/>
      <a:lstStyle/>
      <a:p>
        <a:r>
          <a:rPr lang="en-GB"/>
          <a:t>Write in third person e.g. 
The Human Rights Act 1989 states that staff and service providers should treat people with mental health with dignity and respect. Mental health, social services and emergency services staff must comply with human right laws</a:t>
        </a:r>
      </a:p>
    </p188:txBody>
    <p188:extLst>
      <p:ext xmlns:p="http://schemas.openxmlformats.org/presentationml/2006/main" uri="{57CB4572-C831-44C2-8A1C-0ADB6CCDFE69}">
        <p223:reactions xmlns:p223="http://schemas.microsoft.com/office/powerpoint/2022/03/main">
          <p223:rxn type="👍">
            <p223:instance time="2026-07-17T00:47:13.574" authorId="{03D2CB72-A701-BC79-6BAA-6D6BCBB4FC84}"/>
          </p223:rxn>
        </p223:reactions>
      </p:ext>
    </p188:extLst>
  </p188:cm>
</p188: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379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93792"/>
          </a:xfrm>
          <a:prstGeom prst="rect">
            <a:avLst/>
          </a:prstGeom>
        </p:spPr>
        <p:txBody>
          <a:bodyPr vert="horz" lIns="91440" tIns="45720" rIns="91440" bIns="45720" rtlCol="0"/>
          <a:lstStyle>
            <a:lvl1pPr algn="r">
              <a:defRPr sz="1200"/>
            </a:lvl1pPr>
          </a:lstStyle>
          <a:p>
            <a:fld id="{0158C5BC-9A70-462C-B28D-9600239EAC64}" type="datetimeFigureOut">
              <a:rPr lang="en-US" smtClean="0"/>
              <a:pPr/>
              <a:t>7/28/2026</a:t>
            </a:fld>
            <a:endParaRPr lang="en-US"/>
          </a:p>
        </p:txBody>
      </p:sp>
      <p:sp>
        <p:nvSpPr>
          <p:cNvPr id="4" name="Footer Placeholder 3"/>
          <p:cNvSpPr>
            <a:spLocks noGrp="1"/>
          </p:cNvSpPr>
          <p:nvPr>
            <p:ph type="ftr" sz="quarter" idx="2"/>
          </p:nvPr>
        </p:nvSpPr>
        <p:spPr>
          <a:xfrm>
            <a:off x="0" y="9380332"/>
            <a:ext cx="2971800" cy="493792"/>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9380332"/>
            <a:ext cx="2971800" cy="493792"/>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3792"/>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93792"/>
          </a:xfrm>
          <a:prstGeom prst="rect">
            <a:avLst/>
          </a:prstGeom>
        </p:spPr>
        <p:txBody>
          <a:bodyPr vert="horz" lIns="91440" tIns="45720" rIns="91440" bIns="45720" rtlCol="0"/>
          <a:lstStyle>
            <a:lvl1pPr algn="r">
              <a:defRPr sz="1200"/>
            </a:lvl1pPr>
          </a:lstStyle>
          <a:p>
            <a:fld id="{E6CC2317-6751-4CD4-9995-8782DD78E936}" type="datetimeFigureOut">
              <a:rPr lang="en-US" smtClean="0"/>
              <a:pPr/>
              <a:t>7/28/2026</a:t>
            </a:fld>
            <a:endParaRPr lang="en-US" dirty="0"/>
          </a:p>
        </p:txBody>
      </p:sp>
      <p:sp>
        <p:nvSpPr>
          <p:cNvPr id="4" name="Slide Image Placeholder 3"/>
          <p:cNvSpPr>
            <a:spLocks noGrp="1" noRot="1" noChangeAspect="1"/>
          </p:cNvSpPr>
          <p:nvPr>
            <p:ph type="sldImg" idx="2"/>
          </p:nvPr>
        </p:nvSpPr>
        <p:spPr>
          <a:xfrm>
            <a:off x="962025" y="741363"/>
            <a:ext cx="4933950" cy="370205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691023"/>
            <a:ext cx="5486400" cy="444412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380332"/>
            <a:ext cx="2971800" cy="493792"/>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9380332"/>
            <a:ext cx="2971800" cy="493792"/>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37981923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a:solidFill>
                            <a:srgbClr val="1F3A4E"/>
                          </a:solidFill>
                          <a:latin typeface="Arial Black" panose="020B0A04020102020204" pitchFamily="34" charset="0"/>
                        </a:rPr>
                        <a:t>QUICK START GUIDE</a:t>
                      </a:r>
                      <a:br>
                        <a:rPr lang="en-US" sz="3600" b="0" spc="600">
                          <a:solidFill>
                            <a:srgbClr val="1F3A4E"/>
                          </a:solidFill>
                          <a:latin typeface="Arial Black" panose="020B0A04020102020204" pitchFamily="34" charset="0"/>
                        </a:rPr>
                      </a:br>
                      <a:r>
                        <a:rPr lang="en-US" sz="2800" b="1" spc="0">
                          <a:solidFill>
                            <a:srgbClr val="FF0000"/>
                          </a:solidFill>
                          <a:latin typeface="Trebuchet MS" pitchFamily="34" charset="0"/>
                        </a:rPr>
                        <a:t>(THIS SIDEBAR WILL NOT PRINT)</a:t>
                      </a:r>
                      <a:endParaRPr lang="en-US" sz="3600" b="1" spc="600">
                        <a:solidFill>
                          <a:schemeClr val="bg1"/>
                        </a:solidFill>
                        <a:latin typeface="Trebuchet MS" pitchFamily="34" charset="0"/>
                      </a:endParaRPr>
                    </a:p>
                  </a:txBody>
                  <a:tcPr marL="182880" marT="137160">
                    <a:solidFill>
                      <a:srgbClr val="FFC000"/>
                    </a:solidFill>
                  </a:tcPr>
                </a:tc>
                <a:tc hMerge="1">
                  <a:txBody>
                    <a:bodyPr/>
                    <a:lstStyle/>
                    <a:p>
                      <a:endParaRPr lang="en-US"/>
                    </a:p>
                  </a:txBody>
                  <a:tcPr/>
                </a:tc>
                <a:extLst>
                  <a:ext uri="{0D108BD9-81ED-4DB2-BD59-A6C34878D82A}">
                    <a16:rowId xmlns:a16="http://schemas.microsoft.com/office/drawing/2014/main" val="10000"/>
                  </a:ext>
                </a:extLst>
              </a:tr>
              <a:tr h="4206624">
                <a:tc gridSpan="2">
                  <a:txBody>
                    <a:bodyPr/>
                    <a:lstStyle/>
                    <a:p>
                      <a:pPr defTabSz="3765639"/>
                      <a:r>
                        <a:rPr lang="en-US" sz="2000" i="0">
                          <a:solidFill>
                            <a:srgbClr val="D9D9D9"/>
                          </a:solidFill>
                          <a:latin typeface="Arial"/>
                          <a:cs typeface="Arial"/>
                        </a:rPr>
                        <a:t>This PowerPoint template produces a </a:t>
                      </a:r>
                      <a:r>
                        <a:rPr lang="en-US" sz="2000" i="0">
                          <a:solidFill>
                            <a:srgbClr val="FFC000"/>
                          </a:solidFill>
                          <a:latin typeface="Arial"/>
                          <a:cs typeface="Arial"/>
                        </a:rPr>
                        <a:t>36"x48" </a:t>
                      </a:r>
                      <a:r>
                        <a:rPr lang="en-US" sz="2000" i="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a:solidFill>
                          <a:srgbClr val="D9D9D9"/>
                        </a:solidFill>
                        <a:latin typeface="Arial"/>
                        <a:cs typeface="Arial"/>
                      </a:endParaRPr>
                    </a:p>
                    <a:p>
                      <a:pPr defTabSz="3765639"/>
                      <a:r>
                        <a:rPr lang="en-US" sz="2000" i="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err="1">
                          <a:solidFill>
                            <a:srgbClr val="FFC000"/>
                          </a:solidFill>
                          <a:latin typeface="Arial"/>
                          <a:cs typeface="Arial"/>
                        </a:rPr>
                        <a:t>PosterPresentations.com</a:t>
                      </a:r>
                      <a:r>
                        <a:rPr lang="en-US" sz="2000" i="0">
                          <a:solidFill>
                            <a:srgbClr val="D9D9D9"/>
                          </a:solidFill>
                          <a:latin typeface="Arial"/>
                          <a:cs typeface="Arial"/>
                        </a:rPr>
                        <a:t> and click on the  </a:t>
                      </a:r>
                      <a:r>
                        <a:rPr lang="en-US" sz="2000" i="0">
                          <a:solidFill>
                            <a:srgbClr val="FFC000"/>
                          </a:solidFill>
                          <a:latin typeface="Arial"/>
                          <a:cs typeface="Arial"/>
                        </a:rPr>
                        <a:t>HELP DESK</a:t>
                      </a:r>
                      <a:r>
                        <a:rPr lang="en-US" sz="2000" i="0" baseline="0">
                          <a:solidFill>
                            <a:srgbClr val="D9D9D9"/>
                          </a:solidFill>
                          <a:latin typeface="Arial"/>
                          <a:cs typeface="Arial"/>
                        </a:rPr>
                        <a:t> </a:t>
                      </a:r>
                      <a:r>
                        <a:rPr lang="en-US" sz="2000" i="0">
                          <a:solidFill>
                            <a:srgbClr val="D9D9D9"/>
                          </a:solidFill>
                          <a:latin typeface="Arial"/>
                          <a:cs typeface="Arial"/>
                        </a:rPr>
                        <a:t>tab.</a:t>
                      </a:r>
                    </a:p>
                    <a:p>
                      <a:pPr defTabSz="3765639"/>
                      <a:endParaRPr lang="en-US" sz="2000" i="0">
                        <a:solidFill>
                          <a:srgbClr val="D9D9D9"/>
                        </a:solidFill>
                        <a:latin typeface="Arial"/>
                        <a:cs typeface="Arial"/>
                      </a:endParaRPr>
                    </a:p>
                    <a:p>
                      <a:pPr defTabSz="3765639"/>
                      <a:r>
                        <a:rPr lang="en-US" sz="2000" i="0">
                          <a:solidFill>
                            <a:srgbClr val="D9D9D9"/>
                          </a:solidFill>
                          <a:latin typeface="Arial"/>
                          <a:cs typeface="Arial"/>
                        </a:rPr>
                        <a:t>To print your poster using our same-day professional printing service, go online to </a:t>
                      </a:r>
                      <a:r>
                        <a:rPr lang="en-US" sz="2000" i="0" err="1">
                          <a:solidFill>
                            <a:srgbClr val="FFC000"/>
                          </a:solidFill>
                          <a:latin typeface="Arial"/>
                          <a:cs typeface="Arial"/>
                        </a:rPr>
                        <a:t>PosterPresentations.com</a:t>
                      </a:r>
                      <a:r>
                        <a:rPr lang="en-US" sz="2000" i="0">
                          <a:solidFill>
                            <a:srgbClr val="D9D9D9"/>
                          </a:solidFill>
                          <a:latin typeface="Arial"/>
                          <a:cs typeface="Arial"/>
                        </a:rPr>
                        <a:t> and click on "</a:t>
                      </a:r>
                      <a:r>
                        <a:rPr lang="en-US" sz="2000" i="0">
                          <a:solidFill>
                            <a:srgbClr val="FFC000"/>
                          </a:solidFill>
                          <a:latin typeface="Arial"/>
                          <a:cs typeface="Arial"/>
                        </a:rPr>
                        <a:t>Order your poster</a:t>
                      </a:r>
                      <a:r>
                        <a:rPr lang="en-US" sz="2000" i="0">
                          <a:solidFill>
                            <a:srgbClr val="D9D9D9"/>
                          </a:solidFill>
                          <a:latin typeface="Arial"/>
                          <a:cs typeface="Arial"/>
                        </a:rPr>
                        <a:t>".</a:t>
                      </a:r>
                      <a:endParaRPr lang="en-US" sz="2000" b="1">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a:solidFill>
                          <a:srgbClr val="1F3A4E"/>
                        </a:solidFill>
                      </a:endParaRPr>
                    </a:p>
                    <a:p>
                      <a:pPr algn="ctr"/>
                      <a:endParaRPr lang="en-US" sz="2000">
                        <a:solidFill>
                          <a:srgbClr val="1F3A4E"/>
                        </a:solidFill>
                      </a:endParaRPr>
                    </a:p>
                    <a:p>
                      <a:pPr algn="ctr"/>
                      <a:r>
                        <a:rPr lang="en-US" sz="2000">
                          <a:solidFill>
                            <a:schemeClr val="bg1"/>
                          </a:solidFill>
                          <a:latin typeface="Arial" panose="020B0604020202020204" pitchFamily="34" charset="0"/>
                          <a:cs typeface="Arial" panose="020B0604020202020204" pitchFamily="34" charset="0"/>
                        </a:rPr>
                        <a:t>This is a template for a </a:t>
                      </a:r>
                    </a:p>
                    <a:p>
                      <a:pPr algn="ctr"/>
                      <a:r>
                        <a:rPr lang="en-US" sz="2000">
                          <a:solidFill>
                            <a:schemeClr val="bg1"/>
                          </a:solidFill>
                          <a:latin typeface="Arial" panose="020B0604020202020204" pitchFamily="34" charset="0"/>
                          <a:cs typeface="Arial" panose="020B0604020202020204" pitchFamily="34" charset="0"/>
                        </a:rPr>
                        <a:t>presentation poster</a:t>
                      </a:r>
                      <a:br>
                        <a:rPr lang="en-US" sz="2000">
                          <a:solidFill>
                            <a:schemeClr val="bg1"/>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36 inches tall</a:t>
                      </a:r>
                      <a:br>
                        <a:rPr lang="en-US" sz="3600" b="1">
                          <a:solidFill>
                            <a:srgbClr val="FFC000"/>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by</a:t>
                      </a:r>
                      <a:br>
                        <a:rPr lang="en-US" sz="3600" b="1">
                          <a:solidFill>
                            <a:srgbClr val="FFC000"/>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48 inches wide</a:t>
                      </a:r>
                      <a:br>
                        <a:rPr lang="en-US" sz="2000">
                          <a:solidFill>
                            <a:schemeClr val="bg1"/>
                          </a:solidFill>
                          <a:latin typeface="Arial" panose="020B0604020202020204" pitchFamily="34" charset="0"/>
                          <a:cs typeface="Arial" panose="020B0604020202020204" pitchFamily="34" charset="0"/>
                        </a:rPr>
                      </a:br>
                      <a:endParaRPr lang="en-US" sz="200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a:solidFill>
                            <a:srgbClr val="FFC000"/>
                          </a:solidFill>
                          <a:latin typeface="Arial" panose="020B0604020202020204" pitchFamily="34" charset="0"/>
                          <a:cs typeface="Arial" panose="020B0604020202020204" pitchFamily="34" charset="0"/>
                        </a:rPr>
                        <a:t>Important: Check the template size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30 tall x 40 wide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42 tall x 56 wide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a:solidFill>
                          <a:srgbClr val="1F3A4E"/>
                        </a:solidFill>
                      </a:endParaRPr>
                    </a:p>
                  </a:txBody>
                  <a:tcPr>
                    <a:blipFill rotWithShape="1">
                      <a:blip r:embed="rId3"/>
                      <a:stretch>
                        <a:fillRect/>
                      </a:stretch>
                    </a:blipFill>
                  </a:tcPr>
                </a:tc>
                <a:tc>
                  <a:txBody>
                    <a:bodyPr/>
                    <a:lstStyle/>
                    <a:p>
                      <a:pPr algn="l"/>
                      <a:r>
                        <a:rPr lang="en-US" sz="2400" b="1" baseline="0">
                          <a:solidFill>
                            <a:srgbClr val="FFC000"/>
                          </a:solidFill>
                          <a:latin typeface="Arial" panose="020B0604020202020204" pitchFamily="34" charset="0"/>
                          <a:cs typeface="Arial" panose="020B0604020202020204" pitchFamily="34" charset="0"/>
                        </a:rPr>
                        <a:t>How to </a:t>
                      </a:r>
                      <a:r>
                        <a:rPr lang="en-US" sz="4000" b="1" baseline="0">
                          <a:solidFill>
                            <a:srgbClr val="FFC000"/>
                          </a:solidFill>
                          <a:latin typeface="Arial" panose="020B0604020202020204" pitchFamily="34" charset="0"/>
                          <a:cs typeface="Arial" panose="020B0604020202020204" pitchFamily="34" charset="0"/>
                        </a:rPr>
                        <a:t>Zoom in </a:t>
                      </a:r>
                      <a:r>
                        <a:rPr lang="en-US" sz="2400" b="1" baseline="0">
                          <a:solidFill>
                            <a:srgbClr val="FFC000"/>
                          </a:solidFill>
                          <a:latin typeface="Arial" panose="020B0604020202020204" pitchFamily="34" charset="0"/>
                          <a:cs typeface="Arial" panose="020B0604020202020204" pitchFamily="34" charset="0"/>
                        </a:rPr>
                        <a:t>and </a:t>
                      </a:r>
                      <a:r>
                        <a:rPr lang="en-US" sz="1800" b="1" baseline="0">
                          <a:solidFill>
                            <a:srgbClr val="FFC000"/>
                          </a:solidFill>
                          <a:latin typeface="Arial" panose="020B0604020202020204" pitchFamily="34" charset="0"/>
                          <a:cs typeface="Arial" panose="020B0604020202020204" pitchFamily="34" charset="0"/>
                        </a:rPr>
                        <a:t>out</a:t>
                      </a:r>
                      <a:endParaRPr lang="en-US" sz="2400" b="1" baseline="0">
                        <a:solidFill>
                          <a:srgbClr val="FFC000"/>
                        </a:solidFill>
                        <a:latin typeface="Arial" panose="020B0604020202020204" pitchFamily="34" charset="0"/>
                        <a:cs typeface="Arial" panose="020B0604020202020204" pitchFamily="34" charset="0"/>
                      </a:endParaRPr>
                    </a:p>
                    <a:p>
                      <a:pPr algn="l"/>
                      <a:r>
                        <a:rPr lang="en-US" sz="2000" b="0" baseline="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1. </a:t>
                      </a:r>
                      <a:r>
                        <a:rPr lang="en-US" sz="2000" b="0" baseline="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2. </a:t>
                      </a:r>
                      <a:r>
                        <a:rPr lang="en-US" sz="2000" b="0" baseline="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a:solidFill>
                            <a:srgbClr val="FFC000"/>
                          </a:solidFill>
                          <a:latin typeface="Arial" panose="020B0604020202020204" pitchFamily="34" charset="0"/>
                          <a:cs typeface="Arial" panose="020B0604020202020204" pitchFamily="34" charset="0"/>
                        </a:rPr>
                        <a:t>Ruler and Guides</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a:solidFill>
                          <a:srgbClr val="1F3A4E"/>
                        </a:solidFill>
                      </a:endParaRPr>
                    </a:p>
                  </a:txBody>
                  <a:tcPr>
                    <a:blipFill rotWithShape="1">
                      <a:blip r:embed="rId4"/>
                      <a:stretch>
                        <a:fillRect/>
                      </a:stretch>
                    </a:blipFill>
                  </a:tcPr>
                </a:tc>
                <a:tc>
                  <a:txBody>
                    <a:bodyPr/>
                    <a:lstStyle/>
                    <a:p>
                      <a:pPr marL="0" lvl="1" indent="0" algn="l" defTabSz="114300"/>
                      <a:r>
                        <a:rPr lang="en-US" sz="2400" b="1" baseline="0">
                          <a:solidFill>
                            <a:srgbClr val="FFC000"/>
                          </a:solidFill>
                          <a:latin typeface="Arial" panose="020B0604020202020204" pitchFamily="34" charset="0"/>
                          <a:cs typeface="Arial" panose="020B0604020202020204" pitchFamily="34" charset="0"/>
                        </a:rPr>
                        <a:t>Headers and text containers</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Click inside a section header to add its text.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a:solidFill>
                            <a:srgbClr val="FFC000"/>
                          </a:solidFill>
                          <a:latin typeface="Arial" panose="020B0604020202020204" pitchFamily="34" charset="0"/>
                          <a:cs typeface="Arial" panose="020B0604020202020204" pitchFamily="34" charset="0"/>
                        </a:rPr>
                        <a:t>Adding content to the poster</a:t>
                      </a:r>
                    </a:p>
                    <a:p>
                      <a:r>
                        <a:rPr lang="en-US" sz="2000" baseline="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a:solidFill>
                            <a:srgbClr val="1F3A4E"/>
                          </a:solidFill>
                          <a:latin typeface="Arial Black" panose="020B0A04020102020204" pitchFamily="34" charset="0"/>
                        </a:rPr>
                        <a:t>QUICK START GUIDE</a:t>
                      </a:r>
                      <a:br>
                        <a:rPr lang="en-US" sz="4000" b="0" spc="600">
                          <a:solidFill>
                            <a:srgbClr val="1F3A4E"/>
                          </a:solidFill>
                          <a:latin typeface="Arial Black" panose="020B0A04020102020204" pitchFamily="34" charset="0"/>
                        </a:rPr>
                      </a:br>
                      <a:r>
                        <a:rPr lang="en-US" sz="3200" b="1" spc="0">
                          <a:solidFill>
                            <a:srgbClr val="FF0000"/>
                          </a:solidFill>
                          <a:latin typeface="Trebuchet MS" pitchFamily="34" charset="0"/>
                        </a:rPr>
                        <a:t>(THIS SIDEBAR WILL NOT PRINT)</a:t>
                      </a:r>
                      <a:endParaRPr lang="en-US" sz="4000" b="1" spc="60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a:solidFill>
                          <a:srgbClr val="FFC000"/>
                        </a:solidFill>
                      </a:endParaRPr>
                    </a:p>
                    <a:p>
                      <a:pPr marL="0" indent="0" algn="l" defTabSz="114300"/>
                      <a:endParaRPr lang="en-US" sz="2400" b="0" baseline="0">
                        <a:solidFill>
                          <a:srgbClr val="D9D9D9"/>
                        </a:solidFill>
                        <a:latin typeface="Arial" panose="020B0604020202020204" pitchFamily="34" charset="0"/>
                        <a:cs typeface="Arial" panose="020B0604020202020204" pitchFamily="34" charset="0"/>
                      </a:endParaRPr>
                    </a:p>
                    <a:p>
                      <a:pPr marL="0" indent="0" algn="l" defTabSz="114300"/>
                      <a:r>
                        <a:rPr lang="en-US" sz="2400" b="0" baseline="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a:solidFill>
                          <a:srgbClr val="D9D9D9"/>
                        </a:solidFill>
                        <a:latin typeface="Arial" panose="020B0604020202020204" pitchFamily="34" charset="0"/>
                        <a:cs typeface="Arial" panose="020B0604020202020204" pitchFamily="34" charset="0"/>
                      </a:endParaRPr>
                    </a:p>
                    <a:p>
                      <a:pPr marL="0" indent="0" algn="l" defTabSz="114300"/>
                      <a:r>
                        <a:rPr lang="en-US" sz="2400" b="0" baseline="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a:solidFill>
                            <a:srgbClr val="FFC000"/>
                          </a:solidFill>
                          <a:latin typeface="Arial" panose="020B0604020202020204" pitchFamily="34" charset="0"/>
                          <a:cs typeface="Arial" panose="020B0604020202020204" pitchFamily="34" charset="0"/>
                        </a:rPr>
                        <a:t>How to change the column layout configuration</a:t>
                      </a:r>
                    </a:p>
                    <a:p>
                      <a:r>
                        <a:rPr lang="en-US" sz="240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a:solidFill>
                            <a:srgbClr val="D9D9D9"/>
                          </a:solidFill>
                          <a:latin typeface="Arial" panose="020B0604020202020204" pitchFamily="34" charset="0"/>
                          <a:cs typeface="Arial" panose="020B0604020202020204" pitchFamily="34" charset="0"/>
                        </a:rPr>
                        <a:t>You can see a tutorial here: </a:t>
                      </a:r>
                      <a:r>
                        <a:rPr lang="en-US" sz="2400" u="sng">
                          <a:solidFill>
                            <a:srgbClr val="FFC000"/>
                          </a:solidFill>
                          <a:latin typeface="Arial" panose="020B0604020202020204" pitchFamily="34" charset="0"/>
                          <a:cs typeface="Arial" panose="020B0604020202020204" pitchFamily="34" charset="0"/>
                        </a:rPr>
                        <a:t>https://</a:t>
                      </a:r>
                      <a:r>
                        <a:rPr lang="en-US" sz="2400" u="sng" err="1">
                          <a:solidFill>
                            <a:srgbClr val="FFC000"/>
                          </a:solidFill>
                          <a:latin typeface="Arial" panose="020B0604020202020204" pitchFamily="34" charset="0"/>
                          <a:cs typeface="Arial" panose="020B0604020202020204" pitchFamily="34" charset="0"/>
                        </a:rPr>
                        <a:t>www.posterpresentations.com</a:t>
                      </a:r>
                      <a:r>
                        <a:rPr lang="en-US" sz="2400" u="sng">
                          <a:solidFill>
                            <a:srgbClr val="FFC000"/>
                          </a:solidFill>
                          <a:latin typeface="Arial" panose="020B0604020202020204" pitchFamily="34" charset="0"/>
                          <a:cs typeface="Arial" panose="020B0604020202020204" pitchFamily="34" charset="0"/>
                        </a:rPr>
                        <a:t>/how-to-change-the-column-</a:t>
                      </a:r>
                      <a:r>
                        <a:rPr lang="en-US" sz="2400" u="sng" err="1">
                          <a:solidFill>
                            <a:srgbClr val="FFC000"/>
                          </a:solidFill>
                          <a:latin typeface="Arial" panose="020B0604020202020204" pitchFamily="34" charset="0"/>
                          <a:cs typeface="Arial" panose="020B0604020202020204" pitchFamily="34" charset="0"/>
                        </a:rPr>
                        <a:t>configuration.html</a:t>
                      </a:r>
                      <a:endParaRPr lang="en-US" u="sng">
                        <a:solidFill>
                          <a:srgbClr val="FFC000"/>
                        </a:solidFill>
                      </a:endParaRPr>
                    </a:p>
                  </a:txBody>
                  <a:tcPr marL="182880" marT="137160">
                    <a:solidFill>
                      <a:schemeClr val="tx1"/>
                    </a:solidFill>
                  </a:tcPr>
                </a:tc>
                <a:tc hMerge="1">
                  <a:txBody>
                    <a:bodyPr/>
                    <a:lstStyle/>
                    <a:p>
                      <a:endParaRPr lang="en-US" sz="2400">
                        <a:solidFill>
                          <a:srgbClr val="1F3A4E"/>
                        </a:solidFill>
                      </a:endParaRPr>
                    </a:p>
                  </a:txBody>
                  <a:tcPr marL="182880" marT="137160">
                    <a:blipFill rotWithShape="1">
                      <a:blip r:embed="rId9"/>
                      <a:stretch>
                        <a:fillRect/>
                      </a:stretch>
                    </a:blipFill>
                  </a:tcPr>
                </a:tc>
                <a:tc hMerge="1">
                  <a:txBody>
                    <a:bodyPr/>
                    <a:lstStyle/>
                    <a:p>
                      <a:endParaRPr lang="en-US"/>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panose="020B0604020202020204" pitchFamily="34" charset="0"/>
                          <a:cs typeface="Arial" panose="020B0604020202020204" pitchFamily="34" charset="0"/>
                        </a:rPr>
                        <a:t>The Quick Start</a:t>
                      </a:r>
                      <a:r>
                        <a:rPr lang="en-US" sz="2400" baseline="0" noProof="0">
                          <a:solidFill>
                            <a:srgbClr val="D9D9D9"/>
                          </a:solidFill>
                          <a:latin typeface="Arial" panose="020B0604020202020204" pitchFamily="34" charset="0"/>
                          <a:cs typeface="Arial" panose="020B0604020202020204" pitchFamily="34" charset="0"/>
                        </a:rPr>
                        <a:t> Guides</a:t>
                      </a:r>
                      <a:r>
                        <a:rPr lang="en-US" sz="2400" noProof="0">
                          <a:solidFill>
                            <a:srgbClr val="D9D9D9"/>
                          </a:solidFill>
                          <a:latin typeface="Arial" panose="020B0604020202020204" pitchFamily="34" charset="0"/>
                          <a:cs typeface="Arial" panose="020B0604020202020204" pitchFamily="34" charset="0"/>
                        </a:rPr>
                        <a:t> </a:t>
                      </a:r>
                      <a:r>
                        <a:rPr lang="en-US" sz="2400" u="sng" noProof="0">
                          <a:solidFill>
                            <a:srgbClr val="D9D9D9"/>
                          </a:solidFill>
                          <a:latin typeface="Arial" panose="020B0604020202020204" pitchFamily="34" charset="0"/>
                          <a:cs typeface="Arial" panose="020B0604020202020204" pitchFamily="34" charset="0"/>
                        </a:rPr>
                        <a:t>are outside the template’s printable area</a:t>
                      </a:r>
                      <a:r>
                        <a:rPr lang="en-US" sz="2400" noProof="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a:solidFill>
                            <a:srgbClr val="D9D9D9"/>
                          </a:solidFill>
                          <a:latin typeface="Arial" panose="020B0604020202020204" pitchFamily="34" charset="0"/>
                          <a:cs typeface="Arial" panose="020B0604020202020204" pitchFamily="34" charset="0"/>
                        </a:rPr>
                        <a:t>To hide the guides click on the </a:t>
                      </a:r>
                      <a:r>
                        <a:rPr lang="en-US" sz="2400" b="1" baseline="0" noProof="0">
                          <a:solidFill>
                            <a:srgbClr val="D9D9D9"/>
                          </a:solidFill>
                          <a:latin typeface="Arial" panose="020B0604020202020204" pitchFamily="34" charset="0"/>
                          <a:cs typeface="Arial" panose="020B0604020202020204" pitchFamily="34" charset="0"/>
                        </a:rPr>
                        <a:t>Home</a:t>
                      </a:r>
                      <a:r>
                        <a:rPr lang="en-US" sz="2400" baseline="0" noProof="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a:solidFill>
                            <a:srgbClr val="D9D9D9"/>
                          </a:solidFill>
                          <a:latin typeface="Arial" panose="020B0604020202020204" pitchFamily="34" charset="0"/>
                          <a:cs typeface="Arial" panose="020B0604020202020204" pitchFamily="34" charset="0"/>
                        </a:rPr>
                        <a:t>Layout</a:t>
                      </a:r>
                      <a:r>
                        <a:rPr lang="en-US" sz="2400" baseline="0" noProof="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a:solidFill>
                            <a:srgbClr val="D9D9D9"/>
                          </a:solidFill>
                          <a:latin typeface="Arial" panose="020B0604020202020204" pitchFamily="34" charset="0"/>
                          <a:cs typeface="Arial" panose="020B0604020202020204" pitchFamily="34" charset="0"/>
                        </a:rPr>
                        <a:t>Without Guides </a:t>
                      </a:r>
                      <a:r>
                        <a:rPr lang="en-US" sz="2400" b="0" baseline="0" noProof="0">
                          <a:solidFill>
                            <a:srgbClr val="D9D9D9"/>
                          </a:solidFill>
                          <a:latin typeface="Arial" panose="020B0604020202020204" pitchFamily="34" charset="0"/>
                          <a:cs typeface="Arial" panose="020B0604020202020204" pitchFamily="34" charset="0"/>
                        </a:rPr>
                        <a:t>layout</a:t>
                      </a:r>
                      <a:r>
                        <a:rPr lang="en-US" sz="2400" baseline="0" noProof="0">
                          <a:solidFill>
                            <a:srgbClr val="D9D9D9"/>
                          </a:solidFill>
                          <a:latin typeface="Arial" panose="020B0604020202020204" pitchFamily="34" charset="0"/>
                          <a:cs typeface="Arial" panose="020B0604020202020204" pitchFamily="34" charset="0"/>
                        </a:rPr>
                        <a:t>.</a:t>
                      </a:r>
                      <a:endParaRPr lang="en-US" sz="240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a:solidFill>
                            <a:srgbClr val="FFC000"/>
                          </a:solidFill>
                          <a:latin typeface="Arial" panose="020B0604020202020204" pitchFamily="34" charset="0"/>
                          <a:cs typeface="Arial" panose="020B0604020202020204" pitchFamily="34" charset="0"/>
                        </a:rPr>
                        <a:t>How to</a:t>
                      </a:r>
                      <a:r>
                        <a:rPr lang="en-US" sz="2800" b="1" baseline="0">
                          <a:solidFill>
                            <a:srgbClr val="FFC000"/>
                          </a:solidFill>
                          <a:latin typeface="Arial" panose="020B0604020202020204" pitchFamily="34" charset="0"/>
                          <a:cs typeface="Arial" panose="020B0604020202020204" pitchFamily="34" charset="0"/>
                        </a:rPr>
                        <a:t> preview your poster prior to printing</a:t>
                      </a:r>
                      <a:endParaRPr lang="en-US" sz="2800" b="1">
                        <a:solidFill>
                          <a:srgbClr val="FFC000"/>
                        </a:solidFill>
                        <a:latin typeface="Arial" panose="020B0604020202020204" pitchFamily="34" charset="0"/>
                        <a:cs typeface="Arial" panose="020B0604020202020204" pitchFamily="34" charset="0"/>
                      </a:endParaRPr>
                    </a:p>
                    <a:p>
                      <a:r>
                        <a:rPr lang="en-US" sz="2400">
                          <a:solidFill>
                            <a:srgbClr val="D9D9D9"/>
                          </a:solidFill>
                          <a:latin typeface="Arial" panose="020B0604020202020204" pitchFamily="34" charset="0"/>
                          <a:cs typeface="Arial" panose="020B0604020202020204" pitchFamily="34" charset="0"/>
                        </a:rPr>
                        <a:t>You can preview your poster at any time by pressing the </a:t>
                      </a:r>
                      <a:r>
                        <a:rPr lang="en-US" sz="2400">
                          <a:solidFill>
                            <a:srgbClr val="FFC000"/>
                          </a:solidFill>
                          <a:latin typeface="Arial" panose="020B0604020202020204" pitchFamily="34" charset="0"/>
                          <a:cs typeface="Arial" panose="020B0604020202020204" pitchFamily="34" charset="0"/>
                        </a:rPr>
                        <a:t>F5 key</a:t>
                      </a:r>
                      <a:r>
                        <a:rPr lang="en-US" sz="240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a:solidFill>
                            <a:srgbClr val="FFC000"/>
                          </a:solidFill>
                          <a:latin typeface="Arial" panose="020B0604020202020204" pitchFamily="34" charset="0"/>
                          <a:cs typeface="Arial" panose="020B0604020202020204" pitchFamily="34" charset="0"/>
                        </a:rPr>
                        <a:t>ESC key </a:t>
                      </a:r>
                      <a:r>
                        <a:rPr lang="en-US" sz="240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a:solidFill>
                            <a:srgbClr val="D9D9D9"/>
                          </a:solidFill>
                          <a:latin typeface="Arial" panose="020B0604020202020204" pitchFamily="34" charset="0"/>
                          <a:cs typeface="Arial" panose="020B0604020202020204" pitchFamily="34" charset="0"/>
                        </a:rPr>
                        <a:t>F5</a:t>
                      </a:r>
                      <a:r>
                        <a:rPr lang="en-US" sz="2400" baseline="0">
                          <a:solidFill>
                            <a:srgbClr val="D9D9D9"/>
                          </a:solidFill>
                          <a:latin typeface="Arial" panose="020B0604020202020204" pitchFamily="34" charset="0"/>
                          <a:cs typeface="Arial" panose="020B0604020202020204" pitchFamily="34" charset="0"/>
                        </a:rPr>
                        <a:t> </a:t>
                      </a:r>
                      <a:endParaRPr lang="en-US"/>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a:cs typeface="Arial"/>
                        </a:rPr>
                        <a:t>When you are ready to have your poster printed go online to </a:t>
                      </a:r>
                      <a:r>
                        <a:rPr lang="en-US" sz="2400" noProof="0" err="1">
                          <a:solidFill>
                            <a:srgbClr val="FFC000"/>
                          </a:solidFill>
                          <a:latin typeface="Arial"/>
                          <a:cs typeface="Arial"/>
                        </a:rPr>
                        <a:t>PosterPresentations.com</a:t>
                      </a:r>
                      <a:r>
                        <a:rPr lang="en-US" sz="2400" noProof="0">
                          <a:solidFill>
                            <a:srgbClr val="D9D9D9"/>
                          </a:solidFill>
                          <a:latin typeface="Arial"/>
                          <a:cs typeface="Arial"/>
                        </a:rPr>
                        <a:t> and click on the "</a:t>
                      </a:r>
                      <a:r>
                        <a:rPr lang="en-US" sz="2400" noProof="0">
                          <a:solidFill>
                            <a:srgbClr val="FFC000"/>
                          </a:solidFill>
                          <a:latin typeface="Arial"/>
                          <a:cs typeface="Arial"/>
                        </a:rPr>
                        <a:t>Order Your Poster</a:t>
                      </a:r>
                      <a:r>
                        <a:rPr lang="en-US" sz="2400" noProof="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a:solidFill>
                            <a:srgbClr val="D9D9D9"/>
                          </a:solidFill>
                          <a:latin typeface="Arial"/>
                          <a:cs typeface="Arial"/>
                        </a:rPr>
                      </a:br>
                      <a:r>
                        <a:rPr lang="en-US" sz="2400" noProof="0">
                          <a:solidFill>
                            <a:srgbClr val="D9D9D9"/>
                          </a:solidFill>
                          <a:latin typeface="Arial"/>
                          <a:cs typeface="Arial"/>
                        </a:rPr>
                        <a:t>Go to </a:t>
                      </a:r>
                      <a:r>
                        <a:rPr lang="en-US" sz="2400" noProof="0" err="1">
                          <a:solidFill>
                            <a:srgbClr val="FFC000"/>
                          </a:solidFill>
                          <a:latin typeface="Arial"/>
                          <a:cs typeface="Arial"/>
                        </a:rPr>
                        <a:t>PosterPresentations.com</a:t>
                      </a:r>
                      <a:r>
                        <a:rPr lang="en-US" sz="2400" noProof="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a:solidFill>
                            <a:schemeClr val="bg1">
                              <a:lumMod val="85000"/>
                            </a:schemeClr>
                          </a:solidFill>
                          <a:latin typeface="Arial"/>
                          <a:cs typeface="Arial"/>
                        </a:rPr>
                        <a:t>© 2019</a:t>
                      </a:r>
                      <a:r>
                        <a:rPr lang="en-US" sz="2000" baseline="0">
                          <a:solidFill>
                            <a:schemeClr val="bg1">
                              <a:lumMod val="85000"/>
                            </a:schemeClr>
                          </a:solidFill>
                          <a:latin typeface="Arial"/>
                          <a:cs typeface="Arial"/>
                        </a:rPr>
                        <a:t> </a:t>
                      </a:r>
                      <a:r>
                        <a:rPr lang="en-US" sz="2000" err="1">
                          <a:solidFill>
                            <a:schemeClr val="bg1">
                              <a:lumMod val="85000"/>
                            </a:schemeClr>
                          </a:solidFill>
                          <a:latin typeface="Arial"/>
                          <a:cs typeface="Arial"/>
                        </a:rPr>
                        <a:t>PosterPresentations.com</a:t>
                      </a:r>
                      <a:br>
                        <a:rPr lang="en-US" sz="2000">
                          <a:solidFill>
                            <a:schemeClr val="bg1">
                              <a:lumMod val="85000"/>
                            </a:schemeClr>
                          </a:solidFill>
                          <a:latin typeface="Arial"/>
                          <a:cs typeface="Arial"/>
                        </a:rPr>
                      </a:br>
                      <a:r>
                        <a:rPr lang="en-US" sz="2000">
                          <a:solidFill>
                            <a:schemeClr val="bg1">
                              <a:lumMod val="85000"/>
                            </a:schemeClr>
                          </a:solidFill>
                          <a:latin typeface="Arial"/>
                          <a:cs typeface="Arial"/>
                        </a:rPr>
                        <a:t>2117 Fourth Street ,</a:t>
                      </a:r>
                      <a:r>
                        <a:rPr lang="en-US" sz="2000" baseline="0">
                          <a:solidFill>
                            <a:schemeClr val="bg1">
                              <a:lumMod val="85000"/>
                            </a:schemeClr>
                          </a:solidFill>
                          <a:latin typeface="Arial"/>
                          <a:cs typeface="Arial"/>
                        </a:rPr>
                        <a:t> STE C        </a:t>
                      </a:r>
                    </a:p>
                    <a:p>
                      <a:pPr>
                        <a:lnSpc>
                          <a:spcPts val="2600"/>
                        </a:lnSpc>
                      </a:pPr>
                      <a:r>
                        <a:rPr lang="en-US" sz="2000" baseline="0">
                          <a:solidFill>
                            <a:schemeClr val="bg1">
                              <a:lumMod val="85000"/>
                            </a:schemeClr>
                          </a:solidFill>
                          <a:latin typeface="Arial"/>
                          <a:cs typeface="Arial"/>
                        </a:rPr>
                        <a:t>Berkeley CA 94710 USA</a:t>
                      </a:r>
                      <a:endParaRPr lang="en-US" sz="200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a:solidFill>
                            <a:srgbClr val="D0D0D0"/>
                          </a:solidFill>
                          <a:latin typeface="Arial"/>
                          <a:cs typeface="Arial"/>
                        </a:rPr>
                        <a:t>For complete tutorials</a:t>
                      </a:r>
                      <a:r>
                        <a:rPr lang="en-US" sz="2400" b="1" baseline="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a:solidFill>
                            <a:srgbClr val="FFC000"/>
                          </a:solidFill>
                          <a:latin typeface="Arial"/>
                          <a:cs typeface="Arial"/>
                        </a:rPr>
                        <a:t>https://</a:t>
                      </a:r>
                      <a:r>
                        <a:rPr lang="en-US" sz="1800" b="1" err="1">
                          <a:solidFill>
                            <a:srgbClr val="FFC000"/>
                          </a:solidFill>
                          <a:latin typeface="Arial"/>
                          <a:cs typeface="Arial"/>
                        </a:rPr>
                        <a:t>www.posterpresentations.com</a:t>
                      </a:r>
                      <a:r>
                        <a:rPr lang="en-US" sz="1800" b="1">
                          <a:solidFill>
                            <a:srgbClr val="FFC000"/>
                          </a:solidFill>
                          <a:latin typeface="Arial"/>
                          <a:cs typeface="Arial"/>
                        </a:rPr>
                        <a:t>/</a:t>
                      </a:r>
                      <a:r>
                        <a:rPr lang="en-US" sz="1800" b="1" err="1">
                          <a:solidFill>
                            <a:srgbClr val="FFC000"/>
                          </a:solidFill>
                          <a:latin typeface="Arial"/>
                          <a:cs typeface="Arial"/>
                        </a:rPr>
                        <a:t>helpdesk.html</a:t>
                      </a:r>
                      <a:endParaRPr lang="en-US" sz="180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28/07/2026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image" Target="../media/image14.png"/><Relationship Id="rId3" Type="http://schemas.microsoft.com/office/2018/10/relationships/comments" Target="../comments/modernComment_105_1FA7BB00.xml"/><Relationship Id="rId7"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Seletta Munroe  </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number: 2332437 </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71337" y="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627748" y="4632409"/>
            <a:ext cx="10114596" cy="18528127"/>
          </a:xfrm>
          <a:solidFill>
            <a:schemeClr val="accent3">
              <a:lumMod val="60000"/>
              <a:lumOff val="40000"/>
            </a:schemeClr>
          </a:solidFill>
        </p:spPr>
        <p:txBody>
          <a:bodyPr/>
          <a:lstStyle/>
          <a:p>
            <a:r>
              <a:rPr lang="en-GB" sz="4000" b="1" u="sng" kern="100" dirty="0">
                <a:latin typeface="Arial" panose="020B0604020202020204" pitchFamily="34" charset="0"/>
                <a:ea typeface="Aptos" panose="020B0004020202020204" pitchFamily="34" charset="0"/>
                <a:cs typeface="Arial" panose="020B0604020202020204" pitchFamily="34" charset="0"/>
              </a:rPr>
              <a:t>Introduction</a:t>
            </a:r>
          </a:p>
          <a:p>
            <a:endParaRPr lang="en-GB" sz="4000" b="1" u="sng" kern="100" dirty="0">
              <a:latin typeface="Arial" panose="020B0604020202020204" pitchFamily="34" charset="0"/>
              <a:ea typeface="Aptos" panose="020B0004020202020204" pitchFamily="34" charset="0"/>
              <a:cs typeface="Arial" panose="020B0604020202020204" pitchFamily="34" charset="0"/>
            </a:endParaRPr>
          </a:p>
          <a:p>
            <a:pPr marL="685800" indent="-685800">
              <a:buFont typeface="Arial" panose="020B0604020202020204" pitchFamily="34" charset="0"/>
              <a:buChar char="•"/>
            </a:pPr>
            <a:r>
              <a:rPr lang="en-GB" sz="3200" kern="100" dirty="0">
                <a:latin typeface="Arial" panose="020B0604020202020204" pitchFamily="34" charset="0"/>
                <a:ea typeface="Aptos" panose="020B0004020202020204" pitchFamily="34" charset="0"/>
                <a:cs typeface="Arial" panose="020B0604020202020204" pitchFamily="34" charset="0"/>
              </a:rPr>
              <a:t>A persistent fear that interferes with daily activities, relationships, self-confidence, employment, and education is known as social anxiety disorder.</a:t>
            </a:r>
          </a:p>
          <a:p>
            <a:pPr marL="685800" indent="-685800">
              <a:buFont typeface="Arial" panose="020B0604020202020204" pitchFamily="34" charset="0"/>
              <a:buChar char="•"/>
            </a:pPr>
            <a:r>
              <a:rPr lang="en-GB" sz="3200" kern="100" dirty="0">
                <a:latin typeface="Arial" panose="020B0604020202020204" pitchFamily="34" charset="0"/>
                <a:ea typeface="Aptos" panose="020B0004020202020204" pitchFamily="34" charset="0"/>
                <a:cs typeface="Arial" panose="020B0604020202020204" pitchFamily="34" charset="0"/>
              </a:rPr>
              <a:t>A person with social anxiety experiences excessive worry prior to, during, and following social interactions, whereas many others worry about them on occasion (NHS., 2023). </a:t>
            </a:r>
          </a:p>
          <a:p>
            <a:pPr marL="685800" indent="-685800">
              <a:buFont typeface="Arial" panose="020B0604020202020204" pitchFamily="34" charset="0"/>
              <a:buChar char="•"/>
            </a:pPr>
            <a:r>
              <a:rPr lang="en-GB" sz="3200" kern="100" dirty="0">
                <a:latin typeface="Arial" panose="020B0604020202020204" pitchFamily="34" charset="0"/>
                <a:ea typeface="Aptos" panose="020B0004020202020204" pitchFamily="34" charset="0"/>
                <a:cs typeface="Arial" panose="020B0604020202020204" pitchFamily="34" charset="0"/>
              </a:rPr>
              <a:t>7.4% of people worldwide suffer from social anxiety disorder in their lives. It frequently coexists with other illnesses such panic disorder (20%) and depression (30–40%) (world metrics, 2026). </a:t>
            </a:r>
          </a:p>
          <a:p>
            <a:pPr marL="685800" indent="-685800">
              <a:buFont typeface="Arial" panose="020B0604020202020204" pitchFamily="34" charset="0"/>
              <a:buChar char="•"/>
            </a:pPr>
            <a:r>
              <a:rPr lang="en-GB" sz="3200" kern="100" dirty="0">
                <a:latin typeface="Arial" panose="020B0604020202020204" pitchFamily="34" charset="0"/>
                <a:ea typeface="Aptos" panose="020B0004020202020204" pitchFamily="34" charset="0"/>
                <a:cs typeface="Arial" panose="020B0604020202020204" pitchFamily="34" charset="0"/>
              </a:rPr>
              <a:t>Anxiety disorders are thought to affect 5.6% of persons in the UK, which is higher than the 4.4% global average (Our World in Data., 2021) </a:t>
            </a:r>
          </a:p>
          <a:p>
            <a:pPr marL="685800" indent="-685800">
              <a:buFont typeface="Arial" panose="020B0604020202020204" pitchFamily="34" charset="0"/>
              <a:buChar char="•"/>
            </a:pPr>
            <a:endParaRPr lang="en-GB" sz="4000" kern="100" dirty="0">
              <a:latin typeface="Aptos" panose="020B0004020202020204" pitchFamily="34" charset="0"/>
              <a:ea typeface="Aptos" panose="020B0004020202020204" pitchFamily="34" charset="0"/>
            </a:endParaRPr>
          </a:p>
          <a:p>
            <a:pPr marL="685800" indent="-685800">
              <a:buFont typeface="Arial" panose="020B0604020202020204" pitchFamily="34" charset="0"/>
              <a:buChar char="•"/>
            </a:pPr>
            <a:endParaRPr lang="en-GB" sz="4000" kern="100" dirty="0">
              <a:latin typeface="Aptos" panose="020B0004020202020204" pitchFamily="34" charset="0"/>
              <a:ea typeface="Aptos" panose="020B0004020202020204" pitchFamily="34" charset="0"/>
            </a:endParaRPr>
          </a:p>
          <a:p>
            <a:endParaRPr lang="en-GB" sz="4000" kern="100" dirty="0">
              <a:latin typeface="Aptos" panose="020B0004020202020204" pitchFamily="34" charset="0"/>
              <a:ea typeface="Aptos" panose="020B0004020202020204" pitchFamily="34" charset="0"/>
            </a:endParaRPr>
          </a:p>
          <a:p>
            <a:pPr marL="685800" indent="-685800">
              <a:buFont typeface="Arial" panose="020B0604020202020204" pitchFamily="34" charset="0"/>
              <a:buChar char="•"/>
            </a:pPr>
            <a:endParaRPr lang="en-GB" sz="4000" kern="100" dirty="0">
              <a:latin typeface="Aptos" panose="020B0004020202020204" pitchFamily="34" charset="0"/>
              <a:ea typeface="Aptos" panose="020B0004020202020204" pitchFamily="34" charset="0"/>
            </a:endParaRPr>
          </a:p>
          <a:p>
            <a:endParaRPr lang="en-GB" sz="4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3200" dirty="0">
              <a:latin typeface="Abtos"/>
            </a:endParaRPr>
          </a:p>
          <a:p>
            <a:endParaRPr lang="en-GB" sz="3200" dirty="0">
              <a:latin typeface="Abtos"/>
            </a:endParaRPr>
          </a:p>
          <a:p>
            <a:endParaRPr lang="en-GB" sz="3200" b="1" dirty="0">
              <a:latin typeface="Arial" panose="020B0604020202020204" pitchFamily="34" charset="0"/>
              <a:cs typeface="Arial" panose="020B0604020202020204" pitchFamily="34" charset="0"/>
            </a:endParaRPr>
          </a:p>
          <a:p>
            <a:endParaRPr lang="en-GB" sz="32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Data source: IHME, Global Burden of Disease (2025) </a:t>
            </a:r>
          </a:p>
          <a:p>
            <a:endParaRPr lang="en-GB"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flipV="1">
            <a:off x="477827" y="4590721"/>
            <a:ext cx="10153094" cy="83376"/>
          </a:xfrm>
        </p:spPr>
        <p:txBody>
          <a:bodyPr/>
          <a:lstStyle/>
          <a:p>
            <a:r>
              <a:rPr lang="en-GB" sz="4800" dirty="0">
                <a:latin typeface="Aptos" panose="020B0004020202020204" pitchFamily="34" charset="0"/>
              </a:rPr>
              <a:t>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88043" y="21862473"/>
            <a:ext cx="10038659" cy="11023271"/>
          </a:xfrm>
          <a:solidFill>
            <a:schemeClr val="accent3">
              <a:lumMod val="60000"/>
              <a:lumOff val="40000"/>
            </a:schemeClr>
          </a:solidFill>
        </p:spPr>
        <p:txBody>
          <a:bodyPr/>
          <a:lstStyle/>
          <a:p>
            <a:endParaRPr lang="en-GB" sz="4800" dirty="0">
              <a:latin typeface="Aptos" panose="020B0004020202020204" pitchFamily="34" charset="0"/>
            </a:endParaRPr>
          </a:p>
          <a:p>
            <a:r>
              <a:rPr lang="en-GB" sz="4000" dirty="0">
                <a:latin typeface="Arial" panose="020B0604020202020204" pitchFamily="34" charset="0"/>
                <a:cs typeface="Arial" panose="020B0604020202020204" pitchFamily="34" charset="0"/>
              </a:rPr>
              <a:t>Causes, Symptoms, Diagnosis</a:t>
            </a:r>
          </a:p>
          <a:p>
            <a:endParaRPr lang="en-GB" sz="4000" dirty="0">
              <a:latin typeface="Arial" panose="020B0604020202020204" pitchFamily="34" charset="0"/>
              <a:cs typeface="Arial" panose="020B0604020202020204" pitchFamily="34" charset="0"/>
            </a:endParaRPr>
          </a:p>
          <a:p>
            <a:pPr marL="457200" indent="-457200" algn="l">
              <a:buFont typeface="Arial" panose="020B0604020202020204" pitchFamily="34" charset="0"/>
              <a:buChar char="•"/>
            </a:pPr>
            <a:r>
              <a:rPr lang="en-GB" sz="3200" b="0" u="none" dirty="0">
                <a:latin typeface="Arial" panose="020B0604020202020204" pitchFamily="34" charset="0"/>
                <a:cs typeface="Arial" panose="020B0604020202020204" pitchFamily="34" charset="0"/>
              </a:rPr>
              <a:t>Researchers are still unable to pinpoint a specific genetic composition associated with SAD.</a:t>
            </a:r>
          </a:p>
          <a:p>
            <a:pPr marL="457200" indent="-457200" algn="l">
              <a:buFont typeface="Arial" panose="020B0604020202020204" pitchFamily="34" charset="0"/>
              <a:buChar char="•"/>
            </a:pPr>
            <a:r>
              <a:rPr lang="en-GB" sz="3200" b="0" u="none" dirty="0">
                <a:latin typeface="Arial" panose="020B0604020202020204" pitchFamily="34" charset="0"/>
                <a:cs typeface="Arial" panose="020B0604020202020204" pitchFamily="34" charset="0"/>
              </a:rPr>
              <a:t>Social anxiety disorder can arise because of environmental variables, also referred to as psychosocial reasons (American Psychiatric Association., 2013). </a:t>
            </a:r>
          </a:p>
          <a:p>
            <a:pPr marL="457200" indent="-457200" algn="l">
              <a:buFont typeface="Arial" panose="020B0604020202020204" pitchFamily="34" charset="0"/>
              <a:buChar char="•"/>
            </a:pPr>
            <a:r>
              <a:rPr lang="en-GB" sz="3200" b="0" u="none" dirty="0">
                <a:latin typeface="Arial" panose="020B0604020202020204" pitchFamily="34" charset="0"/>
                <a:cs typeface="Arial" panose="020B0604020202020204" pitchFamily="34" charset="0"/>
              </a:rPr>
              <a:t>Social anxiety disorder can occasionally be accompanied by physical symptoms, such as trembling, sweating, light-headedness, vertigo, or a fast heartbeat.(Mayo Clinic, 2021) </a:t>
            </a:r>
          </a:p>
          <a:p>
            <a:pPr marL="571500" indent="-571500" algn="l">
              <a:buFont typeface="Arial" panose="020B0604020202020204" pitchFamily="34" charset="0"/>
              <a:buChar char="•"/>
            </a:pPr>
            <a:r>
              <a:rPr lang="en-GB" sz="3200" b="0" u="none" dirty="0">
                <a:latin typeface="Arial" panose="020B0604020202020204" pitchFamily="34" charset="0"/>
                <a:cs typeface="Arial" panose="020B0604020202020204" pitchFamily="34" charset="0"/>
              </a:rPr>
              <a:t>See a general practitioner if you think you have social anxiety, especially if it is seriously interfering with your life.</a:t>
            </a:r>
          </a:p>
          <a:p>
            <a:pPr marL="571500" indent="-571500" algn="l">
              <a:buFont typeface="Arial" panose="020B0604020202020204" pitchFamily="34" charset="0"/>
              <a:buChar char="•"/>
            </a:pPr>
            <a:r>
              <a:rPr lang="en-GB" sz="3200" b="0" u="none" dirty="0">
                <a:latin typeface="Arial" panose="020B0604020202020204" pitchFamily="34" charset="0"/>
                <a:cs typeface="Arial" panose="020B0604020202020204" pitchFamily="34" charset="0"/>
              </a:rPr>
              <a:t>You will be asked about your feelings, actions, and symptoms to gain more insight into social anxiety disorder (NHS., 2023).  </a:t>
            </a:r>
          </a:p>
          <a:p>
            <a:pPr algn="l"/>
            <a:endParaRPr lang="en-GB" sz="3200" b="0" u="none" dirty="0"/>
          </a:p>
          <a:p>
            <a:pPr algn="just"/>
            <a:endParaRPr lang="en-GB" b="0" u="none" dirty="0"/>
          </a:p>
          <a:p>
            <a:pPr marL="571500" indent="-571500" algn="just">
              <a:buFont typeface="Arial" panose="020B0604020202020204" pitchFamily="34" charset="0"/>
              <a:buChar char="•"/>
            </a:pPr>
            <a:endParaRPr lang="en-GB" b="0" u="none" dirty="0"/>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528692" y="4623379"/>
            <a:ext cx="10153094" cy="28295021"/>
          </a:xfrm>
          <a:solidFill>
            <a:schemeClr val="accent1">
              <a:lumMod val="40000"/>
              <a:lumOff val="60000"/>
            </a:schemeClr>
          </a:solidFill>
        </p:spPr>
        <p:txBody>
          <a:bodyPr/>
          <a:lstStyle/>
          <a:p>
            <a:r>
              <a:rPr lang="en-GB" sz="4000" b="1" u="sng" dirty="0">
                <a:latin typeface="Arial" panose="020B0604020202020204" pitchFamily="34" charset="0"/>
                <a:cs typeface="Arial" panose="020B0604020202020204" pitchFamily="34" charset="0"/>
              </a:rPr>
              <a:t>Historical perspectives and treatments </a:t>
            </a:r>
          </a:p>
          <a:p>
            <a:endParaRPr lang="en-GB" sz="3200" kern="100" dirty="0">
              <a:latin typeface="Arial" panose="020B0604020202020204" pitchFamily="34" charset="0"/>
              <a:ea typeface="Aptos" panose="020B0004020202020204" pitchFamily="34" charset="0"/>
              <a:cs typeface="Arial" panose="020B0604020202020204" pitchFamily="34" charset="0"/>
            </a:endParaRPr>
          </a:p>
          <a:p>
            <a:pPr marL="457200" indent="-457200">
              <a:buFont typeface="Arial" panose="020B0604020202020204" pitchFamily="34" charset="0"/>
              <a:buChar char="•"/>
            </a:pPr>
            <a:r>
              <a:rPr lang="en-GB" sz="3200" kern="100" dirty="0">
                <a:latin typeface="Arial" panose="020B0604020202020204" pitchFamily="34" charset="0"/>
                <a:ea typeface="Aptos" panose="020B0004020202020204" pitchFamily="34" charset="0"/>
                <a:cs typeface="Arial" panose="020B0604020202020204" pitchFamily="34" charset="0"/>
              </a:rPr>
              <a:t>This kind of anxiety was still unnamed in the 1970s, and many people dismissed it as shyness or a personality characteristic (Kade., 2026). </a:t>
            </a:r>
          </a:p>
          <a:p>
            <a:pPr marL="457200" indent="-457200">
              <a:buFont typeface="Arial" panose="020B0604020202020204" pitchFamily="34" charset="0"/>
              <a:buChar char="•"/>
            </a:pPr>
            <a:r>
              <a:rPr lang="en-GB" sz="3200" kern="100" dirty="0">
                <a:latin typeface="Arial" panose="020B0604020202020204" pitchFamily="34" charset="0"/>
                <a:ea typeface="Aptos" panose="020B0004020202020204" pitchFamily="34" charset="0"/>
                <a:cs typeface="Arial" panose="020B0604020202020204" pitchFamily="34" charset="0"/>
              </a:rPr>
              <a:t>Around 1980, social anxiety disorder (SAD) was formally acknowledged as a separate mental condition (Amberwillo, 2025)</a:t>
            </a:r>
          </a:p>
          <a:p>
            <a:pPr marL="457200" indent="-457200">
              <a:buFont typeface="Arial" panose="020B0604020202020204" pitchFamily="34" charset="0"/>
              <a:buChar char="•"/>
            </a:pPr>
            <a:r>
              <a:rPr lang="en-GB" sz="3200" kern="100" dirty="0">
                <a:latin typeface="Arial" panose="020B0604020202020204" pitchFamily="34" charset="0"/>
                <a:ea typeface="Aptos" panose="020B0004020202020204" pitchFamily="34" charset="0"/>
                <a:cs typeface="Arial" panose="020B0604020202020204" pitchFamily="34" charset="0"/>
              </a:rPr>
              <a:t>The legal foundation for the treatment and detention of people with mental illnesses is provided by the Mental Health Act 1983 (MHA 1983) in England and Wales.</a:t>
            </a:r>
          </a:p>
          <a:p>
            <a:pPr marL="457200" indent="-457200">
              <a:buFont typeface="Arial" panose="020B0604020202020204" pitchFamily="34" charset="0"/>
              <a:buChar char="•"/>
            </a:pPr>
            <a:r>
              <a:rPr lang="en-GB" sz="3200" kern="100" dirty="0">
                <a:effectLst/>
                <a:latin typeface="Arial" panose="020B0604020202020204" pitchFamily="34" charset="0"/>
                <a:ea typeface="Aptos" panose="020B0004020202020204" pitchFamily="34" charset="0"/>
                <a:cs typeface="Arial" panose="020B0604020202020204" pitchFamily="34" charset="0"/>
              </a:rPr>
              <a:t>Mental health problems were frequently linked to supernatural influences in ancient cultures. those thought that those with mental illnesses were cursed or possessed  (</a:t>
            </a:r>
            <a:r>
              <a:rPr lang="en-GB" sz="3200" kern="100" dirty="0" err="1">
                <a:latin typeface="Arial" panose="020B0604020202020204" pitchFamily="34" charset="0"/>
                <a:ea typeface="Aptos" panose="020B0004020202020204" pitchFamily="34" charset="0"/>
                <a:cs typeface="Arial" panose="020B0604020202020204" pitchFamily="34" charset="0"/>
              </a:rPr>
              <a:t>P</a:t>
            </a:r>
            <a:r>
              <a:rPr lang="en-GB" sz="3200" kern="100" dirty="0" err="1">
                <a:effectLst/>
                <a:latin typeface="Arial" panose="020B0604020202020204" pitchFamily="34" charset="0"/>
                <a:ea typeface="Aptos" panose="020B0004020202020204" pitchFamily="34" charset="0"/>
                <a:cs typeface="Arial" panose="020B0604020202020204" pitchFamily="34" charset="0"/>
              </a:rPr>
              <a:t>sywellpath</a:t>
            </a:r>
            <a:r>
              <a:rPr lang="en-GB" sz="3200" kern="100" dirty="0">
                <a:effectLst/>
                <a:latin typeface="Arial" panose="020B0604020202020204" pitchFamily="34" charset="0"/>
                <a:ea typeface="Aptos" panose="020B0004020202020204" pitchFamily="34" charset="0"/>
                <a:cs typeface="Arial" panose="020B0604020202020204" pitchFamily="34" charset="0"/>
              </a:rPr>
              <a:t>., 2025).</a:t>
            </a:r>
          </a:p>
          <a:p>
            <a:pPr marL="457200" indent="-457200">
              <a:buFont typeface="Arial" panose="020B0604020202020204" pitchFamily="34" charset="0"/>
              <a:buChar char="•"/>
            </a:pPr>
            <a:endParaRPr lang="en-GB" sz="3200" kern="100" dirty="0">
              <a:latin typeface="Arial" panose="020B0604020202020204" pitchFamily="34" charset="0"/>
              <a:ea typeface="Aptos" panose="020B0004020202020204" pitchFamily="34" charset="0"/>
              <a:cs typeface="Arial" panose="020B0604020202020204" pitchFamily="34" charset="0"/>
            </a:endParaRPr>
          </a:p>
          <a:p>
            <a:pPr marL="457200" indent="-457200">
              <a:buFont typeface="Arial" panose="020B0604020202020204" pitchFamily="34" charset="0"/>
              <a:buChar char="•"/>
            </a:pPr>
            <a:endParaRPr lang="en-GB" sz="3200" kern="100" dirty="0">
              <a:effectLst/>
              <a:latin typeface="Arial" panose="020B0604020202020204" pitchFamily="34" charset="0"/>
              <a:ea typeface="Aptos" panose="020B0004020202020204" pitchFamily="34" charset="0"/>
              <a:cs typeface="Arial" panose="020B0604020202020204" pitchFamily="34" charset="0"/>
            </a:endParaRPr>
          </a:p>
          <a:p>
            <a:pPr marL="457200" indent="-457200">
              <a:buFont typeface="Arial" panose="020B0604020202020204" pitchFamily="34" charset="0"/>
              <a:buChar char="•"/>
            </a:pPr>
            <a:endParaRPr lang="en-GB" sz="3200" kern="100" dirty="0">
              <a:latin typeface="Arial" panose="020B0604020202020204" pitchFamily="34" charset="0"/>
              <a:ea typeface="Aptos" panose="020B0004020202020204" pitchFamily="34" charset="0"/>
              <a:cs typeface="Arial" panose="020B0604020202020204" pitchFamily="34" charset="0"/>
            </a:endParaRPr>
          </a:p>
          <a:p>
            <a:pPr marL="457200" indent="-457200">
              <a:buFont typeface="Arial" panose="020B0604020202020204" pitchFamily="34" charset="0"/>
              <a:buChar char="•"/>
            </a:pPr>
            <a:endParaRPr lang="en-GB" sz="3200" kern="100" dirty="0">
              <a:effectLst/>
              <a:latin typeface="Arial" panose="020B0604020202020204" pitchFamily="34" charset="0"/>
              <a:ea typeface="Aptos" panose="020B0004020202020204" pitchFamily="34" charset="0"/>
              <a:cs typeface="Arial" panose="020B0604020202020204" pitchFamily="34" charset="0"/>
            </a:endParaRPr>
          </a:p>
          <a:p>
            <a:pPr marL="457200" indent="-457200">
              <a:buFont typeface="Arial" panose="020B0604020202020204" pitchFamily="34" charset="0"/>
              <a:buChar char="•"/>
            </a:pPr>
            <a:endParaRPr lang="en-GB" sz="3200" kern="100" dirty="0">
              <a:latin typeface="Arial" panose="020B0604020202020204" pitchFamily="34" charset="0"/>
              <a:ea typeface="Aptos" panose="020B0004020202020204" pitchFamily="34" charset="0"/>
              <a:cs typeface="Arial" panose="020B0604020202020204" pitchFamily="34" charset="0"/>
            </a:endParaRPr>
          </a:p>
          <a:p>
            <a:pPr marL="457200" indent="-457200">
              <a:buFont typeface="Arial" panose="020B0604020202020204" pitchFamily="34" charset="0"/>
              <a:buChar char="•"/>
            </a:pPr>
            <a:endParaRPr lang="en-GB" sz="3200" kern="100" dirty="0">
              <a:effectLst/>
              <a:latin typeface="Arial" panose="020B0604020202020204" pitchFamily="34" charset="0"/>
              <a:ea typeface="Aptos" panose="020B0004020202020204" pitchFamily="34" charset="0"/>
              <a:cs typeface="Arial" panose="020B0604020202020204" pitchFamily="34" charset="0"/>
            </a:endParaRPr>
          </a:p>
          <a:p>
            <a:pPr marL="457200" indent="-457200">
              <a:buFont typeface="Arial" panose="020B0604020202020204" pitchFamily="34" charset="0"/>
              <a:buChar char="•"/>
            </a:pPr>
            <a:endParaRPr lang="en-GB" sz="3200" kern="100" dirty="0">
              <a:latin typeface="Arial" panose="020B0604020202020204" pitchFamily="34" charset="0"/>
              <a:ea typeface="Aptos" panose="020B0004020202020204" pitchFamily="34" charset="0"/>
              <a:cs typeface="Arial" panose="020B0604020202020204" pitchFamily="34" charset="0"/>
            </a:endParaRPr>
          </a:p>
          <a:p>
            <a:pPr marL="457200" indent="-457200">
              <a:buFont typeface="Arial" panose="020B0604020202020204" pitchFamily="34" charset="0"/>
              <a:buChar char="•"/>
            </a:pPr>
            <a:endParaRPr lang="en-GB" sz="3200" kern="100" dirty="0">
              <a:effectLst/>
              <a:latin typeface="Arial" panose="020B0604020202020204" pitchFamily="34" charset="0"/>
              <a:ea typeface="Aptos" panose="020B0004020202020204" pitchFamily="34" charset="0"/>
              <a:cs typeface="Arial" panose="020B0604020202020204" pitchFamily="34" charset="0"/>
            </a:endParaRPr>
          </a:p>
          <a:p>
            <a:pPr marL="457200" indent="-457200">
              <a:buFont typeface="Arial" panose="020B0604020202020204" pitchFamily="34" charset="0"/>
              <a:buChar char="•"/>
            </a:pPr>
            <a:endParaRPr lang="en-GB" sz="3200" kern="100" dirty="0">
              <a:latin typeface="Arial" panose="020B0604020202020204" pitchFamily="34" charset="0"/>
              <a:ea typeface="Aptos" panose="020B0004020202020204" pitchFamily="34" charset="0"/>
              <a:cs typeface="Arial" panose="020B0604020202020204" pitchFamily="34" charset="0"/>
            </a:endParaRPr>
          </a:p>
          <a:p>
            <a:endParaRPr lang="en-GB" sz="2800" b="1" kern="100" dirty="0">
              <a:effectLst/>
              <a:latin typeface="Arial" panose="020B0604020202020204" pitchFamily="34" charset="0"/>
              <a:ea typeface="Aptos" panose="020B0004020202020204" pitchFamily="34" charset="0"/>
              <a:cs typeface="Arial" panose="020B0604020202020204" pitchFamily="34" charset="0"/>
            </a:endParaRPr>
          </a:p>
          <a:p>
            <a:endParaRPr lang="en-GB" sz="2800" b="1" kern="100" dirty="0">
              <a:latin typeface="Arial" panose="020B0604020202020204" pitchFamily="34" charset="0"/>
              <a:ea typeface="Aptos" panose="020B0004020202020204" pitchFamily="34" charset="0"/>
              <a:cs typeface="Arial" panose="020B0604020202020204" pitchFamily="34" charset="0"/>
            </a:endParaRPr>
          </a:p>
          <a:p>
            <a:endParaRPr lang="en-GB" sz="2800" b="1" kern="100" dirty="0">
              <a:effectLst/>
              <a:latin typeface="Arial" panose="020B0604020202020204" pitchFamily="34" charset="0"/>
              <a:ea typeface="Aptos" panose="020B0004020202020204" pitchFamily="34" charset="0"/>
              <a:cs typeface="Arial" panose="020B0604020202020204" pitchFamily="34" charset="0"/>
            </a:endParaRPr>
          </a:p>
          <a:p>
            <a:r>
              <a:rPr lang="en-GB" sz="2800" b="1" kern="100" dirty="0">
                <a:effectLst/>
                <a:latin typeface="Arial" panose="020B0604020202020204" pitchFamily="34" charset="0"/>
                <a:ea typeface="Aptos" panose="020B0004020202020204" pitchFamily="34" charset="0"/>
                <a:cs typeface="Arial" panose="020B0604020202020204" pitchFamily="34" charset="0"/>
              </a:rPr>
              <a:t>Data source: Mari </a:t>
            </a:r>
            <a:r>
              <a:rPr lang="en-GB" sz="2800" b="1" kern="100" dirty="0" err="1">
                <a:effectLst/>
                <a:latin typeface="Arial" panose="020B0604020202020204" pitchFamily="34" charset="0"/>
                <a:ea typeface="Aptos" panose="020B0004020202020204" pitchFamily="34" charset="0"/>
                <a:cs typeface="Arial" panose="020B0604020202020204" pitchFamily="34" charset="0"/>
              </a:rPr>
              <a:t>copa</a:t>
            </a:r>
            <a:r>
              <a:rPr lang="en-GB" sz="2800" b="1" kern="100" dirty="0">
                <a:effectLst/>
                <a:latin typeface="Arial" panose="020B0604020202020204" pitchFamily="34" charset="0"/>
                <a:ea typeface="Aptos" panose="020B0004020202020204" pitchFamily="34" charset="0"/>
                <a:cs typeface="Arial" panose="020B0604020202020204" pitchFamily="34" charset="0"/>
              </a:rPr>
              <a:t>, (2025</a:t>
            </a:r>
            <a:r>
              <a:rPr lang="en-GB" sz="3200" b="1" kern="100" dirty="0">
                <a:effectLst/>
                <a:latin typeface="Arial" panose="020B0604020202020204" pitchFamily="34" charset="0"/>
                <a:ea typeface="Aptos" panose="020B0004020202020204" pitchFamily="34" charset="0"/>
                <a:cs typeface="Arial" panose="020B0604020202020204" pitchFamily="34" charset="0"/>
              </a:rPr>
              <a:t>)</a:t>
            </a:r>
          </a:p>
          <a:p>
            <a:endParaRPr lang="en-GB" sz="3200" b="1" kern="100" dirty="0">
              <a:effectLst/>
              <a:latin typeface="Arial" panose="020B0604020202020204" pitchFamily="34" charset="0"/>
              <a:ea typeface="Aptos" panose="020B0004020202020204" pitchFamily="34" charset="0"/>
              <a:cs typeface="Arial" panose="020B0604020202020204" pitchFamily="34" charset="0"/>
            </a:endParaRPr>
          </a:p>
          <a:p>
            <a:pPr marL="457200" indent="-457200">
              <a:buFont typeface="Arial" panose="020B0604020202020204" pitchFamily="34" charset="0"/>
              <a:buChar char="•"/>
            </a:pPr>
            <a:r>
              <a:rPr lang="en-GB" sz="3200" kern="100" dirty="0">
                <a:effectLst/>
                <a:latin typeface="Arial" panose="020B0604020202020204" pitchFamily="34" charset="0"/>
                <a:ea typeface="Aptos" panose="020B0004020202020204" pitchFamily="34" charset="0"/>
                <a:cs typeface="Arial" panose="020B0604020202020204" pitchFamily="34" charset="0"/>
              </a:rPr>
              <a:t>Since 1989, a wider variety of modalities and delivery techniques have been used in treating  social anxiety disorder (SAD), with the focus on cognitive behavioural therapy (CBT) and its modifications (Black, Julie A., Paparo, J., et al. 2023)</a:t>
            </a:r>
          </a:p>
          <a:p>
            <a:pPr marL="457200" indent="-457200">
              <a:buFont typeface="Arial" panose="020B0604020202020204" pitchFamily="34" charset="0"/>
              <a:buChar char="•"/>
            </a:pPr>
            <a:r>
              <a:rPr lang="en-GB" sz="3200" kern="100" dirty="0">
                <a:latin typeface="Arial" panose="020B0604020202020204" pitchFamily="34" charset="0"/>
                <a:ea typeface="Aptos" panose="020B0004020202020204" pitchFamily="34" charset="0"/>
                <a:cs typeface="Arial" panose="020B0604020202020204" pitchFamily="34" charset="0"/>
              </a:rPr>
              <a:t>S</a:t>
            </a:r>
            <a:r>
              <a:rPr lang="en-GB" sz="3200" kern="100" dirty="0">
                <a:effectLst/>
                <a:latin typeface="Arial" panose="020B0604020202020204" pitchFamily="34" charset="0"/>
                <a:ea typeface="Aptos" panose="020B0004020202020204" pitchFamily="34" charset="0"/>
                <a:cs typeface="Arial" panose="020B0604020202020204" pitchFamily="34" charset="0"/>
              </a:rPr>
              <a:t>ervice providers are required by the Human Rights Act of 1989 to treat people with mental health disorders with dignity and respect (Mental health foundation, 2021).   </a:t>
            </a:r>
          </a:p>
          <a:p>
            <a:pPr marL="457200" indent="-457200">
              <a:buFont typeface="Arial" panose="020B0604020202020204" pitchFamily="34" charset="0"/>
              <a:buChar char="•"/>
            </a:pPr>
            <a:r>
              <a:rPr lang="en-GB" sz="3200" kern="100" dirty="0">
                <a:effectLst/>
                <a:latin typeface="Arial" panose="020B0604020202020204" pitchFamily="34" charset="0"/>
                <a:ea typeface="Aptos" panose="020B0004020202020204" pitchFamily="34" charset="0"/>
                <a:cs typeface="Arial" panose="020B0604020202020204" pitchFamily="34" charset="0"/>
              </a:rPr>
              <a:t>NICE published the first full, dedicated guideline for SAD in 2013 (CG159), covering recognition, assessment, and treatment across all ages. This formalised:</a:t>
            </a:r>
          </a:p>
          <a:p>
            <a:pPr marL="457200" indent="-457200">
              <a:buFont typeface="Wingdings" panose="05000000000000000000" pitchFamily="2" charset="2"/>
              <a:buChar char="Ø"/>
            </a:pPr>
            <a:r>
              <a:rPr lang="en-GB" sz="3200" kern="100" dirty="0">
                <a:effectLst/>
                <a:latin typeface="Arial" panose="020B0604020202020204" pitchFamily="34" charset="0"/>
                <a:ea typeface="Aptos" panose="020B0004020202020204" pitchFamily="34" charset="0"/>
                <a:cs typeface="Arial" panose="020B0604020202020204" pitchFamily="34" charset="0"/>
              </a:rPr>
              <a:t>In 2013, NICE released the first comprehensive, age-specific guideline for SAD (CG159), which included diagnosis, evaluation, and treatment. Standardised assessment methods were formalised.</a:t>
            </a:r>
          </a:p>
          <a:p>
            <a:pPr marL="457200" indent="-457200">
              <a:buFont typeface="Wingdings" panose="05000000000000000000" pitchFamily="2" charset="2"/>
              <a:buChar char="Ø"/>
            </a:pPr>
            <a:r>
              <a:rPr lang="en-GB" sz="3200" kern="100" dirty="0">
                <a:effectLst/>
                <a:latin typeface="Arial" panose="020B0604020202020204" pitchFamily="34" charset="0"/>
                <a:ea typeface="Aptos" panose="020B0004020202020204" pitchFamily="34" charset="0"/>
                <a:cs typeface="Arial" panose="020B0604020202020204" pitchFamily="34" charset="0"/>
              </a:rPr>
              <a:t>First-line psychological therapies, particularly cognitive behavioural therapy</a:t>
            </a:r>
          </a:p>
          <a:p>
            <a:pPr marL="457200" indent="-457200">
              <a:buFont typeface="Wingdings" panose="05000000000000000000" pitchFamily="2" charset="2"/>
              <a:buChar char="Ø"/>
            </a:pPr>
            <a:r>
              <a:rPr lang="en-GB" sz="3200" kern="100" dirty="0">
                <a:effectLst/>
                <a:latin typeface="Arial" panose="020B0604020202020204" pitchFamily="34" charset="0"/>
                <a:ea typeface="Aptos" panose="020B0004020202020204" pitchFamily="34" charset="0"/>
                <a:cs typeface="Arial" panose="020B0604020202020204" pitchFamily="34" charset="0"/>
              </a:rPr>
              <a:t>advice for kids and teenagers (Nice., 2023). </a:t>
            </a:r>
          </a:p>
          <a:p>
            <a:endParaRPr lang="en-GB" sz="3200" kern="100" dirty="0">
              <a:effectLst/>
              <a:latin typeface="Arial" panose="020B0604020202020204" pitchFamily="34" charset="0"/>
              <a:ea typeface="Aptos" panose="020B0004020202020204" pitchFamily="34" charset="0"/>
              <a:cs typeface="Arial" panose="020B0604020202020204" pitchFamily="34" charset="0"/>
            </a:endParaRPr>
          </a:p>
          <a:p>
            <a:endParaRPr lang="en-GB" sz="3200" kern="100" dirty="0">
              <a:latin typeface="Arial" panose="020B0604020202020204" pitchFamily="34" charset="0"/>
              <a:ea typeface="Aptos" panose="020B0004020202020204" pitchFamily="34" charset="0"/>
              <a:cs typeface="Arial" panose="020B0604020202020204" pitchFamily="34" charset="0"/>
            </a:endParaRPr>
          </a:p>
          <a:p>
            <a:endParaRPr lang="en-GB" sz="3200" kern="100" dirty="0">
              <a:effectLst/>
              <a:latin typeface="Arial" panose="020B0604020202020204" pitchFamily="34" charset="0"/>
              <a:ea typeface="Aptos" panose="020B0004020202020204" pitchFamily="34" charset="0"/>
              <a:cs typeface="Arial" panose="020B0604020202020204" pitchFamily="34" charset="0"/>
            </a:endParaRPr>
          </a:p>
          <a:p>
            <a:endParaRPr lang="en-GB" sz="4800" kern="100" dirty="0">
              <a:latin typeface="Aptos" panose="020B0004020202020204" pitchFamily="34" charset="0"/>
              <a:ea typeface="Aptos" panose="020B0004020202020204" pitchFamily="34" charset="0"/>
            </a:endParaRPr>
          </a:p>
          <a:p>
            <a:endParaRPr lang="en-GB" sz="3200" kern="100" dirty="0">
              <a:effectLst/>
              <a:latin typeface="Arial" panose="020B0604020202020204" pitchFamily="34" charset="0"/>
              <a:ea typeface="Aptos" panose="020B0004020202020204" pitchFamily="34" charset="0"/>
              <a:cs typeface="Arial" panose="020B0604020202020204" pitchFamily="34" charset="0"/>
            </a:endParaRPr>
          </a:p>
          <a:p>
            <a:endParaRPr lang="en-GB" sz="3200" kern="100" dirty="0">
              <a:latin typeface="Arial" panose="020B0604020202020204" pitchFamily="34" charset="0"/>
              <a:ea typeface="Aptos" panose="020B0004020202020204" pitchFamily="34" charset="0"/>
              <a:cs typeface="Arial" panose="020B0604020202020204" pitchFamily="34" charset="0"/>
            </a:endParaRPr>
          </a:p>
          <a:p>
            <a:endParaRPr lang="en-GB" sz="3200" kern="100" dirty="0">
              <a:effectLst/>
              <a:latin typeface="Arial" panose="020B0604020202020204" pitchFamily="34" charset="0"/>
              <a:ea typeface="Aptos" panose="020B0004020202020204" pitchFamily="34" charset="0"/>
              <a:cs typeface="Arial" panose="020B0604020202020204" pitchFamily="34" charset="0"/>
            </a:endParaRPr>
          </a:p>
          <a:p>
            <a:endParaRPr lang="en-GB" sz="3200" kern="100" dirty="0">
              <a:latin typeface="Arial" panose="020B0604020202020204" pitchFamily="34" charset="0"/>
              <a:ea typeface="Aptos" panose="020B0004020202020204" pitchFamily="34" charset="0"/>
              <a:cs typeface="Arial" panose="020B0604020202020204" pitchFamily="34" charset="0"/>
            </a:endParaRPr>
          </a:p>
          <a:p>
            <a:endParaRPr lang="en-GB" sz="3200" kern="100" dirty="0">
              <a:effectLst/>
              <a:latin typeface="Arial" panose="020B0604020202020204" pitchFamily="34" charset="0"/>
              <a:ea typeface="Aptos" panose="020B0004020202020204" pitchFamily="34" charset="0"/>
              <a:cs typeface="Arial" panose="020B0604020202020204" pitchFamily="34" charset="0"/>
            </a:endParaRPr>
          </a:p>
          <a:p>
            <a:endParaRPr lang="en-GB" sz="3200" kern="100" dirty="0">
              <a:latin typeface="Arial" panose="020B0604020202020204" pitchFamily="34" charset="0"/>
              <a:ea typeface="Aptos" panose="020B0004020202020204" pitchFamily="34" charset="0"/>
              <a:cs typeface="Arial" panose="020B0604020202020204" pitchFamily="34" charset="0"/>
            </a:endParaRPr>
          </a:p>
          <a:p>
            <a:endParaRPr lang="en-GB" sz="4800" kern="100" dirty="0">
              <a:latin typeface="Aptos" panose="020B0004020202020204" pitchFamily="34" charset="0"/>
              <a:ea typeface="Aptos" panose="020B0004020202020204" pitchFamily="34" charset="0"/>
            </a:endParaRPr>
          </a:p>
          <a:p>
            <a:endParaRPr lang="en-GB" dirty="0"/>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7"/>
            <a:ext cx="10048875" cy="83376"/>
          </a:xfrm>
        </p:spPr>
        <p:txBody>
          <a:bodyPr/>
          <a:lstStyle/>
          <a:p>
            <a:endParaRPr lang="en-GB" sz="4800" dirty="0">
              <a:latin typeface="Aptos" panose="020B0004020202020204" pitchFamily="34" charset="0"/>
            </a:endParaRPr>
          </a:p>
          <a:p>
            <a:endParaRPr lang="en-GB" sz="4800" dirty="0">
              <a:latin typeface="Aptos" panose="020B0004020202020204" pitchFamily="34" charset="0"/>
            </a:endParaRP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3"/>
          </p:nvPr>
        </p:nvSpPr>
        <p:spPr>
          <a:xfrm>
            <a:off x="22318214" y="4590723"/>
            <a:ext cx="10333894" cy="28295021"/>
          </a:xfrm>
          <a:solidFill>
            <a:schemeClr val="accent5">
              <a:lumMod val="40000"/>
              <a:lumOff val="60000"/>
            </a:schemeClr>
          </a:solidFill>
        </p:spPr>
        <p:txBody>
          <a:bodyPr/>
          <a:lstStyle/>
          <a:p>
            <a:r>
              <a:rPr lang="en-GB" sz="4000" b="1" u="sng" dirty="0">
                <a:latin typeface="Arial" panose="020B0604020202020204" pitchFamily="34" charset="0"/>
                <a:cs typeface="Arial" panose="020B0604020202020204" pitchFamily="34" charset="0"/>
              </a:rPr>
              <a:t>Current services and treatments </a:t>
            </a:r>
          </a:p>
          <a:p>
            <a:pPr marL="457200" indent="-457200" algn="l">
              <a:buFont typeface="Arial" panose="020B0604020202020204" pitchFamily="34" charset="0"/>
              <a:buChar char="•"/>
            </a:pPr>
            <a:endParaRPr lang="en-GB" sz="3200" b="0" u="none" dirty="0">
              <a:latin typeface="Arial" panose="020B0604020202020204" pitchFamily="34" charset="0"/>
              <a:cs typeface="Arial" panose="020B0604020202020204" pitchFamily="34" charset="0"/>
            </a:endParaRPr>
          </a:p>
          <a:p>
            <a:pPr marL="457200" indent="-457200" algn="l">
              <a:buFont typeface="Arial" panose="020B0604020202020204" pitchFamily="34" charset="0"/>
              <a:buChar char="•"/>
            </a:pPr>
            <a:r>
              <a:rPr lang="en-GB" sz="3200" b="0" u="none" dirty="0">
                <a:latin typeface="Arial" panose="020B0604020202020204" pitchFamily="34" charset="0"/>
                <a:cs typeface="Arial" panose="020B0604020202020204" pitchFamily="34" charset="0"/>
              </a:rPr>
              <a:t>For those suffering from social anxiety and other anxiety disorders, there are numerous organisations, support groups, and internet discussion boards, such as:</a:t>
            </a:r>
          </a:p>
          <a:p>
            <a:pPr marL="457200" indent="-457200" algn="l">
              <a:buFont typeface="Arial" panose="020B0604020202020204" pitchFamily="34" charset="0"/>
              <a:buChar char="•"/>
            </a:pPr>
            <a:r>
              <a:rPr lang="en-GB" sz="3200" b="0" u="none" dirty="0">
                <a:latin typeface="Arial" panose="020B0604020202020204" pitchFamily="34" charset="0"/>
                <a:cs typeface="Arial" panose="020B0604020202020204" pitchFamily="34" charset="0"/>
              </a:rPr>
              <a:t>Anxiety UK.</a:t>
            </a:r>
          </a:p>
          <a:p>
            <a:pPr marL="457200" indent="-457200" algn="l">
              <a:buFont typeface="Arial" panose="020B0604020202020204" pitchFamily="34" charset="0"/>
              <a:buChar char="•"/>
            </a:pPr>
            <a:r>
              <a:rPr lang="en-GB" sz="3200" b="0" u="none" dirty="0">
                <a:latin typeface="Arial" panose="020B0604020202020204" pitchFamily="34" charset="0"/>
                <a:cs typeface="Arial" panose="020B0604020202020204" pitchFamily="34" charset="0"/>
              </a:rPr>
              <a:t>Anxiety Support operates a health Unlocked anxiety forum.</a:t>
            </a:r>
          </a:p>
          <a:p>
            <a:pPr marL="457200" indent="-457200" algn="l">
              <a:buFont typeface="Arial" panose="020B0604020202020204" pitchFamily="34" charset="0"/>
              <a:buChar char="•"/>
            </a:pPr>
            <a:r>
              <a:rPr lang="en-GB" sz="3200" b="0" u="none" dirty="0">
                <a:latin typeface="Arial" panose="020B0604020202020204" pitchFamily="34" charset="0"/>
                <a:cs typeface="Arial" panose="020B0604020202020204" pitchFamily="34" charset="0"/>
              </a:rPr>
              <a:t>Young Minds and the Mind.</a:t>
            </a:r>
          </a:p>
          <a:p>
            <a:pPr marL="457200" indent="-457200" algn="l">
              <a:buFont typeface="Arial" panose="020B0604020202020204" pitchFamily="34" charset="0"/>
              <a:buChar char="•"/>
            </a:pPr>
            <a:r>
              <a:rPr lang="en-GB" sz="3200" b="0" u="none" dirty="0">
                <a:latin typeface="Arial" panose="020B0604020202020204" pitchFamily="34" charset="0"/>
                <a:cs typeface="Arial" panose="020B0604020202020204" pitchFamily="34" charset="0"/>
              </a:rPr>
              <a:t>Overcoming Fear (TOP UK).</a:t>
            </a:r>
          </a:p>
          <a:p>
            <a:pPr algn="l"/>
            <a:endParaRPr lang="en-GB" sz="3200" b="0" u="none" dirty="0">
              <a:latin typeface="Arial" panose="020B0604020202020204" pitchFamily="34" charset="0"/>
              <a:cs typeface="Arial" panose="020B0604020202020204" pitchFamily="34" charset="0"/>
            </a:endParaRPr>
          </a:p>
          <a:p>
            <a:pPr algn="l"/>
            <a:endParaRPr lang="en-GB" sz="3200" b="0" u="none" dirty="0">
              <a:latin typeface="Arial" panose="020B0604020202020204" pitchFamily="34" charset="0"/>
              <a:cs typeface="Arial" panose="020B0604020202020204" pitchFamily="34" charset="0"/>
            </a:endParaRPr>
          </a:p>
          <a:p>
            <a:pPr algn="l"/>
            <a:endParaRPr lang="en-GB" sz="3200" b="0" u="none" dirty="0">
              <a:latin typeface="Arial" panose="020B0604020202020204" pitchFamily="34" charset="0"/>
              <a:cs typeface="Arial" panose="020B0604020202020204" pitchFamily="34" charset="0"/>
            </a:endParaRPr>
          </a:p>
          <a:p>
            <a:pPr algn="l"/>
            <a:endParaRPr lang="en-GB" sz="3200" b="0" u="none" dirty="0">
              <a:latin typeface="Arial" panose="020B0604020202020204" pitchFamily="34" charset="0"/>
              <a:cs typeface="Arial" panose="020B0604020202020204" pitchFamily="34" charset="0"/>
            </a:endParaRPr>
          </a:p>
          <a:p>
            <a:pPr algn="l"/>
            <a:endParaRPr lang="en-GB" sz="3200" b="0" u="none" dirty="0">
              <a:latin typeface="Arial" panose="020B0604020202020204" pitchFamily="34" charset="0"/>
              <a:cs typeface="Arial" panose="020B0604020202020204" pitchFamily="34" charset="0"/>
            </a:endParaRPr>
          </a:p>
          <a:p>
            <a:pPr algn="l"/>
            <a:endParaRPr lang="en-GB" sz="3200" b="0" u="none" dirty="0">
              <a:latin typeface="Arial" panose="020B0604020202020204" pitchFamily="34" charset="0"/>
              <a:cs typeface="Arial" panose="020B0604020202020204" pitchFamily="34" charset="0"/>
            </a:endParaRPr>
          </a:p>
          <a:p>
            <a:pPr algn="l"/>
            <a:endParaRPr lang="en-GB" sz="3200" b="0" u="none" dirty="0">
              <a:latin typeface="Arial" panose="020B0604020202020204" pitchFamily="34" charset="0"/>
              <a:cs typeface="Arial" panose="020B0604020202020204" pitchFamily="34" charset="0"/>
            </a:endParaRPr>
          </a:p>
          <a:p>
            <a:pPr marL="457200" indent="-457200" algn="l">
              <a:buFont typeface="Arial" panose="020B0604020202020204" pitchFamily="34" charset="0"/>
              <a:buChar char="•"/>
            </a:pPr>
            <a:endParaRPr lang="en-GB" sz="3200" b="0" u="none" dirty="0">
              <a:latin typeface="Arial" panose="020B0604020202020204" pitchFamily="34" charset="0"/>
              <a:cs typeface="Arial" panose="020B0604020202020204" pitchFamily="34" charset="0"/>
            </a:endParaRPr>
          </a:p>
          <a:p>
            <a:pPr algn="l"/>
            <a:endParaRPr lang="en-GB" sz="3200" b="0" u="none" dirty="0">
              <a:latin typeface="Arial" panose="020B0604020202020204" pitchFamily="34" charset="0"/>
              <a:cs typeface="Arial" panose="020B0604020202020204" pitchFamily="34" charset="0"/>
            </a:endParaRPr>
          </a:p>
          <a:p>
            <a:pPr algn="l"/>
            <a:endParaRPr lang="en-GB" sz="3200" u="none" dirty="0">
              <a:latin typeface="Arial" panose="020B0604020202020204" pitchFamily="34" charset="0"/>
              <a:cs typeface="Arial" panose="020B0604020202020204" pitchFamily="34" charset="0"/>
            </a:endParaRPr>
          </a:p>
          <a:p>
            <a:pPr algn="l"/>
            <a:endParaRPr lang="en-GB" sz="2800" u="none" dirty="0">
              <a:latin typeface="Arial" panose="020B0604020202020204" pitchFamily="34" charset="0"/>
              <a:cs typeface="Arial" panose="020B0604020202020204" pitchFamily="34" charset="0"/>
            </a:endParaRPr>
          </a:p>
          <a:p>
            <a:pPr algn="l"/>
            <a:endParaRPr lang="en-GB" sz="2800" dirty="0">
              <a:latin typeface="Arial" panose="020B0604020202020204" pitchFamily="34" charset="0"/>
              <a:cs typeface="Arial" panose="020B0604020202020204" pitchFamily="34" charset="0"/>
            </a:endParaRPr>
          </a:p>
          <a:p>
            <a:pPr algn="l"/>
            <a:endParaRPr lang="en-GB" sz="2800" u="none" dirty="0">
              <a:latin typeface="Arial" panose="020B0604020202020204" pitchFamily="34" charset="0"/>
              <a:cs typeface="Arial" panose="020B0604020202020204" pitchFamily="34" charset="0"/>
            </a:endParaRPr>
          </a:p>
          <a:p>
            <a:pPr algn="l"/>
            <a:endParaRPr lang="en-GB" sz="2800" dirty="0">
              <a:latin typeface="Arial" panose="020B0604020202020204" pitchFamily="34" charset="0"/>
              <a:cs typeface="Arial" panose="020B0604020202020204" pitchFamily="34" charset="0"/>
            </a:endParaRPr>
          </a:p>
          <a:p>
            <a:pPr algn="l"/>
            <a:endParaRPr lang="en-GB" sz="2800" u="none" dirty="0">
              <a:latin typeface="Arial" panose="020B0604020202020204" pitchFamily="34" charset="0"/>
              <a:cs typeface="Arial" panose="020B0604020202020204" pitchFamily="34" charset="0"/>
            </a:endParaRPr>
          </a:p>
          <a:p>
            <a:pPr algn="l"/>
            <a:endParaRPr lang="en-GB" sz="2800" dirty="0">
              <a:latin typeface="Arial" panose="020B0604020202020204" pitchFamily="34" charset="0"/>
              <a:cs typeface="Arial" panose="020B0604020202020204" pitchFamily="34" charset="0"/>
            </a:endParaRPr>
          </a:p>
          <a:p>
            <a:pPr algn="l"/>
            <a:endParaRPr lang="en-GB" sz="2800" u="none" dirty="0">
              <a:latin typeface="Arial" panose="020B0604020202020204" pitchFamily="34" charset="0"/>
              <a:cs typeface="Arial" panose="020B0604020202020204" pitchFamily="34" charset="0"/>
            </a:endParaRPr>
          </a:p>
          <a:p>
            <a:pPr algn="l"/>
            <a:r>
              <a:rPr lang="en-GB" sz="2800" u="none" dirty="0">
                <a:latin typeface="Arial" panose="020B0604020202020204" pitchFamily="34" charset="0"/>
                <a:cs typeface="Arial" panose="020B0604020202020204" pitchFamily="34" charset="0"/>
              </a:rPr>
              <a:t>Data source: AMPH.org (2020)</a:t>
            </a:r>
          </a:p>
          <a:p>
            <a:pPr algn="l"/>
            <a:endParaRPr lang="en-GB" sz="3200" b="0" u="none" dirty="0">
              <a:latin typeface="Arial" panose="020B0604020202020204" pitchFamily="34" charset="0"/>
              <a:cs typeface="Arial" panose="020B0604020202020204" pitchFamily="34" charset="0"/>
            </a:endParaRPr>
          </a:p>
          <a:p>
            <a:pPr marL="457200" indent="-457200" algn="l">
              <a:buFont typeface="Arial" panose="020B0604020202020204" pitchFamily="34" charset="0"/>
              <a:buChar char="•"/>
            </a:pPr>
            <a:r>
              <a:rPr lang="en-GB" sz="3200" b="0" u="none" dirty="0">
                <a:latin typeface="Arial" panose="020B0604020202020204" pitchFamily="34" charset="0"/>
                <a:cs typeface="Arial" panose="020B0604020202020204" pitchFamily="34" charset="0"/>
              </a:rPr>
              <a:t>Social anxiety can be treated.</a:t>
            </a:r>
          </a:p>
          <a:p>
            <a:pPr marL="457200" indent="-457200" algn="l">
              <a:buFont typeface="Arial" panose="020B0604020202020204" pitchFamily="34" charset="0"/>
              <a:buChar char="•"/>
            </a:pPr>
            <a:r>
              <a:rPr lang="en-GB" sz="3200" b="0" u="none" dirty="0">
                <a:latin typeface="Arial" panose="020B0604020202020204" pitchFamily="34" charset="0"/>
                <a:cs typeface="Arial" panose="020B0604020202020204" pitchFamily="34" charset="0"/>
              </a:rPr>
              <a:t>Cognitive behavioural therapy (CBT) with a therapist is one type of therapy that can be used to recognise and alter negative thought patterns and actions.</a:t>
            </a:r>
          </a:p>
          <a:p>
            <a:pPr marL="457200" indent="-457200" algn="l">
              <a:buFont typeface="Arial" panose="020B0604020202020204" pitchFamily="34" charset="0"/>
              <a:buChar char="•"/>
            </a:pPr>
            <a:r>
              <a:rPr lang="en-GB" sz="3200" b="0" u="none" dirty="0">
                <a:latin typeface="Arial" panose="020B0604020202020204" pitchFamily="34" charset="0"/>
                <a:cs typeface="Arial" panose="020B0604020202020204" pitchFamily="34" charset="0"/>
              </a:rPr>
              <a:t>Antidepressants, such as escitalopram or sertraline, are typically classified as selective serotonin reuptake inhibitors (SSRIs)</a:t>
            </a:r>
          </a:p>
          <a:p>
            <a:pPr algn="l"/>
            <a:endParaRPr lang="en-GB" sz="3200" b="0" u="none" dirty="0">
              <a:latin typeface="Arial" panose="020B0604020202020204" pitchFamily="34" charset="0"/>
              <a:cs typeface="Arial" panose="020B0604020202020204" pitchFamily="34" charset="0"/>
            </a:endParaRPr>
          </a:p>
          <a:p>
            <a:pPr algn="l"/>
            <a:endParaRPr lang="en-GB" sz="3200" b="0" u="none" dirty="0">
              <a:latin typeface="Arial" panose="020B0604020202020204" pitchFamily="34" charset="0"/>
              <a:cs typeface="Arial" panose="020B0604020202020204" pitchFamily="34" charset="0"/>
            </a:endParaRPr>
          </a:p>
          <a:p>
            <a:pPr algn="l"/>
            <a:endParaRPr lang="en-GB" sz="3200" b="0" u="none" dirty="0">
              <a:latin typeface="Arial" panose="020B0604020202020204" pitchFamily="34" charset="0"/>
              <a:cs typeface="Arial" panose="020B0604020202020204" pitchFamily="34" charset="0"/>
            </a:endParaRPr>
          </a:p>
          <a:p>
            <a:pPr algn="l"/>
            <a:endParaRPr lang="en-GB" sz="4800" b="0" u="none" dirty="0">
              <a:solidFill>
                <a:srgbClr val="FF0000"/>
              </a:solidFill>
              <a:latin typeface="Aptos" panose="020B0004020202020204" pitchFamily="34" charset="0"/>
            </a:endParaRPr>
          </a:p>
          <a:p>
            <a:pPr algn="l"/>
            <a:endParaRPr lang="en-GB" sz="4800" b="0" u="none" dirty="0">
              <a:solidFill>
                <a:srgbClr val="FF0000"/>
              </a:solidFill>
              <a:latin typeface="Aptos" panose="020B0004020202020204" pitchFamily="34" charset="0"/>
            </a:endParaRPr>
          </a:p>
          <a:p>
            <a:pPr algn="l"/>
            <a:endParaRPr lang="en-GB" sz="4800" b="0" u="none" dirty="0">
              <a:solidFill>
                <a:srgbClr val="FF0000"/>
              </a:solidFill>
              <a:latin typeface="Aptos" panose="020B0004020202020204" pitchFamily="34" charset="0"/>
            </a:endParaRPr>
          </a:p>
          <a:p>
            <a:pPr algn="l"/>
            <a:endParaRPr lang="en-GB" sz="4800" b="0" u="none" dirty="0">
              <a:solidFill>
                <a:srgbClr val="FF0000"/>
              </a:solidFill>
              <a:latin typeface="Arial" panose="020B0604020202020204" pitchFamily="34" charset="0"/>
              <a:cs typeface="Arial" panose="020B0604020202020204" pitchFamily="34" charset="0"/>
            </a:endParaRPr>
          </a:p>
          <a:p>
            <a:pPr algn="l"/>
            <a:endParaRPr lang="en-GB" sz="4800" b="0" u="none" dirty="0">
              <a:solidFill>
                <a:srgbClr val="FF0000"/>
              </a:solidFill>
              <a:latin typeface="Arial" panose="020B0604020202020204" pitchFamily="34" charset="0"/>
              <a:cs typeface="Arial" panose="020B0604020202020204" pitchFamily="34" charset="0"/>
            </a:endParaRPr>
          </a:p>
          <a:p>
            <a:pPr algn="l"/>
            <a:endParaRPr lang="en-GB" sz="2800" u="none" dirty="0">
              <a:latin typeface="Arial" panose="020B0604020202020204" pitchFamily="34" charset="0"/>
              <a:cs typeface="Arial" panose="020B0604020202020204" pitchFamily="34" charset="0"/>
            </a:endParaRPr>
          </a:p>
          <a:p>
            <a:pPr algn="l"/>
            <a:r>
              <a:rPr lang="en-GB" sz="2800" u="none" dirty="0">
                <a:latin typeface="Arial" panose="020B0604020202020204" pitchFamily="34" charset="0"/>
                <a:cs typeface="Arial" panose="020B0604020202020204" pitchFamily="34" charset="0"/>
              </a:rPr>
              <a:t>Data source: Psch scene hub (2021)</a:t>
            </a:r>
          </a:p>
          <a:p>
            <a:pPr algn="l"/>
            <a:endParaRPr lang="en-GB" sz="3200" b="0" u="none" dirty="0">
              <a:solidFill>
                <a:srgbClr val="FF0000"/>
              </a:solidFill>
              <a:latin typeface="Arial" panose="020B0604020202020204" pitchFamily="34" charset="0"/>
              <a:cs typeface="Arial" panose="020B0604020202020204" pitchFamily="34" charset="0"/>
            </a:endParaRPr>
          </a:p>
          <a:p>
            <a:pPr algn="l"/>
            <a:endParaRPr lang="en-GB" sz="4800" b="0" u="none" dirty="0">
              <a:solidFill>
                <a:srgbClr val="FF0000"/>
              </a:solidFill>
              <a:latin typeface="Aptos" panose="020B0004020202020204" pitchFamily="34" charset="0"/>
            </a:endParaRPr>
          </a:p>
          <a:p>
            <a:pPr algn="l"/>
            <a:endParaRPr lang="en-GB" sz="4800" b="0" u="none" dirty="0">
              <a:solidFill>
                <a:srgbClr val="FF0000"/>
              </a:solidFill>
              <a:latin typeface="Aptos" panose="020B0004020202020204" pitchFamily="34" charset="0"/>
            </a:endParaRPr>
          </a:p>
          <a:p>
            <a:pPr algn="l"/>
            <a:endParaRPr lang="en-GB" sz="4800" b="0" u="none" dirty="0">
              <a:solidFill>
                <a:srgbClr val="FF0000"/>
              </a:solidFill>
              <a:latin typeface="Aptos" panose="020B0004020202020204" pitchFamily="34" charset="0"/>
            </a:endParaRPr>
          </a:p>
          <a:p>
            <a:pPr algn="l"/>
            <a:endParaRPr lang="en-GB" sz="4800" b="0" u="none" dirty="0">
              <a:solidFill>
                <a:srgbClr val="FF0000"/>
              </a:solidFill>
              <a:latin typeface="Aptos" panose="020B0004020202020204" pitchFamily="34" charset="0"/>
            </a:endParaRPr>
          </a:p>
          <a:p>
            <a:pPr algn="l"/>
            <a:endParaRPr lang="en-GB" sz="4800" b="0" u="none" dirty="0">
              <a:solidFill>
                <a:srgbClr val="FF0000"/>
              </a:solidFill>
              <a:latin typeface="Aptos" panose="020B0004020202020204" pitchFamily="34" charset="0"/>
            </a:endParaRPr>
          </a:p>
          <a:p>
            <a:pPr algn="l"/>
            <a:endParaRPr lang="en-GB" sz="4800" b="0" u="none" dirty="0">
              <a:solidFill>
                <a:srgbClr val="FF0000"/>
              </a:solidFill>
              <a:latin typeface="Aptos" panose="020B0004020202020204" pitchFamily="34" charset="0"/>
            </a:endParaRPr>
          </a:p>
          <a:p>
            <a:pPr algn="l"/>
            <a:endParaRPr lang="en-GB" sz="4800" b="0" u="none" dirty="0">
              <a:solidFill>
                <a:srgbClr val="FF0000"/>
              </a:solidFill>
              <a:latin typeface="Aptos" panose="020B0004020202020204" pitchFamily="34" charset="0"/>
            </a:endParaRPr>
          </a:p>
          <a:p>
            <a:pPr algn="l"/>
            <a:endParaRPr lang="en-GB" sz="4800" b="0" u="none" dirty="0">
              <a:solidFill>
                <a:srgbClr val="FF0000"/>
              </a:solidFill>
              <a:latin typeface="Aptos" panose="020B0004020202020204" pitchFamily="34" charset="0"/>
            </a:endParaRPr>
          </a:p>
          <a:p>
            <a:pPr algn="l"/>
            <a:endParaRPr lang="en-GB" sz="4800" b="0" u="none" dirty="0">
              <a:solidFill>
                <a:srgbClr val="FF0000"/>
              </a:solidFill>
              <a:latin typeface="Aptos" panose="020B0004020202020204" pitchFamily="34" charset="0"/>
            </a:endParaRPr>
          </a:p>
          <a:p>
            <a:pPr algn="l"/>
            <a:endParaRPr lang="en-GB" sz="4800" b="0" u="none" dirty="0">
              <a:solidFill>
                <a:srgbClr val="FF0000"/>
              </a:solidFill>
              <a:latin typeface="Aptos" panose="020B0004020202020204" pitchFamily="34" charset="0"/>
            </a:endParaRPr>
          </a:p>
          <a:p>
            <a:pPr algn="l"/>
            <a:endParaRPr lang="en-GB" sz="4800" b="0" u="none" dirty="0">
              <a:solidFill>
                <a:srgbClr val="FF0000"/>
              </a:solidFill>
              <a:latin typeface="Aptos" panose="020B0004020202020204" pitchFamily="34" charset="0"/>
            </a:endParaRPr>
          </a:p>
          <a:p>
            <a:endParaRPr lang="en-GB" dirty="0"/>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4"/>
          </p:nvPr>
        </p:nvSpPr>
        <p:spPr>
          <a:xfrm flipV="1">
            <a:off x="33433297" y="4061512"/>
            <a:ext cx="10047018" cy="529208"/>
          </a:xfrm>
        </p:spPr>
        <p:txBody>
          <a:bodyPr/>
          <a:lstStyle/>
          <a:p>
            <a:endParaRPr lang="en-GB" sz="4800" dirty="0">
              <a:latin typeface="Aptos" panose="020B0004020202020204" pitchFamily="34" charset="0"/>
            </a:endParaRP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5"/>
          </p:nvPr>
        </p:nvSpPr>
        <p:spPr>
          <a:xfrm>
            <a:off x="33422043" y="4590721"/>
            <a:ext cx="10047018" cy="15905885"/>
          </a:xfrm>
          <a:solidFill>
            <a:srgbClr val="92D050"/>
          </a:solidFill>
        </p:spPr>
        <p:txBody>
          <a:bodyPr/>
          <a:lstStyle/>
          <a:p>
            <a:pPr>
              <a:spcAft>
                <a:spcPts val="1100"/>
              </a:spcAft>
            </a:pPr>
            <a:r>
              <a:rPr lang="en-GB" sz="4000" b="1" u="sng" dirty="0">
                <a:effectLst/>
                <a:latin typeface="Arial" panose="020B0604020202020204" pitchFamily="34" charset="0"/>
                <a:ea typeface="Century Schoolbook" panose="02040604050505020304" pitchFamily="18" charset="0"/>
                <a:cs typeface="Arial" panose="020B0604020202020204" pitchFamily="34" charset="0"/>
              </a:rPr>
              <a:t>Recommendations</a:t>
            </a:r>
          </a:p>
          <a:p>
            <a:pPr marL="457200" indent="-457200" algn="l">
              <a:spcAft>
                <a:spcPts val="1100"/>
              </a:spcAft>
              <a:buFont typeface="Arial" panose="020B0604020202020204" pitchFamily="34" charset="0"/>
              <a:buChar char="•"/>
            </a:pPr>
            <a:r>
              <a:rPr lang="en-GB" sz="3200" b="0" u="none" dirty="0">
                <a:effectLst/>
                <a:latin typeface="Arial" panose="020B0604020202020204" pitchFamily="34" charset="0"/>
                <a:ea typeface="Century Schoolbook" panose="02040604050505020304" pitchFamily="18" charset="0"/>
                <a:cs typeface="Arial" panose="020B0604020202020204" pitchFamily="34" charset="0"/>
              </a:rPr>
              <a:t>Early detection and easily accessible treatment pathways are highlighted in recommendations for bettering social anxiety disorder (SAD) policies and practices, especially through school-based screening and Child and Adolescent Mental Health Services (CAMHS). One strategy is to proactively identify children's anxiety issues through school screening, which can help with early intervention (Green, I. et al. 2023). </a:t>
            </a:r>
            <a:endParaRPr lang="en-US" sz="3200" b="0" u="none" dirty="0">
              <a:effectLst/>
              <a:latin typeface="Arial" panose="020B0604020202020204" pitchFamily="34" charset="0"/>
              <a:ea typeface="Century Schoolbook" panose="02040604050505020304" pitchFamily="18" charset="0"/>
              <a:cs typeface="Arial" panose="020B0604020202020204" pitchFamily="34" charset="0"/>
            </a:endParaRPr>
          </a:p>
          <a:p>
            <a:pPr>
              <a:spcAft>
                <a:spcPts val="1100"/>
              </a:spcAft>
            </a:pPr>
            <a:endParaRPr lang="en-US" sz="4800" dirty="0">
              <a:solidFill>
                <a:srgbClr val="EE0000"/>
              </a:solidFill>
              <a:effectLst/>
              <a:latin typeface="Aptos" panose="020B0004020202020204" pitchFamily="34" charset="0"/>
              <a:ea typeface="Century Schoolbook" panose="02040604050505020304" pitchFamily="18" charset="0"/>
            </a:endParaRPr>
          </a:p>
          <a:p>
            <a:pPr>
              <a:spcAft>
                <a:spcPts val="1100"/>
              </a:spcAft>
            </a:pPr>
            <a:endParaRPr lang="en-US" sz="4800" dirty="0">
              <a:effectLst/>
              <a:latin typeface="Arial" panose="020B0604020202020204" pitchFamily="34" charset="0"/>
              <a:ea typeface="Century Schoolbook" panose="02040604050505020304" pitchFamily="18" charset="0"/>
              <a:cs typeface="Arial" panose="020B0604020202020204" pitchFamily="34" charset="0"/>
            </a:endParaRPr>
          </a:p>
          <a:p>
            <a:pPr>
              <a:spcAft>
                <a:spcPts val="1100"/>
              </a:spcAft>
            </a:pPr>
            <a:endParaRPr lang="en-US" sz="4800" dirty="0">
              <a:latin typeface="Arial" panose="020B0604020202020204" pitchFamily="34" charset="0"/>
              <a:ea typeface="Century Schoolbook" panose="02040604050505020304" pitchFamily="18" charset="0"/>
              <a:cs typeface="Arial" panose="020B0604020202020204" pitchFamily="34" charset="0"/>
            </a:endParaRPr>
          </a:p>
          <a:p>
            <a:pPr>
              <a:spcAft>
                <a:spcPts val="1100"/>
              </a:spcAft>
            </a:pPr>
            <a:endParaRPr lang="en-US" sz="4800" dirty="0">
              <a:effectLst/>
              <a:latin typeface="Arial" panose="020B0604020202020204" pitchFamily="34" charset="0"/>
              <a:ea typeface="Century Schoolbook" panose="02040604050505020304" pitchFamily="18" charset="0"/>
              <a:cs typeface="Arial" panose="020B0604020202020204" pitchFamily="34" charset="0"/>
            </a:endParaRPr>
          </a:p>
          <a:p>
            <a:pPr>
              <a:spcAft>
                <a:spcPts val="1100"/>
              </a:spcAft>
            </a:pPr>
            <a:endParaRPr lang="en-US" sz="4800" dirty="0">
              <a:effectLst/>
              <a:latin typeface="Arial" panose="020B0604020202020204" pitchFamily="34" charset="0"/>
              <a:ea typeface="Century Schoolbook" panose="02040604050505020304" pitchFamily="18" charset="0"/>
              <a:cs typeface="Arial" panose="020B0604020202020204" pitchFamily="34" charset="0"/>
            </a:endParaRPr>
          </a:p>
          <a:p>
            <a:pPr>
              <a:spcAft>
                <a:spcPts val="1100"/>
              </a:spcAft>
            </a:pPr>
            <a:r>
              <a:rPr lang="en-US" sz="2800" b="1" dirty="0">
                <a:latin typeface="Arial" panose="020B0604020202020204" pitchFamily="34" charset="0"/>
                <a:ea typeface="Century Schoolbook" panose="02040604050505020304" pitchFamily="18" charset="0"/>
                <a:cs typeface="Arial" panose="020B0604020202020204" pitchFamily="34" charset="0"/>
              </a:rPr>
              <a:t>Data Source: Kids mental health (2020)</a:t>
            </a:r>
          </a:p>
          <a:p>
            <a:pPr>
              <a:spcAft>
                <a:spcPts val="1100"/>
              </a:spcAft>
            </a:pPr>
            <a:endParaRPr lang="en-US" sz="3200" dirty="0">
              <a:solidFill>
                <a:srgbClr val="EE0000"/>
              </a:solidFill>
              <a:latin typeface="Arial" panose="020B0604020202020204" pitchFamily="34" charset="0"/>
              <a:ea typeface="Century Schoolbook" panose="02040604050505020304" pitchFamily="18" charset="0"/>
              <a:cs typeface="Arial" panose="020B0604020202020204" pitchFamily="34" charset="0"/>
            </a:endParaRPr>
          </a:p>
          <a:p>
            <a:pPr>
              <a:spcAft>
                <a:spcPts val="1100"/>
              </a:spcAft>
            </a:pPr>
            <a:endParaRPr lang="en-US" sz="4800" dirty="0">
              <a:solidFill>
                <a:srgbClr val="EE0000"/>
              </a:solidFill>
              <a:effectLst/>
              <a:latin typeface="Aptos" panose="020B0004020202020204" pitchFamily="34" charset="0"/>
              <a:ea typeface="Century Schoolbook" panose="02040604050505020304" pitchFamily="18" charset="0"/>
            </a:endParaRPr>
          </a:p>
          <a:p>
            <a:pPr>
              <a:spcAft>
                <a:spcPts val="1100"/>
              </a:spcAft>
            </a:pPr>
            <a:endParaRPr lang="en-US" sz="4800" dirty="0">
              <a:solidFill>
                <a:srgbClr val="EE0000"/>
              </a:solidFill>
              <a:latin typeface="Aptos" panose="020B0004020202020204" pitchFamily="34" charset="0"/>
              <a:ea typeface="Century Schoolbook" panose="02040604050505020304" pitchFamily="18" charset="0"/>
            </a:endParaRPr>
          </a:p>
          <a:p>
            <a:pPr>
              <a:spcAft>
                <a:spcPts val="1100"/>
              </a:spcAft>
            </a:pPr>
            <a:endParaRPr lang="en-GB" sz="4800" dirty="0">
              <a:effectLst/>
              <a:latin typeface="Aptos" panose="020B0004020202020204" pitchFamily="34" charset="0"/>
              <a:ea typeface="Century Schoolbook" panose="02040604050505020304" pitchFamily="18" charset="0"/>
            </a:endParaRPr>
          </a:p>
          <a:p>
            <a:endParaRPr lang="en-GB" dirty="0"/>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6"/>
          </p:nvPr>
        </p:nvSpPr>
        <p:spPr>
          <a:xfrm>
            <a:off x="33422043" y="16027403"/>
            <a:ext cx="10052050" cy="16890997"/>
          </a:xfrm>
          <a:solidFill>
            <a:srgbClr val="92D050"/>
          </a:solidFill>
        </p:spPr>
        <p:txBody>
          <a:bodyPr/>
          <a:lstStyle/>
          <a:p>
            <a:pPr>
              <a:spcAft>
                <a:spcPts val="1100"/>
              </a:spcAft>
            </a:pPr>
            <a:r>
              <a:rPr lang="en-GB" sz="4000" b="1" u="sng" dirty="0">
                <a:latin typeface="Arial" panose="020B0604020202020204" pitchFamily="34" charset="0"/>
                <a:ea typeface="Century Schoolbook" panose="02040604050505020304" pitchFamily="18" charset="0"/>
                <a:cs typeface="Arial" panose="020B0604020202020204" pitchFamily="34" charset="0"/>
              </a:rPr>
              <a:t>Conclusion </a:t>
            </a:r>
            <a:endParaRPr lang="en-GB" sz="4000" dirty="0">
              <a:latin typeface="Arial" panose="020B0604020202020204" pitchFamily="34" charset="0"/>
              <a:ea typeface="Century Schoolbook" panose="02040604050505020304" pitchFamily="18" charset="0"/>
              <a:cs typeface="Arial" panose="020B0604020202020204" pitchFamily="34" charset="0"/>
            </a:endParaRPr>
          </a:p>
          <a:p>
            <a:pPr>
              <a:spcAft>
                <a:spcPts val="1100"/>
              </a:spcAft>
            </a:pPr>
            <a:r>
              <a:rPr lang="en-GB" sz="3200" dirty="0">
                <a:latin typeface="Arial" panose="020B0604020202020204" pitchFamily="34" charset="0"/>
                <a:ea typeface="Century Schoolbook" panose="02040604050505020304" pitchFamily="18" charset="0"/>
                <a:cs typeface="Arial" panose="020B0604020202020204" pitchFamily="34" charset="0"/>
              </a:rPr>
              <a:t>It is widely recognised that social anxiety disorder is a complex and multidimensional mental health condition that is impacted by social or environmental events, cognitive processes, personality traits, and biological predispositions. For children and adolescents with social anxiety disorder (SAD), early intervention is essential since SAD is a chronic illness that, if left untreated, can lead to poor psychosocial functioning and a low quality of life.</a:t>
            </a:r>
            <a:endParaRPr lang="en-GB" sz="3200" b="1" dirty="0">
              <a:latin typeface="Arial" panose="020B0604020202020204" pitchFamily="34" charset="0"/>
              <a:ea typeface="Century Schoolbook" panose="02040604050505020304" pitchFamily="18" charset="0"/>
              <a:cs typeface="Arial" panose="020B0604020202020204" pitchFamily="34" charset="0"/>
            </a:endParaRPr>
          </a:p>
          <a:p>
            <a:pPr>
              <a:spcAft>
                <a:spcPts val="1100"/>
              </a:spcAft>
            </a:pPr>
            <a:r>
              <a:rPr lang="en-GB" sz="3600" b="1" u="sng" dirty="0">
                <a:latin typeface="Arial" panose="020B0604020202020204" pitchFamily="34" charset="0"/>
                <a:ea typeface="Century Schoolbook" panose="02040604050505020304" pitchFamily="18" charset="0"/>
                <a:cs typeface="Arial" panose="020B0604020202020204" pitchFamily="34" charset="0"/>
              </a:rPr>
              <a:t>References</a:t>
            </a:r>
          </a:p>
          <a:p>
            <a:pPr>
              <a:spcAft>
                <a:spcPts val="1100"/>
              </a:spcAft>
            </a:pPr>
            <a:r>
              <a:rPr lang="en-GB" sz="1300" b="1" dirty="0">
                <a:latin typeface="Arial" panose="020B0604020202020204" pitchFamily="34" charset="0"/>
                <a:ea typeface="Century Schoolbook" panose="02040604050505020304" pitchFamily="18" charset="0"/>
                <a:cs typeface="Arial" panose="020B0604020202020204" pitchFamily="34" charset="0"/>
              </a:rPr>
              <a:t>Amberwillow, (2025) </a:t>
            </a:r>
            <a:r>
              <a:rPr lang="en-GB" sz="1300" b="1" i="1" dirty="0">
                <a:latin typeface="Arial" panose="020B0604020202020204" pitchFamily="34" charset="0"/>
                <a:ea typeface="Century Schoolbook" panose="02040604050505020304" pitchFamily="18" charset="0"/>
                <a:cs typeface="Arial" panose="020B0604020202020204" pitchFamily="34" charset="0"/>
              </a:rPr>
              <a:t>History of Social Anxiety Disorder: Evolution and Understanding. </a:t>
            </a:r>
            <a:r>
              <a:rPr lang="en-GB" sz="1300" b="1" dirty="0">
                <a:latin typeface="Arial" panose="020B0604020202020204" pitchFamily="34" charset="0"/>
                <a:ea typeface="Century Schoolbook" panose="02040604050505020304" pitchFamily="18" charset="0"/>
                <a:cs typeface="Arial" panose="020B0604020202020204" pitchFamily="34" charset="0"/>
              </a:rPr>
              <a:t>Available at: https://www.amberwillo.com/social-anxiety/history/ Accessed 26 June 2026</a:t>
            </a:r>
          </a:p>
          <a:p>
            <a:pPr>
              <a:spcAft>
                <a:spcPts val="1100"/>
              </a:spcAft>
            </a:pPr>
            <a:r>
              <a:rPr lang="en-GB" sz="1300" b="1" dirty="0">
                <a:latin typeface="Arial" panose="020B0604020202020204" pitchFamily="34" charset="0"/>
                <a:ea typeface="Century Schoolbook" panose="02040604050505020304" pitchFamily="18" charset="0"/>
                <a:cs typeface="Arial" panose="020B0604020202020204" pitchFamily="34" charset="0"/>
              </a:rPr>
              <a:t>American Psychiatric Association (2013</a:t>
            </a:r>
            <a:r>
              <a:rPr lang="en-GB" sz="1300" b="1" i="1" dirty="0">
                <a:latin typeface="Arial" panose="020B0604020202020204" pitchFamily="34" charset="0"/>
                <a:ea typeface="Century Schoolbook" panose="02040604050505020304" pitchFamily="18" charset="0"/>
                <a:cs typeface="Arial" panose="020B0604020202020204" pitchFamily="34" charset="0"/>
              </a:rPr>
              <a:t>). Diagnostic and Statistical Manual of Mental Disorders (5th ed.)</a:t>
            </a:r>
            <a:r>
              <a:rPr lang="en-GB" sz="1300" b="1" dirty="0">
                <a:latin typeface="Arial" panose="020B0604020202020204" pitchFamily="34" charset="0"/>
                <a:ea typeface="Century Schoolbook" panose="02040604050505020304" pitchFamily="18" charset="0"/>
                <a:cs typeface="Arial" panose="020B0604020202020204" pitchFamily="34" charset="0"/>
              </a:rPr>
              <a:t>. Washington, DC: Author; Available at: https://www.verywellmind.com/social-anxiety-disorder-causes-3024749#citation-1. Accessed 25 June 2026 </a:t>
            </a:r>
          </a:p>
          <a:p>
            <a:pPr>
              <a:spcAft>
                <a:spcPts val="1100"/>
              </a:spcAft>
            </a:pPr>
            <a:r>
              <a:rPr lang="en-GB" sz="1300" b="1" dirty="0">
                <a:latin typeface="Arial" panose="020B0604020202020204" pitchFamily="34" charset="0"/>
                <a:ea typeface="Century Schoolbook" panose="02040604050505020304" pitchFamily="18" charset="0"/>
                <a:cs typeface="Arial" panose="020B0604020202020204" pitchFamily="34" charset="0"/>
              </a:rPr>
              <a:t>Black, Julie.A., Paparo, J. and Wootton, B.M. (2023) “</a:t>
            </a:r>
            <a:r>
              <a:rPr lang="en-GB" sz="1300" b="1" i="1" dirty="0">
                <a:latin typeface="Arial" panose="020B0604020202020204" pitchFamily="34" charset="0"/>
                <a:ea typeface="Century Schoolbook" panose="02040604050505020304" pitchFamily="18" charset="0"/>
                <a:cs typeface="Arial" panose="020B0604020202020204" pitchFamily="34" charset="0"/>
              </a:rPr>
              <a:t>A Preliminary Examination of Treatment Barriers, Preferences, and Histories of Women with Symptoms of Social Anxiety Disorder,” Behaviour change</a:t>
            </a:r>
            <a:r>
              <a:rPr lang="en-GB" sz="1300" b="1" dirty="0">
                <a:latin typeface="Arial" panose="020B0604020202020204" pitchFamily="34" charset="0"/>
                <a:ea typeface="Century Schoolbook" panose="02040604050505020304" pitchFamily="18" charset="0"/>
                <a:cs typeface="Arial" panose="020B0604020202020204" pitchFamily="34" charset="0"/>
              </a:rPr>
              <a:t>, 40(4), pp. 267–277. Available at: https://doi.org/10.1017/bec.2022.26. Accessed 26 June 2026 </a:t>
            </a:r>
          </a:p>
          <a:p>
            <a:pPr>
              <a:spcAft>
                <a:spcPts val="1100"/>
              </a:spcAft>
            </a:pPr>
            <a:r>
              <a:rPr lang="en-GB" sz="1300" b="1" dirty="0">
                <a:latin typeface="Arial" panose="020B0604020202020204" pitchFamily="34" charset="0"/>
                <a:ea typeface="Century Schoolbook" panose="02040604050505020304" pitchFamily="18" charset="0"/>
                <a:cs typeface="Arial" panose="020B0604020202020204" pitchFamily="34" charset="0"/>
              </a:rPr>
              <a:t>Data source image (2025): IHME, </a:t>
            </a:r>
            <a:r>
              <a:rPr lang="en-GB" sz="1300" b="1" i="1" dirty="0">
                <a:latin typeface="Arial" panose="020B0604020202020204" pitchFamily="34" charset="0"/>
                <a:ea typeface="Century Schoolbook" panose="02040604050505020304" pitchFamily="18" charset="0"/>
                <a:cs typeface="Arial" panose="020B0604020202020204" pitchFamily="34" charset="0"/>
              </a:rPr>
              <a:t>Global Burden of Disease (2025</a:t>
            </a:r>
            <a:r>
              <a:rPr lang="en-GB" sz="1300" b="1" dirty="0">
                <a:latin typeface="Arial" panose="020B0604020202020204" pitchFamily="34" charset="0"/>
                <a:ea typeface="Century Schoolbook" panose="02040604050505020304" pitchFamily="18" charset="0"/>
                <a:cs typeface="Arial" panose="020B0604020202020204" pitchFamily="34" charset="0"/>
              </a:rPr>
              <a:t>); Available at: https://ourworldindata.org/grapher/anxiety-disorders-prevalence?tab=chart&amp;country=GBR~OWID_WRL Accessed 24 June 2026</a:t>
            </a:r>
          </a:p>
          <a:p>
            <a:pPr>
              <a:spcAft>
                <a:spcPts val="1100"/>
              </a:spcAft>
            </a:pPr>
            <a:r>
              <a:rPr lang="en-GB" sz="1300" b="1" dirty="0">
                <a:latin typeface="Arial" panose="020B0604020202020204" pitchFamily="34" charset="0"/>
                <a:ea typeface="Century Schoolbook" panose="02040604050505020304" pitchFamily="18" charset="0"/>
                <a:cs typeface="Arial" panose="020B0604020202020204" pitchFamily="34" charset="0"/>
              </a:rPr>
              <a:t>Green, I. et al. (2023) </a:t>
            </a:r>
            <a:r>
              <a:rPr lang="en-GB" sz="1300" b="1" i="1" dirty="0">
                <a:latin typeface="Arial" panose="020B0604020202020204" pitchFamily="34" charset="0"/>
                <a:ea typeface="Century Schoolbook" panose="02040604050505020304" pitchFamily="18" charset="0"/>
                <a:cs typeface="Arial" panose="020B0604020202020204" pitchFamily="34" charset="0"/>
              </a:rPr>
              <a:t>“Increasing access to evidence‐based treatment for child anxiety problems</a:t>
            </a:r>
            <a:r>
              <a:rPr lang="en-GB" sz="1300" b="1" dirty="0">
                <a:latin typeface="Arial" panose="020B0604020202020204" pitchFamily="34" charset="0"/>
                <a:ea typeface="Century Schoolbook" panose="02040604050505020304" pitchFamily="18" charset="0"/>
                <a:cs typeface="Arial" panose="020B0604020202020204" pitchFamily="34" charset="0"/>
              </a:rPr>
              <a:t>: online parent‐led CBT for children identified via schools,” Child and adolescent mental health, 28(1), pp. 42–51. Available at: https://doi.org/10.1111/camh.12612. Accessed 28 June 2026 </a:t>
            </a:r>
          </a:p>
          <a:p>
            <a:pPr>
              <a:spcAft>
                <a:spcPts val="1100"/>
              </a:spcAft>
            </a:pPr>
            <a:r>
              <a:rPr lang="en-GB" sz="1300" b="1" dirty="0">
                <a:latin typeface="Arial" panose="020B0604020202020204" pitchFamily="34" charset="0"/>
                <a:ea typeface="Century Schoolbook" panose="02040604050505020304" pitchFamily="18" charset="0"/>
                <a:cs typeface="Arial" panose="020B0604020202020204" pitchFamily="34" charset="0"/>
              </a:rPr>
              <a:t>Kade, (2026) </a:t>
            </a:r>
            <a:r>
              <a:rPr lang="en-GB" sz="1300" b="1" i="1" dirty="0">
                <a:latin typeface="Arial" panose="020B0604020202020204" pitchFamily="34" charset="0"/>
                <a:ea typeface="Century Schoolbook" panose="02040604050505020304" pitchFamily="18" charset="0"/>
                <a:cs typeface="Arial" panose="020B0604020202020204" pitchFamily="34" charset="0"/>
              </a:rPr>
              <a:t>What Is The History Of Social Anxiety Disorder? </a:t>
            </a:r>
            <a:r>
              <a:rPr lang="en-GB" sz="1300" b="1" dirty="0">
                <a:latin typeface="Arial" panose="020B0604020202020204" pitchFamily="34" charset="0"/>
                <a:ea typeface="Century Schoolbook" panose="02040604050505020304" pitchFamily="18" charset="0"/>
                <a:cs typeface="Arial" panose="020B0604020202020204" pitchFamily="34" charset="0"/>
              </a:rPr>
              <a:t>Available at: https://healthiness360.com/what-is-the-history-of-social-anxiety-disorder.html Accessed 26 June 2026</a:t>
            </a:r>
          </a:p>
          <a:p>
            <a:pPr>
              <a:spcAft>
                <a:spcPts val="1100"/>
              </a:spcAft>
            </a:pPr>
            <a:r>
              <a:rPr lang="en-GB" sz="1300" b="1" dirty="0">
                <a:latin typeface="Arial" panose="020B0604020202020204" pitchFamily="34" charset="0"/>
                <a:ea typeface="Century Schoolbook" panose="02040604050505020304" pitchFamily="18" charset="0"/>
                <a:cs typeface="Arial" panose="020B0604020202020204" pitchFamily="34" charset="0"/>
              </a:rPr>
              <a:t>Maricopa picture, (2025) </a:t>
            </a:r>
            <a:r>
              <a:rPr lang="en-GB" sz="1300" b="1" i="1" dirty="0">
                <a:latin typeface="Arial" panose="020B0604020202020204" pitchFamily="34" charset="0"/>
                <a:ea typeface="Century Schoolbook" panose="02040604050505020304" pitchFamily="18" charset="0"/>
                <a:cs typeface="Arial" panose="020B0604020202020204" pitchFamily="34" charset="0"/>
              </a:rPr>
              <a:t>History of Mental Illness</a:t>
            </a:r>
            <a:r>
              <a:rPr lang="en-GB" sz="1300" b="1" dirty="0">
                <a:latin typeface="Arial" panose="020B0604020202020204" pitchFamily="34" charset="0"/>
                <a:ea typeface="Century Schoolbook" panose="02040604050505020304" pitchFamily="18" charset="0"/>
                <a:cs typeface="Arial" panose="020B0604020202020204" pitchFamily="34" charset="0"/>
              </a:rPr>
              <a:t>; Available at: https://open.maricopa.edu/culturepsychology/chapter/history-of-mental-illness/ accessed 27 June 2026 </a:t>
            </a:r>
          </a:p>
          <a:p>
            <a:pPr>
              <a:spcAft>
                <a:spcPts val="1100"/>
              </a:spcAft>
            </a:pPr>
            <a:r>
              <a:rPr lang="en-GB" sz="1300" b="1" dirty="0">
                <a:latin typeface="Arial" panose="020B0604020202020204" pitchFamily="34" charset="0"/>
                <a:ea typeface="Century Schoolbook" panose="02040604050505020304" pitchFamily="18" charset="0"/>
                <a:cs typeface="Arial" panose="020B0604020202020204" pitchFamily="34" charset="0"/>
              </a:rPr>
              <a:t>Mayo Clinic, (2021) </a:t>
            </a:r>
            <a:r>
              <a:rPr lang="en-GB" sz="1300" b="1" i="1" dirty="0">
                <a:latin typeface="Arial" panose="020B0604020202020204" pitchFamily="34" charset="0"/>
                <a:ea typeface="Century Schoolbook" panose="02040604050505020304" pitchFamily="18" charset="0"/>
                <a:cs typeface="Arial" panose="020B0604020202020204" pitchFamily="34" charset="0"/>
              </a:rPr>
              <a:t>Social anxiety disorder (social phobia). </a:t>
            </a:r>
            <a:r>
              <a:rPr lang="en-GB" sz="1300" b="1" dirty="0">
                <a:latin typeface="Arial" panose="020B0604020202020204" pitchFamily="34" charset="0"/>
                <a:ea typeface="Century Schoolbook" panose="02040604050505020304" pitchFamily="18" charset="0"/>
                <a:cs typeface="Arial" panose="020B0604020202020204" pitchFamily="34" charset="0"/>
              </a:rPr>
              <a:t>Available at: https://www.mayoclinic.org/diseases-conditions/social-anxiety-disorder/symptoms-causes/syc-20353561. Accessed 25 June 2026</a:t>
            </a:r>
          </a:p>
          <a:p>
            <a:pPr>
              <a:spcAft>
                <a:spcPts val="1100"/>
              </a:spcAft>
            </a:pPr>
            <a:r>
              <a:rPr lang="en-GB" sz="1300" b="1" dirty="0">
                <a:latin typeface="Arial" panose="020B0604020202020204" pitchFamily="34" charset="0"/>
                <a:ea typeface="Century Schoolbook" panose="02040604050505020304" pitchFamily="18" charset="0"/>
                <a:cs typeface="Arial" panose="020B0604020202020204" pitchFamily="34" charset="0"/>
              </a:rPr>
              <a:t>Mental health foundation (2021</a:t>
            </a:r>
            <a:r>
              <a:rPr lang="en-GB" sz="1300" b="1" i="1" dirty="0">
                <a:latin typeface="Arial" panose="020B0604020202020204" pitchFamily="34" charset="0"/>
                <a:ea typeface="Century Schoolbook" panose="02040604050505020304" pitchFamily="18" charset="0"/>
                <a:cs typeface="Arial" panose="020B0604020202020204" pitchFamily="34" charset="0"/>
              </a:rPr>
              <a:t>) Human rights and mental health</a:t>
            </a:r>
            <a:r>
              <a:rPr lang="en-GB" sz="1300" b="1" dirty="0">
                <a:latin typeface="Arial" panose="020B0604020202020204" pitchFamily="34" charset="0"/>
                <a:ea typeface="Century Schoolbook" panose="02040604050505020304" pitchFamily="18" charset="0"/>
                <a:cs typeface="Arial" panose="020B0604020202020204" pitchFamily="34" charset="0"/>
              </a:rPr>
              <a:t>; Available at: https://www.mentalhealth.org.uk/cy/explore-mental-health/a-z-topics/human-rights-and-mental-health Accessed 27 June 2026</a:t>
            </a:r>
          </a:p>
          <a:p>
            <a:pPr>
              <a:spcAft>
                <a:spcPts val="1100"/>
              </a:spcAft>
            </a:pPr>
            <a:r>
              <a:rPr lang="en-GB" sz="1300" b="1" dirty="0">
                <a:latin typeface="Arial" panose="020B0604020202020204" pitchFamily="34" charset="0"/>
                <a:ea typeface="Century Schoolbook" panose="02040604050505020304" pitchFamily="18" charset="0"/>
                <a:cs typeface="Arial" panose="020B0604020202020204" pitchFamily="34" charset="0"/>
              </a:rPr>
              <a:t>NHS, (2023) </a:t>
            </a:r>
            <a:r>
              <a:rPr lang="en-GB" sz="1300" b="1" i="1" dirty="0">
                <a:latin typeface="Arial" panose="020B0604020202020204" pitchFamily="34" charset="0"/>
                <a:ea typeface="Century Schoolbook" panose="02040604050505020304" pitchFamily="18" charset="0"/>
                <a:cs typeface="Arial" panose="020B0604020202020204" pitchFamily="34" charset="0"/>
              </a:rPr>
              <a:t>Social anxiety (social phobia</a:t>
            </a:r>
            <a:r>
              <a:rPr lang="en-GB" sz="1300" b="1" dirty="0">
                <a:latin typeface="Arial" panose="020B0604020202020204" pitchFamily="34" charset="0"/>
                <a:ea typeface="Century Schoolbook" panose="02040604050505020304" pitchFamily="18" charset="0"/>
                <a:cs typeface="Arial" panose="020B0604020202020204" pitchFamily="34" charset="0"/>
              </a:rPr>
              <a:t>). Available at: https://www.nhs.uk/mental-health/conditions/social-anxiety/ Accessed 25 June 2026</a:t>
            </a:r>
          </a:p>
          <a:p>
            <a:pPr>
              <a:spcAft>
                <a:spcPts val="1100"/>
              </a:spcAft>
            </a:pPr>
            <a:r>
              <a:rPr lang="en-GB" sz="1300" b="1" dirty="0">
                <a:latin typeface="Arial" panose="020B0604020202020204" pitchFamily="34" charset="0"/>
                <a:ea typeface="Century Schoolbook" panose="02040604050505020304" pitchFamily="18" charset="0"/>
                <a:cs typeface="Arial" panose="020B0604020202020204" pitchFamily="34" charset="0"/>
              </a:rPr>
              <a:t>NHS, (2023), </a:t>
            </a:r>
            <a:r>
              <a:rPr lang="en-GB" sz="1300" b="1" i="1" dirty="0">
                <a:latin typeface="Arial" panose="020B0604020202020204" pitchFamily="34" charset="0"/>
                <a:ea typeface="Century Schoolbook" panose="02040604050505020304" pitchFamily="18" charset="0"/>
                <a:cs typeface="Arial" panose="020B0604020202020204" pitchFamily="34" charset="0"/>
              </a:rPr>
              <a:t>Social anxiety (social phobia</a:t>
            </a:r>
            <a:r>
              <a:rPr lang="en-GB" sz="1300" b="1" dirty="0">
                <a:latin typeface="Arial" panose="020B0604020202020204" pitchFamily="34" charset="0"/>
                <a:ea typeface="Century Schoolbook" panose="02040604050505020304" pitchFamily="18" charset="0"/>
                <a:cs typeface="Arial" panose="020B0604020202020204" pitchFamily="34" charset="0"/>
              </a:rPr>
              <a:t>). Available at: https://www.nhs.uk/mental-health/conditions/social-anxiety/ Accessed 21 June 2026 </a:t>
            </a:r>
          </a:p>
          <a:p>
            <a:pPr>
              <a:spcAft>
                <a:spcPts val="1100"/>
              </a:spcAft>
            </a:pPr>
            <a:r>
              <a:rPr lang="en-GB" sz="1300" b="1" dirty="0">
                <a:latin typeface="Arial" panose="020B0604020202020204" pitchFamily="34" charset="0"/>
                <a:ea typeface="Century Schoolbook" panose="02040604050505020304" pitchFamily="18" charset="0"/>
                <a:cs typeface="Arial" panose="020B0604020202020204" pitchFamily="34" charset="0"/>
              </a:rPr>
              <a:t>Nice, (2013) </a:t>
            </a:r>
            <a:r>
              <a:rPr lang="en-GB" sz="1300" b="1" i="1" dirty="0">
                <a:latin typeface="Arial" panose="020B0604020202020204" pitchFamily="34" charset="0"/>
                <a:ea typeface="Century Schoolbook" panose="02040604050505020304" pitchFamily="18" charset="0"/>
                <a:cs typeface="Arial" panose="020B0604020202020204" pitchFamily="34" charset="0"/>
              </a:rPr>
              <a:t>Social anxiety disorder: recognition, assessment and treatment</a:t>
            </a:r>
            <a:r>
              <a:rPr lang="en-GB" sz="1300" b="1" dirty="0">
                <a:latin typeface="Arial" panose="020B0604020202020204" pitchFamily="34" charset="0"/>
                <a:ea typeface="Century Schoolbook" panose="02040604050505020304" pitchFamily="18" charset="0"/>
                <a:cs typeface="Arial" panose="020B0604020202020204" pitchFamily="34" charset="0"/>
              </a:rPr>
              <a:t>. Available at: https://www.nice.org.uk/guidance/cg159/chapter/Recommendations#identification-and-assessment-of-adults accessed 26 June 2026</a:t>
            </a:r>
          </a:p>
          <a:p>
            <a:pPr>
              <a:spcAft>
                <a:spcPts val="1100"/>
              </a:spcAft>
            </a:pPr>
            <a:r>
              <a:rPr lang="en-GB" sz="1300" b="1" dirty="0">
                <a:latin typeface="Arial" panose="020B0604020202020204" pitchFamily="34" charset="0"/>
                <a:ea typeface="Century Schoolbook" panose="02040604050505020304" pitchFamily="18" charset="0"/>
                <a:cs typeface="Arial" panose="020B0604020202020204" pitchFamily="34" charset="0"/>
              </a:rPr>
              <a:t> Our World in Data, (2021) </a:t>
            </a:r>
            <a:r>
              <a:rPr lang="en-GB" sz="1300" b="1" i="1" dirty="0">
                <a:latin typeface="Arial" panose="020B0604020202020204" pitchFamily="34" charset="0"/>
                <a:ea typeface="Century Schoolbook" panose="02040604050505020304" pitchFamily="18" charset="0"/>
                <a:cs typeface="Arial" panose="020B0604020202020204" pitchFamily="34" charset="0"/>
              </a:rPr>
              <a:t>Anxiety disorders prevalence</a:t>
            </a:r>
            <a:r>
              <a:rPr lang="en-GB" sz="1300" b="1" dirty="0">
                <a:latin typeface="Arial" panose="020B0604020202020204" pitchFamily="34" charset="0"/>
                <a:ea typeface="Century Schoolbook" panose="02040604050505020304" pitchFamily="18" charset="0"/>
                <a:cs typeface="Arial" panose="020B0604020202020204" pitchFamily="34" charset="0"/>
              </a:rPr>
              <a:t>. Available at: https://www.priorygroup.com/mental-health/anxiety-treatment/anxiety-statistics/  Accessed 24 June 2026  </a:t>
            </a:r>
          </a:p>
          <a:p>
            <a:pPr>
              <a:spcAft>
                <a:spcPts val="1100"/>
              </a:spcAft>
            </a:pPr>
            <a:r>
              <a:rPr lang="en-GB" sz="1300" b="1" dirty="0">
                <a:latin typeface="Arial" panose="020B0604020202020204" pitchFamily="34" charset="0"/>
                <a:ea typeface="Century Schoolbook" panose="02040604050505020304" pitchFamily="18" charset="0"/>
                <a:cs typeface="Arial" panose="020B0604020202020204" pitchFamily="34" charset="0"/>
              </a:rPr>
              <a:t>Psywellpath, (2025) </a:t>
            </a:r>
            <a:r>
              <a:rPr lang="en-GB" sz="1300" b="1" u="sng" dirty="0">
                <a:latin typeface="Arial" panose="020B0604020202020204" pitchFamily="34" charset="0"/>
                <a:ea typeface="Century Schoolbook" panose="02040604050505020304" pitchFamily="18" charset="0"/>
                <a:cs typeface="Arial" panose="020B0604020202020204" pitchFamily="34" charset="0"/>
              </a:rPr>
              <a:t>The Evolution of Mental Health Attitudes and Their Effects. </a:t>
            </a:r>
            <a:r>
              <a:rPr lang="en-GB" sz="1300" b="1" dirty="0">
                <a:latin typeface="Arial" panose="020B0604020202020204" pitchFamily="34" charset="0"/>
                <a:ea typeface="Century Schoolbook" panose="02040604050505020304" pitchFamily="18" charset="0"/>
                <a:cs typeface="Arial" panose="020B0604020202020204" pitchFamily="34" charset="0"/>
              </a:rPr>
              <a:t>Available at: https://glossary.psywellpath.com/history-of-mental-health-responses#history-of-mental-health-responses-and-their-psychological-impact Accessed 26 June 2026</a:t>
            </a:r>
          </a:p>
          <a:p>
            <a:pPr>
              <a:spcAft>
                <a:spcPts val="1100"/>
              </a:spcAft>
            </a:pPr>
            <a:r>
              <a:rPr lang="en-GB" sz="1300" b="1" dirty="0">
                <a:latin typeface="Arial" panose="020B0604020202020204" pitchFamily="34" charset="0"/>
                <a:ea typeface="Century Schoolbook" panose="02040604050505020304" pitchFamily="18" charset="0"/>
                <a:cs typeface="Arial" panose="020B0604020202020204" pitchFamily="34" charset="0"/>
              </a:rPr>
              <a:t>World metrics (2026), </a:t>
            </a:r>
            <a:r>
              <a:rPr lang="en-GB" sz="1300" b="1" i="1" dirty="0">
                <a:latin typeface="Arial" panose="020B0604020202020204" pitchFamily="34" charset="0"/>
                <a:ea typeface="Century Schoolbook" panose="02040604050505020304" pitchFamily="18" charset="0"/>
                <a:cs typeface="Arial" panose="020B0604020202020204" pitchFamily="34" charset="0"/>
              </a:rPr>
              <a:t>Social Anxiety Disorder Statistics</a:t>
            </a:r>
            <a:r>
              <a:rPr lang="en-GB" sz="1300" b="1" dirty="0">
                <a:latin typeface="Arial" panose="020B0604020202020204" pitchFamily="34" charset="0"/>
                <a:ea typeface="Century Schoolbook" panose="02040604050505020304" pitchFamily="18" charset="0"/>
                <a:cs typeface="Arial" panose="020B0604020202020204" pitchFamily="34" charset="0"/>
              </a:rPr>
              <a:t>. Available at: https://worldmetrics.org/social-anxiety-disorder-statistics/ Accessed 22 June 2026 </a:t>
            </a:r>
          </a:p>
          <a:p>
            <a:pPr>
              <a:spcAft>
                <a:spcPts val="1100"/>
              </a:spcAft>
            </a:pPr>
            <a:r>
              <a:rPr lang="en-GB" sz="1300" b="1" dirty="0">
                <a:latin typeface="Arial" panose="020B0604020202020204" pitchFamily="34" charset="0"/>
                <a:ea typeface="Century Schoolbook" panose="02040604050505020304" pitchFamily="18" charset="0"/>
                <a:cs typeface="Arial" panose="020B0604020202020204" pitchFamily="34" charset="0"/>
              </a:rPr>
              <a:t>Zabrodskaja A and Dakanalis A (2024) </a:t>
            </a:r>
            <a:r>
              <a:rPr lang="en-GB" sz="1300" b="1" i="1" dirty="0">
                <a:latin typeface="Arial" panose="020B0604020202020204" pitchFamily="34" charset="0"/>
                <a:ea typeface="Century Schoolbook" panose="02040604050505020304" pitchFamily="18" charset="0"/>
                <a:cs typeface="Arial" panose="020B0604020202020204" pitchFamily="34" charset="0"/>
              </a:rPr>
              <a:t>Editorial: Highlights in psychology: social anxiety</a:t>
            </a:r>
            <a:r>
              <a:rPr lang="en-GB" sz="1300" b="1" dirty="0">
                <a:latin typeface="Arial" panose="020B0604020202020204" pitchFamily="34" charset="0"/>
                <a:ea typeface="Century Schoolbook" panose="02040604050505020304" pitchFamily="18" charset="0"/>
                <a:cs typeface="Arial" panose="020B0604020202020204" pitchFamily="34" charset="0"/>
              </a:rPr>
              <a:t>. Front. Psychol. 15:1404923. doi: 10.3389/fpsyg.2024.1404923. Accessed 26 June 2026</a:t>
            </a:r>
          </a:p>
          <a:p>
            <a:pPr>
              <a:spcAft>
                <a:spcPts val="1100"/>
              </a:spcAft>
            </a:pPr>
            <a:endParaRPr lang="en-GB" sz="2000" b="1" dirty="0">
              <a:latin typeface="Arial" panose="020B0604020202020204" pitchFamily="34" charset="0"/>
              <a:ea typeface="Century Schoolbook" panose="02040604050505020304" pitchFamily="18" charset="0"/>
              <a:cs typeface="Arial" panose="020B0604020202020204" pitchFamily="34" charset="0"/>
            </a:endParaRPr>
          </a:p>
          <a:p>
            <a:pPr>
              <a:spcAft>
                <a:spcPts val="1100"/>
              </a:spcAft>
            </a:pPr>
            <a:endParaRPr lang="en-GB" sz="1200" b="1" dirty="0">
              <a:latin typeface="Arial" panose="020B0604020202020204" pitchFamily="34" charset="0"/>
              <a:ea typeface="Century Schoolbook" panose="02040604050505020304" pitchFamily="18" charset="0"/>
              <a:cs typeface="Arial" panose="020B0604020202020204" pitchFamily="34" charset="0"/>
            </a:endParaRPr>
          </a:p>
          <a:p>
            <a:pPr>
              <a:spcAft>
                <a:spcPts val="1100"/>
              </a:spcAft>
            </a:pPr>
            <a:endParaRPr lang="en-GB" sz="1200" b="1" dirty="0">
              <a:latin typeface="Arial" panose="020B0604020202020204" pitchFamily="34" charset="0"/>
              <a:ea typeface="Century Schoolbook" panose="02040604050505020304" pitchFamily="18" charset="0"/>
              <a:cs typeface="Arial" panose="020B0604020202020204" pitchFamily="34" charset="0"/>
            </a:endParaRPr>
          </a:p>
          <a:p>
            <a:pPr>
              <a:spcAft>
                <a:spcPts val="1100"/>
              </a:spcAft>
            </a:pPr>
            <a:endParaRPr lang="en-GB" sz="1200" b="1" dirty="0">
              <a:latin typeface="Arial" panose="020B0604020202020204" pitchFamily="34" charset="0"/>
              <a:ea typeface="Century Schoolbook" panose="02040604050505020304" pitchFamily="18" charset="0"/>
              <a:cs typeface="Arial" panose="020B0604020202020204" pitchFamily="34" charset="0"/>
            </a:endParaRPr>
          </a:p>
          <a:p>
            <a:pPr>
              <a:spcAft>
                <a:spcPts val="1100"/>
              </a:spcAft>
            </a:pPr>
            <a:endParaRPr lang="en-GB" sz="1200" b="1" dirty="0">
              <a:latin typeface="Arial" panose="020B0604020202020204" pitchFamily="34" charset="0"/>
              <a:ea typeface="Century Schoolbook" panose="02040604050505020304" pitchFamily="18" charset="0"/>
              <a:cs typeface="Arial" panose="020B0604020202020204" pitchFamily="34" charset="0"/>
            </a:endParaRPr>
          </a:p>
          <a:p>
            <a:pPr>
              <a:spcAft>
                <a:spcPts val="1100"/>
              </a:spcAft>
            </a:pPr>
            <a:endParaRPr lang="en-GB" sz="1200" b="1" dirty="0">
              <a:latin typeface="Arial" panose="020B0604020202020204" pitchFamily="34" charset="0"/>
              <a:ea typeface="Century Schoolbook" panose="02040604050505020304" pitchFamily="18" charset="0"/>
              <a:cs typeface="Arial" panose="020B0604020202020204" pitchFamily="34" charset="0"/>
            </a:endParaRPr>
          </a:p>
          <a:p>
            <a:pPr>
              <a:spcAft>
                <a:spcPts val="1100"/>
              </a:spcAft>
            </a:pPr>
            <a:endParaRPr lang="en-GB" sz="1200" b="1" dirty="0">
              <a:latin typeface="Arial" panose="020B0604020202020204" pitchFamily="34" charset="0"/>
              <a:ea typeface="Century Schoolbook" panose="02040604050505020304" pitchFamily="18" charset="0"/>
              <a:cs typeface="Arial" panose="020B0604020202020204" pitchFamily="34" charset="0"/>
            </a:endParaRPr>
          </a:p>
          <a:p>
            <a:pPr>
              <a:spcAft>
                <a:spcPts val="1100"/>
              </a:spcAft>
            </a:pPr>
            <a:endParaRPr lang="en-US" sz="1200" b="1" dirty="0">
              <a:latin typeface="Arial" panose="020B0604020202020204" pitchFamily="34" charset="0"/>
              <a:ea typeface="Century Schoolbook" panose="02040604050505020304" pitchFamily="18" charset="0"/>
              <a:cs typeface="Arial" panose="020B0604020202020204" pitchFamily="34" charset="0"/>
            </a:endParaRPr>
          </a:p>
          <a:p>
            <a:pPr>
              <a:spcAft>
                <a:spcPts val="1100"/>
              </a:spcAft>
            </a:pPr>
            <a:endParaRPr lang="en-US" sz="1200" dirty="0">
              <a:effectLst/>
              <a:latin typeface="Arial" panose="020B0604020202020204" pitchFamily="34" charset="0"/>
              <a:ea typeface="Century Schoolbook" panose="02040604050505020304" pitchFamily="18" charset="0"/>
              <a:cs typeface="Arial" panose="020B0604020202020204" pitchFamily="34" charset="0"/>
            </a:endParaRPr>
          </a:p>
          <a:p>
            <a:pPr>
              <a:spcAft>
                <a:spcPts val="1100"/>
              </a:spcAft>
            </a:pPr>
            <a:endParaRPr lang="en-US" sz="1200" dirty="0">
              <a:solidFill>
                <a:srgbClr val="EE0000"/>
              </a:solidFill>
              <a:latin typeface="Arial" panose="020B0604020202020204" pitchFamily="34" charset="0"/>
              <a:ea typeface="Century Schoolbook" panose="02040604050505020304" pitchFamily="18" charset="0"/>
              <a:cs typeface="Arial" panose="020B0604020202020204" pitchFamily="34" charset="0"/>
            </a:endParaRPr>
          </a:p>
          <a:p>
            <a:pPr>
              <a:spcAft>
                <a:spcPts val="1100"/>
              </a:spcAft>
            </a:pPr>
            <a:endParaRPr lang="en-US" sz="1200" dirty="0">
              <a:solidFill>
                <a:srgbClr val="EE0000"/>
              </a:solidFill>
              <a:effectLst/>
              <a:latin typeface="Arial" panose="020B0604020202020204" pitchFamily="34" charset="0"/>
              <a:ea typeface="Century Schoolbook" panose="02040604050505020304" pitchFamily="18" charset="0"/>
              <a:cs typeface="Arial" panose="020B0604020202020204" pitchFamily="34" charset="0"/>
            </a:endParaRPr>
          </a:p>
          <a:p>
            <a:pPr>
              <a:spcAft>
                <a:spcPts val="1100"/>
              </a:spcAft>
            </a:pPr>
            <a:endParaRPr lang="en-GB" sz="4800" dirty="0">
              <a:effectLst/>
              <a:latin typeface="Aptos" panose="020B0004020202020204" pitchFamily="34" charset="0"/>
              <a:ea typeface="Century Schoolbook" panose="02040604050505020304" pitchFamily="18" charset="0"/>
            </a:endParaRP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27"/>
          </p:nvPr>
        </p:nvSpPr>
        <p:spPr>
          <a:xfrm>
            <a:off x="488043" y="32253382"/>
            <a:ext cx="10038659" cy="10151304"/>
          </a:xfrm>
        </p:spPr>
        <p:txBody>
          <a:bodyPr/>
          <a:lstStyle/>
          <a:p>
            <a:endParaRPr lang="en-GB" sz="4400" kern="100" dirty="0">
              <a:solidFill>
                <a:srgbClr val="FF0000"/>
              </a:solidFill>
              <a:latin typeface="Aptos" panose="020B0004020202020204" pitchFamily="34" charset="0"/>
              <a:ea typeface="Aptos" panose="020B0004020202020204" pitchFamily="34" charset="0"/>
            </a:endParaRPr>
          </a:p>
          <a:p>
            <a:endParaRPr lang="en-GB" sz="4400" kern="100" dirty="0">
              <a:solidFill>
                <a:srgbClr val="FF0000"/>
              </a:solidFill>
              <a:latin typeface="Aptos" panose="020B0004020202020204" pitchFamily="34" charset="0"/>
              <a:ea typeface="Aptos" panose="020B0004020202020204" pitchFamily="34" charset="0"/>
            </a:endParaRPr>
          </a:p>
          <a:p>
            <a:endParaRPr lang="en-GB" sz="4400" kern="100" dirty="0">
              <a:solidFill>
                <a:srgbClr val="FF0000"/>
              </a:solidFill>
              <a:latin typeface="Aptos" panose="020B0004020202020204" pitchFamily="34" charset="0"/>
              <a:ea typeface="Aptos" panose="020B0004020202020204" pitchFamily="34" charset="0"/>
            </a:endParaRPr>
          </a:p>
          <a:p>
            <a:endParaRPr lang="en-GB" sz="44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400" kern="100" dirty="0">
              <a:solidFill>
                <a:srgbClr val="FF0000"/>
              </a:solidFill>
              <a:latin typeface="Aptos" panose="020B0004020202020204" pitchFamily="34" charset="0"/>
              <a:ea typeface="Aptos" panose="020B0004020202020204" pitchFamily="34" charset="0"/>
            </a:endParaRPr>
          </a:p>
          <a:p>
            <a:endParaRPr lang="en-GB" sz="44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400" kern="100" dirty="0">
              <a:solidFill>
                <a:srgbClr val="FF0000"/>
              </a:solidFill>
              <a:latin typeface="Aptos" panose="020B0004020202020204" pitchFamily="34" charset="0"/>
              <a:ea typeface="Aptos" panose="020B0004020202020204" pitchFamily="34" charset="0"/>
            </a:endParaRPr>
          </a:p>
          <a:p>
            <a:endParaRPr lang="en-GB" sz="44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400" kern="100" dirty="0">
              <a:solidFill>
                <a:srgbClr val="FF0000"/>
              </a:solidFill>
              <a:latin typeface="Aptos" panose="020B0004020202020204" pitchFamily="34" charset="0"/>
              <a:ea typeface="Aptos" panose="020B0004020202020204" pitchFamily="34" charset="0"/>
            </a:endParaRPr>
          </a:p>
          <a:p>
            <a:endParaRPr lang="en-GB" sz="44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400" kern="100" dirty="0">
              <a:solidFill>
                <a:srgbClr val="FF0000"/>
              </a:solidFill>
              <a:latin typeface="Aptos" panose="020B0004020202020204" pitchFamily="34" charset="0"/>
              <a:ea typeface="Aptos" panose="020B0004020202020204" pitchFamily="34" charset="0"/>
            </a:endParaRPr>
          </a:p>
          <a:p>
            <a:endParaRPr lang="en-GB" sz="44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4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6" name="Text Placeholder 15">
            <a:extLst>
              <a:ext uri="{FF2B5EF4-FFF2-40B4-BE49-F238E27FC236}">
                <a16:creationId xmlns:a16="http://schemas.microsoft.com/office/drawing/2014/main" id="{C7232E11-A480-4CE9-B9AD-96B7E3A30128}"/>
              </a:ext>
            </a:extLst>
          </p:cNvPr>
          <p:cNvSpPr>
            <a:spLocks noGrp="1"/>
          </p:cNvSpPr>
          <p:nvPr>
            <p:ph type="body" sz="quarter" idx="28"/>
          </p:nvPr>
        </p:nvSpPr>
        <p:spPr/>
        <p:txBody>
          <a:bodyPr/>
          <a:lstStyle/>
          <a:p>
            <a:endParaRPr lang="en-GB" dirty="0"/>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29"/>
          </p:nvPr>
        </p:nvSpPr>
        <p:spPr>
          <a:xfrm>
            <a:off x="5932593" y="1864506"/>
            <a:ext cx="31998968" cy="1975917"/>
          </a:xfrm>
        </p:spPr>
        <p:txBody>
          <a:bodyPr/>
          <a:lstStyle/>
          <a:p>
            <a:r>
              <a:rPr lang="en-GB" sz="7200" dirty="0">
                <a:latin typeface="Times New Roman" panose="02020603050405020304" pitchFamily="18" charset="0"/>
                <a:cs typeface="Times New Roman" panose="02020603050405020304" pitchFamily="18" charset="0"/>
              </a:rPr>
              <a:t>Social Anxiety Disorders (SAD): 6B04 </a:t>
            </a:r>
          </a:p>
          <a:p>
            <a:endParaRPr lang="en-GB" dirty="0"/>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30"/>
          </p:nvPr>
        </p:nvSpPr>
        <p:spPr>
          <a:xfrm>
            <a:off x="5932593" y="389601"/>
            <a:ext cx="31998968" cy="1692749"/>
          </a:xfrm>
        </p:spPr>
        <p:txBody>
          <a:bodyPr/>
          <a:lstStyle/>
          <a:p>
            <a:pPr algn="ctr"/>
            <a:r>
              <a:rPr lang="en-GB" sz="8000" b="1" u="sng" dirty="0"/>
              <a:t>(Anxiety of fear related disorders)  </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pic>
        <p:nvPicPr>
          <p:cNvPr id="20" name="Picture 19">
            <a:extLst>
              <a:ext uri="{FF2B5EF4-FFF2-40B4-BE49-F238E27FC236}">
                <a16:creationId xmlns:a16="http://schemas.microsoft.com/office/drawing/2014/main" id="{C2B5A94E-E9BD-D55F-A7D2-EBBD1A06EA14}"/>
              </a:ext>
            </a:extLst>
          </p:cNvPr>
          <p:cNvPicPr>
            <a:picLocks noChangeAspect="1"/>
          </p:cNvPicPr>
          <p:nvPr/>
        </p:nvPicPr>
        <p:blipFill>
          <a:blip r:embed="rId4"/>
          <a:stretch>
            <a:fillRect/>
          </a:stretch>
        </p:blipFill>
        <p:spPr>
          <a:xfrm>
            <a:off x="544264" y="14686813"/>
            <a:ext cx="10320804" cy="8015155"/>
          </a:xfrm>
          <a:prstGeom prst="rect">
            <a:avLst/>
          </a:prstGeom>
        </p:spPr>
      </p:pic>
      <p:pic>
        <p:nvPicPr>
          <p:cNvPr id="29" name="Picture 28">
            <a:extLst>
              <a:ext uri="{FF2B5EF4-FFF2-40B4-BE49-F238E27FC236}">
                <a16:creationId xmlns:a16="http://schemas.microsoft.com/office/drawing/2014/main" id="{27D579ED-786D-EE2B-C027-E289DF0DDA96}"/>
              </a:ext>
            </a:extLst>
          </p:cNvPr>
          <p:cNvPicPr>
            <a:picLocks noChangeAspect="1"/>
          </p:cNvPicPr>
          <p:nvPr/>
        </p:nvPicPr>
        <p:blipFill>
          <a:blip r:embed="rId5"/>
          <a:stretch>
            <a:fillRect/>
          </a:stretch>
        </p:blipFill>
        <p:spPr>
          <a:xfrm>
            <a:off x="11473422" y="13531740"/>
            <a:ext cx="10048875" cy="6667939"/>
          </a:xfrm>
          <a:prstGeom prst="rect">
            <a:avLst/>
          </a:prstGeom>
        </p:spPr>
      </p:pic>
      <p:pic>
        <p:nvPicPr>
          <p:cNvPr id="31" name="Picture 30">
            <a:extLst>
              <a:ext uri="{FF2B5EF4-FFF2-40B4-BE49-F238E27FC236}">
                <a16:creationId xmlns:a16="http://schemas.microsoft.com/office/drawing/2014/main" id="{FFAE7833-9439-5AA1-8F41-4C5F19CAFDC6}"/>
              </a:ext>
            </a:extLst>
          </p:cNvPr>
          <p:cNvPicPr>
            <a:picLocks noChangeAspect="1"/>
          </p:cNvPicPr>
          <p:nvPr/>
        </p:nvPicPr>
        <p:blipFill>
          <a:blip r:embed="rId6"/>
          <a:stretch>
            <a:fillRect/>
          </a:stretch>
        </p:blipFill>
        <p:spPr>
          <a:xfrm>
            <a:off x="22270867" y="11028218"/>
            <a:ext cx="10153094" cy="9254837"/>
          </a:xfrm>
          <a:prstGeom prst="rect">
            <a:avLst/>
          </a:prstGeom>
        </p:spPr>
      </p:pic>
      <p:pic>
        <p:nvPicPr>
          <p:cNvPr id="33" name="Picture 32">
            <a:extLst>
              <a:ext uri="{FF2B5EF4-FFF2-40B4-BE49-F238E27FC236}">
                <a16:creationId xmlns:a16="http://schemas.microsoft.com/office/drawing/2014/main" id="{7C89A466-0D8F-0B32-040D-F2B5CEEFAB2D}"/>
              </a:ext>
            </a:extLst>
          </p:cNvPr>
          <p:cNvPicPr>
            <a:picLocks noChangeAspect="1"/>
          </p:cNvPicPr>
          <p:nvPr/>
        </p:nvPicPr>
        <p:blipFill>
          <a:blip r:embed="rId7"/>
          <a:stretch>
            <a:fillRect/>
          </a:stretch>
        </p:blipFill>
        <p:spPr>
          <a:xfrm>
            <a:off x="22318214" y="26074254"/>
            <a:ext cx="10105747" cy="5652655"/>
          </a:xfrm>
          <a:prstGeom prst="rect">
            <a:avLst/>
          </a:prstGeom>
        </p:spPr>
      </p:pic>
      <p:pic>
        <p:nvPicPr>
          <p:cNvPr id="42" name="Picture 41">
            <a:extLst>
              <a:ext uri="{FF2B5EF4-FFF2-40B4-BE49-F238E27FC236}">
                <a16:creationId xmlns:a16="http://schemas.microsoft.com/office/drawing/2014/main" id="{194CC30C-3C13-BFF0-4C98-01C47B5A9338}"/>
              </a:ext>
            </a:extLst>
          </p:cNvPr>
          <p:cNvPicPr>
            <a:picLocks noChangeAspect="1"/>
          </p:cNvPicPr>
          <p:nvPr/>
        </p:nvPicPr>
        <p:blipFill>
          <a:blip r:embed="rId8"/>
          <a:stretch>
            <a:fillRect/>
          </a:stretch>
        </p:blipFill>
        <p:spPr>
          <a:xfrm>
            <a:off x="33013042" y="10148359"/>
            <a:ext cx="10333894" cy="5057775"/>
          </a:xfrm>
          <a:prstGeom prst="rect">
            <a:avLst/>
          </a:prstGeom>
        </p:spPr>
      </p:pic>
    </p:spTree>
    <p:extLst>
      <p:ext uri="{BB962C8B-B14F-4D97-AF65-F5344CB8AC3E}">
        <p14:creationId xmlns:p14="http://schemas.microsoft.com/office/powerpoint/2010/main" val="531086080"/>
      </p:ext>
    </p:extLst>
  </p:cSld>
  <p:clrMapOvr>
    <a:masterClrMapping/>
  </p:clrMapOvr>
  <p:extLst>
    <p:ext uri="{6950BFC3-D8DA-4A85-94F7-54DA5524770B}">
      <p188:commentRel xmlns:p188="http://schemas.microsoft.com/office/powerpoint/2018/8/main" r:id="rId3"/>
    </p:ext>
  </p:extLst>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74F9AC8A53AC34BAF7C2C36A66B8887" ma:contentTypeVersion="4" ma:contentTypeDescription="Create a new document." ma:contentTypeScope="" ma:versionID="3ac95d014e359e6a2c5e6b2dc109e933">
  <xsd:schema xmlns:xsd="http://www.w3.org/2001/XMLSchema" xmlns:xs="http://www.w3.org/2001/XMLSchema" xmlns:p="http://schemas.microsoft.com/office/2006/metadata/properties" xmlns:ns3="9c9529bf-c7ef-4b08-96bb-bac4f53910d7" targetNamespace="http://schemas.microsoft.com/office/2006/metadata/properties" ma:root="true" ma:fieldsID="35f64dfbfdafe2d0e352f81cbe450e02" ns3:_="">
    <xsd:import namespace="9c9529bf-c7ef-4b08-96bb-bac4f53910d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9529bf-c7ef-4b08-96bb-bac4f53910d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32C173C-767E-4521-A390-875E8E80E0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9529bf-c7ef-4b08-96bb-bac4f53910d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8E8B41F-3B40-4999-81D8-DE1FF9E0C5A4}">
  <ds:schemaRefs>
    <ds:schemaRef ds:uri="http://schemas.microsoft.com/sharepoint/v3/contenttype/forms"/>
  </ds:schemaRefs>
</ds:datastoreItem>
</file>

<file path=customXml/itemProps3.xml><?xml version="1.0" encoding="utf-8"?>
<ds:datastoreItem xmlns:ds="http://schemas.openxmlformats.org/officeDocument/2006/customXml" ds:itemID="{36EB63B8-B678-4658-967A-45D757893B85}">
  <ds:schemaRefs>
    <ds:schemaRef ds:uri="http://schemas.openxmlformats.org/package/2006/metadata/core-properties"/>
    <ds:schemaRef ds:uri="http://schemas.microsoft.com/office/infopath/2007/PartnerControls"/>
    <ds:schemaRef ds:uri="9c9529bf-c7ef-4b08-96bb-bac4f53910d7"/>
    <ds:schemaRef ds:uri="http://www.w3.org/XML/1998/namespace"/>
    <ds:schemaRef ds:uri="http://schemas.microsoft.com/office/2006/documentManagement/types"/>
    <ds:schemaRef ds:uri="http://purl.org/dc/dcmitype/"/>
    <ds:schemaRef ds:uri="http://schemas.microsoft.com/office/2006/metadata/properties"/>
    <ds:schemaRef ds:uri="http://purl.org/dc/term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36x48-Template-V2b</Template>
  <TotalTime>50056</TotalTime>
  <Words>1535</Words>
  <Application>Microsoft Office PowerPoint</Application>
  <PresentationFormat>Custom</PresentationFormat>
  <Paragraphs>174</Paragraphs>
  <Slides>2</Slides>
  <Notes>1</Notes>
  <HiddenSlides>0</HiddenSlides>
  <MMClips>0</MMClips>
  <ScaleCrop>false</ScaleCrop>
  <HeadingPairs>
    <vt:vector size="6" baseType="variant">
      <vt:variant>
        <vt:lpstr>Fonts Used</vt:lpstr>
      </vt:variant>
      <vt:variant>
        <vt:i4>9</vt:i4>
      </vt:variant>
      <vt:variant>
        <vt:lpstr>Theme</vt:lpstr>
      </vt:variant>
      <vt:variant>
        <vt:i4>5</vt:i4>
      </vt:variant>
      <vt:variant>
        <vt:lpstr>Slide Titles</vt:lpstr>
      </vt:variant>
      <vt:variant>
        <vt:i4>2</vt:i4>
      </vt:variant>
    </vt:vector>
  </HeadingPairs>
  <TitlesOfParts>
    <vt:vector size="16" baseType="lpstr">
      <vt:lpstr>Abtos</vt:lpstr>
      <vt:lpstr>Aptos</vt:lpstr>
      <vt:lpstr>Aptos Display</vt:lpstr>
      <vt:lpstr>Arial</vt:lpstr>
      <vt:lpstr>Arial Black</vt:lpstr>
      <vt:lpstr>Calibri</vt:lpstr>
      <vt:lpstr>Times New Roman</vt:lpstr>
      <vt:lpstr>Trebuchet MS</vt:lpstr>
      <vt:lpstr>Wingdings</vt:lpstr>
      <vt:lpstr>36x48-Template-V2b</vt:lpstr>
      <vt:lpstr>Without Quick Guides</vt:lpstr>
      <vt:lpstr>Classic 3 Columns</vt:lpstr>
      <vt:lpstr>Trifold - Wide Center</vt:lpstr>
      <vt:lpstr>Office Theme</vt:lpstr>
      <vt:lpstr>  Student name: Seletta Munroe   Student number: 2332437  </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Seletta Loreen Munroe (2332437)</cp:lastModifiedBy>
  <cp:revision>92</cp:revision>
  <cp:lastPrinted>2026-06-29T23:24:31Z</cp:lastPrinted>
  <dcterms:created xsi:type="dcterms:W3CDTF">2012-02-03T19:11:35Z</dcterms:created>
  <dcterms:modified xsi:type="dcterms:W3CDTF">2026-07-27T23:44:15Z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0x010100174F9AC8A53AC34BAF7C2C36A66B8887</vt:lpwstr>
  </property>
</Properties>
</file>